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handoutMasterIdLst>
    <p:handoutMasterId r:id="rId23"/>
  </p:handoutMasterIdLst>
  <p:sldIdLst>
    <p:sldId id="315" r:id="rId2"/>
    <p:sldId id="332" r:id="rId3"/>
    <p:sldId id="317" r:id="rId4"/>
    <p:sldId id="319" r:id="rId5"/>
    <p:sldId id="320" r:id="rId6"/>
    <p:sldId id="321" r:id="rId7"/>
    <p:sldId id="340" r:id="rId8"/>
    <p:sldId id="322" r:id="rId9"/>
    <p:sldId id="323" r:id="rId10"/>
    <p:sldId id="324" r:id="rId11"/>
    <p:sldId id="325" r:id="rId12"/>
    <p:sldId id="327" r:id="rId13"/>
    <p:sldId id="326" r:id="rId14"/>
    <p:sldId id="338" r:id="rId15"/>
    <p:sldId id="328" r:id="rId16"/>
    <p:sldId id="329" r:id="rId17"/>
    <p:sldId id="330" r:id="rId18"/>
    <p:sldId id="331" r:id="rId19"/>
    <p:sldId id="333" r:id="rId20"/>
    <p:sldId id="34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65" d="100"/>
          <a:sy n="65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Extract</a:t>
          </a:r>
          <a:r>
            <a:rPr lang="en-US" dirty="0">
              <a:solidFill>
                <a:schemeClr val="bg1"/>
              </a:solidFill>
            </a:rPr>
            <a:t> data from the transactional database</a:t>
          </a: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Transform</a:t>
          </a:r>
          <a:r>
            <a:rPr lang="en-US" dirty="0">
              <a:solidFill>
                <a:schemeClr val="bg1"/>
              </a:solidFill>
            </a:rPr>
            <a:t> data into an analysis-ready format</a:t>
          </a: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Load</a:t>
          </a:r>
          <a:r>
            <a:rPr lang="en-US" dirty="0">
              <a:solidFill>
                <a:schemeClr val="bg1"/>
              </a:solidFill>
            </a:rPr>
            <a:t> it into the analytical data store</a:t>
          </a: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/>
            <a:t>Do we have the right data?</a:t>
          </a:r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/>
            <a:t>Is the collection process reliable?</a:t>
          </a:r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/>
            <a:t>Is </a:t>
          </a:r>
          <a:r>
            <a:rPr lang="en-US" dirty="0"/>
            <a:t>the data accurate?</a:t>
          </a:r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63386D-1A69-4EC0-9B76-9C4C9E405BBC}" type="pres">
      <dgm:prSet presAssocID="{E53E63D5-865F-4687-9CB7-4526224BF121}" presName="circ2" presStyleLbl="vennNode1" presStyleIdx="1" presStyleCnt="3"/>
      <dgm:spPr/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FE224-63DF-4602-8B7D-79B4AAE4582D}" type="pres">
      <dgm:prSet presAssocID="{505FCF5C-474D-4626-A9D5-EA0CB3C7C16C}" presName="circ3" presStyleLbl="vennNode1" presStyleIdx="2" presStyleCnt="3"/>
      <dgm:spPr/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/>
            <a:t>Choose data consistent with the goals of analysis</a:t>
          </a:r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/>
            <a:t>Verify that the data really measures what it claims to measure</a:t>
          </a:r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/>
            <a:t>Include the analysts in the design process</a:t>
          </a:r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/>
            <a:t>Know where the data comes from</a:t>
          </a:r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/>
            <a:t>Manual verification through sampling</a:t>
          </a:r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/>
            <a:t>Use of knowledge experts</a:t>
          </a:r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/>
            <a:t>Verify calculations for derived measures</a:t>
          </a:r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/>
            <a:t>Build fault tolerance into the process</a:t>
          </a:r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/>
            <a:t>Periodically run reports, check logs, and verify results</a:t>
          </a:r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/>
            <a:t>Keep up with (and communicate) changes</a:t>
          </a:r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/>
            <a:t>Data Consistency</a:t>
          </a:r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/>
            <a:t>What if the data is in different formats?</a:t>
          </a:r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/>
            <a:t>Data Quality</a:t>
          </a:r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/>
            <a:t>How do we know it’s correct?</a:t>
          </a:r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/>
            <a:t>What if the data we need isn’t there?</a:t>
          </a:r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/>
            <a:t>What if there is missing data?</a:t>
          </a:r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AA264-E6F5-4435-B461-A8720ABFD5C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F900CB-4B5F-4187-965C-8B7C10D41046}">
      <dgm:prSet phldrT="[Text]"/>
      <dgm:spPr/>
      <dgm:t>
        <a:bodyPr/>
        <a:lstStyle/>
        <a:p>
          <a:r>
            <a:rPr lang="en-US" dirty="0"/>
            <a:t>Too much risk</a:t>
          </a:r>
        </a:p>
      </dgm:t>
    </dgm:pt>
    <dgm:pt modelId="{97591264-A428-40B1-9597-BDBAE2BE15BD}" type="parTrans" cxnId="{EC272BF4-1282-42D7-9663-49F7244D737C}">
      <dgm:prSet/>
      <dgm:spPr/>
      <dgm:t>
        <a:bodyPr/>
        <a:lstStyle/>
        <a:p>
          <a:endParaRPr lang="en-US"/>
        </a:p>
      </dgm:t>
    </dgm:pt>
    <dgm:pt modelId="{C8157561-9049-422B-A989-15CAC7ED1C5D}" type="sibTrans" cxnId="{EC272BF4-1282-42D7-9663-49F7244D737C}">
      <dgm:prSet/>
      <dgm:spPr/>
      <dgm:t>
        <a:bodyPr/>
        <a:lstStyle/>
        <a:p>
          <a:endParaRPr lang="en-US"/>
        </a:p>
      </dgm:t>
    </dgm:pt>
    <dgm:pt modelId="{A4E8FC69-3D9C-4B51-8C33-EA1372EFBDB0}">
      <dgm:prSet phldrT="[Text]"/>
      <dgm:spPr/>
      <dgm:t>
        <a:bodyPr/>
        <a:lstStyle/>
        <a:p>
          <a:r>
            <a:rPr lang="en-US" dirty="0"/>
            <a:t>Prohibitive cost</a:t>
          </a:r>
        </a:p>
      </dgm:t>
    </dgm:pt>
    <dgm:pt modelId="{F96D19B4-5E74-4DA1-B571-6FD5D7DADDD4}" type="parTrans" cxnId="{596F632C-7D73-4DB9-ACD7-25A37AED2E03}">
      <dgm:prSet/>
      <dgm:spPr/>
      <dgm:t>
        <a:bodyPr/>
        <a:lstStyle/>
        <a:p>
          <a:endParaRPr lang="en-US"/>
        </a:p>
      </dgm:t>
    </dgm:pt>
    <dgm:pt modelId="{38677CDC-D6D7-497D-BD2E-372D9CA35EBA}" type="sibTrans" cxnId="{596F632C-7D73-4DB9-ACD7-25A37AED2E03}">
      <dgm:prSet/>
      <dgm:spPr/>
      <dgm:t>
        <a:bodyPr/>
        <a:lstStyle/>
        <a:p>
          <a:endParaRPr lang="en-US"/>
        </a:p>
      </dgm:t>
    </dgm:pt>
    <dgm:pt modelId="{0B0ACBF4-BC57-443F-AE36-3356F7BEE468}">
      <dgm:prSet phldrT="[Text]"/>
      <dgm:spPr/>
      <dgm:t>
        <a:bodyPr/>
        <a:lstStyle/>
        <a:p>
          <a:r>
            <a:rPr lang="en-US" dirty="0"/>
            <a:t>User reluctance</a:t>
          </a:r>
        </a:p>
      </dgm:t>
    </dgm:pt>
    <dgm:pt modelId="{154BDBD4-08AE-4287-94B1-9B4CF5C76ADC}" type="parTrans" cxnId="{5FACD269-C609-4DB5-AD70-55477DDE2CBD}">
      <dgm:prSet/>
      <dgm:spPr/>
      <dgm:t>
        <a:bodyPr/>
        <a:lstStyle/>
        <a:p>
          <a:endParaRPr lang="en-US"/>
        </a:p>
      </dgm:t>
    </dgm:pt>
    <dgm:pt modelId="{F4A19230-D43E-4709-B65A-7409656A67CD}" type="sibTrans" cxnId="{5FACD269-C609-4DB5-AD70-55477DDE2CBD}">
      <dgm:prSet/>
      <dgm:spPr/>
      <dgm:t>
        <a:bodyPr/>
        <a:lstStyle/>
        <a:p>
          <a:endParaRPr lang="en-US"/>
        </a:p>
      </dgm:t>
    </dgm:pt>
    <dgm:pt modelId="{A22F609B-2FBE-4AEE-9F25-62906DD1EA43}">
      <dgm:prSet phldrT="[Text]"/>
      <dgm:spPr/>
      <dgm:t>
        <a:bodyPr/>
        <a:lstStyle/>
        <a:p>
          <a:r>
            <a:rPr lang="en-US" dirty="0"/>
            <a:t>Limited business agility</a:t>
          </a:r>
        </a:p>
      </dgm:t>
    </dgm:pt>
    <dgm:pt modelId="{2EA221F5-ABD7-4B13-B122-5D4A32B79FBF}" type="parTrans" cxnId="{A2DF0A11-84F0-4EDF-BA68-F2E47EB3513F}">
      <dgm:prSet/>
      <dgm:spPr/>
      <dgm:t>
        <a:bodyPr/>
        <a:lstStyle/>
        <a:p>
          <a:endParaRPr lang="en-US"/>
        </a:p>
      </dgm:t>
    </dgm:pt>
    <dgm:pt modelId="{03A867B8-9848-46F1-8700-2F4AE6AA01A2}" type="sibTrans" cxnId="{A2DF0A11-84F0-4EDF-BA68-F2E47EB3513F}">
      <dgm:prSet/>
      <dgm:spPr/>
      <dgm:t>
        <a:bodyPr/>
        <a:lstStyle/>
        <a:p>
          <a:endParaRPr lang="en-US"/>
        </a:p>
      </dgm:t>
    </dgm:pt>
    <dgm:pt modelId="{8768C743-6A6A-4E62-9B09-D987C4B28783}">
      <dgm:prSet phldrT="[Text]"/>
      <dgm:spPr/>
      <dgm:t>
        <a:bodyPr/>
        <a:lstStyle/>
        <a:p>
          <a:r>
            <a:rPr lang="en-US" dirty="0"/>
            <a:t>Speed of delivery</a:t>
          </a:r>
        </a:p>
      </dgm:t>
    </dgm:pt>
    <dgm:pt modelId="{C232FC48-C0CF-4471-8143-104E625A806A}" type="parTrans" cxnId="{48FF0C93-3330-4385-A13D-897675B6D409}">
      <dgm:prSet/>
      <dgm:spPr/>
      <dgm:t>
        <a:bodyPr/>
        <a:lstStyle/>
        <a:p>
          <a:endParaRPr lang="en-US"/>
        </a:p>
      </dgm:t>
    </dgm:pt>
    <dgm:pt modelId="{960ACD7A-F024-4B80-8246-FC1C4F9DCE98}" type="sibTrans" cxnId="{48FF0C93-3330-4385-A13D-897675B6D409}">
      <dgm:prSet/>
      <dgm:spPr/>
      <dgm:t>
        <a:bodyPr/>
        <a:lstStyle/>
        <a:p>
          <a:endParaRPr lang="en-US"/>
        </a:p>
      </dgm:t>
    </dgm:pt>
    <dgm:pt modelId="{8C48E270-3206-45E3-B8AD-4AC029D2AF2F}" type="pres">
      <dgm:prSet presAssocID="{60AAA264-E6F5-4435-B461-A8720ABFD5CA}" presName="diagram" presStyleCnt="0">
        <dgm:presLayoutVars>
          <dgm:dir/>
          <dgm:resizeHandles val="exact"/>
        </dgm:presLayoutVars>
      </dgm:prSet>
      <dgm:spPr/>
    </dgm:pt>
    <dgm:pt modelId="{BBAAA064-E274-4077-A82C-D36B8A8D81B0}" type="pres">
      <dgm:prSet presAssocID="{92F900CB-4B5F-4187-965C-8B7C10D41046}" presName="node" presStyleLbl="node1" presStyleIdx="0" presStyleCnt="5">
        <dgm:presLayoutVars>
          <dgm:bulletEnabled val="1"/>
        </dgm:presLayoutVars>
      </dgm:prSet>
      <dgm:spPr/>
    </dgm:pt>
    <dgm:pt modelId="{34030459-97F8-4111-A812-8B82E125108C}" type="pres">
      <dgm:prSet presAssocID="{C8157561-9049-422B-A989-15CAC7ED1C5D}" presName="sibTrans" presStyleCnt="0"/>
      <dgm:spPr/>
    </dgm:pt>
    <dgm:pt modelId="{CE57243C-AD0D-40C3-A02B-A485060B8601}" type="pres">
      <dgm:prSet presAssocID="{A4E8FC69-3D9C-4B51-8C33-EA1372EFBDB0}" presName="node" presStyleLbl="node1" presStyleIdx="1" presStyleCnt="5">
        <dgm:presLayoutVars>
          <dgm:bulletEnabled val="1"/>
        </dgm:presLayoutVars>
      </dgm:prSet>
      <dgm:spPr/>
    </dgm:pt>
    <dgm:pt modelId="{414DCA5C-4894-4F80-B7BA-26D5F7C12EF7}" type="pres">
      <dgm:prSet presAssocID="{38677CDC-D6D7-497D-BD2E-372D9CA35EBA}" presName="sibTrans" presStyleCnt="0"/>
      <dgm:spPr/>
    </dgm:pt>
    <dgm:pt modelId="{E53859B9-C05C-4DD0-BAFF-A09340520504}" type="pres">
      <dgm:prSet presAssocID="{0B0ACBF4-BC57-443F-AE36-3356F7BEE468}" presName="node" presStyleLbl="node1" presStyleIdx="2" presStyleCnt="5">
        <dgm:presLayoutVars>
          <dgm:bulletEnabled val="1"/>
        </dgm:presLayoutVars>
      </dgm:prSet>
      <dgm:spPr/>
    </dgm:pt>
    <dgm:pt modelId="{2C40C96D-8925-440E-BDC0-4E97CBB4152B}" type="pres">
      <dgm:prSet presAssocID="{F4A19230-D43E-4709-B65A-7409656A67CD}" presName="sibTrans" presStyleCnt="0"/>
      <dgm:spPr/>
    </dgm:pt>
    <dgm:pt modelId="{DF19EDF3-B41B-4472-A7B9-4304CB88E859}" type="pres">
      <dgm:prSet presAssocID="{A22F609B-2FBE-4AEE-9F25-62906DD1EA43}" presName="node" presStyleLbl="node1" presStyleIdx="3" presStyleCnt="5">
        <dgm:presLayoutVars>
          <dgm:bulletEnabled val="1"/>
        </dgm:presLayoutVars>
      </dgm:prSet>
      <dgm:spPr/>
    </dgm:pt>
    <dgm:pt modelId="{98D033B0-EC86-4A39-9950-797F1C97E8BC}" type="pres">
      <dgm:prSet presAssocID="{03A867B8-9848-46F1-8700-2F4AE6AA01A2}" presName="sibTrans" presStyleCnt="0"/>
      <dgm:spPr/>
    </dgm:pt>
    <dgm:pt modelId="{AB657EB5-5F37-4425-AE42-7DD5203BFA56}" type="pres">
      <dgm:prSet presAssocID="{8768C743-6A6A-4E62-9B09-D987C4B28783}" presName="node" presStyleLbl="node1" presStyleIdx="4" presStyleCnt="5">
        <dgm:presLayoutVars>
          <dgm:bulletEnabled val="1"/>
        </dgm:presLayoutVars>
      </dgm:prSet>
      <dgm:spPr/>
    </dgm:pt>
  </dgm:ptLst>
  <dgm:cxnLst>
    <dgm:cxn modelId="{A2DF0A11-84F0-4EDF-BA68-F2E47EB3513F}" srcId="{60AAA264-E6F5-4435-B461-A8720ABFD5CA}" destId="{A22F609B-2FBE-4AEE-9F25-62906DD1EA43}" srcOrd="3" destOrd="0" parTransId="{2EA221F5-ABD7-4B13-B122-5D4A32B79FBF}" sibTransId="{03A867B8-9848-46F1-8700-2F4AE6AA01A2}"/>
    <dgm:cxn modelId="{463EF31A-A597-4976-BA4E-00F551FFA2CC}" type="presOf" srcId="{92F900CB-4B5F-4187-965C-8B7C10D41046}" destId="{BBAAA064-E274-4077-A82C-D36B8A8D81B0}" srcOrd="0" destOrd="0" presId="urn:microsoft.com/office/officeart/2005/8/layout/default"/>
    <dgm:cxn modelId="{596F632C-7D73-4DB9-ACD7-25A37AED2E03}" srcId="{60AAA264-E6F5-4435-B461-A8720ABFD5CA}" destId="{A4E8FC69-3D9C-4B51-8C33-EA1372EFBDB0}" srcOrd="1" destOrd="0" parTransId="{F96D19B4-5E74-4DA1-B571-6FD5D7DADDD4}" sibTransId="{38677CDC-D6D7-497D-BD2E-372D9CA35EBA}"/>
    <dgm:cxn modelId="{F763EE5E-B783-4CDF-89B8-90B25F2773FF}" type="presOf" srcId="{8768C743-6A6A-4E62-9B09-D987C4B28783}" destId="{AB657EB5-5F37-4425-AE42-7DD5203BFA56}" srcOrd="0" destOrd="0" presId="urn:microsoft.com/office/officeart/2005/8/layout/default"/>
    <dgm:cxn modelId="{5FACD269-C609-4DB5-AD70-55477DDE2CBD}" srcId="{60AAA264-E6F5-4435-B461-A8720ABFD5CA}" destId="{0B0ACBF4-BC57-443F-AE36-3356F7BEE468}" srcOrd="2" destOrd="0" parTransId="{154BDBD4-08AE-4287-94B1-9B4CF5C76ADC}" sibTransId="{F4A19230-D43E-4709-B65A-7409656A67CD}"/>
    <dgm:cxn modelId="{99EC8086-B24A-40A3-900A-A4CE4BDA4070}" type="presOf" srcId="{A4E8FC69-3D9C-4B51-8C33-EA1372EFBDB0}" destId="{CE57243C-AD0D-40C3-A02B-A485060B8601}" srcOrd="0" destOrd="0" presId="urn:microsoft.com/office/officeart/2005/8/layout/default"/>
    <dgm:cxn modelId="{48FF0C93-3330-4385-A13D-897675B6D409}" srcId="{60AAA264-E6F5-4435-B461-A8720ABFD5CA}" destId="{8768C743-6A6A-4E62-9B09-D987C4B28783}" srcOrd="4" destOrd="0" parTransId="{C232FC48-C0CF-4471-8143-104E625A806A}" sibTransId="{960ACD7A-F024-4B80-8246-FC1C4F9DCE98}"/>
    <dgm:cxn modelId="{B69C47CB-4F65-4F5C-94C2-0EE8C31509A3}" type="presOf" srcId="{60AAA264-E6F5-4435-B461-A8720ABFD5CA}" destId="{8C48E270-3206-45E3-B8AD-4AC029D2AF2F}" srcOrd="0" destOrd="0" presId="urn:microsoft.com/office/officeart/2005/8/layout/default"/>
    <dgm:cxn modelId="{1A286ED1-835C-491B-8FC5-9DE49C05D17B}" type="presOf" srcId="{A22F609B-2FBE-4AEE-9F25-62906DD1EA43}" destId="{DF19EDF3-B41B-4472-A7B9-4304CB88E859}" srcOrd="0" destOrd="0" presId="urn:microsoft.com/office/officeart/2005/8/layout/default"/>
    <dgm:cxn modelId="{9876F9D5-EF99-4F61-8DDD-8C3CB7D1A7A6}" type="presOf" srcId="{0B0ACBF4-BC57-443F-AE36-3356F7BEE468}" destId="{E53859B9-C05C-4DD0-BAFF-A09340520504}" srcOrd="0" destOrd="0" presId="urn:microsoft.com/office/officeart/2005/8/layout/default"/>
    <dgm:cxn modelId="{EC272BF4-1282-42D7-9663-49F7244D737C}" srcId="{60AAA264-E6F5-4435-B461-A8720ABFD5CA}" destId="{92F900CB-4B5F-4187-965C-8B7C10D41046}" srcOrd="0" destOrd="0" parTransId="{97591264-A428-40B1-9597-BDBAE2BE15BD}" sibTransId="{C8157561-9049-422B-A989-15CAC7ED1C5D}"/>
    <dgm:cxn modelId="{24A9D936-90CE-4256-A427-1FC89D88046D}" type="presParOf" srcId="{8C48E270-3206-45E3-B8AD-4AC029D2AF2F}" destId="{BBAAA064-E274-4077-A82C-D36B8A8D81B0}" srcOrd="0" destOrd="0" presId="urn:microsoft.com/office/officeart/2005/8/layout/default"/>
    <dgm:cxn modelId="{15523016-B199-4AAB-BD90-FDB801616F78}" type="presParOf" srcId="{8C48E270-3206-45E3-B8AD-4AC029D2AF2F}" destId="{34030459-97F8-4111-A812-8B82E125108C}" srcOrd="1" destOrd="0" presId="urn:microsoft.com/office/officeart/2005/8/layout/default"/>
    <dgm:cxn modelId="{018E644E-BF95-4344-B8E9-EAC358CC01A6}" type="presParOf" srcId="{8C48E270-3206-45E3-B8AD-4AC029D2AF2F}" destId="{CE57243C-AD0D-40C3-A02B-A485060B8601}" srcOrd="2" destOrd="0" presId="urn:microsoft.com/office/officeart/2005/8/layout/default"/>
    <dgm:cxn modelId="{57EAB7F2-1160-4819-AB17-587C83B7052F}" type="presParOf" srcId="{8C48E270-3206-45E3-B8AD-4AC029D2AF2F}" destId="{414DCA5C-4894-4F80-B7BA-26D5F7C12EF7}" srcOrd="3" destOrd="0" presId="urn:microsoft.com/office/officeart/2005/8/layout/default"/>
    <dgm:cxn modelId="{35884B00-B96F-4922-B1E8-00C7725DCCBD}" type="presParOf" srcId="{8C48E270-3206-45E3-B8AD-4AC029D2AF2F}" destId="{E53859B9-C05C-4DD0-BAFF-A09340520504}" srcOrd="4" destOrd="0" presId="urn:microsoft.com/office/officeart/2005/8/layout/default"/>
    <dgm:cxn modelId="{90A7BBB0-A7BF-4915-AA61-C6612B0E7F0B}" type="presParOf" srcId="{8C48E270-3206-45E3-B8AD-4AC029D2AF2F}" destId="{2C40C96D-8925-440E-BDC0-4E97CBB4152B}" srcOrd="5" destOrd="0" presId="urn:microsoft.com/office/officeart/2005/8/layout/default"/>
    <dgm:cxn modelId="{51B13B9A-889E-4496-8C1A-84C5F51E1C54}" type="presParOf" srcId="{8C48E270-3206-45E3-B8AD-4AC029D2AF2F}" destId="{DF19EDF3-B41B-4472-A7B9-4304CB88E859}" srcOrd="6" destOrd="0" presId="urn:microsoft.com/office/officeart/2005/8/layout/default"/>
    <dgm:cxn modelId="{BF39A7D7-5647-4705-99F9-DDDA46C4696A}" type="presParOf" srcId="{8C48E270-3206-45E3-B8AD-4AC029D2AF2F}" destId="{98D033B0-EC86-4A39-9950-797F1C97E8BC}" srcOrd="7" destOrd="0" presId="urn:microsoft.com/office/officeart/2005/8/layout/default"/>
    <dgm:cxn modelId="{251AC7FC-E524-461A-A735-46991B9066BC}" type="presParOf" srcId="{8C48E270-3206-45E3-B8AD-4AC029D2AF2F}" destId="{AB657EB5-5F37-4425-AE42-7DD5203BFA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CE653D-AAF6-4E25-BFD6-8ABD6814B56D}">
      <dgm:prSet custT="1"/>
      <dgm:spPr/>
      <dgm:t>
        <a:bodyPr/>
        <a:lstStyle/>
        <a:p>
          <a:pPr rtl="0"/>
          <a:r>
            <a:rPr lang="en-US" sz="2400" dirty="0"/>
            <a:t>The same data element stored in different formats</a:t>
          </a:r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 sz="2000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 sz="2000"/>
        </a:p>
      </dgm:t>
    </dgm:pt>
    <dgm:pt modelId="{6CF7E3B1-F66F-43AD-B14F-B1E83C453F2E}">
      <dgm:prSet custT="1"/>
      <dgm:spPr/>
      <dgm:t>
        <a:bodyPr/>
        <a:lstStyle/>
        <a:p>
          <a:pPr rtl="0"/>
          <a:r>
            <a:rPr lang="en-US" sz="2400" dirty="0"/>
            <a:t>Redundant data across the organization</a:t>
          </a:r>
          <a:endParaRPr lang="en-US" sz="3200" dirty="0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 sz="2000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 sz="2000"/>
        </a:p>
      </dgm:t>
    </dgm:pt>
    <dgm:pt modelId="{A4EB71F7-83EC-4DDE-93BD-CC270709DF0A}">
      <dgm:prSet custT="1"/>
      <dgm:spPr/>
      <dgm:t>
        <a:bodyPr/>
        <a:lstStyle/>
        <a:p>
          <a:pPr rtl="0"/>
          <a:r>
            <a:rPr lang="en-US" sz="2400" dirty="0"/>
            <a:t>Different naming conventions</a:t>
          </a:r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 sz="2000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 sz="2000"/>
        </a:p>
      </dgm:t>
    </dgm:pt>
    <dgm:pt modelId="{E7E5B36F-A19D-4416-AC60-E15E0EF96E23}">
      <dgm:prSet custT="1"/>
      <dgm:spPr/>
      <dgm:t>
        <a:bodyPr/>
        <a:lstStyle/>
        <a:p>
          <a:pPr rtl="0"/>
          <a:r>
            <a:rPr lang="en-US" sz="1800" dirty="0"/>
            <a:t>“Management Information Systems” versus “MIS” versus “Man. Info. Sys.”</a:t>
          </a:r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 sz="2000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 sz="2000"/>
        </a:p>
      </dgm:t>
    </dgm:pt>
    <dgm:pt modelId="{00AC8B65-8F95-4074-81D6-8F9BD39CC077}">
      <dgm:prSet custT="1"/>
      <dgm:spPr/>
      <dgm:t>
        <a:bodyPr/>
        <a:lstStyle/>
        <a:p>
          <a:pPr rtl="0"/>
          <a:r>
            <a:rPr lang="en-US" sz="2400"/>
            <a:t>Different unique identifiers used</a:t>
          </a:r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 sz="2000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 sz="2000"/>
        </a:p>
      </dgm:t>
    </dgm:pt>
    <dgm:pt modelId="{3E2595EE-63F6-4BCB-B56E-6FB681797EFE}">
      <dgm:prSet custT="1"/>
      <dgm:spPr/>
      <dgm:t>
        <a:bodyPr/>
        <a:lstStyle/>
        <a:p>
          <a:pPr rtl="0"/>
          <a:r>
            <a:rPr lang="en-US" sz="1800" dirty="0" err="1"/>
            <a:t>AccessNet</a:t>
          </a:r>
          <a:r>
            <a:rPr lang="en-US" sz="1800" dirty="0"/>
            <a:t> account versus Temple ID</a:t>
          </a:r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 sz="2000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 sz="2000"/>
        </a:p>
      </dgm:t>
    </dgm:pt>
    <dgm:pt modelId="{8BDA5DB2-4FF0-4277-AFB8-8CA6AB87E6FB}">
      <dgm:prSet custT="1"/>
      <dgm:spPr/>
      <dgm:t>
        <a:bodyPr/>
        <a:lstStyle/>
        <a:p>
          <a:pPr rtl="0"/>
          <a:r>
            <a:rPr lang="en-US" sz="1800" dirty="0"/>
            <a:t>Customer record maintained by accounts receivable and marketing</a:t>
          </a:r>
        </a:p>
      </dgm:t>
    </dgm:pt>
    <dgm:pt modelId="{1B119D8D-CA40-4CCD-BFE5-72C02FCBD9FE}" type="parTrans" cxnId="{E886B934-92B2-4700-BA2D-E934D2E9C931}">
      <dgm:prSet/>
      <dgm:spPr/>
      <dgm:t>
        <a:bodyPr/>
        <a:lstStyle/>
        <a:p>
          <a:endParaRPr lang="en-US"/>
        </a:p>
      </dgm:t>
    </dgm:pt>
    <dgm:pt modelId="{D97746AF-65AE-46D7-A1AE-622BC019ADC0}" type="sibTrans" cxnId="{E886B934-92B2-4700-BA2D-E934D2E9C931}">
      <dgm:prSet/>
      <dgm:spPr/>
      <dgm:t>
        <a:bodyPr/>
        <a:lstStyle/>
        <a:p>
          <a:endParaRPr lang="en-US"/>
        </a:p>
      </dgm:t>
    </dgm:pt>
    <dgm:pt modelId="{605707A3-96A4-4A9C-B61A-505C369287D6}">
      <dgm:prSet custT="1"/>
      <dgm:spPr/>
      <dgm:t>
        <a:bodyPr/>
        <a:lstStyle/>
        <a:p>
          <a:pPr rtl="0"/>
          <a:r>
            <a:rPr lang="en-US" sz="1800" dirty="0"/>
            <a:t>Social Security number (123-45-6789 versus 123456789)</a:t>
          </a:r>
        </a:p>
      </dgm:t>
    </dgm:pt>
    <dgm:pt modelId="{33CA0DE0-4E4A-4729-8F39-8374B86B40EC}" type="parTrans" cxnId="{DE02E052-0828-4D14-87CE-13FFD2180DF2}">
      <dgm:prSet/>
      <dgm:spPr/>
      <dgm:t>
        <a:bodyPr/>
        <a:lstStyle/>
        <a:p>
          <a:endParaRPr lang="en-US"/>
        </a:p>
      </dgm:t>
    </dgm:pt>
    <dgm:pt modelId="{513F69F1-226D-46B8-B14E-1ABB08BF17FD}" type="sibTrans" cxnId="{DE02E052-0828-4D14-87CE-13FFD2180DF2}">
      <dgm:prSet/>
      <dgm:spPr/>
      <dgm:t>
        <a:bodyPr/>
        <a:lstStyle/>
        <a:p>
          <a:endParaRPr lang="en-US"/>
        </a:p>
      </dgm:t>
    </dgm:pt>
    <dgm:pt modelId="{2845631C-C66D-4F62-9F97-2C8B78DB84AE}">
      <dgm:prSet custT="1"/>
      <dgm:spPr/>
      <dgm:t>
        <a:bodyPr/>
        <a:lstStyle/>
        <a:p>
          <a:pPr rtl="0"/>
          <a:r>
            <a:rPr lang="en-US" sz="1800" dirty="0"/>
            <a:t>Date (10/9/2015 versus 9/10/2015)</a:t>
          </a:r>
        </a:p>
      </dgm:t>
    </dgm:pt>
    <dgm:pt modelId="{FFF0EE4C-7B17-4458-9646-AED86E9A689F}" type="parTrans" cxnId="{D53E0D81-C6C0-44B6-9865-A93B61F6C89B}">
      <dgm:prSet/>
      <dgm:spPr/>
      <dgm:t>
        <a:bodyPr/>
        <a:lstStyle/>
        <a:p>
          <a:endParaRPr lang="en-US"/>
        </a:p>
      </dgm:t>
    </dgm:pt>
    <dgm:pt modelId="{07B33FEF-EB36-4BCF-8530-AC29488812E4}" type="sibTrans" cxnId="{D53E0D81-C6C0-44B6-9865-A93B61F6C89B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</dgm:pt>
  </dgm:ptLst>
  <dgm:cxnLst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9610A40F-96A3-474A-91D5-F9653E144F89}" type="presOf" srcId="{8BDA5DB2-4FF0-4277-AFB8-8CA6AB87E6FB}" destId="{D9F415E5-F0AA-4265-9A30-DFBC09A290E9}" srcOrd="0" destOrd="1" presId="urn:microsoft.com/office/officeart/2005/8/layout/default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E886B934-92B2-4700-BA2D-E934D2E9C931}" srcId="{6CF7E3B1-F66F-43AD-B14F-B1E83C453F2E}" destId="{8BDA5DB2-4FF0-4277-AFB8-8CA6AB87E6FB}" srcOrd="0" destOrd="0" parTransId="{1B119D8D-CA40-4CCD-BFE5-72C02FCBD9FE}" sibTransId="{D97746AF-65AE-46D7-A1AE-622BC019ADC0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22783A52-95B6-40CA-A67E-0D3FAC2D39BE}" type="presOf" srcId="{605707A3-96A4-4A9C-B61A-505C369287D6}" destId="{C612F97C-EAC8-42FE-A78F-064771A4BB3C}" srcOrd="0" destOrd="1" presId="urn:microsoft.com/office/officeart/2005/8/layout/default"/>
    <dgm:cxn modelId="{DE02E052-0828-4D14-87CE-13FFD2180DF2}" srcId="{AFCE653D-AAF6-4E25-BFD6-8ABD6814B56D}" destId="{605707A3-96A4-4A9C-B61A-505C369287D6}" srcOrd="0" destOrd="0" parTransId="{33CA0DE0-4E4A-4729-8F39-8374B86B40EC}" sibTransId="{513F69F1-226D-46B8-B14E-1ABB08BF17FD}"/>
    <dgm:cxn modelId="{D53E0D81-C6C0-44B6-9865-A93B61F6C89B}" srcId="{AFCE653D-AAF6-4E25-BFD6-8ABD6814B56D}" destId="{2845631C-C66D-4F62-9F97-2C8B78DB84AE}" srcOrd="1" destOrd="0" parTransId="{FFF0EE4C-7B17-4458-9646-AED86E9A689F}" sibTransId="{07B33FEF-EB36-4BCF-8530-AC29488812E4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31D86F96-562A-4F73-9E1F-35E0EE420E24}" type="presOf" srcId="{2845631C-C66D-4F62-9F97-2C8B78DB84AE}" destId="{C612F97C-EAC8-42FE-A78F-064771A4BB3C}" srcOrd="0" destOrd="2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dirty="0"/>
            <a:t>This is a fundamental problem for creating the analytical data store</a:t>
          </a:r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/>
            <a:t>We often need to combine information from several transactional databases</a:t>
          </a:r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/>
            <a:t>How do we know if we’re talking about the same customer or product?</a:t>
          </a:r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/>
            <a:t>What are the differences between a “guest” and a “customer”?</a:t>
          </a:r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/>
            <a:t>Is there any way to know if a customer of the café is staying at the hotel?</a:t>
          </a:r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AF663-9501-4087-BECA-D527B4923C7A}" type="pres">
      <dgm:prSet presAssocID="{CF9F6B9B-62E0-4A96-9468-1267CB95EA97}" presName="spacer" presStyleCnt="0"/>
      <dgm:spPr/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/>
            <a:t>Why might there be resistance to data standardization?</a:t>
          </a:r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/>
            <a:t>Is it an option to just “fix” the transactional databases?</a:t>
          </a:r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/>
            <a:t>If two data elements conflict, who’s standard “wins?”</a:t>
          </a:r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/>
            <a:t>Getting to a “single view” of data:</a:t>
          </a:r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/>
            <a:t>What would you use to uniquely identify a guest/customer?</a:t>
          </a:r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/>
            <a:t>Would you include email address?</a:t>
          </a:r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/>
            <a:t>How would you represent “name?”</a:t>
          </a:r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</dgm:pt>
    <dgm:pt modelId="{7394D39F-67E7-417C-9939-B3219B9DBE4C}" type="pres">
      <dgm:prSet presAssocID="{066A5A84-C1C4-4D5E-9D8F-7A1F1155D897}" presName="roof" presStyleLbl="dkBgShp" presStyleIdx="0" presStyleCnt="2"/>
      <dgm:spPr/>
    </dgm:pt>
    <dgm:pt modelId="{6362AB69-B3CE-4546-81F3-AB74E55F3515}" type="pres">
      <dgm:prSet presAssocID="{066A5A84-C1C4-4D5E-9D8F-7A1F1155D897}" presName="pillars" presStyleCnt="0"/>
      <dgm:spPr/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</dgm:pt>
    <dgm:pt modelId="{CE867A98-C591-4A09-827E-8C6FD9A726AA}" type="pres">
      <dgm:prSet presAssocID="{066A5A84-C1C4-4D5E-9D8F-7A1F1155D897}" presName="base" presStyleLbl="dkBgShp" presStyleIdx="1" presStyleCnt="2"/>
      <dgm:spPr/>
    </dgm:pt>
  </dgm:ptLst>
  <dgm:cxnLst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42F2B3-3D99-4388-AAE3-6608EF236C85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0CFEC1-E115-4C87-AD7A-B99D8ECEA684}">
      <dgm:prSet phldrT="[Text]"/>
      <dgm:spPr/>
      <dgm:t>
        <a:bodyPr/>
        <a:lstStyle/>
        <a:p>
          <a:r>
            <a:rPr lang="en-US" dirty="0"/>
            <a:t>Parsing</a:t>
          </a:r>
        </a:p>
      </dgm:t>
    </dgm:pt>
    <dgm:pt modelId="{D16C4A31-5B71-4C05-9EB0-FA8E7B3BD5D7}" type="parTrans" cxnId="{28759BC7-4C43-4BFC-9E97-754FC8C60F84}">
      <dgm:prSet/>
      <dgm:spPr/>
      <dgm:t>
        <a:bodyPr/>
        <a:lstStyle/>
        <a:p>
          <a:endParaRPr lang="en-US"/>
        </a:p>
      </dgm:t>
    </dgm:pt>
    <dgm:pt modelId="{13F97D0D-9339-449E-83D3-C49E5B5D1307}" type="sibTrans" cxnId="{28759BC7-4C43-4BFC-9E97-754FC8C60F84}">
      <dgm:prSet/>
      <dgm:spPr/>
      <dgm:t>
        <a:bodyPr/>
        <a:lstStyle/>
        <a:p>
          <a:endParaRPr lang="en-US"/>
        </a:p>
      </dgm:t>
    </dgm:pt>
    <dgm:pt modelId="{B5524866-FB55-46A0-83E5-E82EA0EC6DF6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Decomposes data elements</a:t>
          </a:r>
          <a:endParaRPr lang="en-US" sz="2000" dirty="0"/>
        </a:p>
      </dgm:t>
    </dgm:pt>
    <dgm:pt modelId="{CF84894C-6A58-4D5E-99B9-54FB530EF750}" type="parTrans" cxnId="{71452D94-EEC5-4B27-B82E-97A899DCA1CC}">
      <dgm:prSet/>
      <dgm:spPr/>
      <dgm:t>
        <a:bodyPr/>
        <a:lstStyle/>
        <a:p>
          <a:endParaRPr lang="en-US"/>
        </a:p>
      </dgm:t>
    </dgm:pt>
    <dgm:pt modelId="{F49D69E2-1DC4-432E-82A8-F06009B2D797}" type="sibTrans" cxnId="{71452D94-EEC5-4B27-B82E-97A899DCA1CC}">
      <dgm:prSet/>
      <dgm:spPr/>
      <dgm:t>
        <a:bodyPr/>
        <a:lstStyle/>
        <a:p>
          <a:endParaRPr lang="en-US"/>
        </a:p>
      </dgm:t>
    </dgm:pt>
    <dgm:pt modelId="{3AD4F3CC-8B12-4325-A73B-31EEAD9C7A04}">
      <dgm:prSet phldrT="[Text]"/>
      <dgm:spPr/>
      <dgm:t>
        <a:bodyPr/>
        <a:lstStyle/>
        <a:p>
          <a:r>
            <a:rPr lang="en-US" dirty="0"/>
            <a:t>Standardizing</a:t>
          </a:r>
        </a:p>
      </dgm:t>
    </dgm:pt>
    <dgm:pt modelId="{44B1EA7B-AE02-42AA-BB0D-F76C47E5A672}" type="parTrans" cxnId="{AE8C7616-1E44-4A69-BD07-FEF556EECDDF}">
      <dgm:prSet/>
      <dgm:spPr/>
      <dgm:t>
        <a:bodyPr/>
        <a:lstStyle/>
        <a:p>
          <a:endParaRPr lang="en-US"/>
        </a:p>
      </dgm:t>
    </dgm:pt>
    <dgm:pt modelId="{97F79425-1837-4EEA-97AD-E0AD6C922398}" type="sibTrans" cxnId="{AE8C7616-1E44-4A69-BD07-FEF556EECDDF}">
      <dgm:prSet/>
      <dgm:spPr/>
      <dgm:t>
        <a:bodyPr/>
        <a:lstStyle/>
        <a:p>
          <a:endParaRPr lang="en-US"/>
        </a:p>
      </dgm:t>
    </dgm:pt>
    <dgm:pt modelId="{E8C7DA8D-469E-439D-8B85-969DB0FC5279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Transforms data into its preferred format</a:t>
          </a:r>
          <a:endParaRPr lang="en-US" sz="2000" dirty="0"/>
        </a:p>
      </dgm:t>
    </dgm:pt>
    <dgm:pt modelId="{C0238AE6-8FD4-4C1A-B7F8-DAC57D974D16}" type="parTrans" cxnId="{BC494928-503D-429B-8161-75133A4747A2}">
      <dgm:prSet/>
      <dgm:spPr/>
      <dgm:t>
        <a:bodyPr/>
        <a:lstStyle/>
        <a:p>
          <a:endParaRPr lang="en-US"/>
        </a:p>
      </dgm:t>
    </dgm:pt>
    <dgm:pt modelId="{6A205B7A-3865-4DBF-A129-98D6CCD4A33D}" type="sibTrans" cxnId="{BC494928-503D-429B-8161-75133A4747A2}">
      <dgm:prSet/>
      <dgm:spPr/>
      <dgm:t>
        <a:bodyPr/>
        <a:lstStyle/>
        <a:p>
          <a:endParaRPr lang="en-US"/>
        </a:p>
      </dgm:t>
    </dgm:pt>
    <dgm:pt modelId="{32A336C6-ACE4-414D-B360-09E816753B03}">
      <dgm:prSet/>
      <dgm:spPr/>
      <dgm:t>
        <a:bodyPr/>
        <a:lstStyle/>
        <a:p>
          <a:r>
            <a:rPr lang="en-US" dirty="0"/>
            <a:t>Matching</a:t>
          </a:r>
        </a:p>
      </dgm:t>
    </dgm:pt>
    <dgm:pt modelId="{A17C35A5-C58F-4A22-A6A1-D7B7180419E7}" type="parTrans" cxnId="{0CBB0134-3C36-4BB7-9AAC-87E7CEC21964}">
      <dgm:prSet/>
      <dgm:spPr/>
      <dgm:t>
        <a:bodyPr/>
        <a:lstStyle/>
        <a:p>
          <a:endParaRPr lang="en-US"/>
        </a:p>
      </dgm:t>
    </dgm:pt>
    <dgm:pt modelId="{32FDF5C5-1A4A-4298-9D32-ACA89FB1843D}" type="sibTrans" cxnId="{0CBB0134-3C36-4BB7-9AAC-87E7CEC21964}">
      <dgm:prSet/>
      <dgm:spPr/>
      <dgm:t>
        <a:bodyPr/>
        <a:lstStyle/>
        <a:p>
          <a:endParaRPr lang="en-US"/>
        </a:p>
      </dgm:t>
    </dgm:pt>
    <dgm:pt modelId="{9EA9EEB4-1EC7-4B0A-B1E4-12DF3CFC93AA}">
      <dgm:prSet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Matches records within and across data sources</a:t>
          </a:r>
          <a:endParaRPr lang="en-US" sz="2000" dirty="0"/>
        </a:p>
      </dgm:t>
    </dgm:pt>
    <dgm:pt modelId="{3F044FDF-40AC-476B-A332-199B9116A89B}" type="parTrans" cxnId="{726E3A8E-6568-4BE0-BA01-36F977CDE352}">
      <dgm:prSet/>
      <dgm:spPr/>
      <dgm:t>
        <a:bodyPr/>
        <a:lstStyle/>
        <a:p>
          <a:endParaRPr lang="en-US"/>
        </a:p>
      </dgm:t>
    </dgm:pt>
    <dgm:pt modelId="{110D6981-E5D2-42B1-9F6F-B8357E58FAA7}" type="sibTrans" cxnId="{726E3A8E-6568-4BE0-BA01-36F977CDE352}">
      <dgm:prSet/>
      <dgm:spPr/>
      <dgm:t>
        <a:bodyPr/>
        <a:lstStyle/>
        <a:p>
          <a:endParaRPr lang="en-US"/>
        </a:p>
      </dgm:t>
    </dgm:pt>
    <dgm:pt modelId="{1EAD5C81-A693-47F6-A3BE-5E3069E77E06}">
      <dgm:prSet phldrT="[Text]"/>
      <dgm:spPr/>
      <dgm:t>
        <a:bodyPr/>
        <a:lstStyle/>
        <a:p>
          <a:r>
            <a:rPr lang="en-US" dirty="0"/>
            <a:t>Correcting</a:t>
          </a:r>
        </a:p>
      </dgm:t>
    </dgm:pt>
    <dgm:pt modelId="{BF202799-F785-4866-AD50-FE3FB51B458C}" type="sibTrans" cxnId="{B6FD8A76-52FF-4749-B37A-35D83299B409}">
      <dgm:prSet/>
      <dgm:spPr/>
      <dgm:t>
        <a:bodyPr/>
        <a:lstStyle/>
        <a:p>
          <a:endParaRPr lang="en-US"/>
        </a:p>
      </dgm:t>
    </dgm:pt>
    <dgm:pt modelId="{9684D02E-592A-4190-A809-2437A3E44384}" type="parTrans" cxnId="{B6FD8A76-52FF-4749-B37A-35D83299B409}">
      <dgm:prSet/>
      <dgm:spPr/>
      <dgm:t>
        <a:bodyPr/>
        <a:lstStyle/>
        <a:p>
          <a:endParaRPr lang="en-US"/>
        </a:p>
      </dgm:t>
    </dgm:pt>
    <dgm:pt modelId="{769F7139-7A90-4871-9AE6-D1F2B549F35F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Corrects parsed data elements</a:t>
          </a:r>
          <a:endParaRPr lang="en-US" sz="2000" dirty="0"/>
        </a:p>
      </dgm:t>
    </dgm:pt>
    <dgm:pt modelId="{D135F656-1BFE-43D6-A307-C56C3940BBEE}" type="sibTrans" cxnId="{767FA3E2-6419-47F9-A09C-64F3591EE5C1}">
      <dgm:prSet/>
      <dgm:spPr/>
      <dgm:t>
        <a:bodyPr/>
        <a:lstStyle/>
        <a:p>
          <a:endParaRPr lang="en-US"/>
        </a:p>
      </dgm:t>
    </dgm:pt>
    <dgm:pt modelId="{8230CC42-837B-449A-A26E-CF4D8E2A6E49}" type="parTrans" cxnId="{767FA3E2-6419-47F9-A09C-64F3591EE5C1}">
      <dgm:prSet/>
      <dgm:spPr/>
      <dgm:t>
        <a:bodyPr/>
        <a:lstStyle/>
        <a:p>
          <a:endParaRPr lang="en-US"/>
        </a:p>
      </dgm:t>
    </dgm:pt>
    <dgm:pt modelId="{89426C8C-28AA-4018-89FC-3ED877C2A679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street name does not exist and is replaced with the "closest" one</a:t>
          </a:r>
          <a:endParaRPr lang="en-US" sz="2000" dirty="0"/>
        </a:p>
      </dgm:t>
    </dgm:pt>
    <dgm:pt modelId="{0DAD49C5-DAF7-482D-9D79-B24C18BD13E8}" type="parTrans" cxnId="{503BC411-06F6-45FC-98D8-C2CD80FBBC55}">
      <dgm:prSet/>
      <dgm:spPr/>
      <dgm:t>
        <a:bodyPr/>
        <a:lstStyle/>
        <a:p>
          <a:endParaRPr lang="en-US"/>
        </a:p>
      </dgm:t>
    </dgm:pt>
    <dgm:pt modelId="{A0729697-3012-4F33-B8FA-F579BEC7B127}" type="sibTrans" cxnId="{503BC411-06F6-45FC-98D8-C2CD80FBBC55}">
      <dgm:prSet/>
      <dgm:spPr/>
      <dgm:t>
        <a:bodyPr/>
        <a:lstStyle/>
        <a:p>
          <a:endParaRPr lang="en-US"/>
        </a:p>
      </dgm:t>
    </dgm:pt>
    <dgm:pt modelId="{8AFFF53E-895F-4F1F-972A-25C023703C7B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[name: Joe Cool ]</a:t>
          </a:r>
          <a:r>
            <a:rPr lang="en-US" altLang="en-US" sz="2000" dirty="0">
              <a:latin typeface="Calibri"/>
              <a:cs typeface="Times New Roman" pitchFamily="18" charset="0"/>
            </a:rPr>
            <a:t>→[</a:t>
          </a:r>
          <a:r>
            <a:rPr lang="en-US" altLang="en-US" sz="2000" dirty="0" err="1">
              <a:latin typeface="Calibri"/>
              <a:cs typeface="Times New Roman" pitchFamily="18" charset="0"/>
            </a:rPr>
            <a:t>FirstName</a:t>
          </a:r>
          <a:r>
            <a:rPr lang="en-US" altLang="en-US" sz="2000" dirty="0">
              <a:latin typeface="Calibri"/>
              <a:cs typeface="Times New Roman" pitchFamily="18" charset="0"/>
            </a:rPr>
            <a:t>: Joe, </a:t>
          </a:r>
          <a:r>
            <a:rPr lang="en-US" altLang="en-US" sz="2000" dirty="0" err="1">
              <a:latin typeface="Calibri"/>
              <a:cs typeface="Times New Roman" pitchFamily="18" charset="0"/>
            </a:rPr>
            <a:t>LastName</a:t>
          </a:r>
          <a:r>
            <a:rPr lang="en-US" altLang="en-US" sz="2000" dirty="0">
              <a:latin typeface="Calibri"/>
              <a:cs typeface="Times New Roman" pitchFamily="18" charset="0"/>
            </a:rPr>
            <a:t>: Cool</a:t>
          </a:r>
          <a:r>
            <a:rPr lang="en-US" altLang="en-US" sz="2000" dirty="0">
              <a:cs typeface="Times New Roman" pitchFamily="18" charset="0"/>
            </a:rPr>
            <a:t>)</a:t>
          </a:r>
          <a:endParaRPr lang="en-US" sz="2000" dirty="0"/>
        </a:p>
      </dgm:t>
    </dgm:pt>
    <dgm:pt modelId="{9AE1B662-CF46-4708-B65C-37761C8C23D0}" type="parTrans" cxnId="{A125B005-68C4-4C77-8362-AD772AD0430F}">
      <dgm:prSet/>
      <dgm:spPr/>
      <dgm:t>
        <a:bodyPr/>
        <a:lstStyle/>
        <a:p>
          <a:endParaRPr lang="en-US"/>
        </a:p>
      </dgm:t>
    </dgm:pt>
    <dgm:pt modelId="{0C9C1184-E199-42CC-A34C-E4939D1B4466}" type="sibTrans" cxnId="{A125B005-68C4-4C77-8362-AD772AD0430F}">
      <dgm:prSet/>
      <dgm:spPr/>
      <dgm:t>
        <a:bodyPr/>
        <a:lstStyle/>
        <a:p>
          <a:endParaRPr lang="en-US"/>
        </a:p>
      </dgm:t>
    </dgm:pt>
    <dgm:pt modelId="{CB709670-9619-4011-84F3-8AF57281C9BF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Broad ST  </a:t>
          </a:r>
          <a:r>
            <a:rPr lang="en-US" altLang="en-US" sz="2000" dirty="0">
              <a:latin typeface="Calibri"/>
              <a:cs typeface="Times New Roman" pitchFamily="18" charset="0"/>
            </a:rPr>
            <a:t>→ Broad Street</a:t>
          </a:r>
          <a:endParaRPr lang="en-US" sz="2000" dirty="0"/>
        </a:p>
      </dgm:t>
    </dgm:pt>
    <dgm:pt modelId="{B0BF880D-96FF-4831-A846-53598F96090F}" type="parTrans" cxnId="{A25878C8-DBE8-494D-ADFD-7296448032F1}">
      <dgm:prSet/>
      <dgm:spPr/>
      <dgm:t>
        <a:bodyPr/>
        <a:lstStyle/>
        <a:p>
          <a:endParaRPr lang="en-US"/>
        </a:p>
      </dgm:t>
    </dgm:pt>
    <dgm:pt modelId="{9C528628-8DFC-40D7-8751-9D9E7B57811E}" type="sibTrans" cxnId="{A25878C8-DBE8-494D-ADFD-7296448032F1}">
      <dgm:prSet/>
      <dgm:spPr/>
      <dgm:t>
        <a:bodyPr/>
        <a:lstStyle/>
        <a:p>
          <a:endParaRPr lang="en-US"/>
        </a:p>
      </dgm:t>
    </dgm:pt>
    <dgm:pt modelId="{D5883E55-4EA6-4E1F-A3AB-140BA3BD7340}" type="pres">
      <dgm:prSet presAssocID="{6042F2B3-3D99-4388-AAE3-6608EF236C85}" presName="Name0" presStyleCnt="0">
        <dgm:presLayoutVars>
          <dgm:dir/>
          <dgm:animLvl val="lvl"/>
          <dgm:resizeHandles val="exact"/>
        </dgm:presLayoutVars>
      </dgm:prSet>
      <dgm:spPr/>
    </dgm:pt>
    <dgm:pt modelId="{E8165BA9-28B4-4F84-9735-28133200E3D0}" type="pres">
      <dgm:prSet presAssocID="{AE0CFEC1-E115-4C87-AD7A-B99D8ECEA684}" presName="linNode" presStyleCnt="0"/>
      <dgm:spPr/>
    </dgm:pt>
    <dgm:pt modelId="{6BC29C7D-6143-4E6C-9BC6-B463FDDE4936}" type="pres">
      <dgm:prSet presAssocID="{AE0CFEC1-E115-4C87-AD7A-B99D8ECEA684}" presName="parentText" presStyleLbl="node1" presStyleIdx="0" presStyleCnt="4" custScaleX="70988">
        <dgm:presLayoutVars>
          <dgm:chMax val="1"/>
          <dgm:bulletEnabled val="1"/>
        </dgm:presLayoutVars>
      </dgm:prSet>
      <dgm:spPr/>
    </dgm:pt>
    <dgm:pt modelId="{514E03B8-53EB-4FA4-8FFB-E8AC38577F5E}" type="pres">
      <dgm:prSet presAssocID="{AE0CFEC1-E115-4C87-AD7A-B99D8ECEA684}" presName="descendantText" presStyleLbl="alignAccFollowNode1" presStyleIdx="0" presStyleCnt="4" custScaleX="143722" custScaleY="107733">
        <dgm:presLayoutVars>
          <dgm:bulletEnabled val="1"/>
        </dgm:presLayoutVars>
      </dgm:prSet>
      <dgm:spPr/>
    </dgm:pt>
    <dgm:pt modelId="{629042D0-ACDA-46F4-9406-69ECE66FCE9F}" type="pres">
      <dgm:prSet presAssocID="{13F97D0D-9339-449E-83D3-C49E5B5D1307}" presName="sp" presStyleCnt="0"/>
      <dgm:spPr/>
    </dgm:pt>
    <dgm:pt modelId="{9D5B7316-BA3A-4109-8893-DCF966A08132}" type="pres">
      <dgm:prSet presAssocID="{1EAD5C81-A693-47F6-A3BE-5E3069E77E06}" presName="linNode" presStyleCnt="0"/>
      <dgm:spPr/>
    </dgm:pt>
    <dgm:pt modelId="{8860D58B-C94D-42F0-BB2C-F9B323D40A4E}" type="pres">
      <dgm:prSet presAssocID="{1EAD5C81-A693-47F6-A3BE-5E3069E77E06}" presName="parentText" presStyleLbl="node1" presStyleIdx="1" presStyleCnt="4" custScaleX="70988">
        <dgm:presLayoutVars>
          <dgm:chMax val="1"/>
          <dgm:bulletEnabled val="1"/>
        </dgm:presLayoutVars>
      </dgm:prSet>
      <dgm:spPr/>
    </dgm:pt>
    <dgm:pt modelId="{1C4E1237-4F0A-4C41-82E2-A89645AE2F98}" type="pres">
      <dgm:prSet presAssocID="{1EAD5C81-A693-47F6-A3BE-5E3069E77E06}" presName="descendantText" presStyleLbl="alignAccFollowNode1" presStyleIdx="1" presStyleCnt="4" custScaleX="143722" custScaleY="107733">
        <dgm:presLayoutVars>
          <dgm:bulletEnabled val="1"/>
        </dgm:presLayoutVars>
      </dgm:prSet>
      <dgm:spPr/>
    </dgm:pt>
    <dgm:pt modelId="{AFF7BBE2-7F66-4991-B1DF-E5271FBC4926}" type="pres">
      <dgm:prSet presAssocID="{BF202799-F785-4866-AD50-FE3FB51B458C}" presName="sp" presStyleCnt="0"/>
      <dgm:spPr/>
    </dgm:pt>
    <dgm:pt modelId="{D18DA282-FA51-4B0F-8FF0-485E436CF89D}" type="pres">
      <dgm:prSet presAssocID="{3AD4F3CC-8B12-4325-A73B-31EEAD9C7A04}" presName="linNode" presStyleCnt="0"/>
      <dgm:spPr/>
    </dgm:pt>
    <dgm:pt modelId="{D49B18BA-8954-4C26-B43D-B9CF497F348B}" type="pres">
      <dgm:prSet presAssocID="{3AD4F3CC-8B12-4325-A73B-31EEAD9C7A04}" presName="parentText" presStyleLbl="node1" presStyleIdx="2" presStyleCnt="4" custScaleX="70988">
        <dgm:presLayoutVars>
          <dgm:chMax val="1"/>
          <dgm:bulletEnabled val="1"/>
        </dgm:presLayoutVars>
      </dgm:prSet>
      <dgm:spPr/>
    </dgm:pt>
    <dgm:pt modelId="{68B5AAB2-9ABF-402C-A362-812118AD92ED}" type="pres">
      <dgm:prSet presAssocID="{3AD4F3CC-8B12-4325-A73B-31EEAD9C7A04}" presName="descendantText" presStyleLbl="alignAccFollowNode1" presStyleIdx="2" presStyleCnt="4" custScaleX="143722" custScaleY="107733">
        <dgm:presLayoutVars>
          <dgm:bulletEnabled val="1"/>
        </dgm:presLayoutVars>
      </dgm:prSet>
      <dgm:spPr/>
    </dgm:pt>
    <dgm:pt modelId="{534FDBA1-3FE7-4C69-A6A1-13054E6547FA}" type="pres">
      <dgm:prSet presAssocID="{97F79425-1837-4EEA-97AD-E0AD6C922398}" presName="sp" presStyleCnt="0"/>
      <dgm:spPr/>
    </dgm:pt>
    <dgm:pt modelId="{201D024A-A87C-4AB9-9DC4-40D333CBB31C}" type="pres">
      <dgm:prSet presAssocID="{32A336C6-ACE4-414D-B360-09E816753B03}" presName="linNode" presStyleCnt="0"/>
      <dgm:spPr/>
    </dgm:pt>
    <dgm:pt modelId="{3DFF0AF7-0DF2-4770-BD12-7A6F830ECF0C}" type="pres">
      <dgm:prSet presAssocID="{32A336C6-ACE4-414D-B360-09E816753B03}" presName="parentText" presStyleLbl="node1" presStyleIdx="3" presStyleCnt="4" custScaleX="70988">
        <dgm:presLayoutVars>
          <dgm:chMax val="1"/>
          <dgm:bulletEnabled val="1"/>
        </dgm:presLayoutVars>
      </dgm:prSet>
      <dgm:spPr/>
    </dgm:pt>
    <dgm:pt modelId="{E486CCBC-7B30-43DD-B8C6-2499CC5D600A}" type="pres">
      <dgm:prSet presAssocID="{32A336C6-ACE4-414D-B360-09E816753B03}" presName="descendantText" presStyleLbl="alignAccFollowNode1" presStyleIdx="3" presStyleCnt="4" custScaleX="143722" custScaleY="107733">
        <dgm:presLayoutVars>
          <dgm:bulletEnabled val="1"/>
        </dgm:presLayoutVars>
      </dgm:prSet>
      <dgm:spPr/>
    </dgm:pt>
  </dgm:ptLst>
  <dgm:cxnLst>
    <dgm:cxn modelId="{AAF57B02-E35F-406F-A8FC-A573AEA7C557}" type="presOf" srcId="{6042F2B3-3D99-4388-AAE3-6608EF236C85}" destId="{D5883E55-4EA6-4E1F-A3AB-140BA3BD7340}" srcOrd="0" destOrd="0" presId="urn:microsoft.com/office/officeart/2005/8/layout/vList5"/>
    <dgm:cxn modelId="{A125B005-68C4-4C77-8362-AD772AD0430F}" srcId="{AE0CFEC1-E115-4C87-AD7A-B99D8ECEA684}" destId="{8AFFF53E-895F-4F1F-972A-25C023703C7B}" srcOrd="1" destOrd="0" parTransId="{9AE1B662-CF46-4708-B65C-37761C8C23D0}" sibTransId="{0C9C1184-E199-42CC-A34C-E4939D1B4466}"/>
    <dgm:cxn modelId="{1D3E0807-BC38-4E28-A9BD-7B15AC74CF20}" type="presOf" srcId="{1EAD5C81-A693-47F6-A3BE-5E3069E77E06}" destId="{8860D58B-C94D-42F0-BB2C-F9B323D40A4E}" srcOrd="0" destOrd="0" presId="urn:microsoft.com/office/officeart/2005/8/layout/vList5"/>
    <dgm:cxn modelId="{503BC411-06F6-45FC-98D8-C2CD80FBBC55}" srcId="{1EAD5C81-A693-47F6-A3BE-5E3069E77E06}" destId="{89426C8C-28AA-4018-89FC-3ED877C2A679}" srcOrd="1" destOrd="0" parTransId="{0DAD49C5-DAF7-482D-9D79-B24C18BD13E8}" sibTransId="{A0729697-3012-4F33-B8FA-F579BEC7B127}"/>
    <dgm:cxn modelId="{AE8C7616-1E44-4A69-BD07-FEF556EECDDF}" srcId="{6042F2B3-3D99-4388-AAE3-6608EF236C85}" destId="{3AD4F3CC-8B12-4325-A73B-31EEAD9C7A04}" srcOrd="2" destOrd="0" parTransId="{44B1EA7B-AE02-42AA-BB0D-F76C47E5A672}" sibTransId="{97F79425-1837-4EEA-97AD-E0AD6C922398}"/>
    <dgm:cxn modelId="{80873B17-D24D-49EF-812D-C9869EFAE2DC}" type="presOf" srcId="{AE0CFEC1-E115-4C87-AD7A-B99D8ECEA684}" destId="{6BC29C7D-6143-4E6C-9BC6-B463FDDE4936}" srcOrd="0" destOrd="0" presId="urn:microsoft.com/office/officeart/2005/8/layout/vList5"/>
    <dgm:cxn modelId="{BC494928-503D-429B-8161-75133A4747A2}" srcId="{3AD4F3CC-8B12-4325-A73B-31EEAD9C7A04}" destId="{E8C7DA8D-469E-439D-8B85-969DB0FC5279}" srcOrd="0" destOrd="0" parTransId="{C0238AE6-8FD4-4C1A-B7F8-DAC57D974D16}" sibTransId="{6A205B7A-3865-4DBF-A129-98D6CCD4A33D}"/>
    <dgm:cxn modelId="{42E3B828-607B-4C20-B6C6-6DE6987E910C}" type="presOf" srcId="{E8C7DA8D-469E-439D-8B85-969DB0FC5279}" destId="{68B5AAB2-9ABF-402C-A362-812118AD92ED}" srcOrd="0" destOrd="0" presId="urn:microsoft.com/office/officeart/2005/8/layout/vList5"/>
    <dgm:cxn modelId="{0CBB0134-3C36-4BB7-9AAC-87E7CEC21964}" srcId="{6042F2B3-3D99-4388-AAE3-6608EF236C85}" destId="{32A336C6-ACE4-414D-B360-09E816753B03}" srcOrd="3" destOrd="0" parTransId="{A17C35A5-C58F-4A22-A6A1-D7B7180419E7}" sibTransId="{32FDF5C5-1A4A-4298-9D32-ACA89FB1843D}"/>
    <dgm:cxn modelId="{7A94E139-9344-475F-8D56-6E69B3ED3A5C}" type="presOf" srcId="{3AD4F3CC-8B12-4325-A73B-31EEAD9C7A04}" destId="{D49B18BA-8954-4C26-B43D-B9CF497F348B}" srcOrd="0" destOrd="0" presId="urn:microsoft.com/office/officeart/2005/8/layout/vList5"/>
    <dgm:cxn modelId="{AA95553C-D867-427D-8870-6FA5B4609194}" type="presOf" srcId="{89426C8C-28AA-4018-89FC-3ED877C2A679}" destId="{1C4E1237-4F0A-4C41-82E2-A89645AE2F98}" srcOrd="0" destOrd="1" presId="urn:microsoft.com/office/officeart/2005/8/layout/vList5"/>
    <dgm:cxn modelId="{ED517141-D284-4EAC-89D1-4609D58D4F85}" type="presOf" srcId="{CB709670-9619-4011-84F3-8AF57281C9BF}" destId="{68B5AAB2-9ABF-402C-A362-812118AD92ED}" srcOrd="0" destOrd="1" presId="urn:microsoft.com/office/officeart/2005/8/layout/vList5"/>
    <dgm:cxn modelId="{B6FD8A76-52FF-4749-B37A-35D83299B409}" srcId="{6042F2B3-3D99-4388-AAE3-6608EF236C85}" destId="{1EAD5C81-A693-47F6-A3BE-5E3069E77E06}" srcOrd="1" destOrd="0" parTransId="{9684D02E-592A-4190-A809-2437A3E44384}" sibTransId="{BF202799-F785-4866-AD50-FE3FB51B458C}"/>
    <dgm:cxn modelId="{726E3A8E-6568-4BE0-BA01-36F977CDE352}" srcId="{32A336C6-ACE4-414D-B360-09E816753B03}" destId="{9EA9EEB4-1EC7-4B0A-B1E4-12DF3CFC93AA}" srcOrd="0" destOrd="0" parTransId="{3F044FDF-40AC-476B-A332-199B9116A89B}" sibTransId="{110D6981-E5D2-42B1-9F6F-B8357E58FAA7}"/>
    <dgm:cxn modelId="{71452D94-EEC5-4B27-B82E-97A899DCA1CC}" srcId="{AE0CFEC1-E115-4C87-AD7A-B99D8ECEA684}" destId="{B5524866-FB55-46A0-83E5-E82EA0EC6DF6}" srcOrd="0" destOrd="0" parTransId="{CF84894C-6A58-4D5E-99B9-54FB530EF750}" sibTransId="{F49D69E2-1DC4-432E-82A8-F06009B2D797}"/>
    <dgm:cxn modelId="{B5E61DA5-BA77-44F9-864B-7D34973DF7EE}" type="presOf" srcId="{8AFFF53E-895F-4F1F-972A-25C023703C7B}" destId="{514E03B8-53EB-4FA4-8FFB-E8AC38577F5E}" srcOrd="0" destOrd="1" presId="urn:microsoft.com/office/officeart/2005/8/layout/vList5"/>
    <dgm:cxn modelId="{A6BA60C2-226F-4B9E-A8EA-7ABF4BAB060E}" type="presOf" srcId="{32A336C6-ACE4-414D-B360-09E816753B03}" destId="{3DFF0AF7-0DF2-4770-BD12-7A6F830ECF0C}" srcOrd="0" destOrd="0" presId="urn:microsoft.com/office/officeart/2005/8/layout/vList5"/>
    <dgm:cxn modelId="{642746C5-8D63-4372-9734-3A698DAF2431}" type="presOf" srcId="{769F7139-7A90-4871-9AE6-D1F2B549F35F}" destId="{1C4E1237-4F0A-4C41-82E2-A89645AE2F98}" srcOrd="0" destOrd="0" presId="urn:microsoft.com/office/officeart/2005/8/layout/vList5"/>
    <dgm:cxn modelId="{28759BC7-4C43-4BFC-9E97-754FC8C60F84}" srcId="{6042F2B3-3D99-4388-AAE3-6608EF236C85}" destId="{AE0CFEC1-E115-4C87-AD7A-B99D8ECEA684}" srcOrd="0" destOrd="0" parTransId="{D16C4A31-5B71-4C05-9EB0-FA8E7B3BD5D7}" sibTransId="{13F97D0D-9339-449E-83D3-C49E5B5D1307}"/>
    <dgm:cxn modelId="{A25878C8-DBE8-494D-ADFD-7296448032F1}" srcId="{3AD4F3CC-8B12-4325-A73B-31EEAD9C7A04}" destId="{CB709670-9619-4011-84F3-8AF57281C9BF}" srcOrd="1" destOrd="0" parTransId="{B0BF880D-96FF-4831-A846-53598F96090F}" sibTransId="{9C528628-8DFC-40D7-8751-9D9E7B57811E}"/>
    <dgm:cxn modelId="{C37840C9-16BF-4FF7-99D1-6E7A0E46E603}" type="presOf" srcId="{9EA9EEB4-1EC7-4B0A-B1E4-12DF3CFC93AA}" destId="{E486CCBC-7B30-43DD-B8C6-2499CC5D600A}" srcOrd="0" destOrd="0" presId="urn:microsoft.com/office/officeart/2005/8/layout/vList5"/>
    <dgm:cxn modelId="{767FA3E2-6419-47F9-A09C-64F3591EE5C1}" srcId="{1EAD5C81-A693-47F6-A3BE-5E3069E77E06}" destId="{769F7139-7A90-4871-9AE6-D1F2B549F35F}" srcOrd="0" destOrd="0" parTransId="{8230CC42-837B-449A-A26E-CF4D8E2A6E49}" sibTransId="{D135F656-1BFE-43D6-A307-C56C3940BBEE}"/>
    <dgm:cxn modelId="{20BEECE4-792E-4230-BF78-9ED2D0780CEC}" type="presOf" srcId="{B5524866-FB55-46A0-83E5-E82EA0EC6DF6}" destId="{514E03B8-53EB-4FA4-8FFB-E8AC38577F5E}" srcOrd="0" destOrd="0" presId="urn:microsoft.com/office/officeart/2005/8/layout/vList5"/>
    <dgm:cxn modelId="{667FE547-66A9-42FD-887D-AE5367E55E8F}" type="presParOf" srcId="{D5883E55-4EA6-4E1F-A3AB-140BA3BD7340}" destId="{E8165BA9-28B4-4F84-9735-28133200E3D0}" srcOrd="0" destOrd="0" presId="urn:microsoft.com/office/officeart/2005/8/layout/vList5"/>
    <dgm:cxn modelId="{5DF61CC4-3F95-48E8-9722-31B5E01E88FA}" type="presParOf" srcId="{E8165BA9-28B4-4F84-9735-28133200E3D0}" destId="{6BC29C7D-6143-4E6C-9BC6-B463FDDE4936}" srcOrd="0" destOrd="0" presId="urn:microsoft.com/office/officeart/2005/8/layout/vList5"/>
    <dgm:cxn modelId="{D8E4C4F4-ACE0-4D94-8167-BDD2E2BF4F80}" type="presParOf" srcId="{E8165BA9-28B4-4F84-9735-28133200E3D0}" destId="{514E03B8-53EB-4FA4-8FFB-E8AC38577F5E}" srcOrd="1" destOrd="0" presId="urn:microsoft.com/office/officeart/2005/8/layout/vList5"/>
    <dgm:cxn modelId="{784FB346-8AA4-4C96-9BE5-F9D56D79EAAA}" type="presParOf" srcId="{D5883E55-4EA6-4E1F-A3AB-140BA3BD7340}" destId="{629042D0-ACDA-46F4-9406-69ECE66FCE9F}" srcOrd="1" destOrd="0" presId="urn:microsoft.com/office/officeart/2005/8/layout/vList5"/>
    <dgm:cxn modelId="{CED7E955-DB04-403F-BF01-3CD24B26161C}" type="presParOf" srcId="{D5883E55-4EA6-4E1F-A3AB-140BA3BD7340}" destId="{9D5B7316-BA3A-4109-8893-DCF966A08132}" srcOrd="2" destOrd="0" presId="urn:microsoft.com/office/officeart/2005/8/layout/vList5"/>
    <dgm:cxn modelId="{ABB5809B-8275-40BB-B371-3BB83C976405}" type="presParOf" srcId="{9D5B7316-BA3A-4109-8893-DCF966A08132}" destId="{8860D58B-C94D-42F0-BB2C-F9B323D40A4E}" srcOrd="0" destOrd="0" presId="urn:microsoft.com/office/officeart/2005/8/layout/vList5"/>
    <dgm:cxn modelId="{A0D22A3A-489B-484D-A20E-72626B67CAC7}" type="presParOf" srcId="{9D5B7316-BA3A-4109-8893-DCF966A08132}" destId="{1C4E1237-4F0A-4C41-82E2-A89645AE2F98}" srcOrd="1" destOrd="0" presId="urn:microsoft.com/office/officeart/2005/8/layout/vList5"/>
    <dgm:cxn modelId="{8C3B1982-33D5-400E-A24B-2A92EE305CF5}" type="presParOf" srcId="{D5883E55-4EA6-4E1F-A3AB-140BA3BD7340}" destId="{AFF7BBE2-7F66-4991-B1DF-E5271FBC4926}" srcOrd="3" destOrd="0" presId="urn:microsoft.com/office/officeart/2005/8/layout/vList5"/>
    <dgm:cxn modelId="{5B683E96-A1A8-4C3B-B05D-492C868740BF}" type="presParOf" srcId="{D5883E55-4EA6-4E1F-A3AB-140BA3BD7340}" destId="{D18DA282-FA51-4B0F-8FF0-485E436CF89D}" srcOrd="4" destOrd="0" presId="urn:microsoft.com/office/officeart/2005/8/layout/vList5"/>
    <dgm:cxn modelId="{B3231534-8590-486E-B5C8-EE002C3EE920}" type="presParOf" srcId="{D18DA282-FA51-4B0F-8FF0-485E436CF89D}" destId="{D49B18BA-8954-4C26-B43D-B9CF497F348B}" srcOrd="0" destOrd="0" presId="urn:microsoft.com/office/officeart/2005/8/layout/vList5"/>
    <dgm:cxn modelId="{23381A63-4B2F-4E5B-88ED-5F279AE7A308}" type="presParOf" srcId="{D18DA282-FA51-4B0F-8FF0-485E436CF89D}" destId="{68B5AAB2-9ABF-402C-A362-812118AD92ED}" srcOrd="1" destOrd="0" presId="urn:microsoft.com/office/officeart/2005/8/layout/vList5"/>
    <dgm:cxn modelId="{A67F49AC-81D3-42E6-B8AE-00B477A48238}" type="presParOf" srcId="{D5883E55-4EA6-4E1F-A3AB-140BA3BD7340}" destId="{534FDBA1-3FE7-4C69-A6A1-13054E6547FA}" srcOrd="5" destOrd="0" presId="urn:microsoft.com/office/officeart/2005/8/layout/vList5"/>
    <dgm:cxn modelId="{2301B7D6-4D35-4F4E-AC25-1F206B16CC4D}" type="presParOf" srcId="{D5883E55-4EA6-4E1F-A3AB-140BA3BD7340}" destId="{201D024A-A87C-4AB9-9DC4-40D333CBB31C}" srcOrd="6" destOrd="0" presId="urn:microsoft.com/office/officeart/2005/8/layout/vList5"/>
    <dgm:cxn modelId="{8CD3EE47-ECD3-4BF2-99A6-B9594628EC5D}" type="presParOf" srcId="{201D024A-A87C-4AB9-9DC4-40D333CBB31C}" destId="{3DFF0AF7-0DF2-4770-BD12-7A6F830ECF0C}" srcOrd="0" destOrd="0" presId="urn:microsoft.com/office/officeart/2005/8/layout/vList5"/>
    <dgm:cxn modelId="{D268E615-F6CD-417A-98B9-DD927746012E}" type="presParOf" srcId="{201D024A-A87C-4AB9-9DC4-40D333CBB31C}" destId="{E486CCBC-7B30-43DD-B8C6-2499CC5D60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Extract</a:t>
          </a:r>
          <a:r>
            <a:rPr lang="en-US" sz="3100" kern="1200" dirty="0">
              <a:solidFill>
                <a:schemeClr val="bg1"/>
              </a:solidFill>
            </a:rPr>
            <a:t> data from the transactional database</a:t>
          </a: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Transform</a:t>
          </a:r>
          <a:r>
            <a:rPr lang="en-US" sz="3100" kern="1200" dirty="0">
              <a:solidFill>
                <a:schemeClr val="bg1"/>
              </a:solidFill>
            </a:rPr>
            <a:t> data into an analysis-ready format</a:t>
          </a: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Load</a:t>
          </a:r>
          <a:r>
            <a:rPr lang="en-US" sz="3100" kern="1200" dirty="0">
              <a:solidFill>
                <a:schemeClr val="bg1"/>
              </a:solidFill>
            </a:rPr>
            <a:t> it into the analytical data store</a:t>
          </a:r>
        </a:p>
      </dsp:txBody>
      <dsp:txXfrm>
        <a:off x="0" y="4012220"/>
        <a:ext cx="2897777" cy="20046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 we have the right data?</a:t>
          </a:r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collection process reliable?</a:t>
          </a:r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</a:t>
          </a:r>
          <a:r>
            <a:rPr lang="en-US" sz="2600" kern="1200" dirty="0"/>
            <a:t>the data accurate?</a:t>
          </a:r>
        </a:p>
      </dsp:txBody>
      <dsp:txXfrm>
        <a:off x="979932" y="2438971"/>
        <a:ext cx="1618488" cy="14836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C1ED-3A8E-4C97-ADAA-10442BB4C3DC}">
      <dsp:nvSpPr>
        <dsp:cNvPr id="0" name=""/>
        <dsp:cNvSpPr/>
      </dsp:nvSpPr>
      <dsp:spPr>
        <a:xfrm>
          <a:off x="0" y="200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D530C-CE65-4C61-BE86-18B1C57406E3}">
      <dsp:nvSpPr>
        <dsp:cNvPr id="0" name=""/>
        <dsp:cNvSpPr/>
      </dsp:nvSpPr>
      <dsp:spPr>
        <a:xfrm>
          <a:off x="0" y="200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Choose data consistent with the goals of analysis</a:t>
          </a:r>
        </a:p>
      </dsp:txBody>
      <dsp:txXfrm>
        <a:off x="0" y="2009"/>
        <a:ext cx="5334000" cy="1370260"/>
      </dsp:txXfrm>
    </dsp:sp>
    <dsp:sp modelId="{76BD0C8C-A803-4216-A47B-7D3457E290C1}">
      <dsp:nvSpPr>
        <dsp:cNvPr id="0" name=""/>
        <dsp:cNvSpPr/>
      </dsp:nvSpPr>
      <dsp:spPr>
        <a:xfrm>
          <a:off x="0" y="137226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57B81-E1BA-4F25-B7C5-5B7F82A87AC7}">
      <dsp:nvSpPr>
        <dsp:cNvPr id="0" name=""/>
        <dsp:cNvSpPr/>
      </dsp:nvSpPr>
      <dsp:spPr>
        <a:xfrm>
          <a:off x="0" y="137226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Verify that the data really measures what it claims to measure</a:t>
          </a:r>
        </a:p>
      </dsp:txBody>
      <dsp:txXfrm>
        <a:off x="0" y="1372269"/>
        <a:ext cx="5334000" cy="1370260"/>
      </dsp:txXfrm>
    </dsp:sp>
    <dsp:sp modelId="{040C59F4-9166-4462-A30E-5E6F3E4E40A1}">
      <dsp:nvSpPr>
        <dsp:cNvPr id="0" name=""/>
        <dsp:cNvSpPr/>
      </dsp:nvSpPr>
      <dsp:spPr>
        <a:xfrm>
          <a:off x="0" y="2742530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CC120-260D-4F72-99F8-DD0F3E6B066F}">
      <dsp:nvSpPr>
        <dsp:cNvPr id="0" name=""/>
        <dsp:cNvSpPr/>
      </dsp:nvSpPr>
      <dsp:spPr>
        <a:xfrm>
          <a:off x="0" y="2742530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Include the analysts in the design process</a:t>
          </a:r>
        </a:p>
      </dsp:txBody>
      <dsp:txXfrm>
        <a:off x="0" y="2742530"/>
        <a:ext cx="5334000" cy="13702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83D4-30E0-4503-A0AB-1DCA45611AE4}">
      <dsp:nvSpPr>
        <dsp:cNvPr id="0" name=""/>
        <dsp:cNvSpPr/>
      </dsp:nvSpPr>
      <dsp:spPr>
        <a:xfrm>
          <a:off x="0" y="0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52C28-43A6-415C-B748-134E0AA4CC02}">
      <dsp:nvSpPr>
        <dsp:cNvPr id="0" name=""/>
        <dsp:cNvSpPr/>
      </dsp:nvSpPr>
      <dsp:spPr>
        <a:xfrm>
          <a:off x="0" y="0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Know where the data comes from</a:t>
          </a:r>
        </a:p>
      </dsp:txBody>
      <dsp:txXfrm>
        <a:off x="0" y="0"/>
        <a:ext cx="5105400" cy="1196884"/>
      </dsp:txXfrm>
    </dsp:sp>
    <dsp:sp modelId="{B288CA95-9409-49A6-B163-5EE6AC1F0A99}">
      <dsp:nvSpPr>
        <dsp:cNvPr id="0" name=""/>
        <dsp:cNvSpPr/>
      </dsp:nvSpPr>
      <dsp:spPr>
        <a:xfrm>
          <a:off x="0" y="1196884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4AD42-E203-46E8-B61C-529568AF7CAC}">
      <dsp:nvSpPr>
        <dsp:cNvPr id="0" name=""/>
        <dsp:cNvSpPr/>
      </dsp:nvSpPr>
      <dsp:spPr>
        <a:xfrm>
          <a:off x="0" y="1196884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Manual verification through sampling</a:t>
          </a:r>
        </a:p>
      </dsp:txBody>
      <dsp:txXfrm>
        <a:off x="0" y="1196884"/>
        <a:ext cx="5105400" cy="1196884"/>
      </dsp:txXfrm>
    </dsp:sp>
    <dsp:sp modelId="{404A90EA-A521-4A37-9BCC-5AA72EABEFDD}">
      <dsp:nvSpPr>
        <dsp:cNvPr id="0" name=""/>
        <dsp:cNvSpPr/>
      </dsp:nvSpPr>
      <dsp:spPr>
        <a:xfrm>
          <a:off x="0" y="2393768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EAF96-25F7-4AD8-AB6D-07190848D8D7}">
      <dsp:nvSpPr>
        <dsp:cNvPr id="0" name=""/>
        <dsp:cNvSpPr/>
      </dsp:nvSpPr>
      <dsp:spPr>
        <a:xfrm>
          <a:off x="0" y="2393768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Use of knowledge experts</a:t>
          </a:r>
        </a:p>
      </dsp:txBody>
      <dsp:txXfrm>
        <a:off x="0" y="2393768"/>
        <a:ext cx="5105400" cy="1196884"/>
      </dsp:txXfrm>
    </dsp:sp>
    <dsp:sp modelId="{B4EC2949-00D9-457E-B26B-5980E678DA25}">
      <dsp:nvSpPr>
        <dsp:cNvPr id="0" name=""/>
        <dsp:cNvSpPr/>
      </dsp:nvSpPr>
      <dsp:spPr>
        <a:xfrm>
          <a:off x="0" y="3590652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3888A-04D8-4B77-BAB5-0E27966BCEA0}">
      <dsp:nvSpPr>
        <dsp:cNvPr id="0" name=""/>
        <dsp:cNvSpPr/>
      </dsp:nvSpPr>
      <dsp:spPr>
        <a:xfrm>
          <a:off x="0" y="3590652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Verify calculations for derived measures</a:t>
          </a:r>
        </a:p>
      </dsp:txBody>
      <dsp:txXfrm>
        <a:off x="0" y="3590652"/>
        <a:ext cx="5105400" cy="11968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71BD6-AAC1-4E16-9039-03DB1528E484}">
      <dsp:nvSpPr>
        <dsp:cNvPr id="0" name=""/>
        <dsp:cNvSpPr/>
      </dsp:nvSpPr>
      <dsp:spPr>
        <a:xfrm>
          <a:off x="0" y="2392"/>
          <a:ext cx="4648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FAFD-27A2-4065-AF2C-8A47541514FB}">
      <dsp:nvSpPr>
        <dsp:cNvPr id="0" name=""/>
        <dsp:cNvSpPr/>
      </dsp:nvSpPr>
      <dsp:spPr>
        <a:xfrm>
          <a:off x="0" y="2392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Build fault tolerance into the process</a:t>
          </a:r>
        </a:p>
      </dsp:txBody>
      <dsp:txXfrm>
        <a:off x="0" y="2392"/>
        <a:ext cx="4648200" cy="1631678"/>
      </dsp:txXfrm>
    </dsp:sp>
    <dsp:sp modelId="{62B0F1F3-9BD6-4343-8338-CCF05B5C3320}">
      <dsp:nvSpPr>
        <dsp:cNvPr id="0" name=""/>
        <dsp:cNvSpPr/>
      </dsp:nvSpPr>
      <dsp:spPr>
        <a:xfrm>
          <a:off x="0" y="1634070"/>
          <a:ext cx="46482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4B5D2-1D93-4255-9DE2-969C3C6F69C2}">
      <dsp:nvSpPr>
        <dsp:cNvPr id="0" name=""/>
        <dsp:cNvSpPr/>
      </dsp:nvSpPr>
      <dsp:spPr>
        <a:xfrm>
          <a:off x="0" y="1634070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Periodically run reports, check logs, and verify results</a:t>
          </a:r>
        </a:p>
      </dsp:txBody>
      <dsp:txXfrm>
        <a:off x="0" y="1634070"/>
        <a:ext cx="4648200" cy="1631678"/>
      </dsp:txXfrm>
    </dsp:sp>
    <dsp:sp modelId="{E2B3AD77-DFF7-4351-9F6B-1C53214D8626}">
      <dsp:nvSpPr>
        <dsp:cNvPr id="0" name=""/>
        <dsp:cNvSpPr/>
      </dsp:nvSpPr>
      <dsp:spPr>
        <a:xfrm>
          <a:off x="0" y="3265748"/>
          <a:ext cx="4648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7224-FEA8-4029-9DB1-407B6BBAC0F2}">
      <dsp:nvSpPr>
        <dsp:cNvPr id="0" name=""/>
        <dsp:cNvSpPr/>
      </dsp:nvSpPr>
      <dsp:spPr>
        <a:xfrm>
          <a:off x="0" y="3265748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Keep up with (and communicate) changes</a:t>
          </a:r>
        </a:p>
      </dsp:txBody>
      <dsp:txXfrm>
        <a:off x="0" y="3265748"/>
        <a:ext cx="4648200" cy="16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is in different formats?</a:t>
          </a:r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Consistency</a:t>
          </a:r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How do we know it’s correct?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there is missing data?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we need isn’t there?</a:t>
          </a:r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Quality</a:t>
          </a:r>
        </a:p>
      </dsp:txBody>
      <dsp:txXfrm>
        <a:off x="125199" y="2818216"/>
        <a:ext cx="2437938" cy="231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A064-E274-4077-A82C-D36B8A8D81B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Too much risk</a:t>
          </a:r>
        </a:p>
      </dsp:txBody>
      <dsp:txXfrm>
        <a:off x="0" y="591343"/>
        <a:ext cx="2571749" cy="1543050"/>
      </dsp:txXfrm>
    </dsp:sp>
    <dsp:sp modelId="{CE57243C-AD0D-40C3-A02B-A485060B860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Prohibitive cost</a:t>
          </a:r>
        </a:p>
      </dsp:txBody>
      <dsp:txXfrm>
        <a:off x="2828925" y="591343"/>
        <a:ext cx="2571749" cy="1543050"/>
      </dsp:txXfrm>
    </dsp:sp>
    <dsp:sp modelId="{E53859B9-C05C-4DD0-BAFF-A0934052050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User reluctance</a:t>
          </a:r>
        </a:p>
      </dsp:txBody>
      <dsp:txXfrm>
        <a:off x="5657849" y="591343"/>
        <a:ext cx="2571749" cy="1543050"/>
      </dsp:txXfrm>
    </dsp:sp>
    <dsp:sp modelId="{DF19EDF3-B41B-4472-A7B9-4304CB88E859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Limited business agility</a:t>
          </a:r>
        </a:p>
      </dsp:txBody>
      <dsp:txXfrm>
        <a:off x="1414462" y="2391569"/>
        <a:ext cx="2571749" cy="1543050"/>
      </dsp:txXfrm>
    </dsp:sp>
    <dsp:sp modelId="{AB657EB5-5F37-4425-AE42-7DD5203BFA5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Speed of delivery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892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same data element stored in different formats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Social Security number (123-45-6789 versus 123456789)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Date (10/9/2015 versus 9/10/2015)</a:t>
          </a:r>
        </a:p>
      </dsp:txBody>
      <dsp:txXfrm>
        <a:off x="892" y="403324"/>
        <a:ext cx="3482578" cy="2089546"/>
      </dsp:txXfrm>
    </dsp:sp>
    <dsp:sp modelId="{D9F415E5-F0AA-4265-9A30-DFBC09A290E9}">
      <dsp:nvSpPr>
        <dsp:cNvPr id="0" name=""/>
        <dsp:cNvSpPr/>
      </dsp:nvSpPr>
      <dsp:spPr>
        <a:xfrm>
          <a:off x="3831728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Redundant data across the organization</a:t>
          </a:r>
          <a:endParaRPr lang="en-US" sz="32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Customer record maintained by accounts receivable and marketing</a:t>
          </a:r>
        </a:p>
      </dsp:txBody>
      <dsp:txXfrm>
        <a:off x="3831728" y="403324"/>
        <a:ext cx="3482578" cy="2089546"/>
      </dsp:txXfrm>
    </dsp:sp>
    <dsp:sp modelId="{CE398E1B-F407-4ACA-BA4D-DAD8E6288E6B}">
      <dsp:nvSpPr>
        <dsp:cNvPr id="0" name=""/>
        <dsp:cNvSpPr/>
      </dsp:nvSpPr>
      <dsp:spPr>
        <a:xfrm>
          <a:off x="892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Different naming conventions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“Management Information Systems” versus “MIS” versus “Man. Info. Sys.”</a:t>
          </a:r>
        </a:p>
      </dsp:txBody>
      <dsp:txXfrm>
        <a:off x="892" y="2841128"/>
        <a:ext cx="3482578" cy="2089546"/>
      </dsp:txXfrm>
    </dsp:sp>
    <dsp:sp modelId="{35D40841-A791-4581-85A0-EE1EBFBAD519}">
      <dsp:nvSpPr>
        <dsp:cNvPr id="0" name=""/>
        <dsp:cNvSpPr/>
      </dsp:nvSpPr>
      <dsp:spPr>
        <a:xfrm>
          <a:off x="3831728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 unique identifiers used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AccessNet</a:t>
          </a:r>
          <a:r>
            <a:rPr lang="en-US" sz="1800" kern="1200" dirty="0"/>
            <a:t> account versus Temple ID</a:t>
          </a:r>
        </a:p>
      </dsp:txBody>
      <dsp:txXfrm>
        <a:off x="3831728" y="2841128"/>
        <a:ext cx="3482578" cy="208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This is a fundamental problem for creating the analytical data store</a:t>
          </a:r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509390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509390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often need to combine information from several transactional databases</a:t>
          </a:r>
        </a:p>
      </dsp:txBody>
      <dsp:txXfrm>
        <a:off x="0" y="1509390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3016572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6572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do we know if we’re talking about the same customer or product?</a:t>
          </a:r>
        </a:p>
      </dsp:txBody>
      <dsp:txXfrm>
        <a:off x="0" y="3016572"/>
        <a:ext cx="54864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differences between a “guest” and a “customer”?</a:t>
          </a:r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there any way to know if a customer of the café is staying at the hotel?</a:t>
          </a:r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A951-7638-4317-8689-100CBAC74012}">
      <dsp:nvSpPr>
        <dsp:cNvPr id="0" name=""/>
        <dsp:cNvSpPr/>
      </dsp:nvSpPr>
      <dsp:spPr>
        <a:xfrm>
          <a:off x="0" y="2567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E6825-0D80-4C19-B360-6ABCE84074EC}">
      <dsp:nvSpPr>
        <dsp:cNvPr id="0" name=""/>
        <dsp:cNvSpPr/>
      </dsp:nvSpPr>
      <dsp:spPr>
        <a:xfrm>
          <a:off x="0" y="2567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Why might there be resistance to data standardization?</a:t>
          </a:r>
        </a:p>
      </dsp:txBody>
      <dsp:txXfrm>
        <a:off x="0" y="2567"/>
        <a:ext cx="4038600" cy="1750888"/>
      </dsp:txXfrm>
    </dsp:sp>
    <dsp:sp modelId="{BA02DBCF-238B-4314-8380-DD20C62BE849}">
      <dsp:nvSpPr>
        <dsp:cNvPr id="0" name=""/>
        <dsp:cNvSpPr/>
      </dsp:nvSpPr>
      <dsp:spPr>
        <a:xfrm>
          <a:off x="0" y="1753455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57C9-E7D7-4A6B-A5B8-C4CA43E4859A}">
      <dsp:nvSpPr>
        <dsp:cNvPr id="0" name=""/>
        <dsp:cNvSpPr/>
      </dsp:nvSpPr>
      <dsp:spPr>
        <a:xfrm>
          <a:off x="0" y="1753455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Is it an option to just “fix” the transactional databases?</a:t>
          </a:r>
        </a:p>
      </dsp:txBody>
      <dsp:txXfrm>
        <a:off x="0" y="1753455"/>
        <a:ext cx="4038600" cy="1750888"/>
      </dsp:txXfrm>
    </dsp:sp>
    <dsp:sp modelId="{E1878028-35AB-40BE-A970-43B1035A9A52}">
      <dsp:nvSpPr>
        <dsp:cNvPr id="0" name=""/>
        <dsp:cNvSpPr/>
      </dsp:nvSpPr>
      <dsp:spPr>
        <a:xfrm>
          <a:off x="0" y="350434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CA5C-0D49-4CA3-835D-62F2D753743A}">
      <dsp:nvSpPr>
        <dsp:cNvPr id="0" name=""/>
        <dsp:cNvSpPr/>
      </dsp:nvSpPr>
      <dsp:spPr>
        <a:xfrm>
          <a:off x="0" y="3504344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If two data elements conflict, who’s standard “wins?”</a:t>
          </a:r>
        </a:p>
      </dsp:txBody>
      <dsp:txXfrm>
        <a:off x="0" y="3504344"/>
        <a:ext cx="4038600" cy="17508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Getting to a “single view” of data:</a:t>
          </a:r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would you represent “name?”</a:t>
          </a:r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you use to uniquely identify a guest/customer?</a:t>
          </a:r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Would you include email address?</a:t>
          </a:r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03B8-53EB-4FA4-8FFB-E8AC38577F5E}">
      <dsp:nvSpPr>
        <dsp:cNvPr id="0" name=""/>
        <dsp:cNvSpPr/>
      </dsp:nvSpPr>
      <dsp:spPr>
        <a:xfrm rot="5400000">
          <a:off x="4539745" y="-2672348"/>
          <a:ext cx="939002" cy="64387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Decomposes data elements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[name: Joe Cool ]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→[</a:t>
          </a:r>
          <a:r>
            <a:rPr lang="en-US" altLang="en-US" sz="2000" kern="1200" dirty="0" err="1">
              <a:latin typeface="Calibri"/>
              <a:cs typeface="Times New Roman" pitchFamily="18" charset="0"/>
            </a:rPr>
            <a:t>FirstName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: Joe, </a:t>
          </a:r>
          <a:r>
            <a:rPr lang="en-US" altLang="en-US" sz="2000" kern="1200" dirty="0" err="1">
              <a:latin typeface="Calibri"/>
              <a:cs typeface="Times New Roman" pitchFamily="18" charset="0"/>
            </a:rPr>
            <a:t>LastName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: Cool</a:t>
          </a:r>
          <a:r>
            <a:rPr lang="en-US" altLang="en-US" sz="2000" kern="1200" dirty="0">
              <a:cs typeface="Times New Roman" pitchFamily="18" charset="0"/>
            </a:rPr>
            <a:t>)</a:t>
          </a:r>
          <a:endParaRPr lang="en-US" sz="2000" kern="1200" dirty="0"/>
        </a:p>
      </dsp:txBody>
      <dsp:txXfrm rot="-5400000">
        <a:off x="1789882" y="123353"/>
        <a:ext cx="6392891" cy="847326"/>
      </dsp:txXfrm>
    </dsp:sp>
    <dsp:sp modelId="{6BC29C7D-6143-4E6C-9BC6-B463FDDE4936}">
      <dsp:nvSpPr>
        <dsp:cNvPr id="0" name=""/>
        <dsp:cNvSpPr/>
      </dsp:nvSpPr>
      <dsp:spPr>
        <a:xfrm>
          <a:off x="988" y="2265"/>
          <a:ext cx="1788893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Parsing</a:t>
          </a:r>
        </a:p>
      </dsp:txBody>
      <dsp:txXfrm>
        <a:off x="54173" y="55450"/>
        <a:ext cx="1682523" cy="983131"/>
      </dsp:txXfrm>
    </dsp:sp>
    <dsp:sp modelId="{1C4E1237-4F0A-4C41-82E2-A89645AE2F98}">
      <dsp:nvSpPr>
        <dsp:cNvPr id="0" name=""/>
        <dsp:cNvSpPr/>
      </dsp:nvSpPr>
      <dsp:spPr>
        <a:xfrm rot="5400000">
          <a:off x="4539745" y="-1528371"/>
          <a:ext cx="939002" cy="64387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Corrects parsed data elements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street name does not exist and is replaced with the "closest" one</a:t>
          </a:r>
          <a:endParaRPr lang="en-US" sz="2000" kern="1200" dirty="0"/>
        </a:p>
      </dsp:txBody>
      <dsp:txXfrm rot="-5400000">
        <a:off x="1789882" y="1267330"/>
        <a:ext cx="6392891" cy="847326"/>
      </dsp:txXfrm>
    </dsp:sp>
    <dsp:sp modelId="{8860D58B-C94D-42F0-BB2C-F9B323D40A4E}">
      <dsp:nvSpPr>
        <dsp:cNvPr id="0" name=""/>
        <dsp:cNvSpPr/>
      </dsp:nvSpPr>
      <dsp:spPr>
        <a:xfrm>
          <a:off x="988" y="1146242"/>
          <a:ext cx="1788893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Correcting</a:t>
          </a:r>
        </a:p>
      </dsp:txBody>
      <dsp:txXfrm>
        <a:off x="54173" y="1199427"/>
        <a:ext cx="1682523" cy="983131"/>
      </dsp:txXfrm>
    </dsp:sp>
    <dsp:sp modelId="{68B5AAB2-9ABF-402C-A362-812118AD92ED}">
      <dsp:nvSpPr>
        <dsp:cNvPr id="0" name=""/>
        <dsp:cNvSpPr/>
      </dsp:nvSpPr>
      <dsp:spPr>
        <a:xfrm rot="5400000">
          <a:off x="4539745" y="-384394"/>
          <a:ext cx="939002" cy="64387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Transforms data into its preferred format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Broad ST  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→ Broad Street</a:t>
          </a:r>
          <a:endParaRPr lang="en-US" sz="2000" kern="1200" dirty="0"/>
        </a:p>
      </dsp:txBody>
      <dsp:txXfrm rot="-5400000">
        <a:off x="1789882" y="2411307"/>
        <a:ext cx="6392891" cy="847326"/>
      </dsp:txXfrm>
    </dsp:sp>
    <dsp:sp modelId="{D49B18BA-8954-4C26-B43D-B9CF497F348B}">
      <dsp:nvSpPr>
        <dsp:cNvPr id="0" name=""/>
        <dsp:cNvSpPr/>
      </dsp:nvSpPr>
      <dsp:spPr>
        <a:xfrm>
          <a:off x="988" y="2290219"/>
          <a:ext cx="1788893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Standardizing</a:t>
          </a:r>
        </a:p>
      </dsp:txBody>
      <dsp:txXfrm>
        <a:off x="54173" y="2343404"/>
        <a:ext cx="1682523" cy="983131"/>
      </dsp:txXfrm>
    </dsp:sp>
    <dsp:sp modelId="{E486CCBC-7B30-43DD-B8C6-2499CC5D600A}">
      <dsp:nvSpPr>
        <dsp:cNvPr id="0" name=""/>
        <dsp:cNvSpPr/>
      </dsp:nvSpPr>
      <dsp:spPr>
        <a:xfrm rot="5400000">
          <a:off x="4539745" y="759582"/>
          <a:ext cx="939002" cy="643872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Matches records within and across data sources</a:t>
          </a:r>
          <a:endParaRPr lang="en-US" sz="2000" kern="1200" dirty="0"/>
        </a:p>
      </dsp:txBody>
      <dsp:txXfrm rot="-5400000">
        <a:off x="1789882" y="3555283"/>
        <a:ext cx="6392891" cy="847326"/>
      </dsp:txXfrm>
    </dsp:sp>
    <dsp:sp modelId="{3DFF0AF7-0DF2-4770-BD12-7A6F830ECF0C}">
      <dsp:nvSpPr>
        <dsp:cNvPr id="0" name=""/>
        <dsp:cNvSpPr/>
      </dsp:nvSpPr>
      <dsp:spPr>
        <a:xfrm>
          <a:off x="988" y="3434195"/>
          <a:ext cx="1788893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Matching</a:t>
          </a:r>
        </a:p>
      </dsp:txBody>
      <dsp:txXfrm>
        <a:off x="54173" y="3487380"/>
        <a:ext cx="1682523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5F878-0B99-48D0-907C-1C9AA53E9A9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44DDC-5E10-49AA-B895-A7FCD8D2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Extract, Transform,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E3EF4E-CF76-4211-A0D5-61DD0A819002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think about this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Café Database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“Single view”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entire organization understands a unit of data in the same way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It’s both a business goal and a technology goal</a:t>
            </a:r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really more this…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...than this</a:t>
            </a:r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Organizational issues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the Guest/Customer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Guests</a:t>
            </a:r>
          </a:p>
          <a:p>
            <a:r>
              <a:rPr lang="en-US" sz="1600" u="sng" dirty="0" err="1"/>
              <a:t>Guest_number</a:t>
            </a:r>
            <a:endParaRPr lang="en-US" sz="1600" u="sng" dirty="0"/>
          </a:p>
          <a:p>
            <a:r>
              <a:rPr lang="en-US" sz="1600" dirty="0" err="1"/>
              <a:t>Guest_firstname</a:t>
            </a:r>
            <a:endParaRPr lang="en-US" sz="1600" dirty="0"/>
          </a:p>
          <a:p>
            <a:r>
              <a:rPr lang="en-US" sz="1600" dirty="0" err="1"/>
              <a:t>Guest_lastname</a:t>
            </a:r>
            <a:endParaRPr lang="en-US" sz="1600" dirty="0"/>
          </a:p>
          <a:p>
            <a:r>
              <a:rPr lang="en-US" sz="1600" dirty="0" err="1"/>
              <a:t>Guest_address</a:t>
            </a:r>
            <a:endParaRPr lang="en-US" sz="1600" dirty="0"/>
          </a:p>
          <a:p>
            <a:r>
              <a:rPr lang="en-US" sz="1600" dirty="0" err="1"/>
              <a:t>Guest_city</a:t>
            </a:r>
            <a:endParaRPr lang="en-US" sz="1600" dirty="0"/>
          </a:p>
          <a:p>
            <a:r>
              <a:rPr lang="en-US" sz="1600" dirty="0" err="1"/>
              <a:t>Guest_zipcode</a:t>
            </a:r>
            <a:endParaRPr lang="en-US" sz="1600" dirty="0"/>
          </a:p>
          <a:p>
            <a:r>
              <a:rPr lang="en-US" sz="1600" dirty="0" err="1"/>
              <a:t>Guest_email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Customer</a:t>
            </a:r>
          </a:p>
          <a:p>
            <a:r>
              <a:rPr lang="en-US" sz="1600" u="sng" dirty="0" err="1"/>
              <a:t>Customer_number</a:t>
            </a:r>
            <a:endParaRPr lang="en-US" sz="1600" u="sng" dirty="0"/>
          </a:p>
          <a:p>
            <a:r>
              <a:rPr lang="en-US" sz="1600" dirty="0" err="1"/>
              <a:t>Customer_name</a:t>
            </a:r>
            <a:endParaRPr lang="en-US" sz="1600" dirty="0"/>
          </a:p>
          <a:p>
            <a:r>
              <a:rPr lang="en-US" sz="1600" dirty="0" err="1"/>
              <a:t>Customer_address</a:t>
            </a:r>
            <a:endParaRPr lang="en-US" sz="1600" dirty="0"/>
          </a:p>
          <a:p>
            <a:r>
              <a:rPr lang="en-US" sz="1600" dirty="0" err="1"/>
              <a:t>Customer_city</a:t>
            </a:r>
            <a:endParaRPr lang="en-US" sz="1600" dirty="0"/>
          </a:p>
          <a:p>
            <a:r>
              <a:rPr lang="en-US" sz="1600" dirty="0" err="1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Data Transformation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412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29C7D-6143-4E6C-9BC6-B463FDDE4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0D58B-C94D-42F0-BB2C-F9B323D40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9B18BA-8954-4C26-B43D-B9CF497F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FF0AF7-0DF2-4770-BD12-7A6F830E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E03B8-53EB-4FA4-8FFB-E8AC38577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E1237-4F0A-4C41-82E2-A89645AE2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5AAB2-9ABF-402C-A362-812118AD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CCBC-7B30-43DD-B8C6-2499CC5D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degree to which the data reflects the actual environment</a:t>
            </a:r>
          </a:p>
          <a:p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Finding the right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http://www2.ed.gov/about/offices/list/os/technology/plan/2004/</a:t>
            </a:r>
            <a:br>
              <a:rPr lang="en-US" sz="1100" i="1" dirty="0"/>
            </a:br>
            <a:r>
              <a:rPr lang="en-US" sz="1100" i="1" dirty="0"/>
              <a:t>site/</a:t>
            </a:r>
            <a:r>
              <a:rPr lang="en-US" sz="1100" i="1" dirty="0" err="1"/>
              <a:t>docs_and_pdf</a:t>
            </a:r>
            <a:r>
              <a:rPr lang="en-US" sz="1100" i="1" dirty="0"/>
              <a:t>/Data_Quality_Audits_from_ESP_Solutions_Group.pdf</a:t>
            </a:r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Ensuring accuracy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http://www2.ed.gov/about/offices/list/os/technology/plan/2004/</a:t>
            </a:r>
            <a:br>
              <a:rPr lang="en-US" sz="1100" i="1" dirty="0"/>
            </a:br>
            <a:r>
              <a:rPr lang="en-US" sz="1100" i="1" dirty="0"/>
              <a:t>site/</a:t>
            </a:r>
            <a:r>
              <a:rPr lang="en-US" sz="1100" i="1" dirty="0" err="1"/>
              <a:t>docs_and_pdf</a:t>
            </a:r>
            <a:r>
              <a:rPr lang="en-US" sz="1100" i="1" dirty="0"/>
              <a:t>/Data_Quality_Audits_from_ESP_Solutions_Group.pdf</a:t>
            </a:r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/>
              <a:t>Reliability of the collection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http://www2.ed.gov/about/offices/list/os/technology/plan/2004/</a:t>
            </a:r>
            <a:br>
              <a:rPr lang="en-US" sz="1100" i="1" dirty="0"/>
            </a:br>
            <a:r>
              <a:rPr lang="en-US" sz="1100" i="1" dirty="0"/>
              <a:t>site/</a:t>
            </a:r>
            <a:r>
              <a:rPr lang="en-US" sz="1100" i="1" dirty="0" err="1"/>
              <a:t>docs_and_pdf</a:t>
            </a:r>
            <a:r>
              <a:rPr lang="en-US" sz="1100" i="1" dirty="0"/>
              <a:t>/Data_Quality_Audits_from_ESP_Solutions_Group.pdf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is ETL? Why is it important?</a:t>
            </a:r>
          </a:p>
          <a:p>
            <a:pPr lvl="1"/>
            <a:r>
              <a:rPr lang="en-US" dirty="0"/>
              <a:t>Data consistency</a:t>
            </a:r>
          </a:p>
          <a:p>
            <a:pPr lvl="1"/>
            <a:r>
              <a:rPr lang="en-US" dirty="0"/>
              <a:t>Data quality</a:t>
            </a:r>
          </a:p>
          <a:p>
            <a:pPr lvl="0"/>
            <a:r>
              <a:rPr lang="en-US" dirty="0"/>
              <a:t>Explain the purpose of each component (Extract, Transform, Load)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7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Basics</a:t>
            </a:r>
          </a:p>
          <a:p>
            <a:r>
              <a:rPr lang="en-US" dirty="0"/>
              <a:t>Assignment: ETL process on an Excel workbook</a:t>
            </a:r>
          </a:p>
          <a:p>
            <a:pPr lvl="1"/>
            <a:r>
              <a:rPr lang="en-US" dirty="0"/>
              <a:t>You will be:</a:t>
            </a:r>
          </a:p>
          <a:p>
            <a:pPr lvl="2"/>
            <a:r>
              <a:rPr lang="en-US" b="1" dirty="0"/>
              <a:t>Extracting</a:t>
            </a:r>
            <a:r>
              <a:rPr lang="en-US" dirty="0"/>
              <a:t> the data from source worksheets.</a:t>
            </a:r>
          </a:p>
          <a:p>
            <a:pPr lvl="2"/>
            <a:r>
              <a:rPr lang="en-US" b="1" dirty="0"/>
              <a:t>Transforming</a:t>
            </a:r>
            <a:r>
              <a:rPr lang="en-US" dirty="0"/>
              <a:t> the data using Excel formulas.</a:t>
            </a:r>
          </a:p>
          <a:p>
            <a:pPr lvl="2"/>
            <a:r>
              <a:rPr lang="en-US" b="1" dirty="0"/>
              <a:t>Loading</a:t>
            </a:r>
            <a:r>
              <a:rPr lang="en-US" dirty="0"/>
              <a:t> the data into a new worksheet that contains a single set of combined data.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Extract, Transform, Load (ETL)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815317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The Actual Process</a:t>
            </a:r>
          </a:p>
        </p:txBody>
      </p:sp>
      <p:sp>
        <p:nvSpPr>
          <p:cNvPr id="4" name="Can 3"/>
          <p:cNvSpPr/>
          <p:nvPr/>
        </p:nvSpPr>
        <p:spPr>
          <a:xfrm>
            <a:off x="625444" y="3139440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2</a:t>
            </a:r>
          </a:p>
        </p:txBody>
      </p:sp>
      <p:sp>
        <p:nvSpPr>
          <p:cNvPr id="5" name="Can 4"/>
          <p:cNvSpPr/>
          <p:nvPr/>
        </p:nvSpPr>
        <p:spPr>
          <a:xfrm>
            <a:off x="593421" y="1492567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1</a:t>
            </a:r>
          </a:p>
        </p:txBody>
      </p:sp>
      <p:sp>
        <p:nvSpPr>
          <p:cNvPr id="14" name="Can 13"/>
          <p:cNvSpPr/>
          <p:nvPr/>
        </p:nvSpPr>
        <p:spPr>
          <a:xfrm>
            <a:off x="7473526" y="3177540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43681" y="1995487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438399" y="3642360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3886200" y="160686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19" name="Cube 18"/>
          <p:cNvSpPr/>
          <p:nvPr/>
        </p:nvSpPr>
        <p:spPr>
          <a:xfrm>
            <a:off x="3897516" y="3253740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4258879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Relational database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Dimensional database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3564" y="6128266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626268" y="4689885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Sources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443681" y="5192805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3896762" y="4804185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274594" y="3642360"/>
            <a:ext cx="1156956" cy="365760"/>
          </a:xfrm>
          <a:prstGeom prst="rightArrow">
            <a:avLst>
              <a:gd name="adj1" fmla="val 50000"/>
              <a:gd name="adj2" fmla="val 45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ETL’s Not That Easy!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Consistency: </a:t>
            </a:r>
            <a:br>
              <a:rPr lang="en-US" dirty="0"/>
            </a:br>
            <a:r>
              <a:rPr lang="en-US" dirty="0"/>
              <a:t>The Problem with 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An IT infrastructure evolves over time</a:t>
            </a:r>
          </a:p>
          <a:p>
            <a:endParaRPr lang="en-US" sz="2800" dirty="0"/>
          </a:p>
          <a:p>
            <a:r>
              <a:rPr lang="en-US" sz="2800" dirty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52578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Generally poor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Not Replacing Legacy Systems?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25499"/>
              </p:ext>
            </p:extLst>
          </p:nvPr>
        </p:nvGraphicFramePr>
        <p:xfrm>
          <a:off x="4572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09800" y="6172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https://www.onbase.com/~/media/Files/hyland/whitepaper/wp_trouble-with-legacy-systems.pdf</a:t>
            </a:r>
          </a:p>
        </p:txBody>
      </p:sp>
    </p:spTree>
    <p:extLst>
      <p:ext uri="{BB962C8B-B14F-4D97-AF65-F5344CB8AC3E}">
        <p14:creationId xmlns:p14="http://schemas.microsoft.com/office/powerpoint/2010/main" val="221429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Problems with Data </a:t>
            </a:r>
            <a:r>
              <a:rPr lang="en-US" dirty="0"/>
              <a:t>Consistency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53216"/>
              </p:ext>
            </p:extLst>
          </p:nvPr>
        </p:nvGraphicFramePr>
        <p:xfrm>
          <a:off x="152400" y="1257300"/>
          <a:ext cx="731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98080" y="2875984"/>
            <a:ext cx="164592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What are the problems with each of these</a:t>
            </a:r>
          </a:p>
          <a:p>
            <a:pPr algn="ctr"/>
            <a:r>
              <a:rPr lang="en-US" sz="5400" dirty="0"/>
              <a:t>?</a:t>
            </a: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2F97C-EAC8-42FE-A78F-064771A4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415E5-F0AA-4265-9A30-DFBC09A29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98E1B-F407-4ACA-BA4D-DAD8E6288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40841-A791-4581-85A0-EE1EBFBAD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What’s the big deal?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70517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856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Cooper Black</vt:lpstr>
      <vt:lpstr>Times New Roman</vt:lpstr>
      <vt:lpstr>Office Theme</vt:lpstr>
      <vt:lpstr>MIS2502: Data Analytics Extract, Transform, Load</vt:lpstr>
      <vt:lpstr>Where we are…</vt:lpstr>
      <vt:lpstr>Extract, Transform, Load (ETL)</vt:lpstr>
      <vt:lpstr>The Actual Process</vt:lpstr>
      <vt:lpstr>ETL’s Not That Easy!</vt:lpstr>
      <vt:lpstr>Data Consistency:  The Problem with Legacy Systems</vt:lpstr>
      <vt:lpstr>Why Not Replacing Legacy Systems?</vt:lpstr>
      <vt:lpstr>Problems with Data Consistency</vt:lpstr>
      <vt:lpstr>What’s the big deal?</vt:lpstr>
      <vt:lpstr>Now think about this scenario</vt:lpstr>
      <vt:lpstr>Solution: “Single view” of data</vt:lpstr>
      <vt:lpstr>Organizational issues</vt:lpstr>
      <vt:lpstr>Closer look at the Guest/Customer</vt:lpstr>
      <vt:lpstr>Data Transformation Steps</vt:lpstr>
      <vt:lpstr>Data Quality</vt:lpstr>
      <vt:lpstr>Finding the right data</vt:lpstr>
      <vt:lpstr>Ensuring accuracy</vt:lpstr>
      <vt:lpstr>Reliability of the collection process</vt:lpstr>
      <vt:lpstr>Summary</vt:lpstr>
      <vt:lpstr>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AdaWang</cp:lastModifiedBy>
  <cp:revision>353</cp:revision>
  <cp:lastPrinted>2017-02-23T17:58:57Z</cp:lastPrinted>
  <dcterms:created xsi:type="dcterms:W3CDTF">2011-06-28T13:08:25Z</dcterms:created>
  <dcterms:modified xsi:type="dcterms:W3CDTF">2018-09-17T03:16:43Z</dcterms:modified>
</cp:coreProperties>
</file>