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89" r:id="rId3"/>
    <p:sldId id="273" r:id="rId4"/>
    <p:sldId id="274" r:id="rId5"/>
    <p:sldId id="276" r:id="rId6"/>
    <p:sldId id="277" r:id="rId7"/>
    <p:sldId id="278" r:id="rId8"/>
    <p:sldId id="282" r:id="rId9"/>
    <p:sldId id="281" r:id="rId10"/>
    <p:sldId id="283" r:id="rId11"/>
    <p:sldId id="288" r:id="rId12"/>
    <p:sldId id="267" r:id="rId13"/>
    <p:sldId id="284" r:id="rId14"/>
    <p:sldId id="268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166" autoAdjust="0"/>
  </p:normalViewPr>
  <p:slideViewPr>
    <p:cSldViewPr>
      <p:cViewPr varScale="1">
        <p:scale>
          <a:sx n="47" d="100"/>
          <a:sy n="47" d="100"/>
        </p:scale>
        <p:origin x="19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4B86-877F-457D-BA2B-5845AE3219D9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5C7E-F30A-4B76-B57D-364F8CBF8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2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C0704-10D1-46F3-B581-ED371F30EB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5896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A4FAB-CBA9-45F4-8ED4-A44CF876E18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26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155BD-481A-4170-BA3A-FA68AD13A72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17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1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C0704-10D1-46F3-B581-ED371F30EBB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32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6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76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8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noFill/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Descriptive Statistics and Hypothesis Testing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degree to which two variables have a tendency to vary together</a:t>
            </a:r>
          </a:p>
          <a:p>
            <a:pPr lvl="1"/>
            <a:r>
              <a:rPr lang="en-US" dirty="0"/>
              <a:t>Can be positive or negative</a:t>
            </a:r>
          </a:p>
          <a:p>
            <a:pPr lvl="1"/>
            <a:r>
              <a:rPr lang="en-US" dirty="0"/>
              <a:t>Range: -1 to +1, 0 means no correlation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8153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Example 1: The more you study, the better you do on the exam</a:t>
            </a:r>
          </a:p>
          <a:p>
            <a:pPr marL="0" indent="0">
              <a:buNone/>
            </a:pPr>
            <a:r>
              <a:rPr lang="en-US" sz="2400" dirty="0"/>
              <a:t>(Positive Correlation)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9038" y="5029200"/>
            <a:ext cx="81534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Example 2: The more I talk about correlation, the less you want to be here (Negative Correlation)</a:t>
            </a:r>
          </a:p>
        </p:txBody>
      </p:sp>
    </p:spTree>
    <p:extLst>
      <p:ext uri="{BB962C8B-B14F-4D97-AF65-F5344CB8AC3E}">
        <p14:creationId xmlns:p14="http://schemas.microsoft.com/office/powerpoint/2010/main" val="63979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from Sample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6705600" y="3581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38400" y="5181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Population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990600" y="1600200"/>
            <a:ext cx="40386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2438400" y="2438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25908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2819400" y="2057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2895600" y="2895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AutoShape 17"/>
          <p:cNvSpPr>
            <a:spLocks noChangeArrowheads="1"/>
          </p:cNvSpPr>
          <p:nvPr/>
        </p:nvSpPr>
        <p:spPr bwMode="auto">
          <a:xfrm>
            <a:off x="31242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1752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1524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AutoShape 21"/>
          <p:cNvSpPr>
            <a:spLocks noChangeArrowheads="1"/>
          </p:cNvSpPr>
          <p:nvPr/>
        </p:nvSpPr>
        <p:spPr bwMode="auto">
          <a:xfrm>
            <a:off x="43434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AutoShape 22"/>
          <p:cNvSpPr>
            <a:spLocks noChangeArrowheads="1"/>
          </p:cNvSpPr>
          <p:nvPr/>
        </p:nvSpPr>
        <p:spPr bwMode="auto">
          <a:xfrm>
            <a:off x="25146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AutoShape 24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19050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AutoShape 2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AutoShape 27"/>
          <p:cNvSpPr>
            <a:spLocks noChangeArrowheads="1"/>
          </p:cNvSpPr>
          <p:nvPr/>
        </p:nvSpPr>
        <p:spPr bwMode="auto">
          <a:xfrm>
            <a:off x="16764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AutoShape 28"/>
          <p:cNvSpPr>
            <a:spLocks noChangeArrowheads="1"/>
          </p:cNvSpPr>
          <p:nvPr/>
        </p:nvSpPr>
        <p:spPr bwMode="auto">
          <a:xfrm>
            <a:off x="26670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AutoShape 29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AutoShape 30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AutoShape 31"/>
          <p:cNvSpPr>
            <a:spLocks noChangeArrowheads="1"/>
          </p:cNvSpPr>
          <p:nvPr/>
        </p:nvSpPr>
        <p:spPr bwMode="auto">
          <a:xfrm>
            <a:off x="20574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AutoShape 32"/>
          <p:cNvSpPr>
            <a:spLocks noChangeArrowheads="1"/>
          </p:cNvSpPr>
          <p:nvPr/>
        </p:nvSpPr>
        <p:spPr bwMode="auto">
          <a:xfrm>
            <a:off x="28956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AutoShape 33"/>
          <p:cNvSpPr>
            <a:spLocks noChangeArrowheads="1"/>
          </p:cNvSpPr>
          <p:nvPr/>
        </p:nvSpPr>
        <p:spPr bwMode="auto">
          <a:xfrm>
            <a:off x="18288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AutoShape 34"/>
          <p:cNvSpPr>
            <a:spLocks noChangeArrowheads="1"/>
          </p:cNvSpPr>
          <p:nvPr/>
        </p:nvSpPr>
        <p:spPr bwMode="auto">
          <a:xfrm>
            <a:off x="28194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AutoShape 35"/>
          <p:cNvSpPr>
            <a:spLocks noChangeArrowheads="1"/>
          </p:cNvSpPr>
          <p:nvPr/>
        </p:nvSpPr>
        <p:spPr bwMode="auto">
          <a:xfrm>
            <a:off x="2971800" y="2209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AutoShape 36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AutoShape 37"/>
          <p:cNvSpPr>
            <a:spLocks noChangeArrowheads="1"/>
          </p:cNvSpPr>
          <p:nvPr/>
        </p:nvSpPr>
        <p:spPr bwMode="auto">
          <a:xfrm>
            <a:off x="35814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AutoShape 38"/>
          <p:cNvSpPr>
            <a:spLocks noChangeArrowheads="1"/>
          </p:cNvSpPr>
          <p:nvPr/>
        </p:nvSpPr>
        <p:spPr bwMode="auto">
          <a:xfrm>
            <a:off x="71628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AutoShape 39"/>
          <p:cNvSpPr>
            <a:spLocks noChangeArrowheads="1"/>
          </p:cNvSpPr>
          <p:nvPr/>
        </p:nvSpPr>
        <p:spPr bwMode="auto">
          <a:xfrm>
            <a:off x="65532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AutoShape 40"/>
          <p:cNvSpPr>
            <a:spLocks noChangeArrowheads="1"/>
          </p:cNvSpPr>
          <p:nvPr/>
        </p:nvSpPr>
        <p:spPr bwMode="auto">
          <a:xfrm>
            <a:off x="37338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AutoShape 41"/>
          <p:cNvSpPr>
            <a:spLocks noChangeArrowheads="1"/>
          </p:cNvSpPr>
          <p:nvPr/>
        </p:nvSpPr>
        <p:spPr bwMode="auto">
          <a:xfrm>
            <a:off x="32766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AutoShape 42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AutoShape 43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AutoShape 44"/>
          <p:cNvSpPr>
            <a:spLocks noChangeArrowheads="1"/>
          </p:cNvSpPr>
          <p:nvPr/>
        </p:nvSpPr>
        <p:spPr bwMode="auto">
          <a:xfrm>
            <a:off x="3429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9" name="AutoShape 4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AutoShape 46"/>
          <p:cNvSpPr>
            <a:spLocks noChangeArrowheads="1"/>
          </p:cNvSpPr>
          <p:nvPr/>
        </p:nvSpPr>
        <p:spPr bwMode="auto">
          <a:xfrm>
            <a:off x="40386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1" name="AutoShape 47"/>
          <p:cNvSpPr>
            <a:spLocks noChangeArrowheads="1"/>
          </p:cNvSpPr>
          <p:nvPr/>
        </p:nvSpPr>
        <p:spPr bwMode="auto">
          <a:xfrm rot="1364200">
            <a:off x="4495800" y="3505200"/>
            <a:ext cx="1676400" cy="228600"/>
          </a:xfrm>
          <a:prstGeom prst="leftArrow">
            <a:avLst>
              <a:gd name="adj1" fmla="val 50000"/>
              <a:gd name="adj2" fmla="val 1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4" name="Text Box 50"/>
          <p:cNvSpPr txBox="1">
            <a:spLocks noChangeArrowheads="1"/>
          </p:cNvSpPr>
          <p:nvPr/>
        </p:nvSpPr>
        <p:spPr bwMode="auto">
          <a:xfrm>
            <a:off x="6629400" y="517366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Sample</a:t>
            </a:r>
          </a:p>
        </p:txBody>
      </p:sp>
      <p:sp>
        <p:nvSpPr>
          <p:cNvPr id="113715" name="AutoShape 51"/>
          <p:cNvSpPr>
            <a:spLocks noChangeArrowheads="1"/>
          </p:cNvSpPr>
          <p:nvPr/>
        </p:nvSpPr>
        <p:spPr bwMode="auto">
          <a:xfrm>
            <a:off x="6553200" y="3124200"/>
            <a:ext cx="1143000" cy="1828800"/>
          </a:xfrm>
          <a:prstGeom prst="can">
            <a:avLst>
              <a:gd name="adj" fmla="val 4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62600" y="281940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425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9144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Hypothesis Testing: </a:t>
            </a:r>
            <a:r>
              <a:rPr lang="en-US" sz="2800" dirty="0"/>
              <a:t>A technique for using data to validate/invalidate a claim about a population.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1500" y="2225450"/>
                <a:ext cx="8039100" cy="190821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1: </a:t>
                </a:r>
                <a:endParaRPr lang="en-US" sz="2400" dirty="0"/>
              </a:p>
              <a:p>
                <a:r>
                  <a:rPr lang="en-US" sz="2000" dirty="0"/>
                  <a:t>Population mean (Is the average delivery time of 30 mins really true?)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Null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(The average delivery time is 30 mins)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Alternative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≠30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(The average delivery time is different from 30 mins)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225450"/>
                <a:ext cx="8039100" cy="1908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1500" y="4276471"/>
                <a:ext cx="8039100" cy="24929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2: </a:t>
                </a:r>
                <a:endParaRPr lang="en-US" sz="2400" dirty="0"/>
              </a:p>
              <a:p>
                <a:r>
                  <a:rPr lang="en-US" sz="2000" dirty="0"/>
                  <a:t>The difference in two population means (Is it true that the average income is the same in the neighborhood A versus neighborhood B?)</a:t>
                </a:r>
              </a:p>
              <a:p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Null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(The average income is the same in the neighborhood A versus neighborhood B)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Alternative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(The average income is different in the neighborhood A versus neighborhood B)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276471"/>
                <a:ext cx="8039100" cy="24929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838200"/>
          </a:xfrm>
        </p:spPr>
        <p:txBody>
          <a:bodyPr>
            <a:noAutofit/>
          </a:bodyPr>
          <a:lstStyle/>
          <a:p>
            <a:r>
              <a:rPr lang="en-US" dirty="0"/>
              <a:t>Steps in Hypothesis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State the Null hypothesis.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the Alternative hypothesis.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test statistics and p-values.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Decision rule for rejection of the Null hypothesis using p-values.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6400800"/>
            <a:ext cx="198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Source: Wissel, et al (2001)</a:t>
            </a:r>
          </a:p>
        </p:txBody>
      </p:sp>
    </p:spTree>
    <p:extLst>
      <p:ext uri="{BB962C8B-B14F-4D97-AF65-F5344CB8AC3E}">
        <p14:creationId xmlns:p14="http://schemas.microsoft.com/office/powerpoint/2010/main" val="44802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1"/>
            <a:ext cx="8382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Hypothesis testing uses </a:t>
            </a:r>
            <a:r>
              <a:rPr lang="en-US" sz="2400" b="1" dirty="0"/>
              <a:t>p-values</a:t>
            </a:r>
            <a:r>
              <a:rPr lang="en-US" sz="2400" dirty="0"/>
              <a:t> to weigh the strength of  the evidence against the null hypothesis (what the data are telling you about the population).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667000"/>
            <a:ext cx="83820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The p-value is a number between 0 and 1.</a:t>
            </a:r>
          </a:p>
          <a:p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 small </a:t>
            </a:r>
            <a:r>
              <a:rPr lang="en-US" sz="2400" b="1" i="1" dirty="0"/>
              <a:t>p</a:t>
            </a:r>
            <a:r>
              <a:rPr lang="en-US" sz="2400" b="1" dirty="0"/>
              <a:t>-value (typically ≤ 0.05) </a:t>
            </a:r>
            <a:r>
              <a:rPr lang="en-US" sz="2400" dirty="0"/>
              <a:t>indicates strong evidence against the null hypothesis, so you </a:t>
            </a:r>
            <a:r>
              <a:rPr lang="en-US" sz="2400" b="1" dirty="0"/>
              <a:t>reject the null hypothesis</a:t>
            </a:r>
            <a:r>
              <a:rPr lang="en-US" sz="24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 large </a:t>
            </a:r>
            <a:r>
              <a:rPr lang="en-US" sz="2400" b="1" i="1" dirty="0"/>
              <a:t>p</a:t>
            </a:r>
            <a:r>
              <a:rPr lang="en-US" sz="2400" b="1" dirty="0"/>
              <a:t>-value (&gt; 0.05) </a:t>
            </a:r>
            <a:r>
              <a:rPr lang="en-US" sz="2400" dirty="0"/>
              <a:t>indicates weak evidence against the null hypothesis, so you </a:t>
            </a:r>
            <a:r>
              <a:rPr lang="en-US" sz="2400" b="1" dirty="0"/>
              <a:t>fail to reject the null hypothesis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4082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to Example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0550" y="1219200"/>
                <a:ext cx="8039100" cy="190821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1: </a:t>
                </a:r>
                <a:endParaRPr lang="en-US" sz="2400" dirty="0"/>
              </a:p>
              <a:p>
                <a:r>
                  <a:rPr lang="en-US" sz="2000" dirty="0"/>
                  <a:t>Population mean (Is the average delivery time of 30 mins really true?)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Null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(The average delivery time is 30 mins)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Alternative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≠30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(The average delivery time is different from 30 mins)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" y="1219200"/>
                <a:ext cx="8039100" cy="19082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0550" y="3581400"/>
            <a:ext cx="80391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b="1" i="1" dirty="0"/>
              <a:t>p</a:t>
            </a:r>
            <a:r>
              <a:rPr lang="en-US" sz="2400" b="1" dirty="0"/>
              <a:t>-value ≤ 0.05</a:t>
            </a:r>
            <a:r>
              <a:rPr lang="en-US" sz="2400" dirty="0"/>
              <a:t>, you </a:t>
            </a:r>
            <a:r>
              <a:rPr lang="en-US" sz="2400" b="1" dirty="0"/>
              <a:t>reject the null hypothesis. </a:t>
            </a:r>
            <a:r>
              <a:rPr lang="en-US" sz="2400" dirty="0"/>
              <a:t>Therefore, the average delivery time is statistically different from 30 mins.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b="1" i="1" dirty="0"/>
              <a:t>p</a:t>
            </a:r>
            <a:r>
              <a:rPr lang="en-US" sz="2400" b="1" dirty="0"/>
              <a:t>-value&gt; 0.05, </a:t>
            </a:r>
            <a:r>
              <a:rPr lang="en-US" sz="2400" dirty="0"/>
              <a:t>you </a:t>
            </a:r>
            <a:r>
              <a:rPr lang="en-US" sz="2400" b="1" dirty="0"/>
              <a:t>fail to reject the null hypothesis. </a:t>
            </a:r>
            <a:r>
              <a:rPr lang="en-US" sz="2400" dirty="0"/>
              <a:t>Therefore, there is insufficient evidence to conclude that the average delivery time is different from 30 mins.</a:t>
            </a:r>
          </a:p>
        </p:txBody>
      </p:sp>
    </p:spTree>
    <p:extLst>
      <p:ext uri="{BB962C8B-B14F-4D97-AF65-F5344CB8AC3E}">
        <p14:creationId xmlns:p14="http://schemas.microsoft.com/office/powerpoint/2010/main" val="2114304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to Example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0550" y="3581400"/>
            <a:ext cx="803910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b="1" i="1" dirty="0"/>
              <a:t>p</a:t>
            </a:r>
            <a:r>
              <a:rPr lang="en-US" sz="2400" b="1" dirty="0"/>
              <a:t>-value ≤ 0.05</a:t>
            </a:r>
            <a:r>
              <a:rPr lang="en-US" sz="2400" dirty="0"/>
              <a:t>, you </a:t>
            </a:r>
            <a:r>
              <a:rPr lang="en-US" sz="2400" b="1" dirty="0"/>
              <a:t>reject the null hypothesis. </a:t>
            </a:r>
            <a:r>
              <a:rPr lang="en-US" sz="2400" dirty="0"/>
              <a:t>Therefore, The average income is significantly different in the neighborhood A versus neighborhood B.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b="1" i="1" dirty="0"/>
              <a:t>p</a:t>
            </a:r>
            <a:r>
              <a:rPr lang="en-US" sz="2400" b="1" dirty="0"/>
              <a:t>-value&gt; 0.05, </a:t>
            </a:r>
            <a:r>
              <a:rPr lang="en-US" sz="2400" dirty="0"/>
              <a:t>you </a:t>
            </a:r>
            <a:r>
              <a:rPr lang="en-US" sz="2400" b="1" dirty="0"/>
              <a:t>fail to reject the null hypothesis. </a:t>
            </a:r>
            <a:r>
              <a:rPr lang="en-US" sz="2400" dirty="0"/>
              <a:t>Therefore, there is insufficient evidence that the average income is different in the neighborhood A versus neighborhood 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0550" y="897911"/>
                <a:ext cx="8039100" cy="24929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2: </a:t>
                </a:r>
                <a:endParaRPr lang="en-US" sz="2400" dirty="0"/>
              </a:p>
              <a:p>
                <a:r>
                  <a:rPr lang="en-US" sz="2000" dirty="0"/>
                  <a:t>The difference in two population means (Is it true that the average income is the same in the neighborhood A versus neighborhood B?)</a:t>
                </a:r>
              </a:p>
              <a:p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Null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(The average income is the same in the neighborhood A versus neighborhood B)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Alternative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(The average income is different in the neighborhood A versus neighborhood B)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" y="897911"/>
                <a:ext cx="8039100" cy="24929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94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4200" y="1600200"/>
            <a:ext cx="2057400" cy="48702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29" y="-134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noFill/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844983" y="121920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</p:spTree>
    <p:extLst>
      <p:ext uri="{BB962C8B-B14F-4D97-AF65-F5344CB8AC3E}">
        <p14:creationId xmlns:p14="http://schemas.microsoft.com/office/powerpoint/2010/main" val="211308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dirty="0"/>
              <a:t>Descriptive Statistics: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Tools for </a:t>
            </a:r>
            <a:r>
              <a:rPr lang="en-GB" altLang="en-US" sz="2800" dirty="0"/>
              <a:t>summarizing</a:t>
            </a:r>
            <a:r>
              <a:rPr lang="en-US" altLang="en-US" sz="2800" dirty="0"/>
              <a:t>, </a:t>
            </a:r>
            <a:r>
              <a:rPr lang="en-GB" altLang="en-US" sz="2800" dirty="0"/>
              <a:t>organizing</a:t>
            </a:r>
            <a:r>
              <a:rPr lang="en-US" altLang="en-US" sz="2800" dirty="0"/>
              <a:t>, and simplifying data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What data tells us about the population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Measures of Central Tendency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Measures of Dispersion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Correlation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Tables &amp; 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9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vs. Population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6705600" y="3581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38400" y="5181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Population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990600" y="1600200"/>
            <a:ext cx="40386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2438400" y="2438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25908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2819400" y="2057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2895600" y="2895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AutoShape 17"/>
          <p:cNvSpPr>
            <a:spLocks noChangeArrowheads="1"/>
          </p:cNvSpPr>
          <p:nvPr/>
        </p:nvSpPr>
        <p:spPr bwMode="auto">
          <a:xfrm>
            <a:off x="31242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1752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1524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AutoShape 21"/>
          <p:cNvSpPr>
            <a:spLocks noChangeArrowheads="1"/>
          </p:cNvSpPr>
          <p:nvPr/>
        </p:nvSpPr>
        <p:spPr bwMode="auto">
          <a:xfrm>
            <a:off x="43434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AutoShape 22"/>
          <p:cNvSpPr>
            <a:spLocks noChangeArrowheads="1"/>
          </p:cNvSpPr>
          <p:nvPr/>
        </p:nvSpPr>
        <p:spPr bwMode="auto">
          <a:xfrm>
            <a:off x="25146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AutoShape 24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19050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AutoShape 2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AutoShape 27"/>
          <p:cNvSpPr>
            <a:spLocks noChangeArrowheads="1"/>
          </p:cNvSpPr>
          <p:nvPr/>
        </p:nvSpPr>
        <p:spPr bwMode="auto">
          <a:xfrm>
            <a:off x="16764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AutoShape 28"/>
          <p:cNvSpPr>
            <a:spLocks noChangeArrowheads="1"/>
          </p:cNvSpPr>
          <p:nvPr/>
        </p:nvSpPr>
        <p:spPr bwMode="auto">
          <a:xfrm>
            <a:off x="26670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AutoShape 29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AutoShape 30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AutoShape 31"/>
          <p:cNvSpPr>
            <a:spLocks noChangeArrowheads="1"/>
          </p:cNvSpPr>
          <p:nvPr/>
        </p:nvSpPr>
        <p:spPr bwMode="auto">
          <a:xfrm>
            <a:off x="20574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AutoShape 32"/>
          <p:cNvSpPr>
            <a:spLocks noChangeArrowheads="1"/>
          </p:cNvSpPr>
          <p:nvPr/>
        </p:nvSpPr>
        <p:spPr bwMode="auto">
          <a:xfrm>
            <a:off x="28956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AutoShape 33"/>
          <p:cNvSpPr>
            <a:spLocks noChangeArrowheads="1"/>
          </p:cNvSpPr>
          <p:nvPr/>
        </p:nvSpPr>
        <p:spPr bwMode="auto">
          <a:xfrm>
            <a:off x="18288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AutoShape 34"/>
          <p:cNvSpPr>
            <a:spLocks noChangeArrowheads="1"/>
          </p:cNvSpPr>
          <p:nvPr/>
        </p:nvSpPr>
        <p:spPr bwMode="auto">
          <a:xfrm>
            <a:off x="28194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AutoShape 35"/>
          <p:cNvSpPr>
            <a:spLocks noChangeArrowheads="1"/>
          </p:cNvSpPr>
          <p:nvPr/>
        </p:nvSpPr>
        <p:spPr bwMode="auto">
          <a:xfrm>
            <a:off x="2971800" y="2209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AutoShape 36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AutoShape 37"/>
          <p:cNvSpPr>
            <a:spLocks noChangeArrowheads="1"/>
          </p:cNvSpPr>
          <p:nvPr/>
        </p:nvSpPr>
        <p:spPr bwMode="auto">
          <a:xfrm>
            <a:off x="35814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AutoShape 38"/>
          <p:cNvSpPr>
            <a:spLocks noChangeArrowheads="1"/>
          </p:cNvSpPr>
          <p:nvPr/>
        </p:nvSpPr>
        <p:spPr bwMode="auto">
          <a:xfrm>
            <a:off x="71628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AutoShape 39"/>
          <p:cNvSpPr>
            <a:spLocks noChangeArrowheads="1"/>
          </p:cNvSpPr>
          <p:nvPr/>
        </p:nvSpPr>
        <p:spPr bwMode="auto">
          <a:xfrm>
            <a:off x="65532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AutoShape 40"/>
          <p:cNvSpPr>
            <a:spLocks noChangeArrowheads="1"/>
          </p:cNvSpPr>
          <p:nvPr/>
        </p:nvSpPr>
        <p:spPr bwMode="auto">
          <a:xfrm>
            <a:off x="37338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AutoShape 41"/>
          <p:cNvSpPr>
            <a:spLocks noChangeArrowheads="1"/>
          </p:cNvSpPr>
          <p:nvPr/>
        </p:nvSpPr>
        <p:spPr bwMode="auto">
          <a:xfrm>
            <a:off x="32766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AutoShape 42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AutoShape 43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AutoShape 44"/>
          <p:cNvSpPr>
            <a:spLocks noChangeArrowheads="1"/>
          </p:cNvSpPr>
          <p:nvPr/>
        </p:nvSpPr>
        <p:spPr bwMode="auto">
          <a:xfrm>
            <a:off x="3429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9" name="AutoShape 4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AutoShape 46"/>
          <p:cNvSpPr>
            <a:spLocks noChangeArrowheads="1"/>
          </p:cNvSpPr>
          <p:nvPr/>
        </p:nvSpPr>
        <p:spPr bwMode="auto">
          <a:xfrm>
            <a:off x="40386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1" name="AutoShape 47"/>
          <p:cNvSpPr>
            <a:spLocks noChangeArrowheads="1"/>
          </p:cNvSpPr>
          <p:nvPr/>
        </p:nvSpPr>
        <p:spPr bwMode="auto">
          <a:xfrm rot="12329854">
            <a:off x="4495800" y="3505200"/>
            <a:ext cx="1676400" cy="228600"/>
          </a:xfrm>
          <a:prstGeom prst="leftArrow">
            <a:avLst>
              <a:gd name="adj1" fmla="val 50000"/>
              <a:gd name="adj2" fmla="val 1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4" name="Text Box 50"/>
          <p:cNvSpPr txBox="1">
            <a:spLocks noChangeArrowheads="1"/>
          </p:cNvSpPr>
          <p:nvPr/>
        </p:nvSpPr>
        <p:spPr bwMode="auto">
          <a:xfrm>
            <a:off x="6629400" y="517366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Sample</a:t>
            </a:r>
          </a:p>
        </p:txBody>
      </p:sp>
      <p:sp>
        <p:nvSpPr>
          <p:cNvPr id="113715" name="AutoShape 51"/>
          <p:cNvSpPr>
            <a:spLocks noChangeArrowheads="1"/>
          </p:cNvSpPr>
          <p:nvPr/>
        </p:nvSpPr>
        <p:spPr bwMode="auto">
          <a:xfrm>
            <a:off x="6553200" y="3124200"/>
            <a:ext cx="1143000" cy="1828800"/>
          </a:xfrm>
          <a:prstGeom prst="can">
            <a:avLst>
              <a:gd name="adj" fmla="val 4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9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Central tendency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Mean (average)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en-US" dirty="0"/>
              </a:p>
              <a:p>
                <a:r>
                  <a:rPr lang="en-US" altLang="en-US" dirty="0"/>
                  <a:t>Median</a:t>
                </a:r>
              </a:p>
              <a:p>
                <a:pPr lvl="1"/>
                <a:r>
                  <a:rPr lang="en-US" altLang="en-US" dirty="0"/>
                  <a:t>The “middle” of a sorted list of numbers.</a:t>
                </a:r>
              </a:p>
              <a:p>
                <a:r>
                  <a:rPr lang="en-US" altLang="en-US" dirty="0"/>
                  <a:t>Mode</a:t>
                </a:r>
              </a:p>
              <a:p>
                <a:pPr lvl="1"/>
                <a:r>
                  <a:rPr lang="en-US" dirty="0"/>
                  <a:t>The value that appears most often.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91200" y="2590800"/>
                <a:ext cx="299870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Notation: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…,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590800"/>
                <a:ext cx="299870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1626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0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altLang="en-US" dirty="0"/>
                  <a:t>Range</a:t>
                </a:r>
              </a:p>
              <a:p>
                <a:pPr lvl="1"/>
                <a:r>
                  <a:rPr lang="en-US" altLang="en-US" dirty="0"/>
                  <a:t>i.e. max - min</a:t>
                </a:r>
              </a:p>
              <a:p>
                <a:pPr lvl="1"/>
                <a:endParaRPr lang="en-US" altLang="en-US" dirty="0"/>
              </a:p>
              <a:p>
                <a:r>
                  <a:rPr lang="en-US" altLang="en-US" dirty="0"/>
                  <a:t>Variance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dirty="0"/>
              </a:p>
              <a:p>
                <a:r>
                  <a:rPr lang="en-US" altLang="en-US" dirty="0"/>
                  <a:t>Standard deviation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1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Histogram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191000" y="2286000"/>
            <a:ext cx="44196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b="1" dirty="0"/>
              <a:t>histogram</a:t>
            </a:r>
            <a:r>
              <a:rPr lang="en-US" sz="2400" dirty="0"/>
              <a:t> is a graphical representation of the distribution of data.</a:t>
            </a:r>
          </a:p>
        </p:txBody>
      </p:sp>
      <p:pic>
        <p:nvPicPr>
          <p:cNvPr id="3074" name="Picture 2" descr="https://upload.wikimedia.org/wikipedia/commons/thumb/d/d9/Black_cherry_tree_histogram.svg/216px-Black_cherry_tree_histogram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1648415"/>
            <a:ext cx="3246120" cy="324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91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Skewness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447801"/>
            <a:ext cx="8153400" cy="10667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Skewness</a:t>
            </a:r>
            <a:r>
              <a:rPr lang="en-US" dirty="0"/>
              <a:t> is a measure of the asymmetry of the distribution.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9144000" cy="2686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400800"/>
            <a:ext cx="915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rchsbowman.wordpress.com</a:t>
            </a:r>
            <a:r>
              <a:rPr lang="en-US" dirty="0"/>
              <a:t>/2010/08/30/statistics-notes-the-shape-of-distributions/</a:t>
            </a:r>
          </a:p>
        </p:txBody>
      </p:sp>
    </p:spTree>
    <p:extLst>
      <p:ext uri="{BB962C8B-B14F-4D97-AF65-F5344CB8AC3E}">
        <p14:creationId xmlns:p14="http://schemas.microsoft.com/office/powerpoint/2010/main" val="151590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362200"/>
            <a:ext cx="3657600" cy="3763963"/>
          </a:xfrm>
        </p:spPr>
        <p:txBody>
          <a:bodyPr/>
          <a:lstStyle/>
          <a:p>
            <a:r>
              <a:rPr lang="en-US" dirty="0"/>
              <a:t>Symmetric</a:t>
            </a:r>
          </a:p>
          <a:p>
            <a:r>
              <a:rPr lang="en-US" dirty="0"/>
              <a:t>Bell-shaped</a:t>
            </a: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43434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28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785</Words>
  <Application>Microsoft Office PowerPoint</Application>
  <PresentationFormat>On-screen Show (4:3)</PresentationFormat>
  <Paragraphs>115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Cambria Math</vt:lpstr>
      <vt:lpstr>Wingdings</vt:lpstr>
      <vt:lpstr>Office Theme</vt:lpstr>
      <vt:lpstr>MIS2502: Data Analytics Descriptive Statistics and Hypothesis Testing</vt:lpstr>
      <vt:lpstr>The Information Architecture of an Organization</vt:lpstr>
      <vt:lpstr>Descriptive Statistics</vt:lpstr>
      <vt:lpstr>Sample vs. Population</vt:lpstr>
      <vt:lpstr>Central tendency</vt:lpstr>
      <vt:lpstr>Dispersion</vt:lpstr>
      <vt:lpstr>Histogram</vt:lpstr>
      <vt:lpstr>Skewness</vt:lpstr>
      <vt:lpstr>Normal Distribution</vt:lpstr>
      <vt:lpstr>Correlation</vt:lpstr>
      <vt:lpstr>Learning from Sample</vt:lpstr>
      <vt:lpstr>Hypothesis testing</vt:lpstr>
      <vt:lpstr>Steps in Hypothesis Testing</vt:lpstr>
      <vt:lpstr>p-values</vt:lpstr>
      <vt:lpstr>Back to Example 1</vt:lpstr>
      <vt:lpstr>Back to Example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AdaWang</cp:lastModifiedBy>
  <cp:revision>154</cp:revision>
  <dcterms:created xsi:type="dcterms:W3CDTF">2011-09-06T14:24:06Z</dcterms:created>
  <dcterms:modified xsi:type="dcterms:W3CDTF">2018-10-21T23:22:23Z</dcterms:modified>
</cp:coreProperties>
</file>