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86" r:id="rId3"/>
    <p:sldId id="288" r:id="rId4"/>
    <p:sldId id="289" r:id="rId5"/>
    <p:sldId id="290" r:id="rId6"/>
    <p:sldId id="292" r:id="rId7"/>
    <p:sldId id="293" r:id="rId8"/>
    <p:sldId id="29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71" autoAdjust="0"/>
    <p:restoredTop sz="81031" autoAdjust="0"/>
  </p:normalViewPr>
  <p:slideViewPr>
    <p:cSldViewPr>
      <p:cViewPr varScale="1">
        <p:scale>
          <a:sx n="84" d="100"/>
          <a:sy n="84" d="100"/>
        </p:scale>
        <p:origin x="1128"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6E0CC-D3E2-4BF3-B481-A786CD468E36}" type="datetimeFigureOut">
              <a:rPr lang="en-US" smtClean="0"/>
              <a:t>12/4/2018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CA605-1074-42B0-BCFD-13FC2C69DEBB}" type="slidenum">
              <a:rPr lang="en-US" smtClean="0"/>
              <a:t>‹#›</a:t>
            </a:fld>
            <a:endParaRPr lang="en-US"/>
          </a:p>
        </p:txBody>
      </p:sp>
    </p:spTree>
    <p:extLst>
      <p:ext uri="{BB962C8B-B14F-4D97-AF65-F5344CB8AC3E}">
        <p14:creationId xmlns:p14="http://schemas.microsoft.com/office/powerpoint/2010/main" val="224358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a:t>
            </a:fld>
            <a:endParaRPr lang="en-US"/>
          </a:p>
        </p:txBody>
      </p:sp>
    </p:spTree>
    <p:extLst>
      <p:ext uri="{BB962C8B-B14F-4D97-AF65-F5344CB8AC3E}">
        <p14:creationId xmlns:p14="http://schemas.microsoft.com/office/powerpoint/2010/main" val="619615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2</a:t>
            </a:fld>
            <a:endParaRPr lang="en-US"/>
          </a:p>
        </p:txBody>
      </p:sp>
    </p:spTree>
    <p:extLst>
      <p:ext uri="{BB962C8B-B14F-4D97-AF65-F5344CB8AC3E}">
        <p14:creationId xmlns:p14="http://schemas.microsoft.com/office/powerpoint/2010/main" val="323331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3</a:t>
            </a:fld>
            <a:endParaRPr lang="en-US"/>
          </a:p>
        </p:txBody>
      </p:sp>
    </p:spTree>
    <p:extLst>
      <p:ext uri="{BB962C8B-B14F-4D97-AF65-F5344CB8AC3E}">
        <p14:creationId xmlns:p14="http://schemas.microsoft.com/office/powerpoint/2010/main" val="4121756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4</a:t>
            </a:fld>
            <a:endParaRPr lang="en-US"/>
          </a:p>
        </p:txBody>
      </p:sp>
    </p:spTree>
    <p:extLst>
      <p:ext uri="{BB962C8B-B14F-4D97-AF65-F5344CB8AC3E}">
        <p14:creationId xmlns:p14="http://schemas.microsoft.com/office/powerpoint/2010/main" val="2373593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5</a:t>
            </a:fld>
            <a:endParaRPr lang="en-US"/>
          </a:p>
        </p:txBody>
      </p:sp>
    </p:spTree>
    <p:extLst>
      <p:ext uri="{BB962C8B-B14F-4D97-AF65-F5344CB8AC3E}">
        <p14:creationId xmlns:p14="http://schemas.microsoft.com/office/powerpoint/2010/main" val="176086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6</a:t>
            </a:fld>
            <a:endParaRPr lang="en-US"/>
          </a:p>
        </p:txBody>
      </p:sp>
    </p:spTree>
    <p:extLst>
      <p:ext uri="{BB962C8B-B14F-4D97-AF65-F5344CB8AC3E}">
        <p14:creationId xmlns:p14="http://schemas.microsoft.com/office/powerpoint/2010/main" val="218720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7</a:t>
            </a:fld>
            <a:endParaRPr lang="en-US"/>
          </a:p>
        </p:txBody>
      </p:sp>
    </p:spTree>
    <p:extLst>
      <p:ext uri="{BB962C8B-B14F-4D97-AF65-F5344CB8AC3E}">
        <p14:creationId xmlns:p14="http://schemas.microsoft.com/office/powerpoint/2010/main" val="4051378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8</a:t>
            </a:fld>
            <a:endParaRPr lang="en-US"/>
          </a:p>
        </p:txBody>
      </p:sp>
    </p:spTree>
    <p:extLst>
      <p:ext uri="{BB962C8B-B14F-4D97-AF65-F5344CB8AC3E}">
        <p14:creationId xmlns:p14="http://schemas.microsoft.com/office/powerpoint/2010/main" val="2820304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2F712-DEC1-4D11-BB75-1B8BB562B3B6}"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9746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505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64324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535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2F712-DEC1-4D11-BB75-1B8BB562B3B6}"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45973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2F712-DEC1-4D11-BB75-1B8BB562B3B6}"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54412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2F712-DEC1-4D11-BB75-1B8BB562B3B6}"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3329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2F712-DEC1-4D11-BB75-1B8BB562B3B6}"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319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2F712-DEC1-4D11-BB75-1B8BB562B3B6}"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22804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81681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04392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F712-DEC1-4D11-BB75-1B8BB562B3B6}" type="datetimeFigureOut">
              <a:rPr lang="en-US" smtClean="0"/>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3F3A-5127-4A14-90E0-AA7D97A0C91A}" type="slidenum">
              <a:rPr lang="en-US" smtClean="0"/>
              <a:t>‹#›</a:t>
            </a:fld>
            <a:endParaRPr lang="en-US"/>
          </a:p>
        </p:txBody>
      </p:sp>
    </p:spTree>
    <p:extLst>
      <p:ext uri="{BB962C8B-B14F-4D97-AF65-F5344CB8AC3E}">
        <p14:creationId xmlns:p14="http://schemas.microsoft.com/office/powerpoint/2010/main" val="44260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www.avalara.com/taxrates/en/blog/2014/06/philadelphia-sales-tax-increase-july-2014.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valara.com/taxrates/en/blog/2014/06/philadelphia-sales-tax-increase-july-2014.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92375"/>
            <a:ext cx="8077200" cy="1927225"/>
          </a:xfrm>
        </p:spPr>
        <p:txBody>
          <a:bodyPr>
            <a:normAutofit fontScale="90000"/>
          </a:bodyPr>
          <a:lstStyle/>
          <a:p>
            <a:pPr algn="l"/>
            <a:r>
              <a:rPr lang="en-US" dirty="0"/>
              <a:t>MIS2502:</a:t>
            </a:r>
            <a:br>
              <a:rPr lang="en-US" dirty="0"/>
            </a:br>
            <a:r>
              <a:rPr lang="en-US" dirty="0"/>
              <a:t>Data Analytics</a:t>
            </a:r>
            <a:br>
              <a:rPr lang="en-US" dirty="0"/>
            </a:br>
            <a:r>
              <a:rPr lang="en-US" i="1" dirty="0"/>
              <a:t>Field Experiments and Natural Experiments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34" y="0"/>
            <a:ext cx="9164534" cy="1145568"/>
          </a:xfrm>
          <a:prstGeom prst="rect">
            <a:avLst/>
          </a:prstGeom>
        </p:spPr>
      </p:pic>
      <p:sp>
        <p:nvSpPr>
          <p:cNvPr id="5" name="TextBox 4">
            <a:extLst>
              <a:ext uri="{FF2B5EF4-FFF2-40B4-BE49-F238E27FC236}">
                <a16:creationId xmlns:a16="http://schemas.microsoft.com/office/drawing/2014/main" id="{9BF26FB6-7C67-4C74-8713-7E4284CD51EF}"/>
              </a:ext>
            </a:extLst>
          </p:cNvPr>
          <p:cNvSpPr txBox="1"/>
          <p:nvPr/>
        </p:nvSpPr>
        <p:spPr>
          <a:xfrm>
            <a:off x="381000" y="5867400"/>
            <a:ext cx="3353675" cy="369332"/>
          </a:xfrm>
          <a:prstGeom prst="rect">
            <a:avLst/>
          </a:prstGeom>
          <a:noFill/>
        </p:spPr>
        <p:txBody>
          <a:bodyPr wrap="none" rtlCol="0">
            <a:spAutoFit/>
          </a:bodyPr>
          <a:lstStyle/>
          <a:p>
            <a:r>
              <a:rPr lang="en-US" altLang="zh-CN" dirty="0"/>
              <a:t>Acknowledgement: Shuting Wang</a:t>
            </a:r>
            <a:endParaRPr lang="en-US" dirty="0"/>
          </a:p>
        </p:txBody>
      </p:sp>
    </p:spTree>
    <p:extLst>
      <p:ext uri="{BB962C8B-B14F-4D97-AF65-F5344CB8AC3E}">
        <p14:creationId xmlns:p14="http://schemas.microsoft.com/office/powerpoint/2010/main" val="171156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Field Experiments</a:t>
            </a:r>
          </a:p>
        </p:txBody>
      </p:sp>
      <p:sp>
        <p:nvSpPr>
          <p:cNvPr id="3" name="Content Placeholder 2"/>
          <p:cNvSpPr>
            <a:spLocks noGrp="1"/>
          </p:cNvSpPr>
          <p:nvPr>
            <p:ph idx="1"/>
          </p:nvPr>
        </p:nvSpPr>
        <p:spPr>
          <a:xfrm>
            <a:off x="457200" y="1600200"/>
            <a:ext cx="8534400" cy="5105400"/>
          </a:xfrm>
        </p:spPr>
        <p:txBody>
          <a:bodyPr>
            <a:normAutofit/>
          </a:bodyPr>
          <a:lstStyle/>
          <a:p>
            <a:r>
              <a:rPr lang="en-US" sz="2400" dirty="0"/>
              <a:t>Definition: A field experiment applies the scientific method to experimentally examine an intervention </a:t>
            </a:r>
            <a:r>
              <a:rPr lang="en-US" sz="2400" i="1" u="sng" dirty="0"/>
              <a:t>in the real world </a:t>
            </a:r>
            <a:r>
              <a:rPr lang="en-US" sz="2400" dirty="0"/>
              <a:t>(or as many experimentalists like to say, naturally occurring environments) rather than in the laboratory. </a:t>
            </a:r>
          </a:p>
          <a:p>
            <a:endParaRPr lang="en-US" sz="2400" dirty="0"/>
          </a:p>
          <a:p>
            <a:r>
              <a:rPr lang="en-US" sz="2400" dirty="0"/>
              <a:t>Method (A/B testing): Field experiments generally randomize subjects (or other sampling units) into </a:t>
            </a:r>
            <a:r>
              <a:rPr lang="en-US" sz="2400" i="1" u="sng" dirty="0"/>
              <a:t>treatment and control </a:t>
            </a:r>
            <a:r>
              <a:rPr lang="en-US" sz="2400" dirty="0"/>
              <a:t>groups and compare outcomes between these groups.</a:t>
            </a:r>
          </a:p>
          <a:p>
            <a:pPr marL="457200" lvl="1" indent="0">
              <a:buNone/>
            </a:pPr>
            <a:endParaRPr lang="en-US" sz="2400" dirty="0"/>
          </a:p>
          <a:p>
            <a:endParaRPr lang="en-US" sz="2400" dirty="0"/>
          </a:p>
        </p:txBody>
      </p:sp>
      <p:pic>
        <p:nvPicPr>
          <p:cNvPr id="8" name="Picture 7">
            <a:extLst>
              <a:ext uri="{FF2B5EF4-FFF2-40B4-BE49-F238E27FC236}">
                <a16:creationId xmlns:a16="http://schemas.microsoft.com/office/drawing/2014/main" id="{BA9815F9-5669-4B46-85B4-DAC0B668B1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5939" y="4876800"/>
            <a:ext cx="3256922" cy="1920240"/>
          </a:xfrm>
          <a:prstGeom prst="rect">
            <a:avLst/>
          </a:prstGeom>
        </p:spPr>
      </p:pic>
    </p:spTree>
    <p:extLst>
      <p:ext uri="{BB962C8B-B14F-4D97-AF65-F5344CB8AC3E}">
        <p14:creationId xmlns:p14="http://schemas.microsoft.com/office/powerpoint/2010/main" val="2001145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Field Experiments</a:t>
            </a:r>
          </a:p>
        </p:txBody>
      </p:sp>
      <p:sp>
        <p:nvSpPr>
          <p:cNvPr id="3" name="Content Placeholder 2"/>
          <p:cNvSpPr>
            <a:spLocks noGrp="1"/>
          </p:cNvSpPr>
          <p:nvPr>
            <p:ph idx="1"/>
          </p:nvPr>
        </p:nvSpPr>
        <p:spPr>
          <a:xfrm>
            <a:off x="457200" y="1600200"/>
            <a:ext cx="8534400" cy="5105400"/>
          </a:xfrm>
        </p:spPr>
        <p:txBody>
          <a:bodyPr>
            <a:normAutofit/>
          </a:bodyPr>
          <a:lstStyle/>
          <a:p>
            <a:r>
              <a:rPr lang="en-US" sz="2400" dirty="0"/>
              <a:t>Advantages: Field experiments are sometimes seen as having higher external validity than laboratory experiments. </a:t>
            </a:r>
          </a:p>
          <a:p>
            <a:endParaRPr lang="en-US" sz="2400" dirty="0"/>
          </a:p>
          <a:p>
            <a:r>
              <a:rPr lang="en-US" sz="2400" dirty="0"/>
              <a:t>Disadvantages: Field experiments suffer from the possibility of contamination: experimental conditions can be controlled with more precision and certainty in the lab.</a:t>
            </a:r>
          </a:p>
          <a:p>
            <a:pPr lvl="1"/>
            <a:endParaRPr lang="en-US" sz="2400" dirty="0"/>
          </a:p>
          <a:p>
            <a:endParaRPr lang="en-US" sz="2400" dirty="0"/>
          </a:p>
        </p:txBody>
      </p:sp>
    </p:spTree>
    <p:extLst>
      <p:ext uri="{BB962C8B-B14F-4D97-AF65-F5344CB8AC3E}">
        <p14:creationId xmlns:p14="http://schemas.microsoft.com/office/powerpoint/2010/main" val="245780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Field Experiments</a:t>
            </a:r>
          </a:p>
        </p:txBody>
      </p:sp>
      <p:sp>
        <p:nvSpPr>
          <p:cNvPr id="3" name="Content Placeholder 2"/>
          <p:cNvSpPr>
            <a:spLocks noGrp="1"/>
          </p:cNvSpPr>
          <p:nvPr>
            <p:ph idx="1"/>
          </p:nvPr>
        </p:nvSpPr>
        <p:spPr>
          <a:xfrm>
            <a:off x="457200" y="1600200"/>
            <a:ext cx="8534400" cy="5105400"/>
          </a:xfrm>
        </p:spPr>
        <p:txBody>
          <a:bodyPr>
            <a:normAutofit/>
          </a:bodyPr>
          <a:lstStyle/>
          <a:p>
            <a:r>
              <a:rPr lang="en-US" sz="2400" dirty="0"/>
              <a:t>Advantages: Field experiments are sometimes seen as having higher external validity than laboratory experiments. </a:t>
            </a:r>
          </a:p>
          <a:p>
            <a:endParaRPr lang="en-US" sz="2400" dirty="0"/>
          </a:p>
          <a:p>
            <a:r>
              <a:rPr lang="en-US" sz="2400" dirty="0"/>
              <a:t>Disadvantages: Field experiments suffer from the possibility of contamination: experimental conditions can be controlled with more precision and certainty in the lab.</a:t>
            </a:r>
          </a:p>
          <a:p>
            <a:pPr lvl="1"/>
            <a:endParaRPr lang="en-US" sz="2400" dirty="0"/>
          </a:p>
          <a:p>
            <a:endParaRPr lang="en-US" sz="2400" dirty="0"/>
          </a:p>
        </p:txBody>
      </p:sp>
      <p:pic>
        <p:nvPicPr>
          <p:cNvPr id="7" name="Picture 6">
            <a:extLst>
              <a:ext uri="{FF2B5EF4-FFF2-40B4-BE49-F238E27FC236}">
                <a16:creationId xmlns:a16="http://schemas.microsoft.com/office/drawing/2014/main" id="{0E0903A0-688C-449B-AE53-3064B336C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333500"/>
            <a:ext cx="8382000" cy="4191000"/>
          </a:xfrm>
          <a:prstGeom prst="rect">
            <a:avLst/>
          </a:prstGeom>
        </p:spPr>
      </p:pic>
    </p:spTree>
    <p:extLst>
      <p:ext uri="{BB962C8B-B14F-4D97-AF65-F5344CB8AC3E}">
        <p14:creationId xmlns:p14="http://schemas.microsoft.com/office/powerpoint/2010/main" val="165546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Field Experiments</a:t>
            </a:r>
          </a:p>
        </p:txBody>
      </p:sp>
      <p:sp>
        <p:nvSpPr>
          <p:cNvPr id="3" name="Content Placeholder 2"/>
          <p:cNvSpPr>
            <a:spLocks noGrp="1"/>
          </p:cNvSpPr>
          <p:nvPr>
            <p:ph idx="1"/>
          </p:nvPr>
        </p:nvSpPr>
        <p:spPr>
          <a:xfrm>
            <a:off x="457200" y="1600200"/>
            <a:ext cx="8534400" cy="5105400"/>
          </a:xfrm>
        </p:spPr>
        <p:txBody>
          <a:bodyPr>
            <a:normAutofit/>
          </a:bodyPr>
          <a:lstStyle/>
          <a:p>
            <a:r>
              <a:rPr lang="en-US" sz="2400" dirty="0"/>
              <a:t>Example 1: Compare student performance of two classes</a:t>
            </a:r>
          </a:p>
          <a:p>
            <a:endParaRPr lang="en-US" sz="2400" dirty="0"/>
          </a:p>
          <a:p>
            <a:r>
              <a:rPr lang="en-US" sz="2400" dirty="0"/>
              <a:t>Example 2: Test how advertisements on social media affect sales</a:t>
            </a:r>
          </a:p>
          <a:p>
            <a:endParaRPr lang="en-US" sz="2400" dirty="0"/>
          </a:p>
          <a:p>
            <a:r>
              <a:rPr lang="en-US" sz="2400" dirty="0"/>
              <a:t>Example 3: Test the impact of education on incomes</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lvl="1"/>
            <a:endParaRPr lang="en-US" sz="2400" dirty="0"/>
          </a:p>
          <a:p>
            <a:endParaRPr lang="en-US" sz="2400" dirty="0"/>
          </a:p>
        </p:txBody>
      </p:sp>
      <p:pic>
        <p:nvPicPr>
          <p:cNvPr id="5" name="Picture 4">
            <a:extLst>
              <a:ext uri="{FF2B5EF4-FFF2-40B4-BE49-F238E27FC236}">
                <a16:creationId xmlns:a16="http://schemas.microsoft.com/office/drawing/2014/main" id="{9690D2FB-5A13-42DB-96C5-47441AA59F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4114800"/>
            <a:ext cx="3803258" cy="2286000"/>
          </a:xfrm>
          <a:prstGeom prst="rect">
            <a:avLst/>
          </a:prstGeom>
        </p:spPr>
      </p:pic>
      <p:pic>
        <p:nvPicPr>
          <p:cNvPr id="7" name="Picture 6">
            <a:extLst>
              <a:ext uri="{FF2B5EF4-FFF2-40B4-BE49-F238E27FC236}">
                <a16:creationId xmlns:a16="http://schemas.microsoft.com/office/drawing/2014/main" id="{97465F22-09DC-403D-BE7B-C52C430FAB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835" y="4114800"/>
            <a:ext cx="3707028" cy="2286000"/>
          </a:xfrm>
          <a:prstGeom prst="rect">
            <a:avLst/>
          </a:prstGeom>
        </p:spPr>
      </p:pic>
    </p:spTree>
    <p:extLst>
      <p:ext uri="{BB962C8B-B14F-4D97-AF65-F5344CB8AC3E}">
        <p14:creationId xmlns:p14="http://schemas.microsoft.com/office/powerpoint/2010/main" val="3691620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Natural Experiments</a:t>
            </a:r>
          </a:p>
        </p:txBody>
      </p:sp>
      <p:sp>
        <p:nvSpPr>
          <p:cNvPr id="3" name="Content Placeholder 2"/>
          <p:cNvSpPr>
            <a:spLocks noGrp="1"/>
          </p:cNvSpPr>
          <p:nvPr>
            <p:ph idx="1"/>
          </p:nvPr>
        </p:nvSpPr>
        <p:spPr>
          <a:xfrm>
            <a:off x="457200" y="1600200"/>
            <a:ext cx="8534400" cy="5105400"/>
          </a:xfrm>
        </p:spPr>
        <p:txBody>
          <a:bodyPr>
            <a:normAutofit/>
          </a:bodyPr>
          <a:lstStyle/>
          <a:p>
            <a:r>
              <a:rPr lang="en-US" sz="2400" dirty="0"/>
              <a:t>Definition: A natural experiment is an empirical study in which individuals (or clusters of individuals) are exposed to the experimental and control conditions that are determined by nature or by other factors outside the control of the investigators. </a:t>
            </a:r>
          </a:p>
          <a:p>
            <a:pPr lvl="2" indent="-342900">
              <a:buFont typeface="Wingdings" panose="05000000000000000000" pitchFamily="2" charset="2"/>
              <a:buChar char="ü"/>
            </a:pPr>
            <a:r>
              <a:rPr lang="en-US" sz="2000" i="1" dirty="0"/>
              <a:t>E.g., Philadelphia increased sales tax by 1% in July 2014</a:t>
            </a:r>
            <a:endParaRPr lang="en-US" sz="2000" i="1" dirty="0">
              <a:hlinkClick r:id="rId3">
                <a:extLst>
                  <a:ext uri="{A12FA001-AC4F-418D-AE19-62706E023703}">
                    <ahyp:hlinkClr xmlns:ahyp="http://schemas.microsoft.com/office/drawing/2018/hyperlinkcolor" val="tx"/>
                  </a:ext>
                </a:extLst>
              </a:hlinkClick>
            </a:endParaRPr>
          </a:p>
          <a:p>
            <a:endParaRPr lang="en-US" sz="2400" dirty="0"/>
          </a:p>
          <a:p>
            <a:r>
              <a:rPr lang="en-US" sz="2400" dirty="0"/>
              <a:t>Method (Difference-in-Difference): A statistical technique attempts to mimic an experimental research design using observational study data, by studying the differential effect of a treatment on a 'treatment group' versus a 'control group' in a natural experiment.</a:t>
            </a:r>
          </a:p>
          <a:p>
            <a:pPr marL="457200" lvl="1" indent="0">
              <a:buNone/>
            </a:pPr>
            <a:endParaRPr lang="en-US" sz="2400" dirty="0"/>
          </a:p>
          <a:p>
            <a:endParaRPr lang="en-US" sz="2400" dirty="0"/>
          </a:p>
        </p:txBody>
      </p:sp>
    </p:spTree>
    <p:extLst>
      <p:ext uri="{BB962C8B-B14F-4D97-AF65-F5344CB8AC3E}">
        <p14:creationId xmlns:p14="http://schemas.microsoft.com/office/powerpoint/2010/main" val="426387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Natural Experiments</a:t>
            </a:r>
          </a:p>
        </p:txBody>
      </p:sp>
      <p:sp>
        <p:nvSpPr>
          <p:cNvPr id="3" name="Content Placeholder 2"/>
          <p:cNvSpPr>
            <a:spLocks noGrp="1"/>
          </p:cNvSpPr>
          <p:nvPr>
            <p:ph idx="1"/>
          </p:nvPr>
        </p:nvSpPr>
        <p:spPr>
          <a:xfrm>
            <a:off x="457200" y="1600200"/>
            <a:ext cx="8534400" cy="5105400"/>
          </a:xfrm>
        </p:spPr>
        <p:txBody>
          <a:bodyPr>
            <a:normAutofit lnSpcReduction="10000"/>
          </a:bodyPr>
          <a:lstStyle/>
          <a:p>
            <a:r>
              <a:rPr lang="en-US" sz="2400" dirty="0"/>
              <a:t>Advantages: Natural experiments can be employed as study designs when controlled experimentation is extremely difficult to implement or unethical. </a:t>
            </a:r>
          </a:p>
          <a:p>
            <a:pPr lvl="1">
              <a:buFont typeface="Wingdings" panose="05000000000000000000" pitchFamily="2" charset="2"/>
              <a:buChar char="ü"/>
            </a:pPr>
            <a:r>
              <a:rPr lang="en-US" sz="2000" i="1" dirty="0"/>
              <a:t>E.g., test the impact of age or gender</a:t>
            </a:r>
            <a:endParaRPr lang="en-US" sz="2000" i="1" dirty="0">
              <a:hlinkClick r:id="rId3">
                <a:extLst>
                  <a:ext uri="{A12FA001-AC4F-418D-AE19-62706E023703}">
                    <ahyp:hlinkClr xmlns:ahyp="http://schemas.microsoft.com/office/drawing/2018/hyperlinkcolor" val="tx"/>
                  </a:ext>
                </a:extLst>
              </a:hlinkClick>
            </a:endParaRPr>
          </a:p>
          <a:p>
            <a:endParaRPr lang="en-US" sz="2400" dirty="0"/>
          </a:p>
          <a:p>
            <a:r>
              <a:rPr lang="en-US" sz="2400" dirty="0"/>
              <a:t>Disadvantages: Natural experiments cannot control for all conditions that pave the way for causal inference.</a:t>
            </a:r>
          </a:p>
          <a:p>
            <a:pPr lvl="1">
              <a:buFont typeface="Wingdings" panose="05000000000000000000" pitchFamily="2" charset="2"/>
              <a:buChar char="ü"/>
            </a:pPr>
            <a:r>
              <a:rPr lang="en-US" sz="2000" i="1" dirty="0"/>
              <a:t>E.g., reverse causality, the decision of the </a:t>
            </a:r>
          </a:p>
          <a:p>
            <a:pPr marL="457200" lvl="1" indent="0">
              <a:buNone/>
            </a:pPr>
            <a:r>
              <a:rPr lang="en-US" sz="2000" i="1" dirty="0"/>
              <a:t>             policy change is made based on the future</a:t>
            </a:r>
          </a:p>
          <a:p>
            <a:pPr marL="457200" lvl="1" indent="0">
              <a:buNone/>
            </a:pPr>
            <a:r>
              <a:rPr lang="en-US" sz="2000" i="1" dirty="0"/>
              <a:t>             outcome;</a:t>
            </a:r>
          </a:p>
          <a:p>
            <a:pPr lvl="1">
              <a:buFont typeface="Wingdings" panose="05000000000000000000" pitchFamily="2" charset="2"/>
              <a:buChar char="ü"/>
            </a:pPr>
            <a:r>
              <a:rPr lang="en-US" sz="2000" i="1" dirty="0"/>
              <a:t>E.g., omitted variable bias, the decision of the </a:t>
            </a:r>
          </a:p>
          <a:p>
            <a:pPr marL="457200" lvl="1" indent="0">
              <a:buNone/>
            </a:pPr>
            <a:r>
              <a:rPr lang="en-US" sz="2000" i="1" dirty="0"/>
              <a:t>             policy change is made based on an </a:t>
            </a:r>
          </a:p>
          <a:p>
            <a:pPr marL="457200" lvl="1" indent="0">
              <a:buNone/>
            </a:pPr>
            <a:r>
              <a:rPr lang="en-US" sz="2000" i="1" dirty="0"/>
              <a:t>             unobserved factor that is related to </a:t>
            </a:r>
          </a:p>
          <a:p>
            <a:pPr marL="457200" lvl="1" indent="0">
              <a:buNone/>
            </a:pPr>
            <a:r>
              <a:rPr lang="en-US" sz="2000" i="1" dirty="0"/>
              <a:t>             the future outcome;</a:t>
            </a:r>
          </a:p>
          <a:p>
            <a:pPr lvl="1">
              <a:buFont typeface="Wingdings" panose="05000000000000000000" pitchFamily="2" charset="2"/>
              <a:buChar char="ü"/>
            </a:pPr>
            <a:endParaRPr lang="en-US" sz="2000" i="1" dirty="0">
              <a:hlinkClick r:id="rId3">
                <a:extLst>
                  <a:ext uri="{A12FA001-AC4F-418D-AE19-62706E023703}">
                    <ahyp:hlinkClr xmlns:ahyp="http://schemas.microsoft.com/office/drawing/2018/hyperlinkcolor" val="tx"/>
                  </a:ext>
                </a:extLst>
              </a:hlinkClick>
            </a:endParaRPr>
          </a:p>
          <a:p>
            <a:pPr marL="457200" lvl="1" indent="0">
              <a:buNone/>
            </a:pPr>
            <a:endParaRPr lang="en-US" sz="2000" i="1" dirty="0">
              <a:hlinkClick r:id="rId3">
                <a:extLst>
                  <a:ext uri="{A12FA001-AC4F-418D-AE19-62706E023703}">
                    <ahyp:hlinkClr xmlns:ahyp="http://schemas.microsoft.com/office/drawing/2018/hyperlinkcolor" val="tx"/>
                  </a:ext>
                </a:extLst>
              </a:hlinkClick>
            </a:endParaRPr>
          </a:p>
          <a:p>
            <a:endParaRPr lang="en-US" sz="2400" dirty="0"/>
          </a:p>
          <a:p>
            <a:pPr lvl="1"/>
            <a:endParaRPr lang="en-US" sz="2400" dirty="0"/>
          </a:p>
          <a:p>
            <a:endParaRPr lang="en-US" sz="2400" dirty="0"/>
          </a:p>
        </p:txBody>
      </p:sp>
      <p:pic>
        <p:nvPicPr>
          <p:cNvPr id="5" name="Picture 4">
            <a:extLst>
              <a:ext uri="{FF2B5EF4-FFF2-40B4-BE49-F238E27FC236}">
                <a16:creationId xmlns:a16="http://schemas.microsoft.com/office/drawing/2014/main" id="{5A1AB97E-A2D8-491A-B720-E594FC5ED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9237" y="4495800"/>
            <a:ext cx="2994763" cy="2286000"/>
          </a:xfrm>
          <a:prstGeom prst="rect">
            <a:avLst/>
          </a:prstGeom>
        </p:spPr>
      </p:pic>
    </p:spTree>
    <p:extLst>
      <p:ext uri="{BB962C8B-B14F-4D97-AF65-F5344CB8AC3E}">
        <p14:creationId xmlns:p14="http://schemas.microsoft.com/office/powerpoint/2010/main" val="4035928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Natural Experiments</a:t>
            </a:r>
          </a:p>
        </p:txBody>
      </p:sp>
      <p:sp>
        <p:nvSpPr>
          <p:cNvPr id="3" name="Content Placeholder 2"/>
          <p:cNvSpPr>
            <a:spLocks noGrp="1"/>
          </p:cNvSpPr>
          <p:nvPr>
            <p:ph idx="1"/>
          </p:nvPr>
        </p:nvSpPr>
        <p:spPr>
          <a:xfrm>
            <a:off x="457200" y="1600200"/>
            <a:ext cx="8534400" cy="5105400"/>
          </a:xfrm>
        </p:spPr>
        <p:txBody>
          <a:bodyPr>
            <a:normAutofit/>
          </a:bodyPr>
          <a:lstStyle/>
          <a:p>
            <a:r>
              <a:rPr lang="en-US" sz="2400" dirty="0"/>
              <a:t>Example 1: Test the impact of gender on incomes</a:t>
            </a:r>
          </a:p>
          <a:p>
            <a:endParaRPr lang="en-US" sz="2400" dirty="0"/>
          </a:p>
          <a:p>
            <a:r>
              <a:rPr lang="en-US" sz="2400" dirty="0"/>
              <a:t>Example 2: Test the impact of education on incomes</a:t>
            </a:r>
          </a:p>
          <a:p>
            <a:endParaRPr lang="en-US" sz="2400" dirty="0"/>
          </a:p>
          <a:p>
            <a:r>
              <a:rPr lang="en-US" sz="2400" dirty="0"/>
              <a:t>Example 3: Test the impact of learning SQL on incomes</a:t>
            </a:r>
          </a:p>
          <a:p>
            <a:pPr lvl="1"/>
            <a:endParaRPr lang="en-US" sz="2400" dirty="0"/>
          </a:p>
          <a:p>
            <a:endParaRPr lang="en-US" sz="2400" dirty="0"/>
          </a:p>
        </p:txBody>
      </p:sp>
    </p:spTree>
    <p:extLst>
      <p:ext uri="{BB962C8B-B14F-4D97-AF65-F5344CB8AC3E}">
        <p14:creationId xmlns:p14="http://schemas.microsoft.com/office/powerpoint/2010/main" val="3905196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376</Words>
  <Application>Microsoft Office PowerPoint</Application>
  <PresentationFormat>On-screen Show (4:3)</PresentationFormat>
  <Paragraphs>61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宋体</vt:lpstr>
      <vt:lpstr>Arial</vt:lpstr>
      <vt:lpstr>Calibri</vt:lpstr>
      <vt:lpstr>Wingdings</vt:lpstr>
      <vt:lpstr>Office Theme</vt:lpstr>
      <vt:lpstr>MIS2502: Data Analytics Field Experiments and Natural Experiments</vt:lpstr>
      <vt:lpstr>Field Experiments</vt:lpstr>
      <vt:lpstr>Field Experiments</vt:lpstr>
      <vt:lpstr>Field Experiments</vt:lpstr>
      <vt:lpstr>Field Experiments</vt:lpstr>
      <vt:lpstr>Natural Experiments</vt:lpstr>
      <vt:lpstr>Natural Experiments</vt:lpstr>
      <vt:lpstr>Natural Experiments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Information, Knowledge, Wisdom</dc:title>
  <dc:creator>David</dc:creator>
  <cp:lastModifiedBy>Xin Fang</cp:lastModifiedBy>
  <cp:revision>177</cp:revision>
  <dcterms:created xsi:type="dcterms:W3CDTF">2011-09-06T14:24:06Z</dcterms:created>
  <dcterms:modified xsi:type="dcterms:W3CDTF">2018-12-05T02:53:18Z</dcterms:modified>
</cp:coreProperties>
</file>