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315" r:id="rId2"/>
    <p:sldId id="32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3" autoAdjust="0"/>
    <p:restoredTop sz="94660"/>
  </p:normalViewPr>
  <p:slideViewPr>
    <p:cSldViewPr>
      <p:cViewPr varScale="1">
        <p:scale>
          <a:sx n="74" d="100"/>
          <a:sy n="74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9A2B7-675C-41DE-AB34-49BE9A5581A4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B381E4-DFCA-45E3-913E-00195D6DC037}">
      <dgm:prSet/>
      <dgm:spPr/>
      <dgm:t>
        <a:bodyPr/>
        <a:lstStyle/>
        <a:p>
          <a:pPr rtl="0"/>
          <a:r>
            <a:rPr lang="en-US" dirty="0" smtClean="0"/>
            <a:t>In business, a transaction is the exchange of information, goods, or services.</a:t>
          </a:r>
          <a:endParaRPr lang="en-US" dirty="0"/>
        </a:p>
      </dgm:t>
    </dgm:pt>
    <dgm:pt modelId="{1AF5F6D1-6E87-49E5-8CC7-CD3C42DB54C1}" type="parTrans" cxnId="{53F89569-63A3-409E-B50B-C92D2432CEBF}">
      <dgm:prSet/>
      <dgm:spPr/>
      <dgm:t>
        <a:bodyPr/>
        <a:lstStyle/>
        <a:p>
          <a:endParaRPr lang="en-US"/>
        </a:p>
      </dgm:t>
    </dgm:pt>
    <dgm:pt modelId="{33020178-2E97-4467-9235-FC775A036AB3}" type="sibTrans" cxnId="{53F89569-63A3-409E-B50B-C92D2432CEBF}">
      <dgm:prSet/>
      <dgm:spPr/>
      <dgm:t>
        <a:bodyPr/>
        <a:lstStyle/>
        <a:p>
          <a:endParaRPr lang="en-US"/>
        </a:p>
      </dgm:t>
    </dgm:pt>
    <dgm:pt modelId="{E44227FA-4784-4995-BC6F-3EA98389F91A}">
      <dgm:prSet/>
      <dgm:spPr/>
      <dgm:t>
        <a:bodyPr/>
        <a:lstStyle/>
        <a:p>
          <a:pPr rtl="0"/>
          <a:r>
            <a:rPr lang="en-US" dirty="0" smtClean="0"/>
            <a:t>For databases, a transaction is an action performed in a database management system.</a:t>
          </a:r>
          <a:endParaRPr lang="en-US" dirty="0"/>
        </a:p>
      </dgm:t>
    </dgm:pt>
    <dgm:pt modelId="{96F7A429-781C-40E8-A3D7-DBC29C9CCF04}" type="parTrans" cxnId="{676E12A6-B4C9-4058-9796-7F0B8C99CBBB}">
      <dgm:prSet/>
      <dgm:spPr/>
      <dgm:t>
        <a:bodyPr/>
        <a:lstStyle/>
        <a:p>
          <a:endParaRPr lang="en-US"/>
        </a:p>
      </dgm:t>
    </dgm:pt>
    <dgm:pt modelId="{193A470D-9BE1-4740-A245-3C6C5989B85A}" type="sibTrans" cxnId="{676E12A6-B4C9-4058-9796-7F0B8C99CBBB}">
      <dgm:prSet/>
      <dgm:spPr/>
      <dgm:t>
        <a:bodyPr/>
        <a:lstStyle/>
        <a:p>
          <a:endParaRPr lang="en-US"/>
        </a:p>
      </dgm:t>
    </dgm:pt>
    <dgm:pt modelId="{73F0D53E-4C09-4744-977C-7F56F5E84301}">
      <dgm:prSet/>
      <dgm:spPr/>
      <dgm:t>
        <a:bodyPr/>
        <a:lstStyle/>
        <a:p>
          <a:pPr rtl="0"/>
          <a:r>
            <a:rPr lang="en-US" dirty="0" smtClean="0"/>
            <a:t>Operational databases deal with both: they store information about business transactions using database transactions</a:t>
          </a:r>
          <a:endParaRPr lang="en-US" dirty="0"/>
        </a:p>
      </dgm:t>
    </dgm:pt>
    <dgm:pt modelId="{1279E53E-E196-4D7E-B7A9-0DF5AB3A64C0}" type="parTrans" cxnId="{1C7645FA-5EAE-46EC-A6B2-3D64CCDCA9F2}">
      <dgm:prSet/>
      <dgm:spPr/>
      <dgm:t>
        <a:bodyPr/>
        <a:lstStyle/>
        <a:p>
          <a:endParaRPr lang="en-US"/>
        </a:p>
      </dgm:t>
    </dgm:pt>
    <dgm:pt modelId="{404EACF5-C431-4D08-9CFF-F02CD475C81E}" type="sibTrans" cxnId="{1C7645FA-5EAE-46EC-A6B2-3D64CCDCA9F2}">
      <dgm:prSet/>
      <dgm:spPr/>
      <dgm:t>
        <a:bodyPr/>
        <a:lstStyle/>
        <a:p>
          <a:endParaRPr lang="en-US"/>
        </a:p>
      </dgm:t>
    </dgm:pt>
    <dgm:pt modelId="{8D013F51-83AB-41BC-A3EA-21A029320F48}" type="pres">
      <dgm:prSet presAssocID="{FC39A2B7-675C-41DE-AB34-49BE9A558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C50A1-6277-46E9-82AD-0160C2C6F9DD}" type="pres">
      <dgm:prSet presAssocID="{4DB381E4-DFCA-45E3-913E-00195D6DC03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611C5-1DBD-4F55-8372-29AD276003D5}" type="pres">
      <dgm:prSet presAssocID="{33020178-2E97-4467-9235-FC775A036AB3}" presName="spacer" presStyleCnt="0"/>
      <dgm:spPr/>
    </dgm:pt>
    <dgm:pt modelId="{EC2A205F-497B-4394-BD8B-20D9858FECEF}" type="pres">
      <dgm:prSet presAssocID="{E44227FA-4784-4995-BC6F-3EA98389F9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F32D9-E771-4BA3-B08A-1524F490C47F}" type="pres">
      <dgm:prSet presAssocID="{193A470D-9BE1-4740-A245-3C6C5989B85A}" presName="spacer" presStyleCnt="0"/>
      <dgm:spPr/>
    </dgm:pt>
    <dgm:pt modelId="{D0CC1C29-2808-4530-AB49-975079FB1B8C}" type="pres">
      <dgm:prSet presAssocID="{73F0D53E-4C09-4744-977C-7F56F5E843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0E959B-39C8-4887-A06A-6C9E36672328}" type="presOf" srcId="{4DB381E4-DFCA-45E3-913E-00195D6DC037}" destId="{899C50A1-6277-46E9-82AD-0160C2C6F9DD}" srcOrd="0" destOrd="0" presId="urn:microsoft.com/office/officeart/2005/8/layout/vList2"/>
    <dgm:cxn modelId="{B434EA4B-9AB2-41C2-BEE1-7DE64DD2EA18}" type="presOf" srcId="{73F0D53E-4C09-4744-977C-7F56F5E84301}" destId="{D0CC1C29-2808-4530-AB49-975079FB1B8C}" srcOrd="0" destOrd="0" presId="urn:microsoft.com/office/officeart/2005/8/layout/vList2"/>
    <dgm:cxn modelId="{53F89569-63A3-409E-B50B-C92D2432CEBF}" srcId="{FC39A2B7-675C-41DE-AB34-49BE9A5581A4}" destId="{4DB381E4-DFCA-45E3-913E-00195D6DC037}" srcOrd="0" destOrd="0" parTransId="{1AF5F6D1-6E87-49E5-8CC7-CD3C42DB54C1}" sibTransId="{33020178-2E97-4467-9235-FC775A036AB3}"/>
    <dgm:cxn modelId="{676E12A6-B4C9-4058-9796-7F0B8C99CBBB}" srcId="{FC39A2B7-675C-41DE-AB34-49BE9A5581A4}" destId="{E44227FA-4784-4995-BC6F-3EA98389F91A}" srcOrd="1" destOrd="0" parTransId="{96F7A429-781C-40E8-A3D7-DBC29C9CCF04}" sibTransId="{193A470D-9BE1-4740-A245-3C6C5989B85A}"/>
    <dgm:cxn modelId="{B72EA08C-EE3E-4F28-A1AB-B6DDBA2A79D0}" type="presOf" srcId="{E44227FA-4784-4995-BC6F-3EA98389F91A}" destId="{EC2A205F-497B-4394-BD8B-20D9858FECEF}" srcOrd="0" destOrd="0" presId="urn:microsoft.com/office/officeart/2005/8/layout/vList2"/>
    <dgm:cxn modelId="{1C7645FA-5EAE-46EC-A6B2-3D64CCDCA9F2}" srcId="{FC39A2B7-675C-41DE-AB34-49BE9A5581A4}" destId="{73F0D53E-4C09-4744-977C-7F56F5E84301}" srcOrd="2" destOrd="0" parTransId="{1279E53E-E196-4D7E-B7A9-0DF5AB3A64C0}" sibTransId="{404EACF5-C431-4D08-9CFF-F02CD475C81E}"/>
    <dgm:cxn modelId="{79EE2C2F-5451-4206-8DC0-46415838652D}" type="presOf" srcId="{FC39A2B7-675C-41DE-AB34-49BE9A5581A4}" destId="{8D013F51-83AB-41BC-A3EA-21A029320F48}" srcOrd="0" destOrd="0" presId="urn:microsoft.com/office/officeart/2005/8/layout/vList2"/>
    <dgm:cxn modelId="{8391FE4E-C761-40E7-9AA9-8D0F4E7AE690}" type="presParOf" srcId="{8D013F51-83AB-41BC-A3EA-21A029320F48}" destId="{899C50A1-6277-46E9-82AD-0160C2C6F9DD}" srcOrd="0" destOrd="0" presId="urn:microsoft.com/office/officeart/2005/8/layout/vList2"/>
    <dgm:cxn modelId="{487ECEE1-DA7E-409C-B5C6-82AC300C4084}" type="presParOf" srcId="{8D013F51-83AB-41BC-A3EA-21A029320F48}" destId="{7C7611C5-1DBD-4F55-8372-29AD276003D5}" srcOrd="1" destOrd="0" presId="urn:microsoft.com/office/officeart/2005/8/layout/vList2"/>
    <dgm:cxn modelId="{63A17C7F-F4E0-4120-A6EC-9F71DE3AF277}" type="presParOf" srcId="{8D013F51-83AB-41BC-A3EA-21A029320F48}" destId="{EC2A205F-497B-4394-BD8B-20D9858FECEF}" srcOrd="2" destOrd="0" presId="urn:microsoft.com/office/officeart/2005/8/layout/vList2"/>
    <dgm:cxn modelId="{6B16D6B8-249E-4661-94DF-FBD725515AF0}" type="presParOf" srcId="{8D013F51-83AB-41BC-A3EA-21A029320F48}" destId="{DD9F32D9-E771-4BA3-B08A-1524F490C47F}" srcOrd="3" destOrd="0" presId="urn:microsoft.com/office/officeart/2005/8/layout/vList2"/>
    <dgm:cxn modelId="{52482508-F122-49DC-A170-4B159F1B2F85}" type="presParOf" srcId="{8D013F51-83AB-41BC-A3EA-21A029320F48}" destId="{D0CC1C29-2808-4530-AB49-975079FB1B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9C50A1-6277-46E9-82AD-0160C2C6F9DD}">
      <dsp:nvSpPr>
        <dsp:cNvPr id="0" name=""/>
        <dsp:cNvSpPr/>
      </dsp:nvSpPr>
      <dsp:spPr>
        <a:xfrm>
          <a:off x="0" y="382427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 business, a transaction is the exchange of information, goods, or services.</a:t>
          </a:r>
          <a:endParaRPr lang="en-US" sz="2100" kern="1200" dirty="0"/>
        </a:p>
      </dsp:txBody>
      <dsp:txXfrm>
        <a:off x="0" y="382427"/>
        <a:ext cx="4876800" cy="1174753"/>
      </dsp:txXfrm>
    </dsp:sp>
    <dsp:sp modelId="{EC2A205F-497B-4394-BD8B-20D9858FECEF}">
      <dsp:nvSpPr>
        <dsp:cNvPr id="0" name=""/>
        <dsp:cNvSpPr/>
      </dsp:nvSpPr>
      <dsp:spPr>
        <a:xfrm>
          <a:off x="0" y="1617660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For databases, a transaction is an action performed in a database management system.</a:t>
          </a:r>
          <a:endParaRPr lang="en-US" sz="2100" kern="1200" dirty="0"/>
        </a:p>
      </dsp:txBody>
      <dsp:txXfrm>
        <a:off x="0" y="1617660"/>
        <a:ext cx="4876800" cy="1174753"/>
      </dsp:txXfrm>
    </dsp:sp>
    <dsp:sp modelId="{D0CC1C29-2808-4530-AB49-975079FB1B8C}">
      <dsp:nvSpPr>
        <dsp:cNvPr id="0" name=""/>
        <dsp:cNvSpPr/>
      </dsp:nvSpPr>
      <dsp:spPr>
        <a:xfrm>
          <a:off x="0" y="2852893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Operational databases deal with both: they store information about business transactions using database transactions</a:t>
          </a:r>
          <a:endParaRPr lang="en-US" sz="2100" kern="1200" dirty="0"/>
        </a:p>
      </dsp:txBody>
      <dsp:txXfrm>
        <a:off x="0" y="2852893"/>
        <a:ext cx="4876800" cy="1174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The Information Architecture of an Organization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</a:t>
            </a:r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Schuff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040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828"/>
            <a:ext cx="8229600" cy="1143000"/>
          </a:xfrm>
        </p:spPr>
        <p:txBody>
          <a:bodyPr/>
          <a:lstStyle/>
          <a:p>
            <a:r>
              <a:rPr lang="en-US" dirty="0" smtClean="0"/>
              <a:t>The Dimensional Paradigm</a:t>
            </a:r>
            <a:endParaRPr lang="en-US" dirty="0"/>
          </a:p>
        </p:txBody>
      </p:sp>
      <p:graphicFrame>
        <p:nvGraphicFramePr>
          <p:cNvPr id="80" name="Table 79"/>
          <p:cNvGraphicFramePr>
            <a:graphicFrameLocks noGrp="1"/>
          </p:cNvGraphicFramePr>
          <p:nvPr>
            <p:extLst/>
          </p:nvPr>
        </p:nvGraphicFramePr>
        <p:xfrm>
          <a:off x="1600200" y="3619228"/>
          <a:ext cx="1143000" cy="19433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Sales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SalesID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ProductID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StoreID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TimeID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QuantitySold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TotalPrice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>
            <p:extLst/>
          </p:nvPr>
        </p:nvGraphicFramePr>
        <p:xfrm>
          <a:off x="1600200" y="1676400"/>
          <a:ext cx="1143000" cy="1669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Store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StoreID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StoreAddress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StoreCity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StoreState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StoreType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>
            <p:extLst/>
          </p:nvPr>
        </p:nvGraphicFramePr>
        <p:xfrm>
          <a:off x="228600" y="5324105"/>
          <a:ext cx="1219200" cy="1394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Product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ProductID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ProductName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ProductPrice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ProductWeight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>
            <p:extLst/>
          </p:nvPr>
        </p:nvGraphicFramePr>
        <p:xfrm>
          <a:off x="2971800" y="5358288"/>
          <a:ext cx="1219200" cy="1394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TimeID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Day</a:t>
                      </a:r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Month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Year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4" name="TextBox 83"/>
          <p:cNvSpPr txBox="1"/>
          <p:nvPr/>
        </p:nvSpPr>
        <p:spPr>
          <a:xfrm rot="16200000">
            <a:off x="1176938" y="3639051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Fact</a:t>
            </a:r>
            <a:endParaRPr lang="en-US" sz="1600" b="1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831286" y="2047438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Dimension</a:t>
            </a:r>
            <a:endParaRPr lang="en-US" sz="1600" b="1" dirty="0"/>
          </a:p>
        </p:txBody>
      </p:sp>
      <p:sp>
        <p:nvSpPr>
          <p:cNvPr id="86" name="TextBox 85"/>
          <p:cNvSpPr txBox="1"/>
          <p:nvPr/>
        </p:nvSpPr>
        <p:spPr>
          <a:xfrm rot="16200000">
            <a:off x="-486685" y="5705038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Dimension</a:t>
            </a:r>
            <a:endParaRPr lang="en-US" sz="1600" b="1" dirty="0"/>
          </a:p>
        </p:txBody>
      </p:sp>
      <p:sp>
        <p:nvSpPr>
          <p:cNvPr id="87" name="TextBox 86"/>
          <p:cNvSpPr txBox="1"/>
          <p:nvPr/>
        </p:nvSpPr>
        <p:spPr>
          <a:xfrm rot="16200000">
            <a:off x="2262207" y="5705038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Dimension</a:t>
            </a:r>
            <a:endParaRPr lang="en-US" sz="1600" b="1" dirty="0"/>
          </a:p>
        </p:txBody>
      </p:sp>
      <p:cxnSp>
        <p:nvCxnSpPr>
          <p:cNvPr id="89" name="Straight Connector 88"/>
          <p:cNvCxnSpPr>
            <a:stCxn id="81" idx="2"/>
            <a:endCxn id="80" idx="0"/>
          </p:cNvCxnSpPr>
          <p:nvPr/>
        </p:nvCxnSpPr>
        <p:spPr>
          <a:xfrm>
            <a:off x="2171700" y="3345452"/>
            <a:ext cx="0" cy="273776"/>
          </a:xfrm>
          <a:prstGeom prst="line">
            <a:avLst/>
          </a:prstGeom>
          <a:ln w="3810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0" idx="1"/>
            <a:endCxn id="82" idx="0"/>
          </p:cNvCxnSpPr>
          <p:nvPr/>
        </p:nvCxnSpPr>
        <p:spPr>
          <a:xfrm flipH="1">
            <a:off x="838200" y="4590914"/>
            <a:ext cx="762000" cy="733191"/>
          </a:xfrm>
          <a:prstGeom prst="line">
            <a:avLst/>
          </a:prstGeom>
          <a:ln w="3810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3" idx="0"/>
            <a:endCxn id="80" idx="3"/>
          </p:cNvCxnSpPr>
          <p:nvPr/>
        </p:nvCxnSpPr>
        <p:spPr>
          <a:xfrm flipH="1" flipV="1">
            <a:off x="2743200" y="4590914"/>
            <a:ext cx="838200" cy="767374"/>
          </a:xfrm>
          <a:prstGeom prst="line">
            <a:avLst/>
          </a:prstGeom>
          <a:ln w="3810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2971800" y="1676400"/>
            <a:ext cx="14478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is stored like this around a business event…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4572000" y="1676400"/>
            <a:ext cx="16764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…and can be summarized </a:t>
            </a:r>
            <a:r>
              <a:rPr lang="en-US" dirty="0"/>
              <a:t>like this </a:t>
            </a:r>
            <a:r>
              <a:rPr lang="en-US" dirty="0" smtClean="0"/>
              <a:t>for analysis…</a:t>
            </a:r>
            <a:endParaRPr lang="en-US" dirty="0"/>
          </a:p>
        </p:txBody>
      </p:sp>
      <p:sp>
        <p:nvSpPr>
          <p:cNvPr id="100" name="Bent Arrow 99"/>
          <p:cNvSpPr/>
          <p:nvPr/>
        </p:nvSpPr>
        <p:spPr>
          <a:xfrm rot="10800000">
            <a:off x="2936406" y="361922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Bent Arrow 100"/>
          <p:cNvSpPr/>
          <p:nvPr/>
        </p:nvSpPr>
        <p:spPr>
          <a:xfrm rot="5400000">
            <a:off x="6391343" y="186999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2793855"/>
            <a:ext cx="4310808" cy="426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938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Dimensional Data and the Data Cube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" y="3886200"/>
          <a:ext cx="9001124" cy="152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955"/>
                <a:gridCol w="540955"/>
                <a:gridCol w="540955"/>
                <a:gridCol w="531895"/>
                <a:gridCol w="556058"/>
                <a:gridCol w="531895"/>
                <a:gridCol w="667817"/>
                <a:gridCol w="533405"/>
                <a:gridCol w="760659"/>
                <a:gridCol w="533405"/>
                <a:gridCol w="565372"/>
                <a:gridCol w="565372"/>
                <a:gridCol w="504710"/>
                <a:gridCol w="442792"/>
                <a:gridCol w="587771"/>
                <a:gridCol w="5971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Sales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Qty. Sold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Prod.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Name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Weight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Address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City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State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Type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Time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Day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828800" y="5533073"/>
            <a:ext cx="2133600" cy="25812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Product Dimension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56017" y="5533072"/>
            <a:ext cx="2801983" cy="258127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Store Dimension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88220" y="5533073"/>
            <a:ext cx="1990725" cy="258127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Time Dimension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9538" y="5533070"/>
            <a:ext cx="1566862" cy="25812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Sales Fact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90444" y="2286000"/>
            <a:ext cx="4038600" cy="1371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…or it can be expanded in detail like this so that data mining (complex statistical analysis) can be done.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24369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Operational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14618688"/>
              </p:ext>
            </p:extLst>
          </p:nvPr>
        </p:nvGraphicFramePr>
        <p:xfrm>
          <a:off x="914400" y="1752600"/>
          <a:ext cx="7315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Operational</a:t>
                      </a:r>
                      <a:r>
                        <a:rPr lang="en-US" sz="2400" baseline="0" dirty="0" smtClean="0"/>
                        <a:t> Data Store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Analytical Data Store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Relational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Dimensional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real-time</a:t>
                      </a:r>
                      <a:r>
                        <a:rPr lang="en-US" sz="2400" baseline="0" dirty="0" smtClean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historical transactional data</a:t>
                      </a:r>
                      <a:endParaRPr lang="en-US" sz="2400" dirty="0"/>
                    </a:p>
                  </a:txBody>
                  <a:tcPr/>
                </a:tc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storage efficiency and data integrity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data retrieval and </a:t>
                      </a:r>
                      <a:r>
                        <a:rPr lang="en-US" sz="2400" baseline="0" dirty="0" smtClean="0"/>
                        <a:t>summarization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d</a:t>
                      </a:r>
                      <a:r>
                        <a:rPr lang="en-US" sz="2400" dirty="0" smtClean="0"/>
                        <a:t>ay-to-day</a:t>
                      </a:r>
                      <a:r>
                        <a:rPr lang="en-US" sz="2400" baseline="0" dirty="0" smtClean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7603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visualization</a:t>
            </a:r>
            <a:r>
              <a:rPr lang="en-US" sz="2400" dirty="0"/>
              <a:t>, </a:t>
            </a:r>
            <a:r>
              <a:rPr lang="en-US" sz="2400" dirty="0" smtClean="0"/>
              <a:t>communication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agenda for the course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81000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 through 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5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</a:t>
            </a:r>
            <a:br>
              <a:rPr lang="en-US" sz="1600" b="1" dirty="0" smtClean="0"/>
            </a:br>
            <a:r>
              <a:rPr lang="en-US" sz="1600" b="1" dirty="0" smtClean="0"/>
              <a:t> 6 through 9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715000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10 through 14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933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5715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0" y="3276750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7440790" y="3278174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42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TextBox 38"/>
          <p:cNvSpPr txBox="1"/>
          <p:nvPr/>
        </p:nvSpPr>
        <p:spPr>
          <a:xfrm>
            <a:off x="1781086" y="417015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513336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70485" y="2521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09885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247114" y="2521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93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You Do With Data?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7934" y="1371600"/>
            <a:ext cx="2971800" cy="2003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0334" y="1371600"/>
            <a:ext cx="2971800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05" b="37420"/>
          <a:stretch/>
        </p:blipFill>
        <p:spPr>
          <a:xfrm>
            <a:off x="4920568" y="4038600"/>
            <a:ext cx="3003487" cy="198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770" b="12043"/>
          <a:stretch/>
        </p:blipFill>
        <p:spPr>
          <a:xfrm>
            <a:off x="1219200" y="4038600"/>
            <a:ext cx="3014068" cy="1981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32855" y="3284206"/>
            <a:ext cx="119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Gather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2855" y="3284206"/>
            <a:ext cx="95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Store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0455" y="6019800"/>
            <a:ext cx="138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Retrieve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255" y="6019800"/>
            <a:ext cx="1485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Interpret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4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Information Architecture of an Organization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8737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38797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438400" y="4950740"/>
            <a:ext cx="1752600" cy="15197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OLTP: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transaction processing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105400" y="4953000"/>
            <a:ext cx="1851128" cy="15197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OLAP: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analytical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51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Transactional Database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33400" y="2209800"/>
          <a:ext cx="4876800" cy="441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514600"/>
            <a:ext cx="34290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 of transactions</a:t>
            </a:r>
          </a:p>
          <a:p>
            <a:pPr lvl="1"/>
            <a:r>
              <a:rPr lang="en-US" dirty="0" smtClean="0"/>
              <a:t>Purchase a product</a:t>
            </a:r>
          </a:p>
          <a:p>
            <a:pPr lvl="1"/>
            <a:r>
              <a:rPr lang="en-US" dirty="0" smtClean="0"/>
              <a:t>Enroll in a course</a:t>
            </a:r>
          </a:p>
          <a:p>
            <a:pPr lvl="1"/>
            <a:r>
              <a:rPr lang="en-US" dirty="0" smtClean="0"/>
              <a:t>Hire an employee</a:t>
            </a:r>
          </a:p>
          <a:p>
            <a:pPr lvl="1"/>
            <a:endParaRPr lang="en-US" dirty="0"/>
          </a:p>
          <a:p>
            <a:r>
              <a:rPr lang="en-US" dirty="0" smtClean="0"/>
              <a:t>Data is in real-time</a:t>
            </a:r>
          </a:p>
          <a:p>
            <a:pPr lvl="1"/>
            <a:r>
              <a:rPr lang="en-US" dirty="0" smtClean="0"/>
              <a:t>Reflects current state</a:t>
            </a:r>
          </a:p>
          <a:p>
            <a:pPr lvl="1"/>
            <a:r>
              <a:rPr lang="en-US" dirty="0" smtClean="0"/>
              <a:t>How things are “now”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Stores real-time, transactional data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190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transactional data is collected and stored</a:t>
            </a:r>
          </a:p>
          <a:p>
            <a:endParaRPr lang="en-US" sz="2800" dirty="0" smtClean="0"/>
          </a:p>
          <a:p>
            <a:r>
              <a:rPr lang="en-US" sz="2800" dirty="0" smtClean="0"/>
              <a:t>Primary Goal: Minimize redundancy</a:t>
            </a:r>
          </a:p>
          <a:p>
            <a:pPr lvl="1"/>
            <a:r>
              <a:rPr lang="en-US" sz="2400" dirty="0" smtClean="0"/>
              <a:t>Reduce errors</a:t>
            </a:r>
          </a:p>
          <a:p>
            <a:pPr lvl="1"/>
            <a:r>
              <a:rPr lang="en-US" sz="2400" dirty="0" smtClean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Most database management systems are based on the relational paradigm</a:t>
            </a:r>
          </a:p>
          <a:p>
            <a:pPr lvl="1"/>
            <a:r>
              <a:rPr lang="en-US" dirty="0" smtClean="0"/>
              <a:t>Oracle, Microsoft Access, SQL Server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114800" y="32766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Which of these do you think </a:t>
            </a:r>
            <a:br>
              <a:rPr lang="en-US" dirty="0" smtClean="0"/>
            </a:br>
            <a:r>
              <a:rPr lang="en-US" dirty="0" smtClean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69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Relational Database</a:t>
            </a:r>
            <a:br>
              <a:rPr lang="en-US" dirty="0" smtClean="0"/>
            </a:br>
            <a:r>
              <a:rPr lang="en-US" sz="3600" dirty="0" smtClean="0"/>
              <a:t>Airline Reservation 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3528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series of tables with logical associations between them</a:t>
            </a:r>
          </a:p>
          <a:p>
            <a:endParaRPr lang="en-US" sz="2800" dirty="0" smtClean="0"/>
          </a:p>
          <a:p>
            <a:r>
              <a:rPr lang="en-US" sz="2800" dirty="0" smtClean="0"/>
              <a:t>The associations (relationships) allow the data to be combined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810000" y="3505200"/>
          <a:ext cx="1371600" cy="22176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Flight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</a:t>
                      </a:r>
                      <a:r>
                        <a:rPr lang="en-US" sz="1200" baseline="0" dirty="0" err="1" smtClean="0"/>
                        <a:t>ID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FlightNumber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DepartureCity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ArrivalCity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DepartureTime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ArrivalTime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791200" y="1905000"/>
          <a:ext cx="1524000" cy="22176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Reservation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ReservationID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FlightID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PassengerID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DatePurchased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48600" y="2068463"/>
          <a:ext cx="1219200" cy="19433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Passenger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PassengerID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Street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ZipCode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638800" y="5029200"/>
          <a:ext cx="990600" cy="11204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06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Aircraft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Type</a:t>
                      </a:r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Capacity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239000" y="4876800"/>
          <a:ext cx="1219200" cy="1669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Aircraft Seat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RowNumber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SeatNumber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Class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5181600" y="2613932"/>
            <a:ext cx="609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81600" y="4214132"/>
            <a:ext cx="457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29400" y="5433332"/>
            <a:ext cx="609600" cy="138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315200" y="2461532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Freeform 1025"/>
          <p:cNvSpPr/>
          <p:nvPr/>
        </p:nvSpPr>
        <p:spPr>
          <a:xfrm>
            <a:off x="7033404" y="3153083"/>
            <a:ext cx="477328" cy="2168106"/>
          </a:xfrm>
          <a:custGeom>
            <a:avLst/>
            <a:gdLst>
              <a:gd name="connsiteX0" fmla="*/ 276045 w 477328"/>
              <a:gd name="connsiteY0" fmla="*/ 0 h 2168106"/>
              <a:gd name="connsiteX1" fmla="*/ 477328 w 477328"/>
              <a:gd name="connsiteY1" fmla="*/ 0 h 2168106"/>
              <a:gd name="connsiteX2" fmla="*/ 477328 w 477328"/>
              <a:gd name="connsiteY2" fmla="*/ 1541253 h 2168106"/>
              <a:gd name="connsiteX3" fmla="*/ 0 w 477328"/>
              <a:gd name="connsiteY3" fmla="*/ 1541253 h 2168106"/>
              <a:gd name="connsiteX4" fmla="*/ 0 w 477328"/>
              <a:gd name="connsiteY4" fmla="*/ 2168106 h 2168106"/>
              <a:gd name="connsiteX5" fmla="*/ 218536 w 477328"/>
              <a:gd name="connsiteY5" fmla="*/ 2168106 h 216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328" h="2168106">
                <a:moveTo>
                  <a:pt x="276045" y="0"/>
                </a:moveTo>
                <a:lnTo>
                  <a:pt x="477328" y="0"/>
                </a:lnTo>
                <a:lnTo>
                  <a:pt x="477328" y="1541253"/>
                </a:lnTo>
                <a:lnTo>
                  <a:pt x="0" y="1541253"/>
                </a:lnTo>
                <a:lnTo>
                  <a:pt x="0" y="2168106"/>
                </a:lnTo>
                <a:lnTo>
                  <a:pt x="218536" y="216810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05400" y="34491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30948" y="53541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54303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34541" y="50523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0" y="22299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24615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239000" y="31443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126148" y="39855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0" y="55065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65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89"/>
            <a:ext cx="8229600" cy="1143000"/>
          </a:xfrm>
        </p:spPr>
        <p:txBody>
          <a:bodyPr/>
          <a:lstStyle/>
          <a:p>
            <a:r>
              <a:rPr lang="en-US" dirty="0" smtClean="0"/>
              <a:t>Why more than one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859" y="1638972"/>
            <a:ext cx="3352800" cy="30484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reservation has a passenger and a flight</a:t>
            </a:r>
          </a:p>
          <a:p>
            <a:r>
              <a:rPr lang="en-US" dirty="0" smtClean="0"/>
              <a:t>Passengers and flights have an ID number</a:t>
            </a:r>
          </a:p>
          <a:p>
            <a:r>
              <a:rPr lang="en-US" dirty="0" smtClean="0"/>
              <a:t>Split the details off into separate tables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800" y="4908768"/>
            <a:ext cx="3200400" cy="170607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This is good because: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Minimizes redundancy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810000" y="3207748"/>
          <a:ext cx="1371600" cy="22176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Flight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</a:t>
                      </a:r>
                      <a:r>
                        <a:rPr lang="en-US" sz="1200" baseline="0" dirty="0" err="1" smtClean="0"/>
                        <a:t>ID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FlightNumber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DepartureCity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ArrivalCity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DepartureTime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ArrivalTime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5791200" y="1607548"/>
          <a:ext cx="1524000" cy="22176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Reservation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ReservationID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FlightID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PassengerID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DatePurchased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7848600" y="1771011"/>
          <a:ext cx="1219200" cy="19433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Passenger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PassengerID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Street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ZipCode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5638800" y="4731748"/>
          <a:ext cx="990600" cy="11204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06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Aircraft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Type</a:t>
                      </a:r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Capacity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7239000" y="4579348"/>
          <a:ext cx="1219200" cy="1669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</a:tblGrid>
              <a:tr h="1450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Aircraft Seat</a:t>
                      </a:r>
                      <a:endParaRPr lang="en-US" sz="1200" dirty="0"/>
                    </a:p>
                  </a:txBody>
                  <a:tcPr/>
                </a:tc>
              </a:tr>
              <a:tr h="297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AircraftID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RowNumber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SeatNumber</a:t>
                      </a:r>
                      <a:endParaRPr lang="en-US" sz="1200" dirty="0"/>
                    </a:p>
                  </a:txBody>
                  <a:tcPr/>
                </a:tc>
              </a:tr>
              <a:tr h="1450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Class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5181600" y="2316480"/>
            <a:ext cx="609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81600" y="3916680"/>
            <a:ext cx="457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29400" y="5135880"/>
            <a:ext cx="609600" cy="138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315200" y="216408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7033404" y="2855631"/>
            <a:ext cx="477328" cy="2168106"/>
          </a:xfrm>
          <a:custGeom>
            <a:avLst/>
            <a:gdLst>
              <a:gd name="connsiteX0" fmla="*/ 276045 w 477328"/>
              <a:gd name="connsiteY0" fmla="*/ 0 h 2168106"/>
              <a:gd name="connsiteX1" fmla="*/ 477328 w 477328"/>
              <a:gd name="connsiteY1" fmla="*/ 0 h 2168106"/>
              <a:gd name="connsiteX2" fmla="*/ 477328 w 477328"/>
              <a:gd name="connsiteY2" fmla="*/ 1541253 h 2168106"/>
              <a:gd name="connsiteX3" fmla="*/ 0 w 477328"/>
              <a:gd name="connsiteY3" fmla="*/ 1541253 h 2168106"/>
              <a:gd name="connsiteX4" fmla="*/ 0 w 477328"/>
              <a:gd name="connsiteY4" fmla="*/ 2168106 h 2168106"/>
              <a:gd name="connsiteX5" fmla="*/ 218536 w 477328"/>
              <a:gd name="connsiteY5" fmla="*/ 2168106 h 216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328" h="2168106">
                <a:moveTo>
                  <a:pt x="276045" y="0"/>
                </a:moveTo>
                <a:lnTo>
                  <a:pt x="477328" y="0"/>
                </a:lnTo>
                <a:lnTo>
                  <a:pt x="477328" y="1541253"/>
                </a:lnTo>
                <a:lnTo>
                  <a:pt x="0" y="1541253"/>
                </a:lnTo>
                <a:lnTo>
                  <a:pt x="0" y="2168106"/>
                </a:lnTo>
                <a:lnTo>
                  <a:pt x="218536" y="216810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105400" y="31517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30948" y="50567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553200" y="51329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034541" y="47548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620000" y="19325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239000" y="21640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239000" y="28469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26148" y="36880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010400" y="52091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24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smtClean="0"/>
              <a:t>transactional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be difficult to do</a:t>
            </a:r>
            <a:r>
              <a:rPr lang="en-US" dirty="0"/>
              <a:t> </a:t>
            </a:r>
            <a:r>
              <a:rPr lang="en-US" dirty="0" smtClean="0"/>
              <a:t>from a relational database</a:t>
            </a:r>
          </a:p>
          <a:p>
            <a:endParaRPr lang="en-US" dirty="0"/>
          </a:p>
          <a:p>
            <a:r>
              <a:rPr lang="en-US" dirty="0" smtClean="0"/>
              <a:t>Having multiple tables is good for storage and data integrity, but bad for analysis</a:t>
            </a:r>
          </a:p>
          <a:p>
            <a:pPr lvl="1"/>
            <a:r>
              <a:rPr lang="en-US" dirty="0" smtClean="0"/>
              <a:t>All those tables must be “joined” together before analysis can be done</a:t>
            </a:r>
          </a:p>
          <a:p>
            <a:pPr lvl="1"/>
            <a:endParaRPr lang="en-US" dirty="0"/>
          </a:p>
          <a:p>
            <a:r>
              <a:rPr lang="en-US" dirty="0" smtClean="0"/>
              <a:t>The solution is the Analytical Data Store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943600" y="1676400"/>
            <a:ext cx="2667000" cy="1828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Operational databases </a:t>
            </a:r>
            <a:r>
              <a:rPr lang="en-US" sz="2000" dirty="0"/>
              <a:t>are optimized for storage efficiency, not retrieval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52146" y="3733800"/>
            <a:ext cx="2667000" cy="25146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Analytical databases are optimized for retrieval and analysis, not storage efficiency and data integrity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91219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Analytical Data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2636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Stores historical and summarized data</a:t>
            </a:r>
          </a:p>
          <a:p>
            <a:pPr lvl="1"/>
            <a:r>
              <a:rPr lang="en-US" dirty="0" smtClean="0"/>
              <a:t>“Historical” means we keep </a:t>
            </a:r>
            <a:r>
              <a:rPr lang="en-US" b="1" dirty="0" smtClean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 smtClean="0"/>
              <a:t>Data is extracted from the operational database and reformatted for the analytical database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Database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conversion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xmlns="" val="1908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649</Words>
  <Application>Microsoft Office PowerPoint</Application>
  <PresentationFormat>On-screen Show (4:3)</PresentationFormat>
  <Paragraphs>240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MIS2502: Data Analytics The Information Architecture of an Organization</vt:lpstr>
      <vt:lpstr>What Do You Do With Data?</vt:lpstr>
      <vt:lpstr>The Information Architecture of an Organization</vt:lpstr>
      <vt:lpstr>The Transactional Database </vt:lpstr>
      <vt:lpstr>The Relational Paradigm</vt:lpstr>
      <vt:lpstr>The Relational Database Airline Reservation Example</vt:lpstr>
      <vt:lpstr>Why more than one table?</vt:lpstr>
      <vt:lpstr>Analyzing transactional data</vt:lpstr>
      <vt:lpstr>The Analytical Data Store</vt:lpstr>
      <vt:lpstr>The Dimensional Paradigm</vt:lpstr>
      <vt:lpstr>Dimensional Data and the Data Cube</vt:lpstr>
      <vt:lpstr>Comparing Operational and Analytical Data Stores</vt:lpstr>
      <vt:lpstr>The agenda for the course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Hoban, Frank (FF)</cp:lastModifiedBy>
  <cp:revision>296</cp:revision>
  <cp:lastPrinted>2011-06-28T14:45:53Z</cp:lastPrinted>
  <dcterms:created xsi:type="dcterms:W3CDTF">2011-06-28T13:08:25Z</dcterms:created>
  <dcterms:modified xsi:type="dcterms:W3CDTF">2014-01-23T19:54:38Z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Hoban F na28524</vt:lpwstr>
  </property>
  <property fmtid="{D5CDD505-2E9C-101B-9397-08002B2CF9AE}" pid="3" name="Information_Classification">
    <vt:lpwstr/>
  </property>
  <property fmtid="{D5CDD505-2E9C-101B-9397-08002B2CF9AE}" pid="4" name="Record_Title_ID">
    <vt:lpwstr>72</vt:lpwstr>
  </property>
  <property fmtid="{D5CDD505-2E9C-101B-9397-08002B2CF9AE}" pid="5" name="Initial_Creation_Date">
    <vt:lpwstr>1/23/2014 2:54:24 PM</vt:lpwstr>
  </property>
  <property fmtid="{D5CDD505-2E9C-101B-9397-08002B2CF9AE}" pid="6" name="Retention_Period_Start_Date">
    <vt:lpwstr>1/23/2014 2:54:24 PM</vt:lpwstr>
  </property>
  <property fmtid="{D5CDD505-2E9C-101B-9397-08002B2CF9AE}" pid="7" name="Last_Reviewed_Date">
    <vt:lpwstr/>
  </property>
  <property fmtid="{D5CDD505-2E9C-101B-9397-08002B2CF9AE}" pid="8" name="Retention_Review_Frequency">
    <vt:lpwstr/>
  </property>
</Properties>
</file>