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notesMasterIdLst>
    <p:notesMasterId r:id="rId17"/>
  </p:notesMasterIdLst>
  <p:sldIdLst>
    <p:sldId id="313" r:id="rId2"/>
    <p:sldId id="317" r:id="rId3"/>
    <p:sldId id="270" r:id="rId4"/>
    <p:sldId id="278" r:id="rId5"/>
    <p:sldId id="308" r:id="rId6"/>
    <p:sldId id="271" r:id="rId7"/>
    <p:sldId id="272" r:id="rId8"/>
    <p:sldId id="290" r:id="rId9"/>
    <p:sldId id="277" r:id="rId10"/>
    <p:sldId id="273" r:id="rId11"/>
    <p:sldId id="274" r:id="rId12"/>
    <p:sldId id="275" r:id="rId13"/>
    <p:sldId id="305" r:id="rId14"/>
    <p:sldId id="304" r:id="rId15"/>
    <p:sldId id="315" r:id="rId16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58" autoAdjust="0"/>
    <p:restoredTop sz="94171" autoAdjust="0"/>
  </p:normalViewPr>
  <p:slideViewPr>
    <p:cSldViewPr>
      <p:cViewPr varScale="1">
        <p:scale>
          <a:sx n="74" d="100"/>
          <a:sy n="74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21D11CB-1377-4663-A414-DA5C7E8E53F2}" type="doc">
      <dgm:prSet loTypeId="urn:microsoft.com/office/officeart/2005/8/layout/vList5" loCatId="list" qsTypeId="urn:microsoft.com/office/officeart/2005/8/quickstyle/simple1" qsCatId="simple" csTypeId="urn:microsoft.com/office/officeart/2005/8/colors/colorful1#2" csCatId="colorful" phldr="1"/>
      <dgm:spPr/>
      <dgm:t>
        <a:bodyPr/>
        <a:lstStyle/>
        <a:p>
          <a:endParaRPr lang="en-US"/>
        </a:p>
      </dgm:t>
    </dgm:pt>
    <dgm:pt modelId="{67943235-1503-4E0A-B352-445E5DB7446F}">
      <dgm:prSet phldrT="[Text]"/>
      <dgm:spPr/>
      <dgm:t>
        <a:bodyPr/>
        <a:lstStyle/>
        <a:p>
          <a:r>
            <a:rPr lang="en-US" dirty="0" smtClean="0"/>
            <a:t>1:many relationships</a:t>
          </a:r>
          <a:endParaRPr lang="en-US" dirty="0"/>
        </a:p>
      </dgm:t>
    </dgm:pt>
    <dgm:pt modelId="{9B42648E-4201-4988-BA89-A7F5913F6ED4}" type="parTrans" cxnId="{0BAB52E4-169A-4157-8E28-2483031E0995}">
      <dgm:prSet/>
      <dgm:spPr/>
      <dgm:t>
        <a:bodyPr/>
        <a:lstStyle/>
        <a:p>
          <a:endParaRPr lang="en-US"/>
        </a:p>
      </dgm:t>
    </dgm:pt>
    <dgm:pt modelId="{F19E4CFE-91F7-4B88-AD56-2390C7A15BF4}" type="sibTrans" cxnId="{0BAB52E4-169A-4157-8E28-2483031E0995}">
      <dgm:prSet/>
      <dgm:spPr/>
      <dgm:t>
        <a:bodyPr/>
        <a:lstStyle/>
        <a:p>
          <a:endParaRPr lang="en-US"/>
        </a:p>
      </dgm:t>
    </dgm:pt>
    <dgm:pt modelId="{90E5FA0E-41C5-4226-A77D-3D64FD326618}">
      <dgm:prSet phldrT="[Text]"/>
      <dgm:spPr/>
      <dgm:t>
        <a:bodyPr/>
        <a:lstStyle/>
        <a:p>
          <a:r>
            <a:rPr lang="en-US" dirty="0" smtClean="0"/>
            <a:t>Primary key field of “1” table put into “many” table as foreign key field</a:t>
          </a:r>
          <a:endParaRPr lang="en-US" dirty="0"/>
        </a:p>
      </dgm:t>
    </dgm:pt>
    <dgm:pt modelId="{332DDE21-06C6-4E82-8B48-A791F105B360}" type="parTrans" cxnId="{1B9E4985-AAED-454F-A449-E40D8708C9CC}">
      <dgm:prSet/>
      <dgm:spPr/>
      <dgm:t>
        <a:bodyPr/>
        <a:lstStyle/>
        <a:p>
          <a:endParaRPr lang="en-US"/>
        </a:p>
      </dgm:t>
    </dgm:pt>
    <dgm:pt modelId="{FEEC9D06-9535-4FB7-9E33-E21513252CE8}" type="sibTrans" cxnId="{1B9E4985-AAED-454F-A449-E40D8708C9CC}">
      <dgm:prSet/>
      <dgm:spPr/>
      <dgm:t>
        <a:bodyPr/>
        <a:lstStyle/>
        <a:p>
          <a:endParaRPr lang="en-US"/>
        </a:p>
      </dgm:t>
    </dgm:pt>
    <dgm:pt modelId="{FEA067DA-AD97-4D90-9F5B-2896DB05203F}">
      <dgm:prSet phldrT="[Text]"/>
      <dgm:spPr/>
      <dgm:t>
        <a:bodyPr/>
        <a:lstStyle/>
        <a:p>
          <a:r>
            <a:rPr lang="en-US" dirty="0" err="1" smtClean="0"/>
            <a:t>many:many</a:t>
          </a:r>
          <a:r>
            <a:rPr lang="en-US" dirty="0" smtClean="0"/>
            <a:t> relationships</a:t>
          </a:r>
          <a:endParaRPr lang="en-US" dirty="0"/>
        </a:p>
      </dgm:t>
    </dgm:pt>
    <dgm:pt modelId="{D9C918CF-4E15-45E6-8C8E-74D9EB5A8BD2}" type="parTrans" cxnId="{219C0ADD-A992-42FA-BE8F-89CE769CCAEB}">
      <dgm:prSet/>
      <dgm:spPr/>
      <dgm:t>
        <a:bodyPr/>
        <a:lstStyle/>
        <a:p>
          <a:endParaRPr lang="en-US"/>
        </a:p>
      </dgm:t>
    </dgm:pt>
    <dgm:pt modelId="{0E2E7D3B-9FE6-4224-ACA2-BA45FD65B640}" type="sibTrans" cxnId="{219C0ADD-A992-42FA-BE8F-89CE769CCAEB}">
      <dgm:prSet/>
      <dgm:spPr/>
      <dgm:t>
        <a:bodyPr/>
        <a:lstStyle/>
        <a:p>
          <a:endParaRPr lang="en-US"/>
        </a:p>
      </dgm:t>
    </dgm:pt>
    <dgm:pt modelId="{3EF2ADE4-89C8-42D6-BCAC-1BB285E76FC7}">
      <dgm:prSet phldrT="[Text]"/>
      <dgm:spPr/>
      <dgm:t>
        <a:bodyPr/>
        <a:lstStyle/>
        <a:p>
          <a:r>
            <a:rPr lang="en-US" dirty="0" smtClean="0"/>
            <a:t>Create new table</a:t>
          </a:r>
          <a:endParaRPr lang="en-US" dirty="0"/>
        </a:p>
      </dgm:t>
    </dgm:pt>
    <dgm:pt modelId="{0CAD6158-2287-4B34-A14B-0E20E1E1218D}" type="parTrans" cxnId="{B6865F81-95B5-4545-9C4E-359ABEF59EFE}">
      <dgm:prSet/>
      <dgm:spPr/>
      <dgm:t>
        <a:bodyPr/>
        <a:lstStyle/>
        <a:p>
          <a:endParaRPr lang="en-US"/>
        </a:p>
      </dgm:t>
    </dgm:pt>
    <dgm:pt modelId="{E86F7FBE-DC5C-4017-9A74-46DC14915723}" type="sibTrans" cxnId="{B6865F81-95B5-4545-9C4E-359ABEF59EFE}">
      <dgm:prSet/>
      <dgm:spPr/>
      <dgm:t>
        <a:bodyPr/>
        <a:lstStyle/>
        <a:p>
          <a:endParaRPr lang="en-US"/>
        </a:p>
      </dgm:t>
    </dgm:pt>
    <dgm:pt modelId="{54A1D5A8-1DFE-4408-9FAB-BE1A6B2F7223}">
      <dgm:prSet phldrT="[Text]"/>
      <dgm:spPr/>
      <dgm:t>
        <a:bodyPr/>
        <a:lstStyle/>
        <a:p>
          <a:r>
            <a:rPr lang="en-US" dirty="0" smtClean="0"/>
            <a:t>1:1 relationships</a:t>
          </a:r>
          <a:endParaRPr lang="en-US" dirty="0"/>
        </a:p>
      </dgm:t>
    </dgm:pt>
    <dgm:pt modelId="{06F0662A-44B6-4586-A4A3-3A06C1FD8FF6}" type="parTrans" cxnId="{FA540D3B-EC8C-400B-A8AF-E0000A2C71BB}">
      <dgm:prSet/>
      <dgm:spPr/>
      <dgm:t>
        <a:bodyPr/>
        <a:lstStyle/>
        <a:p>
          <a:endParaRPr lang="en-US"/>
        </a:p>
      </dgm:t>
    </dgm:pt>
    <dgm:pt modelId="{C2A9BBBE-E49E-471A-81E1-F9DD3E57E1EB}" type="sibTrans" cxnId="{FA540D3B-EC8C-400B-A8AF-E0000A2C71BB}">
      <dgm:prSet/>
      <dgm:spPr/>
      <dgm:t>
        <a:bodyPr/>
        <a:lstStyle/>
        <a:p>
          <a:endParaRPr lang="en-US"/>
        </a:p>
      </dgm:t>
    </dgm:pt>
    <dgm:pt modelId="{C0F99AE7-5309-417A-AAB5-286960888E8B}">
      <dgm:prSet phldrT="[Text]"/>
      <dgm:spPr/>
      <dgm:t>
        <a:bodyPr/>
        <a:lstStyle/>
        <a:p>
          <a:r>
            <a:rPr lang="en-US" dirty="0" smtClean="0"/>
            <a:t>Primary key field of one table put into other table as foreign key field</a:t>
          </a:r>
          <a:endParaRPr lang="en-US" dirty="0"/>
        </a:p>
      </dgm:t>
    </dgm:pt>
    <dgm:pt modelId="{45D554B7-30CE-4227-9E9C-1FE90160211E}" type="parTrans" cxnId="{BAB467CA-882C-48F1-A265-44737916FDAE}">
      <dgm:prSet/>
      <dgm:spPr/>
      <dgm:t>
        <a:bodyPr/>
        <a:lstStyle/>
        <a:p>
          <a:endParaRPr lang="en-US"/>
        </a:p>
      </dgm:t>
    </dgm:pt>
    <dgm:pt modelId="{522DFA85-C481-4D7F-8DA2-8BC30D18084B}" type="sibTrans" cxnId="{BAB467CA-882C-48F1-A265-44737916FDAE}">
      <dgm:prSet/>
      <dgm:spPr/>
      <dgm:t>
        <a:bodyPr/>
        <a:lstStyle/>
        <a:p>
          <a:endParaRPr lang="en-US"/>
        </a:p>
      </dgm:t>
    </dgm:pt>
    <dgm:pt modelId="{092D7F08-8110-44B9-8EF5-B53DA4FCBCAA}">
      <dgm:prSet phldrT="[Text]"/>
      <dgm:spPr/>
      <dgm:t>
        <a:bodyPr/>
        <a:lstStyle/>
        <a:p>
          <a:r>
            <a:rPr lang="en-US" dirty="0" smtClean="0"/>
            <a:t>1:many relationships with original tables</a:t>
          </a:r>
          <a:endParaRPr lang="en-US" dirty="0"/>
        </a:p>
      </dgm:t>
    </dgm:pt>
    <dgm:pt modelId="{854B7901-F3C8-4D8E-B391-FD69F67E23E6}" type="parTrans" cxnId="{0E23869A-B20F-4625-AE4E-CB04E6E1C58E}">
      <dgm:prSet/>
      <dgm:spPr/>
      <dgm:t>
        <a:bodyPr/>
        <a:lstStyle/>
        <a:p>
          <a:endParaRPr lang="en-US"/>
        </a:p>
      </dgm:t>
    </dgm:pt>
    <dgm:pt modelId="{324EE711-F32E-44ED-A54B-1E1C9AC0426D}" type="sibTrans" cxnId="{0E23869A-B20F-4625-AE4E-CB04E6E1C58E}">
      <dgm:prSet/>
      <dgm:spPr/>
      <dgm:t>
        <a:bodyPr/>
        <a:lstStyle/>
        <a:p>
          <a:endParaRPr lang="en-US"/>
        </a:p>
      </dgm:t>
    </dgm:pt>
    <dgm:pt modelId="{011EE705-1F31-4921-A1A9-C3376EBDA5A4}" type="pres">
      <dgm:prSet presAssocID="{421D11CB-1377-4663-A414-DA5C7E8E53F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428A89C-DDDA-4C00-8067-D9A4692457CF}" type="pres">
      <dgm:prSet presAssocID="{67943235-1503-4E0A-B352-445E5DB7446F}" presName="linNode" presStyleCnt="0"/>
      <dgm:spPr/>
    </dgm:pt>
    <dgm:pt modelId="{1CF822D1-F716-4B1F-B8E6-E8F15C889B50}" type="pres">
      <dgm:prSet presAssocID="{67943235-1503-4E0A-B352-445E5DB7446F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AA20D9-1C58-4359-9F7E-F21C4207D54F}" type="pres">
      <dgm:prSet presAssocID="{67943235-1503-4E0A-B352-445E5DB7446F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0F8FA3-97B3-43B9-A12A-2AB7ED03F067}" type="pres">
      <dgm:prSet presAssocID="{F19E4CFE-91F7-4B88-AD56-2390C7A15BF4}" presName="sp" presStyleCnt="0"/>
      <dgm:spPr/>
    </dgm:pt>
    <dgm:pt modelId="{4D64C937-0BB6-4D7D-9698-1E594C4F5492}" type="pres">
      <dgm:prSet presAssocID="{FEA067DA-AD97-4D90-9F5B-2896DB05203F}" presName="linNode" presStyleCnt="0"/>
      <dgm:spPr/>
    </dgm:pt>
    <dgm:pt modelId="{F768C774-DBD8-4292-AC4B-3BDD9D503B22}" type="pres">
      <dgm:prSet presAssocID="{FEA067DA-AD97-4D90-9F5B-2896DB05203F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26F8BF-6919-4385-9A8B-824EBFE86B95}" type="pres">
      <dgm:prSet presAssocID="{FEA067DA-AD97-4D90-9F5B-2896DB05203F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1F60E4-DCBC-4158-A8BA-007431AC668F}" type="pres">
      <dgm:prSet presAssocID="{0E2E7D3B-9FE6-4224-ACA2-BA45FD65B640}" presName="sp" presStyleCnt="0"/>
      <dgm:spPr/>
    </dgm:pt>
    <dgm:pt modelId="{40790119-C496-41FB-82AB-D79BD34F2511}" type="pres">
      <dgm:prSet presAssocID="{54A1D5A8-1DFE-4408-9FAB-BE1A6B2F7223}" presName="linNode" presStyleCnt="0"/>
      <dgm:spPr/>
    </dgm:pt>
    <dgm:pt modelId="{735B988A-48CF-41E3-B610-49DEBA3CD7DF}" type="pres">
      <dgm:prSet presAssocID="{54A1D5A8-1DFE-4408-9FAB-BE1A6B2F7223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16C10F-2103-4026-A539-B4B1A1C8151E}" type="pres">
      <dgm:prSet presAssocID="{54A1D5A8-1DFE-4408-9FAB-BE1A6B2F7223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AB467CA-882C-48F1-A265-44737916FDAE}" srcId="{54A1D5A8-1DFE-4408-9FAB-BE1A6B2F7223}" destId="{C0F99AE7-5309-417A-AAB5-286960888E8B}" srcOrd="0" destOrd="0" parTransId="{45D554B7-30CE-4227-9E9C-1FE90160211E}" sibTransId="{522DFA85-C481-4D7F-8DA2-8BC30D18084B}"/>
    <dgm:cxn modelId="{6985B2F2-4C4C-4F77-8613-73C2E1177028}" type="presOf" srcId="{3EF2ADE4-89C8-42D6-BCAC-1BB285E76FC7}" destId="{7226F8BF-6919-4385-9A8B-824EBFE86B95}" srcOrd="0" destOrd="0" presId="urn:microsoft.com/office/officeart/2005/8/layout/vList5"/>
    <dgm:cxn modelId="{B6865F81-95B5-4545-9C4E-359ABEF59EFE}" srcId="{FEA067DA-AD97-4D90-9F5B-2896DB05203F}" destId="{3EF2ADE4-89C8-42D6-BCAC-1BB285E76FC7}" srcOrd="0" destOrd="0" parTransId="{0CAD6158-2287-4B34-A14B-0E20E1E1218D}" sibTransId="{E86F7FBE-DC5C-4017-9A74-46DC14915723}"/>
    <dgm:cxn modelId="{34647E25-B70A-486B-89EB-FEF435D67EA1}" type="presOf" srcId="{90E5FA0E-41C5-4226-A77D-3D64FD326618}" destId="{ABAA20D9-1C58-4359-9F7E-F21C4207D54F}" srcOrd="0" destOrd="0" presId="urn:microsoft.com/office/officeart/2005/8/layout/vList5"/>
    <dgm:cxn modelId="{0E23869A-B20F-4625-AE4E-CB04E6E1C58E}" srcId="{FEA067DA-AD97-4D90-9F5B-2896DB05203F}" destId="{092D7F08-8110-44B9-8EF5-B53DA4FCBCAA}" srcOrd="1" destOrd="0" parTransId="{854B7901-F3C8-4D8E-B391-FD69F67E23E6}" sibTransId="{324EE711-F32E-44ED-A54B-1E1C9AC0426D}"/>
    <dgm:cxn modelId="{4189E8D3-38EE-4872-997E-295152103D0C}" type="presOf" srcId="{67943235-1503-4E0A-B352-445E5DB7446F}" destId="{1CF822D1-F716-4B1F-B8E6-E8F15C889B50}" srcOrd="0" destOrd="0" presId="urn:microsoft.com/office/officeart/2005/8/layout/vList5"/>
    <dgm:cxn modelId="{4BE5DDB6-A7D3-4BD7-8F0D-56D3A431B69F}" type="presOf" srcId="{54A1D5A8-1DFE-4408-9FAB-BE1A6B2F7223}" destId="{735B988A-48CF-41E3-B610-49DEBA3CD7DF}" srcOrd="0" destOrd="0" presId="urn:microsoft.com/office/officeart/2005/8/layout/vList5"/>
    <dgm:cxn modelId="{0BAB52E4-169A-4157-8E28-2483031E0995}" srcId="{421D11CB-1377-4663-A414-DA5C7E8E53F2}" destId="{67943235-1503-4E0A-B352-445E5DB7446F}" srcOrd="0" destOrd="0" parTransId="{9B42648E-4201-4988-BA89-A7F5913F6ED4}" sibTransId="{F19E4CFE-91F7-4B88-AD56-2390C7A15BF4}"/>
    <dgm:cxn modelId="{0F983861-5C57-4789-AAFF-3B3B3E22120B}" type="presOf" srcId="{092D7F08-8110-44B9-8EF5-B53DA4FCBCAA}" destId="{7226F8BF-6919-4385-9A8B-824EBFE86B95}" srcOrd="0" destOrd="1" presId="urn:microsoft.com/office/officeart/2005/8/layout/vList5"/>
    <dgm:cxn modelId="{FA540D3B-EC8C-400B-A8AF-E0000A2C71BB}" srcId="{421D11CB-1377-4663-A414-DA5C7E8E53F2}" destId="{54A1D5A8-1DFE-4408-9FAB-BE1A6B2F7223}" srcOrd="2" destOrd="0" parTransId="{06F0662A-44B6-4586-A4A3-3A06C1FD8FF6}" sibTransId="{C2A9BBBE-E49E-471A-81E1-F9DD3E57E1EB}"/>
    <dgm:cxn modelId="{692359E7-F97F-4234-8446-74FAAE0258F5}" type="presOf" srcId="{421D11CB-1377-4663-A414-DA5C7E8E53F2}" destId="{011EE705-1F31-4921-A1A9-C3376EBDA5A4}" srcOrd="0" destOrd="0" presId="urn:microsoft.com/office/officeart/2005/8/layout/vList5"/>
    <dgm:cxn modelId="{219C0ADD-A992-42FA-BE8F-89CE769CCAEB}" srcId="{421D11CB-1377-4663-A414-DA5C7E8E53F2}" destId="{FEA067DA-AD97-4D90-9F5B-2896DB05203F}" srcOrd="1" destOrd="0" parTransId="{D9C918CF-4E15-45E6-8C8E-74D9EB5A8BD2}" sibTransId="{0E2E7D3B-9FE6-4224-ACA2-BA45FD65B640}"/>
    <dgm:cxn modelId="{1C212E72-F499-46A9-A9F7-C2EDFA06FD9C}" type="presOf" srcId="{C0F99AE7-5309-417A-AAB5-286960888E8B}" destId="{2E16C10F-2103-4026-A539-B4B1A1C8151E}" srcOrd="0" destOrd="0" presId="urn:microsoft.com/office/officeart/2005/8/layout/vList5"/>
    <dgm:cxn modelId="{1B9E4985-AAED-454F-A449-E40D8708C9CC}" srcId="{67943235-1503-4E0A-B352-445E5DB7446F}" destId="{90E5FA0E-41C5-4226-A77D-3D64FD326618}" srcOrd="0" destOrd="0" parTransId="{332DDE21-06C6-4E82-8B48-A791F105B360}" sibTransId="{FEEC9D06-9535-4FB7-9E33-E21513252CE8}"/>
    <dgm:cxn modelId="{FC307A4D-D37F-4B21-A919-896F5FDB8165}" type="presOf" srcId="{FEA067DA-AD97-4D90-9F5B-2896DB05203F}" destId="{F768C774-DBD8-4292-AC4B-3BDD9D503B22}" srcOrd="0" destOrd="0" presId="urn:microsoft.com/office/officeart/2005/8/layout/vList5"/>
    <dgm:cxn modelId="{2EFECFD8-59D2-44C9-A59C-F07F5FF43DA8}" type="presParOf" srcId="{011EE705-1F31-4921-A1A9-C3376EBDA5A4}" destId="{2428A89C-DDDA-4C00-8067-D9A4692457CF}" srcOrd="0" destOrd="0" presId="urn:microsoft.com/office/officeart/2005/8/layout/vList5"/>
    <dgm:cxn modelId="{CE369062-F362-409F-A785-1DECFB75E97A}" type="presParOf" srcId="{2428A89C-DDDA-4C00-8067-D9A4692457CF}" destId="{1CF822D1-F716-4B1F-B8E6-E8F15C889B50}" srcOrd="0" destOrd="0" presId="urn:microsoft.com/office/officeart/2005/8/layout/vList5"/>
    <dgm:cxn modelId="{C980AAE9-AD91-4686-B46A-03EC362B31CC}" type="presParOf" srcId="{2428A89C-DDDA-4C00-8067-D9A4692457CF}" destId="{ABAA20D9-1C58-4359-9F7E-F21C4207D54F}" srcOrd="1" destOrd="0" presId="urn:microsoft.com/office/officeart/2005/8/layout/vList5"/>
    <dgm:cxn modelId="{87045F55-A0F3-4ADA-8813-F8E20B4AE7A5}" type="presParOf" srcId="{011EE705-1F31-4921-A1A9-C3376EBDA5A4}" destId="{600F8FA3-97B3-43B9-A12A-2AB7ED03F067}" srcOrd="1" destOrd="0" presId="urn:microsoft.com/office/officeart/2005/8/layout/vList5"/>
    <dgm:cxn modelId="{81F86E3E-7D00-44DC-8657-FCB32AF1F24A}" type="presParOf" srcId="{011EE705-1F31-4921-A1A9-C3376EBDA5A4}" destId="{4D64C937-0BB6-4D7D-9698-1E594C4F5492}" srcOrd="2" destOrd="0" presId="urn:microsoft.com/office/officeart/2005/8/layout/vList5"/>
    <dgm:cxn modelId="{954EFCC1-1C92-4BF7-BECE-C6B118F25C3F}" type="presParOf" srcId="{4D64C937-0BB6-4D7D-9698-1E594C4F5492}" destId="{F768C774-DBD8-4292-AC4B-3BDD9D503B22}" srcOrd="0" destOrd="0" presId="urn:microsoft.com/office/officeart/2005/8/layout/vList5"/>
    <dgm:cxn modelId="{C29877D9-9277-4D3B-A2E3-DC57FC08EBD1}" type="presParOf" srcId="{4D64C937-0BB6-4D7D-9698-1E594C4F5492}" destId="{7226F8BF-6919-4385-9A8B-824EBFE86B95}" srcOrd="1" destOrd="0" presId="urn:microsoft.com/office/officeart/2005/8/layout/vList5"/>
    <dgm:cxn modelId="{B2E2ABEC-EB9F-4E4D-9292-D3DB1B653FB0}" type="presParOf" srcId="{011EE705-1F31-4921-A1A9-C3376EBDA5A4}" destId="{AA1F60E4-DCBC-4158-A8BA-007431AC668F}" srcOrd="3" destOrd="0" presId="urn:microsoft.com/office/officeart/2005/8/layout/vList5"/>
    <dgm:cxn modelId="{E958BD78-7B0E-4A11-9CBD-EB1458E7795D}" type="presParOf" srcId="{011EE705-1F31-4921-A1A9-C3376EBDA5A4}" destId="{40790119-C496-41FB-82AB-D79BD34F2511}" srcOrd="4" destOrd="0" presId="urn:microsoft.com/office/officeart/2005/8/layout/vList5"/>
    <dgm:cxn modelId="{AA321F28-57F6-44DD-B288-F9BCDAEF0B29}" type="presParOf" srcId="{40790119-C496-41FB-82AB-D79BD34F2511}" destId="{735B988A-48CF-41E3-B610-49DEBA3CD7DF}" srcOrd="0" destOrd="0" presId="urn:microsoft.com/office/officeart/2005/8/layout/vList5"/>
    <dgm:cxn modelId="{B061D6A8-6555-499A-8D05-B54B4DA57EE0}" type="presParOf" srcId="{40790119-C496-41FB-82AB-D79BD34F2511}" destId="{2E16C10F-2103-4026-A539-B4B1A1C8151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E23CBEB-EAE8-41DB-ADF4-B22E830AE4E1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96F8EA1-94AC-4BEF-97B8-08CEC3D83DDC}">
      <dgm:prSet/>
      <dgm:spPr/>
      <dgm:t>
        <a:bodyPr/>
        <a:lstStyle/>
        <a:p>
          <a:pPr rtl="0"/>
          <a:r>
            <a:rPr lang="en-US" baseline="-3000" dirty="0" smtClean="0"/>
            <a:t>No repeating orders or customers.</a:t>
          </a:r>
          <a:endParaRPr lang="en-US" dirty="0"/>
        </a:p>
      </dgm:t>
    </dgm:pt>
    <dgm:pt modelId="{3D9A9DCC-B8F6-4E31-A18B-2342EA4E0787}" type="parTrans" cxnId="{53D3438E-4851-4FAC-B118-1421B9754842}">
      <dgm:prSet/>
      <dgm:spPr/>
      <dgm:t>
        <a:bodyPr/>
        <a:lstStyle/>
        <a:p>
          <a:endParaRPr lang="en-US"/>
        </a:p>
      </dgm:t>
    </dgm:pt>
    <dgm:pt modelId="{A80ECC90-7C34-4CB6-925E-947696A3F5DE}" type="sibTrans" cxnId="{53D3438E-4851-4FAC-B118-1421B9754842}">
      <dgm:prSet/>
      <dgm:spPr/>
      <dgm:t>
        <a:bodyPr/>
        <a:lstStyle/>
        <a:p>
          <a:endParaRPr lang="en-US"/>
        </a:p>
      </dgm:t>
    </dgm:pt>
    <dgm:pt modelId="{C3693995-01CA-4D87-A016-20C2FA8014B1}">
      <dgm:prSet/>
      <dgm:spPr/>
      <dgm:t>
        <a:bodyPr/>
        <a:lstStyle/>
        <a:p>
          <a:pPr rtl="0"/>
          <a:r>
            <a:rPr lang="en-US" baseline="-3000" dirty="0" smtClean="0"/>
            <a:t>Every order is unique.</a:t>
          </a:r>
          <a:endParaRPr lang="en-US" dirty="0"/>
        </a:p>
      </dgm:t>
    </dgm:pt>
    <dgm:pt modelId="{619C83E0-284C-4BDF-A965-5B5BEC1EDD44}" type="parTrans" cxnId="{13FBF6D1-61CE-4CF8-A6EE-28F6EB337181}">
      <dgm:prSet/>
      <dgm:spPr/>
      <dgm:t>
        <a:bodyPr/>
        <a:lstStyle/>
        <a:p>
          <a:endParaRPr lang="en-US"/>
        </a:p>
      </dgm:t>
    </dgm:pt>
    <dgm:pt modelId="{9519A397-B8F7-4E74-AB2C-B2EE87F6F841}" type="sibTrans" cxnId="{13FBF6D1-61CE-4CF8-A6EE-28F6EB337181}">
      <dgm:prSet/>
      <dgm:spPr/>
      <dgm:t>
        <a:bodyPr/>
        <a:lstStyle/>
        <a:p>
          <a:endParaRPr lang="en-US"/>
        </a:p>
      </dgm:t>
    </dgm:pt>
    <dgm:pt modelId="{B520AAAB-62DD-4BCA-B478-83D13A33F76A}">
      <dgm:prSet/>
      <dgm:spPr/>
      <dgm:t>
        <a:bodyPr/>
        <a:lstStyle/>
        <a:p>
          <a:pPr rtl="0"/>
          <a:r>
            <a:rPr lang="en-US" baseline="-3000" dirty="0" smtClean="0"/>
            <a:t>This is an example of </a:t>
          </a:r>
          <a:r>
            <a:rPr lang="en-US" b="1" baseline="-3000" dirty="0" smtClean="0"/>
            <a:t>normalization</a:t>
          </a:r>
          <a:r>
            <a:rPr lang="en-US" baseline="-3000" dirty="0" smtClean="0"/>
            <a:t>..</a:t>
          </a:r>
          <a:endParaRPr lang="en-US" dirty="0"/>
        </a:p>
      </dgm:t>
    </dgm:pt>
    <dgm:pt modelId="{9FC80FE0-398B-4D10-A156-C30D6EFA8A22}" type="parTrans" cxnId="{0B213DE0-E45D-47C0-AE81-4B0C2DE2FD37}">
      <dgm:prSet/>
      <dgm:spPr/>
      <dgm:t>
        <a:bodyPr/>
        <a:lstStyle/>
        <a:p>
          <a:endParaRPr lang="en-US"/>
        </a:p>
      </dgm:t>
    </dgm:pt>
    <dgm:pt modelId="{05562F22-164E-4F6F-BF04-D9AC923AD883}" type="sibTrans" cxnId="{0B213DE0-E45D-47C0-AE81-4B0C2DE2FD37}">
      <dgm:prSet/>
      <dgm:spPr/>
      <dgm:t>
        <a:bodyPr/>
        <a:lstStyle/>
        <a:p>
          <a:endParaRPr lang="en-US"/>
        </a:p>
      </dgm:t>
    </dgm:pt>
    <dgm:pt modelId="{557E62CC-0867-4664-977B-EBBC7791EFB8}">
      <dgm:prSet/>
      <dgm:spPr/>
      <dgm:t>
        <a:bodyPr/>
        <a:lstStyle/>
        <a:p>
          <a:pPr rtl="0"/>
          <a:r>
            <a:rPr lang="en-US" baseline="-3000" dirty="0" smtClean="0"/>
            <a:t>Every customer is unique.</a:t>
          </a:r>
          <a:endParaRPr lang="en-US" dirty="0"/>
        </a:p>
      </dgm:t>
    </dgm:pt>
    <dgm:pt modelId="{3B711D49-9187-48CD-A36D-B480CC6AAC26}" type="parTrans" cxnId="{F2B2F96E-90AA-4FFF-858D-14E5196BAECB}">
      <dgm:prSet/>
      <dgm:spPr/>
      <dgm:t>
        <a:bodyPr/>
        <a:lstStyle/>
        <a:p>
          <a:endParaRPr lang="en-US"/>
        </a:p>
      </dgm:t>
    </dgm:pt>
    <dgm:pt modelId="{9BD9582F-FEAC-4462-AC0A-925CD422737E}" type="sibTrans" cxnId="{F2B2F96E-90AA-4FFF-858D-14E5196BAECB}">
      <dgm:prSet/>
      <dgm:spPr/>
      <dgm:t>
        <a:bodyPr/>
        <a:lstStyle/>
        <a:p>
          <a:endParaRPr lang="en-US"/>
        </a:p>
      </dgm:t>
    </dgm:pt>
    <dgm:pt modelId="{C9B4E51D-00D5-4D05-9E24-42F33FC739DB}" type="pres">
      <dgm:prSet presAssocID="{9E23CBEB-EAE8-41DB-ADF4-B22E830AE4E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92EA243-3E20-4573-A11E-DF4BB875C719}" type="pres">
      <dgm:prSet presAssocID="{F96F8EA1-94AC-4BEF-97B8-08CEC3D83DDC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05CB63-13A2-4E37-9690-E3EACB72D6F4}" type="pres">
      <dgm:prSet presAssocID="{A80ECC90-7C34-4CB6-925E-947696A3F5DE}" presName="spacer" presStyleCnt="0"/>
      <dgm:spPr/>
    </dgm:pt>
    <dgm:pt modelId="{A9390E8B-BEF9-4BE8-BECF-CF847EFE6FE3}" type="pres">
      <dgm:prSet presAssocID="{557E62CC-0867-4664-977B-EBBC7791EFB8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C06B5F-12EF-4FF7-BB98-B497939108C4}" type="pres">
      <dgm:prSet presAssocID="{9BD9582F-FEAC-4462-AC0A-925CD422737E}" presName="spacer" presStyleCnt="0"/>
      <dgm:spPr/>
    </dgm:pt>
    <dgm:pt modelId="{E938D855-B4C5-44C5-BE20-0F69FEAF79EB}" type="pres">
      <dgm:prSet presAssocID="{C3693995-01CA-4D87-A016-20C2FA8014B1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F60D53-8418-4C88-8F7C-10249AE21853}" type="pres">
      <dgm:prSet presAssocID="{9519A397-B8F7-4E74-AB2C-B2EE87F6F841}" presName="spacer" presStyleCnt="0"/>
      <dgm:spPr/>
    </dgm:pt>
    <dgm:pt modelId="{748F216F-A643-4C40-8C5F-759609B88DCD}" type="pres">
      <dgm:prSet presAssocID="{B520AAAB-62DD-4BCA-B478-83D13A33F76A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2B2F96E-90AA-4FFF-858D-14E5196BAECB}" srcId="{9E23CBEB-EAE8-41DB-ADF4-B22E830AE4E1}" destId="{557E62CC-0867-4664-977B-EBBC7791EFB8}" srcOrd="1" destOrd="0" parTransId="{3B711D49-9187-48CD-A36D-B480CC6AAC26}" sibTransId="{9BD9582F-FEAC-4462-AC0A-925CD422737E}"/>
    <dgm:cxn modelId="{A1955C2A-9962-4AEA-AA42-31A37EB14841}" type="presOf" srcId="{F96F8EA1-94AC-4BEF-97B8-08CEC3D83DDC}" destId="{892EA243-3E20-4573-A11E-DF4BB875C719}" srcOrd="0" destOrd="0" presId="urn:microsoft.com/office/officeart/2005/8/layout/vList2"/>
    <dgm:cxn modelId="{A6F9E577-F5E3-4FC9-800B-00947E376319}" type="presOf" srcId="{9E23CBEB-EAE8-41DB-ADF4-B22E830AE4E1}" destId="{C9B4E51D-00D5-4D05-9E24-42F33FC739DB}" srcOrd="0" destOrd="0" presId="urn:microsoft.com/office/officeart/2005/8/layout/vList2"/>
    <dgm:cxn modelId="{15D58688-F1BA-4FAA-86A7-39DEF8DC80CC}" type="presOf" srcId="{557E62CC-0867-4664-977B-EBBC7791EFB8}" destId="{A9390E8B-BEF9-4BE8-BECF-CF847EFE6FE3}" srcOrd="0" destOrd="0" presId="urn:microsoft.com/office/officeart/2005/8/layout/vList2"/>
    <dgm:cxn modelId="{0B213DE0-E45D-47C0-AE81-4B0C2DE2FD37}" srcId="{9E23CBEB-EAE8-41DB-ADF4-B22E830AE4E1}" destId="{B520AAAB-62DD-4BCA-B478-83D13A33F76A}" srcOrd="3" destOrd="0" parTransId="{9FC80FE0-398B-4D10-A156-C30D6EFA8A22}" sibTransId="{05562F22-164E-4F6F-BF04-D9AC923AD883}"/>
    <dgm:cxn modelId="{1A0FF1B4-AB21-4F4E-A2CE-318234330C8D}" type="presOf" srcId="{B520AAAB-62DD-4BCA-B478-83D13A33F76A}" destId="{748F216F-A643-4C40-8C5F-759609B88DCD}" srcOrd="0" destOrd="0" presId="urn:microsoft.com/office/officeart/2005/8/layout/vList2"/>
    <dgm:cxn modelId="{13FBF6D1-61CE-4CF8-A6EE-28F6EB337181}" srcId="{9E23CBEB-EAE8-41DB-ADF4-B22E830AE4E1}" destId="{C3693995-01CA-4D87-A016-20C2FA8014B1}" srcOrd="2" destOrd="0" parTransId="{619C83E0-284C-4BDF-A965-5B5BEC1EDD44}" sibTransId="{9519A397-B8F7-4E74-AB2C-B2EE87F6F841}"/>
    <dgm:cxn modelId="{8182A515-DE54-48D2-B497-E2BD1A1A974C}" type="presOf" srcId="{C3693995-01CA-4D87-A016-20C2FA8014B1}" destId="{E938D855-B4C5-44C5-BE20-0F69FEAF79EB}" srcOrd="0" destOrd="0" presId="urn:microsoft.com/office/officeart/2005/8/layout/vList2"/>
    <dgm:cxn modelId="{53D3438E-4851-4FAC-B118-1421B9754842}" srcId="{9E23CBEB-EAE8-41DB-ADF4-B22E830AE4E1}" destId="{F96F8EA1-94AC-4BEF-97B8-08CEC3D83DDC}" srcOrd="0" destOrd="0" parTransId="{3D9A9DCC-B8F6-4E31-A18B-2342EA4E0787}" sibTransId="{A80ECC90-7C34-4CB6-925E-947696A3F5DE}"/>
    <dgm:cxn modelId="{8D4960D9-DA88-4DCD-A63F-4A5F4C34F3CA}" type="presParOf" srcId="{C9B4E51D-00D5-4D05-9E24-42F33FC739DB}" destId="{892EA243-3E20-4573-A11E-DF4BB875C719}" srcOrd="0" destOrd="0" presId="urn:microsoft.com/office/officeart/2005/8/layout/vList2"/>
    <dgm:cxn modelId="{4E29C91D-E856-4335-ACBE-EB2EC40F7F27}" type="presParOf" srcId="{C9B4E51D-00D5-4D05-9E24-42F33FC739DB}" destId="{9905CB63-13A2-4E37-9690-E3EACB72D6F4}" srcOrd="1" destOrd="0" presId="urn:microsoft.com/office/officeart/2005/8/layout/vList2"/>
    <dgm:cxn modelId="{0AE6371B-F4B1-4EDA-A872-00B678C571B3}" type="presParOf" srcId="{C9B4E51D-00D5-4D05-9E24-42F33FC739DB}" destId="{A9390E8B-BEF9-4BE8-BECF-CF847EFE6FE3}" srcOrd="2" destOrd="0" presId="urn:microsoft.com/office/officeart/2005/8/layout/vList2"/>
    <dgm:cxn modelId="{AC11E35B-9181-436E-ABBB-7714F8CF4B65}" type="presParOf" srcId="{C9B4E51D-00D5-4D05-9E24-42F33FC739DB}" destId="{1AC06B5F-12EF-4FF7-BB98-B497939108C4}" srcOrd="3" destOrd="0" presId="urn:microsoft.com/office/officeart/2005/8/layout/vList2"/>
    <dgm:cxn modelId="{17B543C5-39A7-40CB-9F77-004A8E26C6F9}" type="presParOf" srcId="{C9B4E51D-00D5-4D05-9E24-42F33FC739DB}" destId="{E938D855-B4C5-44C5-BE20-0F69FEAF79EB}" srcOrd="4" destOrd="0" presId="urn:microsoft.com/office/officeart/2005/8/layout/vList2"/>
    <dgm:cxn modelId="{325487F9-5FB4-4F72-8BCE-8773D5C26171}" type="presParOf" srcId="{C9B4E51D-00D5-4D05-9E24-42F33FC739DB}" destId="{4CF60D53-8418-4C88-8F7C-10249AE21853}" srcOrd="5" destOrd="0" presId="urn:microsoft.com/office/officeart/2005/8/layout/vList2"/>
    <dgm:cxn modelId="{C3191546-8848-4BED-9F38-97738B52F73B}" type="presParOf" srcId="{C9B4E51D-00D5-4D05-9E24-42F33FC739DB}" destId="{748F216F-A643-4C40-8C5F-759609B88DCD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BAA20D9-1C58-4359-9F7E-F21C4207D54F}">
      <dsp:nvSpPr>
        <dsp:cNvPr id="0" name=""/>
        <dsp:cNvSpPr/>
      </dsp:nvSpPr>
      <dsp:spPr>
        <a:xfrm rot="5400000">
          <a:off x="4542139" y="-1798981"/>
          <a:ext cx="864393" cy="4681728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Primary key field of “1” table put into “many” table as foreign key field</a:t>
          </a:r>
          <a:endParaRPr lang="en-US" sz="2000" kern="1200" dirty="0"/>
        </a:p>
      </dsp:txBody>
      <dsp:txXfrm rot="5400000">
        <a:off x="4542139" y="-1798981"/>
        <a:ext cx="864393" cy="4681728"/>
      </dsp:txXfrm>
    </dsp:sp>
    <dsp:sp modelId="{1CF822D1-F716-4B1F-B8E6-E8F15C889B50}">
      <dsp:nvSpPr>
        <dsp:cNvPr id="0" name=""/>
        <dsp:cNvSpPr/>
      </dsp:nvSpPr>
      <dsp:spPr>
        <a:xfrm>
          <a:off x="0" y="1637"/>
          <a:ext cx="2633472" cy="108049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1:many relationships</a:t>
          </a:r>
          <a:endParaRPr lang="en-US" sz="3000" kern="1200" dirty="0"/>
        </a:p>
      </dsp:txBody>
      <dsp:txXfrm>
        <a:off x="0" y="1637"/>
        <a:ext cx="2633472" cy="1080492"/>
      </dsp:txXfrm>
    </dsp:sp>
    <dsp:sp modelId="{7226F8BF-6919-4385-9A8B-824EBFE86B95}">
      <dsp:nvSpPr>
        <dsp:cNvPr id="0" name=""/>
        <dsp:cNvSpPr/>
      </dsp:nvSpPr>
      <dsp:spPr>
        <a:xfrm rot="5400000">
          <a:off x="4542139" y="-664464"/>
          <a:ext cx="864393" cy="4681728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Create new table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1:many relationships with original tables</a:t>
          </a:r>
          <a:endParaRPr lang="en-US" sz="2000" kern="1200" dirty="0"/>
        </a:p>
      </dsp:txBody>
      <dsp:txXfrm rot="5400000">
        <a:off x="4542139" y="-664464"/>
        <a:ext cx="864393" cy="4681728"/>
      </dsp:txXfrm>
    </dsp:sp>
    <dsp:sp modelId="{F768C774-DBD8-4292-AC4B-3BDD9D503B22}">
      <dsp:nvSpPr>
        <dsp:cNvPr id="0" name=""/>
        <dsp:cNvSpPr/>
      </dsp:nvSpPr>
      <dsp:spPr>
        <a:xfrm>
          <a:off x="0" y="1136153"/>
          <a:ext cx="2633472" cy="1080492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err="1" smtClean="0"/>
            <a:t>many:many</a:t>
          </a:r>
          <a:r>
            <a:rPr lang="en-US" sz="3000" kern="1200" dirty="0" smtClean="0"/>
            <a:t> relationships</a:t>
          </a:r>
          <a:endParaRPr lang="en-US" sz="3000" kern="1200" dirty="0"/>
        </a:p>
      </dsp:txBody>
      <dsp:txXfrm>
        <a:off x="0" y="1136153"/>
        <a:ext cx="2633472" cy="1080492"/>
      </dsp:txXfrm>
    </dsp:sp>
    <dsp:sp modelId="{2E16C10F-2103-4026-A539-B4B1A1C8151E}">
      <dsp:nvSpPr>
        <dsp:cNvPr id="0" name=""/>
        <dsp:cNvSpPr/>
      </dsp:nvSpPr>
      <dsp:spPr>
        <a:xfrm rot="5400000">
          <a:off x="4542139" y="470052"/>
          <a:ext cx="864393" cy="4681728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Primary key field of one table put into other table as foreign key field</a:t>
          </a:r>
          <a:endParaRPr lang="en-US" sz="2000" kern="1200" dirty="0"/>
        </a:p>
      </dsp:txBody>
      <dsp:txXfrm rot="5400000">
        <a:off x="4542139" y="470052"/>
        <a:ext cx="864393" cy="4681728"/>
      </dsp:txXfrm>
    </dsp:sp>
    <dsp:sp modelId="{735B988A-48CF-41E3-B610-49DEBA3CD7DF}">
      <dsp:nvSpPr>
        <dsp:cNvPr id="0" name=""/>
        <dsp:cNvSpPr/>
      </dsp:nvSpPr>
      <dsp:spPr>
        <a:xfrm>
          <a:off x="0" y="2270670"/>
          <a:ext cx="2633472" cy="1080492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1:1 relationships</a:t>
          </a:r>
          <a:endParaRPr lang="en-US" sz="3000" kern="1200" dirty="0"/>
        </a:p>
      </dsp:txBody>
      <dsp:txXfrm>
        <a:off x="0" y="2270670"/>
        <a:ext cx="2633472" cy="108049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92EA243-3E20-4573-A11E-DF4BB875C719}">
      <dsp:nvSpPr>
        <dsp:cNvPr id="0" name=""/>
        <dsp:cNvSpPr/>
      </dsp:nvSpPr>
      <dsp:spPr>
        <a:xfrm>
          <a:off x="0" y="31500"/>
          <a:ext cx="4114800" cy="71954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baseline="-3000" dirty="0" smtClean="0"/>
            <a:t>No repeating orders or customers.</a:t>
          </a:r>
          <a:endParaRPr lang="en-US" sz="3000" kern="1200" dirty="0"/>
        </a:p>
      </dsp:txBody>
      <dsp:txXfrm>
        <a:off x="0" y="31500"/>
        <a:ext cx="4114800" cy="719549"/>
      </dsp:txXfrm>
    </dsp:sp>
    <dsp:sp modelId="{A9390E8B-BEF9-4BE8-BECF-CF847EFE6FE3}">
      <dsp:nvSpPr>
        <dsp:cNvPr id="0" name=""/>
        <dsp:cNvSpPr/>
      </dsp:nvSpPr>
      <dsp:spPr>
        <a:xfrm>
          <a:off x="0" y="837450"/>
          <a:ext cx="4114800" cy="71954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baseline="-3000" dirty="0" smtClean="0"/>
            <a:t>Every customer is unique.</a:t>
          </a:r>
          <a:endParaRPr lang="en-US" sz="3000" kern="1200" dirty="0"/>
        </a:p>
      </dsp:txBody>
      <dsp:txXfrm>
        <a:off x="0" y="837450"/>
        <a:ext cx="4114800" cy="719549"/>
      </dsp:txXfrm>
    </dsp:sp>
    <dsp:sp modelId="{E938D855-B4C5-44C5-BE20-0F69FEAF79EB}">
      <dsp:nvSpPr>
        <dsp:cNvPr id="0" name=""/>
        <dsp:cNvSpPr/>
      </dsp:nvSpPr>
      <dsp:spPr>
        <a:xfrm>
          <a:off x="0" y="1643400"/>
          <a:ext cx="4114800" cy="71954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baseline="-3000" dirty="0" smtClean="0"/>
            <a:t>Every order is unique.</a:t>
          </a:r>
          <a:endParaRPr lang="en-US" sz="3000" kern="1200" dirty="0"/>
        </a:p>
      </dsp:txBody>
      <dsp:txXfrm>
        <a:off x="0" y="1643400"/>
        <a:ext cx="4114800" cy="719549"/>
      </dsp:txXfrm>
    </dsp:sp>
    <dsp:sp modelId="{748F216F-A643-4C40-8C5F-759609B88DCD}">
      <dsp:nvSpPr>
        <dsp:cNvPr id="0" name=""/>
        <dsp:cNvSpPr/>
      </dsp:nvSpPr>
      <dsp:spPr>
        <a:xfrm>
          <a:off x="0" y="2449349"/>
          <a:ext cx="4114800" cy="71954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baseline="-3000" dirty="0" smtClean="0"/>
            <a:t>This is an example of </a:t>
          </a:r>
          <a:r>
            <a:rPr lang="en-US" sz="3000" b="1" kern="1200" baseline="-3000" dirty="0" smtClean="0"/>
            <a:t>normalization</a:t>
          </a:r>
          <a:r>
            <a:rPr lang="en-US" sz="3000" kern="1200" baseline="-3000" dirty="0" smtClean="0"/>
            <a:t>..</a:t>
          </a:r>
          <a:endParaRPr lang="en-US" sz="3000" kern="1200" dirty="0"/>
        </a:p>
      </dsp:txBody>
      <dsp:txXfrm>
        <a:off x="0" y="2449349"/>
        <a:ext cx="4114800" cy="7195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21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9" y="0"/>
            <a:ext cx="3038475" cy="4621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10FDF2-F068-4A5D-97F9-C183C5FFCC06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387767"/>
            <a:ext cx="5607050" cy="415591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72378"/>
            <a:ext cx="3038475" cy="4621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9" y="8772378"/>
            <a:ext cx="3038475" cy="4621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B3C21C-7FD6-454C-A2EF-3CBF830C16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18811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48901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98115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61364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27522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10599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29213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95336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25006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16186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94167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0419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81279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58EB6-411A-411F-BC35-6FE70E395CEB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C31D0-7E0B-48AA-BBD2-E0F66604C8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67738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92375"/>
            <a:ext cx="8077200" cy="1927225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MIS2502:</a:t>
            </a:r>
            <a:br>
              <a:rPr lang="en-US" dirty="0" smtClean="0"/>
            </a:br>
            <a:r>
              <a:rPr lang="en-US" dirty="0" smtClean="0"/>
              <a:t>Data Analytics</a:t>
            </a:r>
            <a:br>
              <a:rPr lang="en-US" dirty="0" smtClean="0"/>
            </a:br>
            <a:r>
              <a:rPr lang="en-US" i="1" dirty="0" err="1" smtClean="0"/>
              <a:t>Coverting</a:t>
            </a:r>
            <a:r>
              <a:rPr lang="en-US" i="1" dirty="0" smtClean="0"/>
              <a:t> ERD into a DB Schema</a:t>
            </a:r>
            <a:endParaRPr lang="en-US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67000" y="5791200"/>
            <a:ext cx="6400800" cy="609600"/>
          </a:xfrm>
        </p:spPr>
        <p:txBody>
          <a:bodyPr>
            <a:noAutofit/>
          </a:bodyPr>
          <a:lstStyle/>
          <a:p>
            <a:pPr algn="r"/>
            <a:r>
              <a:rPr lang="en-U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David </a:t>
            </a:r>
            <a:r>
              <a:rPr lang="en-US" sz="2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Schuff</a:t>
            </a:r>
            <a:r>
              <a:rPr lang="en-U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en-U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David.Schuff@temple.edu</a:t>
            </a:r>
            <a:r>
              <a:rPr lang="en-US" sz="16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en-US" sz="160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16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http://community.mis.temple.edu/dschuff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834" y="0"/>
            <a:ext cx="9164534" cy="1145568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2063595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To figure out who ordered what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smtClean="0"/>
              <a:t>Match the Customer IDs of the two tables, starting with the table with the foreign key (Order):</a:t>
            </a:r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We now know which order belonged to which customer</a:t>
            </a:r>
          </a:p>
          <a:p>
            <a:pPr lvl="1"/>
            <a:r>
              <a:rPr lang="en-US" dirty="0" smtClean="0"/>
              <a:t>This is called a </a:t>
            </a:r>
            <a:r>
              <a:rPr lang="en-US" sz="3200" b="1" dirty="0" smtClean="0"/>
              <a:t>join</a:t>
            </a:r>
            <a:endParaRPr lang="en-US" b="1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556115808"/>
              </p:ext>
            </p:extLst>
          </p:nvPr>
        </p:nvGraphicFramePr>
        <p:xfrm>
          <a:off x="381000" y="3012440"/>
          <a:ext cx="8305799" cy="19405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85544"/>
                <a:gridCol w="1085544"/>
                <a:gridCol w="1085544"/>
                <a:gridCol w="971229"/>
                <a:gridCol w="971229"/>
                <a:gridCol w="954461"/>
                <a:gridCol w="958179"/>
                <a:gridCol w="573409"/>
                <a:gridCol w="6206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Order Number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OrderDate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Customer ID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Customer ID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FirstName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LastName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City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State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Zip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3-2-2011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  <a:endParaRPr lang="en-US" sz="16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C00000"/>
                          </a:solidFill>
                        </a:rPr>
                        <a:t>1001</a:t>
                      </a:r>
                      <a:endParaRPr lang="en-US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Greg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House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Princeton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NJ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09120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102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3-3-2011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1002</a:t>
                      </a:r>
                      <a:endParaRPr lang="en-US" sz="16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C00000"/>
                          </a:solidFill>
                        </a:rPr>
                        <a:t>1002</a:t>
                      </a:r>
                      <a:endParaRPr lang="en-US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Lisa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Cuddy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Plainsboro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NJ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09123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103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3-4-2011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  <a:endParaRPr lang="en-US" sz="16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C00000"/>
                          </a:solidFill>
                        </a:rPr>
                        <a:t>1001</a:t>
                      </a:r>
                      <a:endParaRPr lang="en-US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Greg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House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Princeton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NJ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09120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104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3-6-2011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1004</a:t>
                      </a:r>
                      <a:endParaRPr lang="en-US" sz="16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C00000"/>
                          </a:solidFill>
                        </a:rPr>
                        <a:t>1004</a:t>
                      </a:r>
                      <a:endParaRPr lang="en-US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Eric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Foreman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Warminster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19111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Left-Right Arrow 4"/>
          <p:cNvSpPr/>
          <p:nvPr/>
        </p:nvSpPr>
        <p:spPr>
          <a:xfrm>
            <a:off x="381000" y="2402840"/>
            <a:ext cx="3200400" cy="533400"/>
          </a:xfrm>
          <a:prstGeom prst="left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Order Table</a:t>
            </a:r>
            <a:endParaRPr lang="en-US" dirty="0"/>
          </a:p>
        </p:txBody>
      </p:sp>
      <p:sp>
        <p:nvSpPr>
          <p:cNvPr id="6" name="Left-Right Arrow 5"/>
          <p:cNvSpPr/>
          <p:nvPr/>
        </p:nvSpPr>
        <p:spPr>
          <a:xfrm>
            <a:off x="3657600" y="2406640"/>
            <a:ext cx="4953000" cy="533400"/>
          </a:xfrm>
          <a:prstGeom prst="left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Customer Table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95981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Now the </a:t>
            </a:r>
            <a:r>
              <a:rPr lang="en-US" dirty="0" err="1" smtClean="0"/>
              <a:t>many:many</a:t>
            </a:r>
            <a:r>
              <a:rPr lang="en-US" dirty="0" smtClean="0"/>
              <a:t> relationship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09008683"/>
              </p:ext>
            </p:extLst>
          </p:nvPr>
        </p:nvGraphicFramePr>
        <p:xfrm>
          <a:off x="381000" y="1899920"/>
          <a:ext cx="4038918" cy="20015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48118"/>
                <a:gridCol w="1295400"/>
                <a:gridCol w="1295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Order</a:t>
                      </a:r>
                      <a:br>
                        <a:rPr lang="en-US" sz="1400" dirty="0" smtClean="0"/>
                      </a:br>
                      <a:r>
                        <a:rPr lang="en-US" sz="1400" dirty="0" smtClean="0"/>
                        <a:t>Number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OrderDate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Customer</a:t>
                      </a:r>
                      <a:r>
                        <a:rPr lang="en-US" sz="1400" baseline="0" dirty="0" smtClean="0"/>
                        <a:t> ID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101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3-2-2011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1001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102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3-3-2011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1002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103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3-4-2011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1001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104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3-6-2011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1004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04800" y="1504890"/>
            <a:ext cx="16035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Order Table</a:t>
            </a:r>
            <a:endParaRPr lang="en-US" sz="2000" b="1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827248569"/>
              </p:ext>
            </p:extLst>
          </p:nvPr>
        </p:nvGraphicFramePr>
        <p:xfrm>
          <a:off x="381000" y="4765040"/>
          <a:ext cx="4359911" cy="14833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48118"/>
                <a:gridCol w="1616393"/>
                <a:gridCol w="1295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ProductID</a:t>
                      </a:r>
                      <a:r>
                        <a:rPr lang="en-US" sz="1400" dirty="0" smtClean="0"/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ProductName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Price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2251</a:t>
                      </a:r>
                      <a:endParaRPr lang="en-US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Cheerios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3.99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2282</a:t>
                      </a:r>
                      <a:endParaRPr lang="en-US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Bananas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1.29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2505</a:t>
                      </a:r>
                      <a:endParaRPr lang="en-US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Eggo</a:t>
                      </a:r>
                      <a:r>
                        <a:rPr lang="en-US" sz="1400" dirty="0" smtClean="0"/>
                        <a:t> Waffles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2.99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04800" y="4370010"/>
            <a:ext cx="18760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Product Table</a:t>
            </a:r>
            <a:endParaRPr lang="en-US" sz="2000" b="1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959410169"/>
              </p:ext>
            </p:extLst>
          </p:nvPr>
        </p:nvGraphicFramePr>
        <p:xfrm>
          <a:off x="4876800" y="1919030"/>
          <a:ext cx="4136073" cy="31140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79818"/>
                <a:gridCol w="977582"/>
                <a:gridCol w="1129030"/>
                <a:gridCol w="94964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Order</a:t>
                      </a:r>
                      <a:br>
                        <a:rPr lang="en-US" sz="1400" dirty="0" smtClean="0"/>
                      </a:br>
                      <a:r>
                        <a:rPr lang="en-US" sz="1400" dirty="0" err="1" smtClean="0"/>
                        <a:t>ProductID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Order number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Product ID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Quantity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101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2251</a:t>
                      </a:r>
                      <a:endParaRPr lang="en-US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101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2282</a:t>
                      </a:r>
                      <a:endParaRPr lang="en-US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101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2505</a:t>
                      </a:r>
                      <a:endParaRPr lang="en-US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102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2251</a:t>
                      </a:r>
                      <a:endParaRPr lang="en-US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102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2282</a:t>
                      </a:r>
                      <a:endParaRPr lang="en-US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103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2505</a:t>
                      </a:r>
                      <a:endParaRPr lang="en-US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104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2505</a:t>
                      </a:r>
                      <a:endParaRPr lang="en-US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5571308" y="1524000"/>
            <a:ext cx="26582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Order-Product Table</a:t>
            </a:r>
            <a:endParaRPr lang="en-US" sz="2000" b="1" dirty="0"/>
          </a:p>
        </p:txBody>
      </p:sp>
      <p:sp>
        <p:nvSpPr>
          <p:cNvPr id="15" name="Up Arrow 14"/>
          <p:cNvSpPr/>
          <p:nvPr/>
        </p:nvSpPr>
        <p:spPr>
          <a:xfrm>
            <a:off x="5410200" y="5105400"/>
            <a:ext cx="3048000" cy="1447800"/>
          </a:xfrm>
          <a:prstGeom prst="upArrow">
            <a:avLst>
              <a:gd name="adj1" fmla="val 8124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This table relates Order and Product to each other!</a:t>
            </a:r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66280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To figure out what each order contains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382000" cy="4876800"/>
          </a:xfrm>
        </p:spPr>
        <p:txBody>
          <a:bodyPr/>
          <a:lstStyle/>
          <a:p>
            <a:r>
              <a:rPr lang="en-US" dirty="0"/>
              <a:t>Match the </a:t>
            </a:r>
            <a:r>
              <a:rPr lang="en-US" dirty="0" smtClean="0"/>
              <a:t>Product IDs and Order IDs of </a:t>
            </a:r>
            <a:r>
              <a:rPr lang="en-US" dirty="0"/>
              <a:t>the </a:t>
            </a:r>
            <a:r>
              <a:rPr lang="en-US" dirty="0" smtClean="0"/>
              <a:t>tables, </a:t>
            </a:r>
            <a:r>
              <a:rPr lang="en-US" dirty="0"/>
              <a:t>starting with the table with the </a:t>
            </a:r>
            <a:r>
              <a:rPr lang="en-US" b="1" dirty="0"/>
              <a:t>foreign </a:t>
            </a:r>
            <a:r>
              <a:rPr lang="en-US" b="1" dirty="0" smtClean="0"/>
              <a:t>keys </a:t>
            </a:r>
            <a:r>
              <a:rPr lang="en-US" dirty="0" smtClean="0"/>
              <a:t>(Order-Product):</a:t>
            </a:r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789848608"/>
              </p:ext>
            </p:extLst>
          </p:nvPr>
        </p:nvGraphicFramePr>
        <p:xfrm>
          <a:off x="76199" y="3200400"/>
          <a:ext cx="8991599" cy="30530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14401"/>
                <a:gridCol w="824851"/>
                <a:gridCol w="869626"/>
                <a:gridCol w="920183"/>
                <a:gridCol w="869626"/>
                <a:gridCol w="869626"/>
                <a:gridCol w="1041908"/>
                <a:gridCol w="835475"/>
                <a:gridCol w="1181378"/>
                <a:gridCol w="66452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Order</a:t>
                      </a:r>
                      <a:br>
                        <a:rPr lang="en-US" sz="1200" dirty="0" smtClean="0"/>
                      </a:br>
                      <a:r>
                        <a:rPr lang="en-US" sz="1200" dirty="0" err="1" smtClean="0"/>
                        <a:t>ProductID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Order</a:t>
                      </a:r>
                      <a:b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Number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Product ID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Quantity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Order </a:t>
                      </a: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Number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Order </a:t>
                      </a: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Date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Customer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Product ID 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Product Name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Price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  <a:endParaRPr lang="en-US" sz="16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2251</a:t>
                      </a:r>
                      <a:endParaRPr lang="en-US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  <a:endParaRPr lang="en-US" sz="16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3-2-2011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2251</a:t>
                      </a:r>
                      <a:endParaRPr lang="en-US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Cheerios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3.99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  <a:endParaRPr lang="en-US" sz="16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2282</a:t>
                      </a:r>
                      <a:endParaRPr lang="en-US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  <a:endParaRPr lang="en-US" sz="16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3-2-2011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2282</a:t>
                      </a:r>
                      <a:endParaRPr lang="en-US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Bananas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1.29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  <a:endParaRPr lang="en-US" sz="16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2505</a:t>
                      </a:r>
                      <a:endParaRPr lang="en-US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  <a:endParaRPr lang="en-US" sz="16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3-2-2011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2505</a:t>
                      </a:r>
                      <a:endParaRPr lang="en-US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Eggo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Waffles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2.99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102</a:t>
                      </a:r>
                      <a:endParaRPr lang="en-US" sz="16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2251</a:t>
                      </a:r>
                      <a:endParaRPr lang="en-US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102</a:t>
                      </a:r>
                      <a:endParaRPr lang="en-US" sz="16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3-3-2011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1002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2251</a:t>
                      </a:r>
                      <a:endParaRPr lang="en-US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Cheerios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3.99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102</a:t>
                      </a:r>
                      <a:endParaRPr lang="en-US" sz="16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2282</a:t>
                      </a:r>
                      <a:endParaRPr lang="en-US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102</a:t>
                      </a:r>
                      <a:endParaRPr lang="en-US" sz="16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3-3-2011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1002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2282</a:t>
                      </a:r>
                      <a:endParaRPr lang="en-US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Bananas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1.29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103</a:t>
                      </a:r>
                      <a:endParaRPr lang="en-US" sz="16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2505</a:t>
                      </a:r>
                      <a:endParaRPr lang="en-US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103</a:t>
                      </a:r>
                      <a:endParaRPr lang="en-US" sz="16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3-4-2011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2505</a:t>
                      </a:r>
                      <a:endParaRPr lang="en-US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Eggo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Waffles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2.99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104</a:t>
                      </a:r>
                      <a:endParaRPr lang="en-US" sz="16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2505</a:t>
                      </a:r>
                      <a:endParaRPr lang="en-US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104</a:t>
                      </a:r>
                      <a:endParaRPr lang="en-US" sz="16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3-6-2011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1004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2505</a:t>
                      </a:r>
                      <a:endParaRPr lang="en-US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Eggo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Waffles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2.99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Left-Right Arrow 4"/>
          <p:cNvSpPr/>
          <p:nvPr/>
        </p:nvSpPr>
        <p:spPr>
          <a:xfrm>
            <a:off x="152400" y="2631440"/>
            <a:ext cx="3352800" cy="533400"/>
          </a:xfrm>
          <a:prstGeom prst="left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Order-Product Table</a:t>
            </a:r>
            <a:endParaRPr lang="en-US" dirty="0"/>
          </a:p>
        </p:txBody>
      </p:sp>
      <p:sp>
        <p:nvSpPr>
          <p:cNvPr id="6" name="Left-Right Arrow 5"/>
          <p:cNvSpPr/>
          <p:nvPr/>
        </p:nvSpPr>
        <p:spPr>
          <a:xfrm>
            <a:off x="3505199" y="2631440"/>
            <a:ext cx="2819401" cy="533400"/>
          </a:xfrm>
          <a:prstGeom prst="left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Order Table</a:t>
            </a:r>
            <a:endParaRPr lang="en-US" dirty="0"/>
          </a:p>
        </p:txBody>
      </p:sp>
      <p:sp>
        <p:nvSpPr>
          <p:cNvPr id="7" name="Left-Right Arrow 6"/>
          <p:cNvSpPr/>
          <p:nvPr/>
        </p:nvSpPr>
        <p:spPr>
          <a:xfrm>
            <a:off x="6324600" y="2631440"/>
            <a:ext cx="2667000" cy="533400"/>
          </a:xfrm>
          <a:prstGeom prst="left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Product Table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685800" y="6400800"/>
            <a:ext cx="78486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So which customers ordered </a:t>
            </a:r>
            <a:r>
              <a:rPr lang="en-US" dirty="0" err="1" smtClean="0"/>
              <a:t>Eggo</a:t>
            </a:r>
            <a:r>
              <a:rPr lang="en-US" dirty="0" smtClean="0"/>
              <a:t> Waffles (by their Customer IDs)?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80749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67000"/>
            <a:ext cx="8229600" cy="1143000"/>
          </a:xfrm>
        </p:spPr>
        <p:txBody>
          <a:bodyPr/>
          <a:lstStyle/>
          <a:p>
            <a:r>
              <a:rPr lang="en-US" dirty="0" smtClean="0"/>
              <a:t>In Class Exercise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Converting to a DB Schema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295400"/>
            <a:ext cx="7901940" cy="4671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Converting to a DB Schema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371600"/>
            <a:ext cx="8077200" cy="4549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381001" y="5400466"/>
            <a:ext cx="8015494" cy="753069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Data interpretation, 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visualization</a:t>
            </a:r>
            <a:r>
              <a:rPr lang="en-US" sz="2400" dirty="0"/>
              <a:t>, </a:t>
            </a:r>
            <a:r>
              <a:rPr lang="en-US" sz="2400" dirty="0" smtClean="0"/>
              <a:t>communication</a:t>
            </a: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68362"/>
          </a:xfrm>
        </p:spPr>
        <p:txBody>
          <a:bodyPr>
            <a:normAutofit/>
          </a:bodyPr>
          <a:lstStyle/>
          <a:p>
            <a:r>
              <a:rPr lang="en-US" dirty="0" smtClean="0"/>
              <a:t>The agenda for the course</a:t>
            </a:r>
            <a:endParaRPr lang="en-US" dirty="0"/>
          </a:p>
        </p:txBody>
      </p:sp>
      <p:sp>
        <p:nvSpPr>
          <p:cNvPr id="19" name="Rounded Rectangle 18"/>
          <p:cNvSpPr/>
          <p:nvPr/>
        </p:nvSpPr>
        <p:spPr>
          <a:xfrm>
            <a:off x="381000" y="914400"/>
            <a:ext cx="3505200" cy="685800"/>
          </a:xfrm>
          <a:prstGeom prst="round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600" b="1" dirty="0" smtClean="0"/>
              <a:t>Weeks 1 through 5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3886200" y="914400"/>
            <a:ext cx="2667000" cy="685800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600" b="1" dirty="0" smtClean="0"/>
              <a:t>Weeks</a:t>
            </a:r>
            <a:br>
              <a:rPr lang="en-US" sz="1600" b="1" dirty="0" smtClean="0"/>
            </a:br>
            <a:r>
              <a:rPr lang="en-US" sz="1600" b="1" dirty="0" smtClean="0"/>
              <a:t> 6 through 9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6629400" y="914400"/>
            <a:ext cx="1981200" cy="685800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600" b="1" dirty="0" smtClean="0"/>
              <a:t>Weeks 10 through 14</a:t>
            </a:r>
          </a:p>
        </p:txBody>
      </p:sp>
      <p:pic>
        <p:nvPicPr>
          <p:cNvPr id="25" name="Picture 12" descr="C:\Users\David\AppData\Local\Microsoft\Windows\Temporary Internet Files\Content.IE5\EVTDPV3E\MC90035187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4955818"/>
            <a:ext cx="1066800" cy="88929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Flowchart: Magnetic Disk 26"/>
          <p:cNvSpPr/>
          <p:nvPr/>
        </p:nvSpPr>
        <p:spPr>
          <a:xfrm>
            <a:off x="1600200" y="2521159"/>
            <a:ext cx="1828800" cy="1600200"/>
          </a:xfrm>
          <a:prstGeom prst="flowChartMagneticDisk">
            <a:avLst/>
          </a:prstGeom>
          <a:ln>
            <a:solidFill>
              <a:schemeClr val="tx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Transactional </a:t>
            </a:r>
            <a:r>
              <a:rPr lang="en-US" dirty="0" smtClean="0"/>
              <a:t>Database </a:t>
            </a:r>
          </a:p>
          <a:p>
            <a:pPr algn="ctr"/>
            <a:r>
              <a:rPr lang="en-US" dirty="0" smtClean="0"/>
              <a:t>(Relational DB)</a:t>
            </a:r>
            <a:endParaRPr lang="en-US" dirty="0"/>
          </a:p>
        </p:txBody>
      </p:sp>
      <p:sp>
        <p:nvSpPr>
          <p:cNvPr id="30" name="Flowchart: Magnetic Disk 29"/>
          <p:cNvSpPr/>
          <p:nvPr/>
        </p:nvSpPr>
        <p:spPr>
          <a:xfrm>
            <a:off x="4724400" y="2590800"/>
            <a:ext cx="1752600" cy="1600200"/>
          </a:xfrm>
          <a:prstGeom prst="flowChartMagneticDisk">
            <a:avLst/>
          </a:prstGeom>
          <a:ln>
            <a:solidFill>
              <a:schemeClr val="tx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Analytical Data </a:t>
            </a:r>
            <a:r>
              <a:rPr lang="en-US" sz="1600" dirty="0" smtClean="0"/>
              <a:t>Store  (Dimensional DB)</a:t>
            </a:r>
            <a:endParaRPr lang="en-US" sz="1600" dirty="0"/>
          </a:p>
        </p:txBody>
      </p:sp>
      <p:pic>
        <p:nvPicPr>
          <p:cNvPr id="31" name="Picture 6" descr="C:\Users\David\AppData\Local\Microsoft\Windows\Temporary Internet Files\Content.IE5\POS3WVPR\MC90039129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012" y="5622421"/>
            <a:ext cx="994607" cy="106222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9" descr="C:\Users\David\AppData\Local\Microsoft\Windows\Temporary Internet Files\Content.IE5\J25W8IBM\MC900439836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4300" y="5638800"/>
            <a:ext cx="1143000" cy="1143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3" descr="C:\Users\David\AppData\Local\Microsoft\Windows\Temporary Internet Files\Content.IE5\J25W8IBM\MC900383860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111959"/>
            <a:ext cx="837624" cy="83552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10" descr="C:\Users\David\AppData\Local\Microsoft\Windows\Temporary Internet Files\Content.IE5\EVTDPV3E\MC900030044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0790" y="5262099"/>
            <a:ext cx="958017" cy="10697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11" descr="C:\Users\David\AppData\Local\Microsoft\Windows\Temporary Internet Files\Content.IE5\J25W8IBM\MC900030043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0114" y="5529719"/>
            <a:ext cx="958017" cy="10697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Freeform 35"/>
          <p:cNvSpPr/>
          <p:nvPr/>
        </p:nvSpPr>
        <p:spPr>
          <a:xfrm>
            <a:off x="990601" y="3276750"/>
            <a:ext cx="533400" cy="1452785"/>
          </a:xfrm>
          <a:custGeom>
            <a:avLst/>
            <a:gdLst>
              <a:gd name="connsiteX0" fmla="*/ 17091 w 1298960"/>
              <a:gd name="connsiteY0" fmla="*/ 1452785 h 1452785"/>
              <a:gd name="connsiteX1" fmla="*/ 0 w 1298960"/>
              <a:gd name="connsiteY1" fmla="*/ 0 h 1452785"/>
              <a:gd name="connsiteX2" fmla="*/ 1298960 w 1298960"/>
              <a:gd name="connsiteY2" fmla="*/ 8545 h 1452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98960" h="1452785">
                <a:moveTo>
                  <a:pt x="17091" y="1452785"/>
                </a:moveTo>
                <a:lnTo>
                  <a:pt x="0" y="0"/>
                </a:lnTo>
                <a:lnTo>
                  <a:pt x="1298960" y="8545"/>
                </a:lnTo>
              </a:path>
            </a:pathLst>
          </a:custGeom>
          <a:solidFill>
            <a:schemeClr val="bg1"/>
          </a:solidFill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 flipH="1">
            <a:off x="6400800" y="3276600"/>
            <a:ext cx="1524000" cy="1452785"/>
          </a:xfrm>
          <a:custGeom>
            <a:avLst/>
            <a:gdLst>
              <a:gd name="connsiteX0" fmla="*/ 17091 w 1298960"/>
              <a:gd name="connsiteY0" fmla="*/ 1452785 h 1452785"/>
              <a:gd name="connsiteX1" fmla="*/ 0 w 1298960"/>
              <a:gd name="connsiteY1" fmla="*/ 0 h 1452785"/>
              <a:gd name="connsiteX2" fmla="*/ 1298960 w 1298960"/>
              <a:gd name="connsiteY2" fmla="*/ 8545 h 1452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98960" h="1452785">
                <a:moveTo>
                  <a:pt x="17091" y="1452785"/>
                </a:moveTo>
                <a:lnTo>
                  <a:pt x="0" y="0"/>
                </a:lnTo>
                <a:lnTo>
                  <a:pt x="1298960" y="8545"/>
                </a:lnTo>
              </a:path>
            </a:pathLst>
          </a:custGeom>
          <a:solidFill>
            <a:schemeClr val="bg1"/>
          </a:solidFill>
          <a:ln w="571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3352800" y="3276750"/>
            <a:ext cx="1379920" cy="0"/>
          </a:xfrm>
          <a:prstGeom prst="straightConnector1">
            <a:avLst/>
          </a:prstGeom>
          <a:solidFill>
            <a:schemeClr val="bg1"/>
          </a:solidFill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9" name="TextBox 38"/>
          <p:cNvSpPr txBox="1"/>
          <p:nvPr/>
        </p:nvSpPr>
        <p:spPr>
          <a:xfrm>
            <a:off x="1371600" y="4114800"/>
            <a:ext cx="1981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Stores </a:t>
            </a:r>
            <a:r>
              <a:rPr lang="en-US" dirty="0" smtClean="0"/>
              <a:t>real-time transactional data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4572000" y="4185629"/>
            <a:ext cx="2003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Stores historical transactional and summary data 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0" y="41148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Data entry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3428999" y="3239869"/>
            <a:ext cx="12954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Data </a:t>
            </a:r>
            <a:endParaRPr lang="en-US" dirty="0" smtClean="0"/>
          </a:p>
          <a:p>
            <a:pPr algn="ctr"/>
            <a:r>
              <a:rPr lang="en-US" dirty="0" smtClean="0"/>
              <a:t>extraction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7780514" y="3581400"/>
            <a:ext cx="1363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Data analysis</a:t>
            </a:r>
            <a:endParaRPr lang="en-US" dirty="0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762000" y="1600200"/>
            <a:ext cx="304628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Relational Modeling using ERD</a:t>
            </a:r>
          </a:p>
          <a:p>
            <a:r>
              <a:rPr lang="en-US" dirty="0" smtClean="0"/>
              <a:t>Normalized Schema Creation </a:t>
            </a:r>
          </a:p>
          <a:p>
            <a:r>
              <a:rPr lang="en-US" dirty="0" smtClean="0"/>
              <a:t>SQL  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4191000" y="1600200"/>
            <a:ext cx="235032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Dimensional Modeling </a:t>
            </a:r>
          </a:p>
          <a:p>
            <a:r>
              <a:rPr lang="en-US" dirty="0" smtClean="0"/>
              <a:t>Star Schema Creation </a:t>
            </a:r>
          </a:p>
          <a:p>
            <a:r>
              <a:rPr lang="en-US" dirty="0" smtClean="0"/>
              <a:t>ETL 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162800" y="1676400"/>
            <a:ext cx="1981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Pivot Tables </a:t>
            </a:r>
          </a:p>
          <a:p>
            <a:r>
              <a:rPr lang="en-US" dirty="0" smtClean="0"/>
              <a:t>Visualizations</a:t>
            </a:r>
          </a:p>
          <a:p>
            <a:r>
              <a:rPr lang="en-US" dirty="0" smtClean="0"/>
              <a:t>SAS EM </a:t>
            </a:r>
          </a:p>
        </p:txBody>
      </p:sp>
    </p:spTree>
    <p:extLst>
      <p:ext uri="{BB962C8B-B14F-4D97-AF65-F5344CB8AC3E}">
        <p14:creationId xmlns="" xmlns:p14="http://schemas.microsoft.com/office/powerpoint/2010/main" val="1369341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the ERD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01000" cy="4876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As a database schema</a:t>
            </a:r>
          </a:p>
          <a:p>
            <a:pPr lvl="1"/>
            <a:r>
              <a:rPr lang="en-US" sz="2400" dirty="0" smtClean="0"/>
              <a:t>A map of the tables and fields in the database</a:t>
            </a:r>
          </a:p>
          <a:p>
            <a:pPr lvl="1"/>
            <a:r>
              <a:rPr lang="en-US" sz="2400" dirty="0" smtClean="0"/>
              <a:t>This is what is implemented in the database management system</a:t>
            </a:r>
          </a:p>
          <a:p>
            <a:pPr lvl="1"/>
            <a:r>
              <a:rPr lang="en-US" sz="2400" dirty="0" smtClean="0"/>
              <a:t>Part of the “design” process</a:t>
            </a:r>
          </a:p>
          <a:p>
            <a:endParaRPr lang="en-US" sz="2800" dirty="0"/>
          </a:p>
          <a:p>
            <a:r>
              <a:rPr lang="en-US" sz="2800" dirty="0" smtClean="0"/>
              <a:t>A schema actually looks a lot like the ERD</a:t>
            </a:r>
          </a:p>
          <a:p>
            <a:pPr lvl="1"/>
            <a:r>
              <a:rPr lang="en-US" sz="2400" dirty="0" smtClean="0"/>
              <a:t>Entities become tables</a:t>
            </a:r>
          </a:p>
          <a:p>
            <a:pPr lvl="1"/>
            <a:r>
              <a:rPr lang="en-US" sz="2400" dirty="0" smtClean="0"/>
              <a:t>Attributes become fields</a:t>
            </a:r>
          </a:p>
          <a:p>
            <a:pPr lvl="1"/>
            <a:r>
              <a:rPr lang="en-US" sz="2400" dirty="0" smtClean="0"/>
              <a:t>Relationships </a:t>
            </a:r>
            <a:r>
              <a:rPr lang="en-US" sz="2400" b="1" i="1" dirty="0" smtClean="0"/>
              <a:t>can </a:t>
            </a:r>
            <a:r>
              <a:rPr lang="en-US" sz="2400" dirty="0" smtClean="0"/>
              <a:t>become additional tables </a:t>
            </a:r>
            <a:endParaRPr lang="en-US" sz="2400" dirty="0"/>
          </a:p>
          <a:p>
            <a:pPr lvl="1"/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51148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Rules</a:t>
            </a:r>
            <a:endParaRPr lang="en-US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="" xmlns:p14="http://schemas.microsoft.com/office/powerpoint/2010/main" val="4275798280"/>
              </p:ext>
            </p:extLst>
          </p:nvPr>
        </p:nvGraphicFramePr>
        <p:xfrm>
          <a:off x="914400" y="3352800"/>
          <a:ext cx="7315201" cy="3352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ounded Rectangle 3"/>
          <p:cNvSpPr/>
          <p:nvPr/>
        </p:nvSpPr>
        <p:spPr>
          <a:xfrm>
            <a:off x="914400" y="1524000"/>
            <a:ext cx="7315200" cy="5334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/>
              <a:t>1. Create a table for every entity</a:t>
            </a:r>
            <a:endParaRPr lang="en-US" sz="2400" dirty="0"/>
          </a:p>
        </p:txBody>
      </p:sp>
      <p:sp>
        <p:nvSpPr>
          <p:cNvPr id="5" name="Rounded Rectangle 4"/>
          <p:cNvSpPr/>
          <p:nvPr/>
        </p:nvSpPr>
        <p:spPr>
          <a:xfrm>
            <a:off x="914400" y="2133600"/>
            <a:ext cx="7315200" cy="5334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/>
              <a:t>2. Create table fields for every entity’s attributes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914400" y="2743200"/>
            <a:ext cx="7315200" cy="5334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/>
              <a:t>3. Implement relationships between the tables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7637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8991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ERD Based on the Problem Statement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3302"/>
          <a:stretch/>
        </p:blipFill>
        <p:spPr>
          <a:xfrm>
            <a:off x="76200" y="970472"/>
            <a:ext cx="8915400" cy="5887528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1662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Our Order Database schema</a:t>
            </a:r>
            <a:endParaRPr lang="en-US" dirty="0"/>
          </a:p>
        </p:txBody>
      </p:sp>
      <p:sp>
        <p:nvSpPr>
          <p:cNvPr id="41" name="Content Placeholder 40"/>
          <p:cNvSpPr>
            <a:spLocks noGrp="1"/>
          </p:cNvSpPr>
          <p:nvPr>
            <p:ph idx="1"/>
          </p:nvPr>
        </p:nvSpPr>
        <p:spPr>
          <a:xfrm>
            <a:off x="457200" y="4648200"/>
            <a:ext cx="8229600" cy="1828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smtClean="0"/>
              <a:t>Order-Product is a decomposed many-to-many relationship</a:t>
            </a:r>
          </a:p>
          <a:p>
            <a:r>
              <a:rPr lang="en-US" sz="2400" dirty="0" smtClean="0"/>
              <a:t>Order-Product has a 1:n relationship with Order and Product</a:t>
            </a:r>
          </a:p>
          <a:p>
            <a:r>
              <a:rPr lang="en-US" sz="2400" dirty="0" smtClean="0"/>
              <a:t>Now an order can have multiple products, and a product can be associated with multiple orders</a:t>
            </a:r>
            <a:endParaRPr lang="en-US" sz="2400" dirty="0"/>
          </a:p>
        </p:txBody>
      </p:sp>
      <p:sp>
        <p:nvSpPr>
          <p:cNvPr id="43" name="Left-Right Arrow 42"/>
          <p:cNvSpPr/>
          <p:nvPr/>
        </p:nvSpPr>
        <p:spPr>
          <a:xfrm>
            <a:off x="762000" y="1244282"/>
            <a:ext cx="3200400" cy="533400"/>
          </a:xfrm>
          <a:prstGeom prst="left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dk1"/>
                </a:solidFill>
              </a:rPr>
              <a:t>Original 1:n relationship</a:t>
            </a:r>
          </a:p>
        </p:txBody>
      </p:sp>
      <p:sp>
        <p:nvSpPr>
          <p:cNvPr id="45" name="Left-Right Arrow 44"/>
          <p:cNvSpPr/>
          <p:nvPr/>
        </p:nvSpPr>
        <p:spPr>
          <a:xfrm>
            <a:off x="3048000" y="4068762"/>
            <a:ext cx="5105400" cy="533400"/>
          </a:xfrm>
          <a:prstGeom prst="left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Original n:n relationship</a:t>
            </a:r>
            <a:endParaRPr lang="en-US" dirty="0"/>
          </a:p>
        </p:txBody>
      </p:sp>
      <p:pic>
        <p:nvPicPr>
          <p:cNvPr id="22" name="tabl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5932" y="1856422"/>
            <a:ext cx="1676400" cy="2595880"/>
          </a:xfrm>
          <a:prstGeom prst="rect">
            <a:avLst/>
          </a:prstGeom>
        </p:spPr>
      </p:pic>
      <p:pic>
        <p:nvPicPr>
          <p:cNvPr id="23" name="table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34970" y="2194935"/>
            <a:ext cx="1676400" cy="1483360"/>
          </a:xfrm>
          <a:prstGeom prst="rect">
            <a:avLst/>
          </a:prstGeom>
        </p:spPr>
      </p:pic>
      <p:pic>
        <p:nvPicPr>
          <p:cNvPr id="25" name="table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94359" y="2255202"/>
            <a:ext cx="1805361" cy="1854200"/>
          </a:xfrm>
          <a:prstGeom prst="rect">
            <a:avLst/>
          </a:prstGeom>
        </p:spPr>
      </p:pic>
      <p:pic>
        <p:nvPicPr>
          <p:cNvPr id="27" name="table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210451" y="2206942"/>
            <a:ext cx="1676400" cy="1478280"/>
          </a:xfrm>
          <a:prstGeom prst="rect">
            <a:avLst/>
          </a:prstGeom>
        </p:spPr>
      </p:pic>
      <p:sp>
        <p:nvSpPr>
          <p:cNvPr id="12" name="Freeform 11"/>
          <p:cNvSpPr/>
          <p:nvPr/>
        </p:nvSpPr>
        <p:spPr>
          <a:xfrm>
            <a:off x="1962150" y="2379662"/>
            <a:ext cx="577850" cy="1054100"/>
          </a:xfrm>
          <a:custGeom>
            <a:avLst/>
            <a:gdLst>
              <a:gd name="connsiteX0" fmla="*/ 0 w 577850"/>
              <a:gd name="connsiteY0" fmla="*/ 0 h 1054100"/>
              <a:gd name="connsiteX1" fmla="*/ 279400 w 577850"/>
              <a:gd name="connsiteY1" fmla="*/ 0 h 1054100"/>
              <a:gd name="connsiteX2" fmla="*/ 279400 w 577850"/>
              <a:gd name="connsiteY2" fmla="*/ 1054100 h 1054100"/>
              <a:gd name="connsiteX3" fmla="*/ 577850 w 577850"/>
              <a:gd name="connsiteY3" fmla="*/ 1054100 h 1054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7850" h="1054100">
                <a:moveTo>
                  <a:pt x="0" y="0"/>
                </a:moveTo>
                <a:lnTo>
                  <a:pt x="279400" y="0"/>
                </a:lnTo>
                <a:lnTo>
                  <a:pt x="279400" y="1054100"/>
                </a:lnTo>
                <a:lnTo>
                  <a:pt x="577850" y="105410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2012421" y="2239962"/>
            <a:ext cx="0" cy="27989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2088621" y="2239963"/>
            <a:ext cx="0" cy="279889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2362200" y="3306762"/>
            <a:ext cx="172770" cy="12700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8" name="Straight Connector 37"/>
          <p:cNvCxnSpPr/>
          <p:nvPr/>
        </p:nvCxnSpPr>
        <p:spPr>
          <a:xfrm flipH="1" flipV="1">
            <a:off x="2362200" y="3433762"/>
            <a:ext cx="177800" cy="10160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9" name="Freeform 38"/>
          <p:cNvSpPr/>
          <p:nvPr/>
        </p:nvSpPr>
        <p:spPr>
          <a:xfrm>
            <a:off x="4189868" y="2762567"/>
            <a:ext cx="610731" cy="400685"/>
          </a:xfrm>
          <a:custGeom>
            <a:avLst/>
            <a:gdLst>
              <a:gd name="connsiteX0" fmla="*/ 0 w 577850"/>
              <a:gd name="connsiteY0" fmla="*/ 0 h 1054100"/>
              <a:gd name="connsiteX1" fmla="*/ 279400 w 577850"/>
              <a:gd name="connsiteY1" fmla="*/ 0 h 1054100"/>
              <a:gd name="connsiteX2" fmla="*/ 279400 w 577850"/>
              <a:gd name="connsiteY2" fmla="*/ 1054100 h 1054100"/>
              <a:gd name="connsiteX3" fmla="*/ 577850 w 577850"/>
              <a:gd name="connsiteY3" fmla="*/ 1054100 h 1054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7850" h="1054100">
                <a:moveTo>
                  <a:pt x="0" y="0"/>
                </a:moveTo>
                <a:lnTo>
                  <a:pt x="279400" y="0"/>
                </a:lnTo>
                <a:lnTo>
                  <a:pt x="279400" y="1054100"/>
                </a:lnTo>
                <a:lnTo>
                  <a:pt x="577850" y="105410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Connector 39"/>
          <p:cNvCxnSpPr/>
          <p:nvPr/>
        </p:nvCxnSpPr>
        <p:spPr>
          <a:xfrm>
            <a:off x="4240140" y="2622867"/>
            <a:ext cx="0" cy="27989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4316340" y="2622868"/>
            <a:ext cx="0" cy="279889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4" name="Straight Connector 43"/>
          <p:cNvCxnSpPr/>
          <p:nvPr/>
        </p:nvCxnSpPr>
        <p:spPr>
          <a:xfrm flipH="1">
            <a:off x="4622800" y="3036252"/>
            <a:ext cx="172770" cy="12700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6" name="Straight Connector 45"/>
          <p:cNvCxnSpPr/>
          <p:nvPr/>
        </p:nvCxnSpPr>
        <p:spPr>
          <a:xfrm flipH="1" flipV="1">
            <a:off x="4622800" y="3163252"/>
            <a:ext cx="177800" cy="10160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7" name="Freeform 46"/>
          <p:cNvSpPr/>
          <p:nvPr/>
        </p:nvSpPr>
        <p:spPr>
          <a:xfrm flipV="1">
            <a:off x="6599720" y="2762568"/>
            <a:ext cx="610731" cy="753744"/>
          </a:xfrm>
          <a:custGeom>
            <a:avLst/>
            <a:gdLst>
              <a:gd name="connsiteX0" fmla="*/ 0 w 577850"/>
              <a:gd name="connsiteY0" fmla="*/ 0 h 1054100"/>
              <a:gd name="connsiteX1" fmla="*/ 279400 w 577850"/>
              <a:gd name="connsiteY1" fmla="*/ 0 h 1054100"/>
              <a:gd name="connsiteX2" fmla="*/ 279400 w 577850"/>
              <a:gd name="connsiteY2" fmla="*/ 1054100 h 1054100"/>
              <a:gd name="connsiteX3" fmla="*/ 577850 w 577850"/>
              <a:gd name="connsiteY3" fmla="*/ 1054100 h 1054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7850" h="1054100">
                <a:moveTo>
                  <a:pt x="0" y="0"/>
                </a:moveTo>
                <a:lnTo>
                  <a:pt x="279400" y="0"/>
                </a:lnTo>
                <a:lnTo>
                  <a:pt x="279400" y="1054100"/>
                </a:lnTo>
                <a:lnTo>
                  <a:pt x="577850" y="105410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Straight Connector 47"/>
          <p:cNvCxnSpPr/>
          <p:nvPr/>
        </p:nvCxnSpPr>
        <p:spPr>
          <a:xfrm>
            <a:off x="7086600" y="2622621"/>
            <a:ext cx="0" cy="27989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7162800" y="2622622"/>
            <a:ext cx="0" cy="279889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6605588" y="3413918"/>
            <a:ext cx="176212" cy="102394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1" name="Straight Connector 50"/>
          <p:cNvCxnSpPr/>
          <p:nvPr/>
        </p:nvCxnSpPr>
        <p:spPr>
          <a:xfrm flipV="1">
            <a:off x="6599720" y="3516312"/>
            <a:ext cx="186843" cy="9525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622800" y="3023307"/>
            <a:ext cx="0" cy="279889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6781800" y="3376367"/>
            <a:ext cx="0" cy="279889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" name="Oval 2"/>
          <p:cNvSpPr/>
          <p:nvPr/>
        </p:nvSpPr>
        <p:spPr>
          <a:xfrm>
            <a:off x="2293818" y="3316197"/>
            <a:ext cx="82138" cy="24551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0830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409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The Customer and Order Tables: </a:t>
            </a:r>
            <a:br>
              <a:rPr lang="en-US" sz="3600" dirty="0" smtClean="0"/>
            </a:br>
            <a:r>
              <a:rPr lang="en-US" sz="3600" dirty="0" smtClean="0"/>
              <a:t>The 1:n Relationship</a:t>
            </a:r>
            <a:endParaRPr lang="en-US" sz="36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43338449"/>
              </p:ext>
            </p:extLst>
          </p:nvPr>
        </p:nvGraphicFramePr>
        <p:xfrm>
          <a:off x="533400" y="1701800"/>
          <a:ext cx="7925118" cy="18796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48118"/>
                <a:gridCol w="1295400"/>
                <a:gridCol w="1295400"/>
                <a:gridCol w="1295400"/>
                <a:gridCol w="1295400"/>
                <a:gridCol w="1295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CustomerID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FirstName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LastName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City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State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Zip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C00000"/>
                          </a:solidFill>
                        </a:rPr>
                        <a:t>1001</a:t>
                      </a:r>
                      <a:endParaRPr lang="en-US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Greg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House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Princeton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NJ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09120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1002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Lisa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Cuddy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Plainsboro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NJ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09123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1003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James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Wilson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Pittsgrove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NJ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09121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1004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Eric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Foreman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Warminster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19111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096141861"/>
              </p:ext>
            </p:extLst>
          </p:nvPr>
        </p:nvGraphicFramePr>
        <p:xfrm>
          <a:off x="541394" y="4259095"/>
          <a:ext cx="4038918" cy="21132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48118"/>
                <a:gridCol w="1295400"/>
                <a:gridCol w="1295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Order</a:t>
                      </a:r>
                      <a:br>
                        <a:rPr lang="en-US" sz="1600" dirty="0" smtClean="0"/>
                      </a:br>
                      <a:r>
                        <a:rPr lang="en-US" sz="1600" dirty="0" smtClean="0"/>
                        <a:t>Number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OrderDate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Customer</a:t>
                      </a:r>
                      <a:br>
                        <a:rPr lang="en-US" sz="1600" dirty="0" smtClean="0"/>
                      </a:br>
                      <a:r>
                        <a:rPr lang="en-US" sz="1600" baseline="0" dirty="0" smtClean="0"/>
                        <a:t>ID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3-2-2011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  <a:endParaRPr lang="en-US" sz="20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3-3-2011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1002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3-4-2011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  <a:endParaRPr lang="en-US" sz="20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3-6-2011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1004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57200" y="1327090"/>
            <a:ext cx="21036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Customer Table</a:t>
            </a:r>
            <a:endParaRPr lang="en-US" sz="2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65194" y="3864065"/>
            <a:ext cx="16035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Order Table</a:t>
            </a:r>
            <a:endParaRPr lang="en-US" sz="2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876800" y="3733800"/>
            <a:ext cx="4114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Customer ID is a </a:t>
            </a:r>
            <a:r>
              <a:rPr lang="en-US" sz="2400" b="1" dirty="0" smtClean="0">
                <a:solidFill>
                  <a:srgbClr val="FF0000"/>
                </a:solidFill>
              </a:rPr>
              <a:t>foreign key </a:t>
            </a:r>
            <a:r>
              <a:rPr lang="en-US" sz="2400" b="1" dirty="0" smtClean="0"/>
              <a:t>in the Order table. We can associate multiple orders with a single customer!</a:t>
            </a:r>
          </a:p>
          <a:p>
            <a:endParaRPr lang="en-US" sz="2400" b="1" dirty="0" smtClean="0"/>
          </a:p>
          <a:p>
            <a:r>
              <a:rPr lang="en-US" sz="2400" b="1" i="1" dirty="0" smtClean="0"/>
              <a:t>In the Order table, Order Number is unique; </a:t>
            </a:r>
            <a:br>
              <a:rPr lang="en-US" sz="2400" b="1" i="1" dirty="0" smtClean="0"/>
            </a:br>
            <a:r>
              <a:rPr lang="en-US" sz="2400" b="1" i="1" dirty="0" smtClean="0"/>
              <a:t>Customer ID is not!</a:t>
            </a:r>
            <a:endParaRPr lang="en-US" sz="2400" b="1" i="1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09250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949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The Customer and Order Tables:</a:t>
            </a:r>
            <a:br>
              <a:rPr lang="en-US" sz="3600" dirty="0" smtClean="0"/>
            </a:br>
            <a:r>
              <a:rPr lang="en-US" sz="3600" dirty="0" smtClean="0"/>
              <a:t>Normalization</a:t>
            </a:r>
            <a:endParaRPr lang="en-US" sz="36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63467505"/>
              </p:ext>
            </p:extLst>
          </p:nvPr>
        </p:nvGraphicFramePr>
        <p:xfrm>
          <a:off x="533400" y="1670110"/>
          <a:ext cx="7925118" cy="18542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48118"/>
                <a:gridCol w="1295400"/>
                <a:gridCol w="1295400"/>
                <a:gridCol w="1295400"/>
                <a:gridCol w="1295400"/>
                <a:gridCol w="1295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CustomerID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FirstName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LastName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City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State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Zip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1001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Greg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House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Princeton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NJ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09120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1002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Lisa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Cuddy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Plainsboro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NJ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09123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1003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James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Wilson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Pittsgrove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NJ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09121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1004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Eric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Foreman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Warminster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19111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459080024"/>
              </p:ext>
            </p:extLst>
          </p:nvPr>
        </p:nvGraphicFramePr>
        <p:xfrm>
          <a:off x="533400" y="4262120"/>
          <a:ext cx="4038918" cy="20624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48118"/>
                <a:gridCol w="1295400"/>
                <a:gridCol w="1295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Order</a:t>
                      </a:r>
                      <a:br>
                        <a:rPr lang="en-US" sz="1600" dirty="0" smtClean="0"/>
                      </a:br>
                      <a:r>
                        <a:rPr lang="en-US" sz="1600" dirty="0" smtClean="0"/>
                        <a:t>Number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OrderDate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Customer</a:t>
                      </a:r>
                      <a:br>
                        <a:rPr lang="en-US" sz="1600" dirty="0" smtClean="0"/>
                      </a:br>
                      <a:r>
                        <a:rPr lang="en-US" sz="1600" baseline="0" dirty="0" smtClean="0"/>
                        <a:t>ID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3-2-2011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1001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3-3-2011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1002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3-4-2011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1001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3-6-2011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1004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57200" y="1295400"/>
            <a:ext cx="21036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Customer Table</a:t>
            </a:r>
            <a:endParaRPr lang="en-US" sz="2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57200" y="3867090"/>
            <a:ext cx="16035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Order Table</a:t>
            </a:r>
            <a:endParaRPr lang="en-US" sz="2000" b="1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="" xmlns:p14="http://schemas.microsoft.com/office/powerpoint/2010/main" val="392558180"/>
              </p:ext>
            </p:extLst>
          </p:nvPr>
        </p:nvGraphicFramePr>
        <p:xfrm>
          <a:off x="4876800" y="3632200"/>
          <a:ext cx="4114800" cy="32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3419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Normalization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5105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Organizing data to minimize redundancy (repeated data)</a:t>
            </a:r>
          </a:p>
          <a:p>
            <a:endParaRPr lang="en-US" dirty="0" smtClean="0"/>
          </a:p>
          <a:p>
            <a:r>
              <a:rPr lang="en-US" dirty="0" smtClean="0"/>
              <a:t>This is good for two reasons</a:t>
            </a:r>
          </a:p>
          <a:p>
            <a:pPr lvl="1"/>
            <a:r>
              <a:rPr lang="en-US" dirty="0" smtClean="0"/>
              <a:t>The database takes up less space</a:t>
            </a:r>
          </a:p>
          <a:p>
            <a:pPr lvl="1"/>
            <a:r>
              <a:rPr lang="en-US" dirty="0" smtClean="0"/>
              <a:t>Fewer inconsistencies in your data</a:t>
            </a:r>
          </a:p>
          <a:p>
            <a:pPr lvl="1"/>
            <a:endParaRPr lang="en-US" dirty="0"/>
          </a:p>
          <a:p>
            <a:r>
              <a:rPr lang="en-US" dirty="0" smtClean="0"/>
              <a:t>If you want to make a change to a record, you only have to make it in one place</a:t>
            </a:r>
          </a:p>
          <a:p>
            <a:pPr lvl="1"/>
            <a:r>
              <a:rPr lang="en-US" dirty="0" smtClean="0"/>
              <a:t>The relationships take care of the rest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44694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6287</TotalTime>
  <Words>773</Words>
  <Application>Microsoft Office PowerPoint</Application>
  <PresentationFormat>On-screen Show (4:3)</PresentationFormat>
  <Paragraphs>376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MIS2502: Data Analytics Coverting ERD into a DB Schema</vt:lpstr>
      <vt:lpstr>The agenda for the course</vt:lpstr>
      <vt:lpstr>Implementing the ERD</vt:lpstr>
      <vt:lpstr>The Rules</vt:lpstr>
      <vt:lpstr>The ERD Based on the Problem Statement</vt:lpstr>
      <vt:lpstr>Our Order Database schema</vt:lpstr>
      <vt:lpstr>The Customer and Order Tables:  The 1:n Relationship</vt:lpstr>
      <vt:lpstr>The Customer and Order Tables: Normalization</vt:lpstr>
      <vt:lpstr>Normalization</vt:lpstr>
      <vt:lpstr>To figure out who ordered what</vt:lpstr>
      <vt:lpstr>Now the many:many relationship</vt:lpstr>
      <vt:lpstr>To figure out what each order contains</vt:lpstr>
      <vt:lpstr>In Class Exercise </vt:lpstr>
      <vt:lpstr>Converting to a DB Schema</vt:lpstr>
      <vt:lpstr>Converting to a DB Schema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Modeling</dc:title>
  <dc:creator>David</dc:creator>
  <cp:lastModifiedBy>Hoban, Frank (FF)</cp:lastModifiedBy>
  <cp:revision>228</cp:revision>
  <cp:lastPrinted>2014-01-19T19:45:49Z</cp:lastPrinted>
  <dcterms:created xsi:type="dcterms:W3CDTF">2011-06-28T13:08:25Z</dcterms:created>
  <dcterms:modified xsi:type="dcterms:W3CDTF">2014-02-05T17:56:18Z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_Steward">
    <vt:lpwstr>Hoban F na28524</vt:lpwstr>
  </property>
  <property fmtid="{D5CDD505-2E9C-101B-9397-08002B2CF9AE}" pid="3" name="Information_Classification">
    <vt:lpwstr/>
  </property>
  <property fmtid="{D5CDD505-2E9C-101B-9397-08002B2CF9AE}" pid="4" name="Record_Title_ID">
    <vt:lpwstr>72</vt:lpwstr>
  </property>
  <property fmtid="{D5CDD505-2E9C-101B-9397-08002B2CF9AE}" pid="5" name="Initial_Creation_Date">
    <vt:lpwstr>2/3/2014 3:10:51 PM</vt:lpwstr>
  </property>
  <property fmtid="{D5CDD505-2E9C-101B-9397-08002B2CF9AE}" pid="6" name="Retention_Period_Start_Date">
    <vt:lpwstr>2/3/2014 3:10:51 PM</vt:lpwstr>
  </property>
  <property fmtid="{D5CDD505-2E9C-101B-9397-08002B2CF9AE}" pid="7" name="Last_Reviewed_Date">
    <vt:lpwstr/>
  </property>
  <property fmtid="{D5CDD505-2E9C-101B-9397-08002B2CF9AE}" pid="8" name="Retention_Review_Frequency">
    <vt:lpwstr/>
  </property>
</Properties>
</file>