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sldIdLst>
    <p:sldId id="285" r:id="rId2"/>
    <p:sldId id="259" r:id="rId3"/>
    <p:sldId id="260" r:id="rId4"/>
    <p:sldId id="268" r:id="rId5"/>
    <p:sldId id="283" r:id="rId6"/>
    <p:sldId id="261" r:id="rId7"/>
    <p:sldId id="262" r:id="rId8"/>
    <p:sldId id="263" r:id="rId9"/>
    <p:sldId id="265" r:id="rId10"/>
    <p:sldId id="267" r:id="rId11"/>
    <p:sldId id="284" r:id="rId12"/>
    <p:sldId id="266" r:id="rId13"/>
    <p:sldId id="269" r:id="rId14"/>
    <p:sldId id="264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2" r:id="rId23"/>
    <p:sldId id="278" r:id="rId24"/>
    <p:sldId id="279" r:id="rId25"/>
    <p:sldId id="277" r:id="rId26"/>
    <p:sldId id="280" r:id="rId27"/>
    <p:sldId id="281" r:id="rId2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58" autoAdjust="0"/>
    <p:restoredTop sz="94660"/>
  </p:normalViewPr>
  <p:slideViewPr>
    <p:cSldViewPr>
      <p:cViewPr varScale="1">
        <p:scale>
          <a:sx n="74" d="100"/>
          <a:sy n="74" d="100"/>
        </p:scale>
        <p:origin x="162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FCD99A-326B-4B71-B171-1DFC542FEA1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5AFAC56-216B-4234-AD64-7B0FF5ABDC46}">
      <dgm:prSet/>
      <dgm:spPr/>
      <dgm:t>
        <a:bodyPr/>
        <a:lstStyle/>
        <a:p>
          <a:pPr rtl="0"/>
          <a:r>
            <a:rPr lang="en-US" smtClean="0"/>
            <a:t>It’s not a true programming language</a:t>
          </a:r>
          <a:endParaRPr lang="en-US"/>
        </a:p>
      </dgm:t>
    </dgm:pt>
    <dgm:pt modelId="{7C69CABB-FE14-433D-B775-9A5ABEC9146B}" type="parTrans" cxnId="{3EE6FFB9-580A-40F7-8258-7364D472062E}">
      <dgm:prSet/>
      <dgm:spPr/>
      <dgm:t>
        <a:bodyPr/>
        <a:lstStyle/>
        <a:p>
          <a:endParaRPr lang="en-US"/>
        </a:p>
      </dgm:t>
    </dgm:pt>
    <dgm:pt modelId="{303CF6DC-94CC-4A74-877C-AFC68F25D950}" type="sibTrans" cxnId="{3EE6FFB9-580A-40F7-8258-7364D472062E}">
      <dgm:prSet/>
      <dgm:spPr/>
      <dgm:t>
        <a:bodyPr/>
        <a:lstStyle/>
        <a:p>
          <a:endParaRPr lang="en-US"/>
        </a:p>
      </dgm:t>
    </dgm:pt>
    <dgm:pt modelId="{2C155346-BAAF-456A-86CB-868D64D4C050}">
      <dgm:prSet/>
      <dgm:spPr/>
      <dgm:t>
        <a:bodyPr/>
        <a:lstStyle/>
        <a:p>
          <a:pPr rtl="0"/>
          <a:r>
            <a:rPr lang="en-US" smtClean="0"/>
            <a:t>It is used by programming languages to interact with databases</a:t>
          </a:r>
          <a:endParaRPr lang="en-US"/>
        </a:p>
      </dgm:t>
    </dgm:pt>
    <dgm:pt modelId="{B6BC7036-3546-4D9F-B4CE-35DE37D9856C}" type="parTrans" cxnId="{BCB68650-0A67-4C9A-A6D6-40F00C98EFC2}">
      <dgm:prSet/>
      <dgm:spPr/>
      <dgm:t>
        <a:bodyPr/>
        <a:lstStyle/>
        <a:p>
          <a:endParaRPr lang="en-US"/>
        </a:p>
      </dgm:t>
    </dgm:pt>
    <dgm:pt modelId="{E1E4A975-0A8A-481C-A5B1-0F2F29D3D9BA}" type="sibTrans" cxnId="{BCB68650-0A67-4C9A-A6D6-40F00C98EFC2}">
      <dgm:prSet/>
      <dgm:spPr/>
      <dgm:t>
        <a:bodyPr/>
        <a:lstStyle/>
        <a:p>
          <a:endParaRPr lang="en-US"/>
        </a:p>
      </dgm:t>
    </dgm:pt>
    <dgm:pt modelId="{4C1FCA9E-30C4-4FA5-ABF6-3DD208F15A1B}">
      <dgm:prSet/>
      <dgm:spPr/>
      <dgm:t>
        <a:bodyPr/>
        <a:lstStyle/>
        <a:p>
          <a:pPr rtl="0"/>
          <a:r>
            <a:rPr lang="en-US" smtClean="0"/>
            <a:t>There is no standard syntax</a:t>
          </a:r>
          <a:endParaRPr lang="en-US"/>
        </a:p>
      </dgm:t>
    </dgm:pt>
    <dgm:pt modelId="{02457EE7-E823-477F-A590-9BECF903FBB5}" type="parTrans" cxnId="{3DD6327B-19D5-45BF-85BC-BE1DDC028480}">
      <dgm:prSet/>
      <dgm:spPr/>
      <dgm:t>
        <a:bodyPr/>
        <a:lstStyle/>
        <a:p>
          <a:endParaRPr lang="en-US"/>
        </a:p>
      </dgm:t>
    </dgm:pt>
    <dgm:pt modelId="{B132A950-1236-4F1A-85DF-59AB0DAAE19C}" type="sibTrans" cxnId="{3DD6327B-19D5-45BF-85BC-BE1DDC028480}">
      <dgm:prSet/>
      <dgm:spPr/>
      <dgm:t>
        <a:bodyPr/>
        <a:lstStyle/>
        <a:p>
          <a:endParaRPr lang="en-US"/>
        </a:p>
      </dgm:t>
    </dgm:pt>
    <dgm:pt modelId="{2A0C7061-C2D4-40CC-AE17-9D0AF212E1DC}">
      <dgm:prSet/>
      <dgm:spPr/>
      <dgm:t>
        <a:bodyPr/>
        <a:lstStyle/>
        <a:p>
          <a:pPr rtl="0"/>
          <a:r>
            <a:rPr lang="en-US" dirty="0" smtClean="0"/>
            <a:t>MySQL, Oracle, SQL Server, and Access all have slight differences</a:t>
          </a:r>
          <a:endParaRPr lang="en-US" dirty="0"/>
        </a:p>
      </dgm:t>
    </dgm:pt>
    <dgm:pt modelId="{CD46883D-8436-4339-A049-DC5DEB5536C2}" type="parTrans" cxnId="{7FBE8B86-6845-4E6F-94D7-97B29E3AC24F}">
      <dgm:prSet/>
      <dgm:spPr/>
      <dgm:t>
        <a:bodyPr/>
        <a:lstStyle/>
        <a:p>
          <a:endParaRPr lang="en-US"/>
        </a:p>
      </dgm:t>
    </dgm:pt>
    <dgm:pt modelId="{2A127B77-E96E-4E43-8A47-8709AFCB2C44}" type="sibTrans" cxnId="{7FBE8B86-6845-4E6F-94D7-97B29E3AC24F}">
      <dgm:prSet/>
      <dgm:spPr/>
      <dgm:t>
        <a:bodyPr/>
        <a:lstStyle/>
        <a:p>
          <a:endParaRPr lang="en-US"/>
        </a:p>
      </dgm:t>
    </dgm:pt>
    <dgm:pt modelId="{CB587F63-9620-4860-8DAF-F2C3A57498A0}">
      <dgm:prSet/>
      <dgm:spPr/>
      <dgm:t>
        <a:bodyPr/>
        <a:lstStyle/>
        <a:p>
          <a:pPr rtl="0"/>
          <a:r>
            <a:rPr lang="en-US" dirty="0" smtClean="0"/>
            <a:t>There are a lot of statements and variations among them</a:t>
          </a:r>
          <a:endParaRPr lang="en-US" dirty="0"/>
        </a:p>
      </dgm:t>
    </dgm:pt>
    <dgm:pt modelId="{BC2D1F1B-1C8C-4930-B4B8-EF703A7A3810}" type="parTrans" cxnId="{087E741D-11A8-4EF1-A5F6-DE858D5B4750}">
      <dgm:prSet/>
      <dgm:spPr/>
      <dgm:t>
        <a:bodyPr/>
        <a:lstStyle/>
        <a:p>
          <a:endParaRPr lang="en-US"/>
        </a:p>
      </dgm:t>
    </dgm:pt>
    <dgm:pt modelId="{97279E3A-710F-4899-9A24-4F27678CFC7F}" type="sibTrans" cxnId="{087E741D-11A8-4EF1-A5F6-DE858D5B4750}">
      <dgm:prSet/>
      <dgm:spPr/>
      <dgm:t>
        <a:bodyPr/>
        <a:lstStyle/>
        <a:p>
          <a:endParaRPr lang="en-US"/>
        </a:p>
      </dgm:t>
    </dgm:pt>
    <dgm:pt modelId="{C5F5893C-80AF-41AD-87A0-D2F41A555E73}">
      <dgm:prSet/>
      <dgm:spPr/>
      <dgm:t>
        <a:bodyPr/>
        <a:lstStyle/>
        <a:p>
          <a:pPr rtl="0"/>
          <a:r>
            <a:rPr lang="en-US" dirty="0" smtClean="0"/>
            <a:t>We will be covering the basics, and the most important ones</a:t>
          </a:r>
          <a:endParaRPr lang="en-US" dirty="0"/>
        </a:p>
      </dgm:t>
    </dgm:pt>
    <dgm:pt modelId="{FE5ABAE7-2919-46CF-9EFD-8E852D265919}" type="parTrans" cxnId="{37B146D5-3C2B-4E9B-B331-55EB60D5B860}">
      <dgm:prSet/>
      <dgm:spPr/>
      <dgm:t>
        <a:bodyPr/>
        <a:lstStyle/>
        <a:p>
          <a:endParaRPr lang="en-US"/>
        </a:p>
      </dgm:t>
    </dgm:pt>
    <dgm:pt modelId="{931BDD23-6D13-4C19-B81E-D15FA16F0E81}" type="sibTrans" cxnId="{37B146D5-3C2B-4E9B-B331-55EB60D5B860}">
      <dgm:prSet/>
      <dgm:spPr/>
      <dgm:t>
        <a:bodyPr/>
        <a:lstStyle/>
        <a:p>
          <a:endParaRPr lang="en-US"/>
        </a:p>
      </dgm:t>
    </dgm:pt>
    <dgm:pt modelId="{7350462D-31F3-4AED-9B0B-BB2F6EBBE210}" type="pres">
      <dgm:prSet presAssocID="{EFFCD99A-326B-4B71-B171-1DFC542FEA1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37CF36-CC77-4A5C-9195-2C77C0AFF692}" type="pres">
      <dgm:prSet presAssocID="{F5AFAC56-216B-4234-AD64-7B0FF5ABDC4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51C129-821E-46C8-9C7F-0B777007CF8F}" type="pres">
      <dgm:prSet presAssocID="{F5AFAC56-216B-4234-AD64-7B0FF5ABDC46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A601D5-67B3-462F-B7B8-3BD56E8D7B24}" type="pres">
      <dgm:prSet presAssocID="{4C1FCA9E-30C4-4FA5-ABF6-3DD208F15A1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4D0C92-FAF5-4D39-A53C-83949BC03927}" type="pres">
      <dgm:prSet presAssocID="{4C1FCA9E-30C4-4FA5-ABF6-3DD208F15A1B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6AA3FD-D2EF-4804-9BF7-075EDF07D3F0}" type="pres">
      <dgm:prSet presAssocID="{CB587F63-9620-4860-8DAF-F2C3A57498A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53C2A6-3D61-4C54-AD1D-EC7C6FD5F6B3}" type="pres">
      <dgm:prSet presAssocID="{CB587F63-9620-4860-8DAF-F2C3A57498A0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D6327B-19D5-45BF-85BC-BE1DDC028480}" srcId="{EFFCD99A-326B-4B71-B171-1DFC542FEA1A}" destId="{4C1FCA9E-30C4-4FA5-ABF6-3DD208F15A1B}" srcOrd="1" destOrd="0" parTransId="{02457EE7-E823-477F-A590-9BECF903FBB5}" sibTransId="{B132A950-1236-4F1A-85DF-59AB0DAAE19C}"/>
    <dgm:cxn modelId="{511D3CBE-C88C-4A0E-9AF1-C82275F110CA}" type="presOf" srcId="{EFFCD99A-326B-4B71-B171-1DFC542FEA1A}" destId="{7350462D-31F3-4AED-9B0B-BB2F6EBBE210}" srcOrd="0" destOrd="0" presId="urn:microsoft.com/office/officeart/2005/8/layout/vList2"/>
    <dgm:cxn modelId="{C476393C-B5B1-45E2-B2E5-2176F04EACFE}" type="presOf" srcId="{2A0C7061-C2D4-40CC-AE17-9D0AF212E1DC}" destId="{384D0C92-FAF5-4D39-A53C-83949BC03927}" srcOrd="0" destOrd="0" presId="urn:microsoft.com/office/officeart/2005/8/layout/vList2"/>
    <dgm:cxn modelId="{3EE6FFB9-580A-40F7-8258-7364D472062E}" srcId="{EFFCD99A-326B-4B71-B171-1DFC542FEA1A}" destId="{F5AFAC56-216B-4234-AD64-7B0FF5ABDC46}" srcOrd="0" destOrd="0" parTransId="{7C69CABB-FE14-433D-B775-9A5ABEC9146B}" sibTransId="{303CF6DC-94CC-4A74-877C-AFC68F25D950}"/>
    <dgm:cxn modelId="{BF388B31-A88E-4D58-8AA0-A90EAA3690F1}" type="presOf" srcId="{C5F5893C-80AF-41AD-87A0-D2F41A555E73}" destId="{6C53C2A6-3D61-4C54-AD1D-EC7C6FD5F6B3}" srcOrd="0" destOrd="0" presId="urn:microsoft.com/office/officeart/2005/8/layout/vList2"/>
    <dgm:cxn modelId="{087E741D-11A8-4EF1-A5F6-DE858D5B4750}" srcId="{EFFCD99A-326B-4B71-B171-1DFC542FEA1A}" destId="{CB587F63-9620-4860-8DAF-F2C3A57498A0}" srcOrd="2" destOrd="0" parTransId="{BC2D1F1B-1C8C-4930-B4B8-EF703A7A3810}" sibTransId="{97279E3A-710F-4899-9A24-4F27678CFC7F}"/>
    <dgm:cxn modelId="{BCB68650-0A67-4C9A-A6D6-40F00C98EFC2}" srcId="{F5AFAC56-216B-4234-AD64-7B0FF5ABDC46}" destId="{2C155346-BAAF-456A-86CB-868D64D4C050}" srcOrd="0" destOrd="0" parTransId="{B6BC7036-3546-4D9F-B4CE-35DE37D9856C}" sibTransId="{E1E4A975-0A8A-481C-A5B1-0F2F29D3D9BA}"/>
    <dgm:cxn modelId="{7FBE8B86-6845-4E6F-94D7-97B29E3AC24F}" srcId="{4C1FCA9E-30C4-4FA5-ABF6-3DD208F15A1B}" destId="{2A0C7061-C2D4-40CC-AE17-9D0AF212E1DC}" srcOrd="0" destOrd="0" parTransId="{CD46883D-8436-4339-A049-DC5DEB5536C2}" sibTransId="{2A127B77-E96E-4E43-8A47-8709AFCB2C44}"/>
    <dgm:cxn modelId="{1F6ED50B-A707-4F4C-956F-1BBD4652577E}" type="presOf" srcId="{2C155346-BAAF-456A-86CB-868D64D4C050}" destId="{E651C129-821E-46C8-9C7F-0B777007CF8F}" srcOrd="0" destOrd="0" presId="urn:microsoft.com/office/officeart/2005/8/layout/vList2"/>
    <dgm:cxn modelId="{547C8D6E-50B5-4541-A8F6-22C0E4223E68}" type="presOf" srcId="{CB587F63-9620-4860-8DAF-F2C3A57498A0}" destId="{FD6AA3FD-D2EF-4804-9BF7-075EDF07D3F0}" srcOrd="0" destOrd="0" presId="urn:microsoft.com/office/officeart/2005/8/layout/vList2"/>
    <dgm:cxn modelId="{889E8778-ED29-4CA7-836C-F90ADFD838E6}" type="presOf" srcId="{4C1FCA9E-30C4-4FA5-ABF6-3DD208F15A1B}" destId="{C0A601D5-67B3-462F-B7B8-3BD56E8D7B24}" srcOrd="0" destOrd="0" presId="urn:microsoft.com/office/officeart/2005/8/layout/vList2"/>
    <dgm:cxn modelId="{84B9EC8C-236A-4777-AA3E-7F7DE6924EC1}" type="presOf" srcId="{F5AFAC56-216B-4234-AD64-7B0FF5ABDC46}" destId="{9337CF36-CC77-4A5C-9195-2C77C0AFF692}" srcOrd="0" destOrd="0" presId="urn:microsoft.com/office/officeart/2005/8/layout/vList2"/>
    <dgm:cxn modelId="{37B146D5-3C2B-4E9B-B331-55EB60D5B860}" srcId="{CB587F63-9620-4860-8DAF-F2C3A57498A0}" destId="{C5F5893C-80AF-41AD-87A0-D2F41A555E73}" srcOrd="0" destOrd="0" parTransId="{FE5ABAE7-2919-46CF-9EFD-8E852D265919}" sibTransId="{931BDD23-6D13-4C19-B81E-D15FA16F0E81}"/>
    <dgm:cxn modelId="{723D3E4B-6581-405D-9065-F31226561D19}" type="presParOf" srcId="{7350462D-31F3-4AED-9B0B-BB2F6EBBE210}" destId="{9337CF36-CC77-4A5C-9195-2C77C0AFF692}" srcOrd="0" destOrd="0" presId="urn:microsoft.com/office/officeart/2005/8/layout/vList2"/>
    <dgm:cxn modelId="{CAB7B843-63DD-4C29-89F9-637EB89E4025}" type="presParOf" srcId="{7350462D-31F3-4AED-9B0B-BB2F6EBBE210}" destId="{E651C129-821E-46C8-9C7F-0B777007CF8F}" srcOrd="1" destOrd="0" presId="urn:microsoft.com/office/officeart/2005/8/layout/vList2"/>
    <dgm:cxn modelId="{A5142906-D33E-45D2-8BB3-976496132D6F}" type="presParOf" srcId="{7350462D-31F3-4AED-9B0B-BB2F6EBBE210}" destId="{C0A601D5-67B3-462F-B7B8-3BD56E8D7B24}" srcOrd="2" destOrd="0" presId="urn:microsoft.com/office/officeart/2005/8/layout/vList2"/>
    <dgm:cxn modelId="{455A65A0-5886-4757-B286-5064D7F011B2}" type="presParOf" srcId="{7350462D-31F3-4AED-9B0B-BB2F6EBBE210}" destId="{384D0C92-FAF5-4D39-A53C-83949BC03927}" srcOrd="3" destOrd="0" presId="urn:microsoft.com/office/officeart/2005/8/layout/vList2"/>
    <dgm:cxn modelId="{B0635E51-C91C-4D33-B53F-20C3B4878168}" type="presParOf" srcId="{7350462D-31F3-4AED-9B0B-BB2F6EBBE210}" destId="{FD6AA3FD-D2EF-4804-9BF7-075EDF07D3F0}" srcOrd="4" destOrd="0" presId="urn:microsoft.com/office/officeart/2005/8/layout/vList2"/>
    <dgm:cxn modelId="{85F1150A-9D5E-4240-A4D6-D579BB914875}" type="presParOf" srcId="{7350462D-31F3-4AED-9B0B-BB2F6EBBE210}" destId="{6C53C2A6-3D61-4C54-AD1D-EC7C6FD5F6B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37CF36-CC77-4A5C-9195-2C77C0AFF692}">
      <dsp:nvSpPr>
        <dsp:cNvPr id="0" name=""/>
        <dsp:cNvSpPr/>
      </dsp:nvSpPr>
      <dsp:spPr>
        <a:xfrm>
          <a:off x="0" y="112079"/>
          <a:ext cx="4343400" cy="95471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It’s not a true programming language</a:t>
          </a:r>
          <a:endParaRPr lang="en-US" sz="2400" kern="1200"/>
        </a:p>
      </dsp:txBody>
      <dsp:txXfrm>
        <a:off x="46606" y="158685"/>
        <a:ext cx="4250188" cy="861507"/>
      </dsp:txXfrm>
    </dsp:sp>
    <dsp:sp modelId="{E651C129-821E-46C8-9C7F-0B777007CF8F}">
      <dsp:nvSpPr>
        <dsp:cNvPr id="0" name=""/>
        <dsp:cNvSpPr/>
      </dsp:nvSpPr>
      <dsp:spPr>
        <a:xfrm>
          <a:off x="0" y="1066799"/>
          <a:ext cx="4343400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903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smtClean="0"/>
            <a:t>It is used by programming languages to interact with databases</a:t>
          </a:r>
          <a:endParaRPr lang="en-US" sz="1900" kern="1200"/>
        </a:p>
      </dsp:txBody>
      <dsp:txXfrm>
        <a:off x="0" y="1066799"/>
        <a:ext cx="4343400" cy="596160"/>
      </dsp:txXfrm>
    </dsp:sp>
    <dsp:sp modelId="{C0A601D5-67B3-462F-B7B8-3BD56E8D7B24}">
      <dsp:nvSpPr>
        <dsp:cNvPr id="0" name=""/>
        <dsp:cNvSpPr/>
      </dsp:nvSpPr>
      <dsp:spPr>
        <a:xfrm>
          <a:off x="0" y="1662959"/>
          <a:ext cx="4343400" cy="954719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There is no standard syntax</a:t>
          </a:r>
          <a:endParaRPr lang="en-US" sz="2400" kern="1200"/>
        </a:p>
      </dsp:txBody>
      <dsp:txXfrm>
        <a:off x="46606" y="1709565"/>
        <a:ext cx="4250188" cy="861507"/>
      </dsp:txXfrm>
    </dsp:sp>
    <dsp:sp modelId="{384D0C92-FAF5-4D39-A53C-83949BC03927}">
      <dsp:nvSpPr>
        <dsp:cNvPr id="0" name=""/>
        <dsp:cNvSpPr/>
      </dsp:nvSpPr>
      <dsp:spPr>
        <a:xfrm>
          <a:off x="0" y="2617679"/>
          <a:ext cx="4343400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903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/>
            <a:t>MySQL, Oracle, SQL Server, and Access all have slight differences</a:t>
          </a:r>
          <a:endParaRPr lang="en-US" sz="1900" kern="1200" dirty="0"/>
        </a:p>
      </dsp:txBody>
      <dsp:txXfrm>
        <a:off x="0" y="2617679"/>
        <a:ext cx="4343400" cy="596160"/>
      </dsp:txXfrm>
    </dsp:sp>
    <dsp:sp modelId="{FD6AA3FD-D2EF-4804-9BF7-075EDF07D3F0}">
      <dsp:nvSpPr>
        <dsp:cNvPr id="0" name=""/>
        <dsp:cNvSpPr/>
      </dsp:nvSpPr>
      <dsp:spPr>
        <a:xfrm>
          <a:off x="0" y="3213839"/>
          <a:ext cx="4343400" cy="954719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There are a lot of statements and variations among them</a:t>
          </a:r>
          <a:endParaRPr lang="en-US" sz="2400" kern="1200" dirty="0"/>
        </a:p>
      </dsp:txBody>
      <dsp:txXfrm>
        <a:off x="46606" y="3260445"/>
        <a:ext cx="4250188" cy="861507"/>
      </dsp:txXfrm>
    </dsp:sp>
    <dsp:sp modelId="{6C53C2A6-3D61-4C54-AD1D-EC7C6FD5F6B3}">
      <dsp:nvSpPr>
        <dsp:cNvPr id="0" name=""/>
        <dsp:cNvSpPr/>
      </dsp:nvSpPr>
      <dsp:spPr>
        <a:xfrm>
          <a:off x="0" y="4168559"/>
          <a:ext cx="4343400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903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/>
            <a:t>We will be covering the basics, and the most important ones</a:t>
          </a:r>
          <a:endParaRPr lang="en-US" sz="1900" kern="1200" dirty="0"/>
        </a:p>
      </dsp:txBody>
      <dsp:txXfrm>
        <a:off x="0" y="4168559"/>
        <a:ext cx="4343400" cy="596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39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29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75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5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1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5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9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91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23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0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66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92375"/>
            <a:ext cx="8077200" cy="19272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MIS2502:</a:t>
            </a:r>
            <a:br>
              <a:rPr lang="en-US" dirty="0" smtClean="0"/>
            </a:br>
            <a:r>
              <a:rPr lang="en-US" dirty="0" smtClean="0"/>
              <a:t>Data Analytics</a:t>
            </a:r>
            <a:br>
              <a:rPr lang="en-US" dirty="0" smtClean="0"/>
            </a:br>
            <a:r>
              <a:rPr lang="en-US" i="1" dirty="0" smtClean="0"/>
              <a:t>SQL – Getting Information Out of a Database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5791200"/>
            <a:ext cx="6400800" cy="609600"/>
          </a:xfrm>
        </p:spPr>
        <p:txBody>
          <a:bodyPr>
            <a:noAutofit/>
          </a:bodyPr>
          <a:lstStyle/>
          <a:p>
            <a:pPr algn="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David </a:t>
            </a:r>
            <a:r>
              <a:rPr lang="en-US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Schuff</a:t>
            </a: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David.Schuff@temple.edu</a:t>
            </a:r>
            <a:r>
              <a:rPr lang="en-US" sz="16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160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http://community.mis.temple.edu/dschuff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34" y="0"/>
            <a:ext cx="9164534" cy="114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232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Fancier counting of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SELECT </a:t>
            </a:r>
            <a:r>
              <a:rPr lang="en-US" dirty="0" smtClean="0"/>
              <a:t>State, COUNT(</a:t>
            </a:r>
            <a:r>
              <a:rPr lang="en-US" dirty="0" err="1" smtClean="0"/>
              <a:t>FirstName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FROM  </a:t>
            </a:r>
            <a:r>
              <a:rPr lang="en-US" dirty="0" err="1" smtClean="0"/>
              <a:t>orderdb.Customer</a:t>
            </a:r>
            <a:r>
              <a:rPr lang="en-US" dirty="0" smtClean="0"/>
              <a:t> </a:t>
            </a:r>
            <a:r>
              <a:rPr lang="en-US" dirty="0"/>
              <a:t>GROUP BY </a:t>
            </a:r>
            <a:r>
              <a:rPr lang="en-US" dirty="0" smtClean="0"/>
              <a:t>State;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7043"/>
              </p:ext>
            </p:extLst>
          </p:nvPr>
        </p:nvGraphicFramePr>
        <p:xfrm>
          <a:off x="1197836" y="4668520"/>
          <a:ext cx="2688364" cy="1122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1964"/>
                <a:gridCol w="1676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COUNT(</a:t>
                      </a:r>
                      <a:r>
                        <a:rPr lang="en-US" sz="1400" dirty="0" err="1" smtClean="0"/>
                        <a:t>FirstName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191000" y="4343400"/>
            <a:ext cx="4114800" cy="1905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GROUP BY organizes the results by column values.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So it looks for unique State values and then counts the number of records for each of those values.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93034" y="2971800"/>
            <a:ext cx="4495800" cy="8382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Asks: How many customers from each state are there in the Customer table?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13260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and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SELECT </a:t>
            </a:r>
            <a:r>
              <a:rPr lang="en-US" dirty="0" smtClean="0"/>
              <a:t>State, COUNT(</a:t>
            </a:r>
            <a:r>
              <a:rPr lang="en-US" dirty="0" err="1" smtClean="0"/>
              <a:t>FirstName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FROM  </a:t>
            </a:r>
            <a:r>
              <a:rPr lang="en-US" dirty="0" err="1" smtClean="0"/>
              <a:t>orderdb.Customer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GROUP </a:t>
            </a:r>
            <a:r>
              <a:rPr lang="en-US" dirty="0"/>
              <a:t>BY </a:t>
            </a:r>
            <a:r>
              <a:rPr lang="en-US" dirty="0" smtClean="0"/>
              <a:t>State ORDER BY COUNT(</a:t>
            </a:r>
            <a:r>
              <a:rPr lang="en-US" dirty="0" err="1" smtClean="0"/>
              <a:t>FirstName</a:t>
            </a:r>
            <a:r>
              <a:rPr lang="en-US" dirty="0" smtClean="0"/>
              <a:t>);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136085"/>
              </p:ext>
            </p:extLst>
          </p:nvPr>
        </p:nvGraphicFramePr>
        <p:xfrm>
          <a:off x="914400" y="4135120"/>
          <a:ext cx="2820035" cy="1122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66800"/>
                <a:gridCol w="1753235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COUNT(</a:t>
                      </a:r>
                      <a:r>
                        <a:rPr lang="en-US" sz="1400" dirty="0" err="1" smtClean="0"/>
                        <a:t>FirstName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212364" y="3810000"/>
            <a:ext cx="4114800" cy="1905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GROUP BY organizes the results by column values.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ORDER BY sorts results from lowest to highest based on a field</a:t>
            </a:r>
          </a:p>
          <a:p>
            <a:pPr algn="ctr"/>
            <a:r>
              <a:rPr lang="en-US" dirty="0" smtClean="0"/>
              <a:t>(in this case, COUNT(</a:t>
            </a:r>
            <a:r>
              <a:rPr lang="en-US" dirty="0" err="1" smtClean="0"/>
              <a:t>FirstName</a:t>
            </a:r>
            <a:r>
              <a:rPr lang="en-US" dirty="0" smtClean="0"/>
              <a:t>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98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Nested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We want to get a COUNT of how many DISTINCT states there are in the table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SELECT </a:t>
            </a:r>
            <a:r>
              <a:rPr lang="en-US" b="1" dirty="0"/>
              <a:t>COUNT(*) FROM (SELECT DISTINCT </a:t>
            </a:r>
            <a:r>
              <a:rPr lang="en-US" b="1" dirty="0" smtClean="0"/>
              <a:t>State </a:t>
            </a:r>
            <a:r>
              <a:rPr lang="en-US" b="1" dirty="0"/>
              <a:t>FROM </a:t>
            </a:r>
            <a:r>
              <a:rPr lang="en-US" b="1" dirty="0" smtClean="0"/>
              <a:t> </a:t>
            </a:r>
            <a:r>
              <a:rPr lang="en-US" b="1" dirty="0" err="1" smtClean="0"/>
              <a:t>orderdb.Customer</a:t>
            </a:r>
            <a:r>
              <a:rPr lang="en-US" b="1" dirty="0" smtClean="0"/>
              <a:t>) </a:t>
            </a:r>
            <a:r>
              <a:rPr lang="en-US" b="1" dirty="0"/>
              <a:t>AS </a:t>
            </a:r>
            <a:r>
              <a:rPr lang="en-US" b="1" dirty="0" smtClean="0"/>
              <a:t>tmp1;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To see how this works:</a:t>
            </a:r>
          </a:p>
          <a:p>
            <a:pPr lvl="1"/>
            <a:r>
              <a:rPr lang="en-US" dirty="0" smtClean="0"/>
              <a:t>Start with the SELECT DISTINCT…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…then COUNT those values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63930"/>
              </p:ext>
            </p:extLst>
          </p:nvPr>
        </p:nvGraphicFramePr>
        <p:xfrm>
          <a:off x="6629400" y="4191000"/>
          <a:ext cx="762000" cy="1041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State</a:t>
                      </a:r>
                      <a:endParaRPr lang="en-US" sz="16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638405"/>
              </p:ext>
            </p:extLst>
          </p:nvPr>
        </p:nvGraphicFramePr>
        <p:xfrm>
          <a:off x="6629400" y="594360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5257800" y="4419600"/>
            <a:ext cx="1066800" cy="53794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7" name="Right Arrow 6"/>
          <p:cNvSpPr/>
          <p:nvPr/>
        </p:nvSpPr>
        <p:spPr>
          <a:xfrm>
            <a:off x="5257800" y="5867400"/>
            <a:ext cx="1066800" cy="53794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2827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wait a minute…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SELECT COUNT(*) FROM (SELECT DISTINCT State FROM </a:t>
            </a:r>
            <a:r>
              <a:rPr lang="en-US" b="1" dirty="0" smtClean="0"/>
              <a:t> </a:t>
            </a:r>
            <a:r>
              <a:rPr lang="en-US" b="1" dirty="0" err="1" smtClean="0"/>
              <a:t>orderdb.Customer</a:t>
            </a:r>
            <a:r>
              <a:rPr lang="en-US" b="1" dirty="0" smtClean="0"/>
              <a:t>) </a:t>
            </a:r>
            <a:r>
              <a:rPr lang="en-US" b="1" dirty="0"/>
              <a:t>AS </a:t>
            </a:r>
            <a:r>
              <a:rPr lang="en-US" b="1" dirty="0" smtClean="0"/>
              <a:t>tmp1;</a:t>
            </a:r>
            <a:endParaRPr lang="en-US" b="1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We see this works, but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SELECT </a:t>
            </a:r>
            <a:r>
              <a:rPr lang="en-US" b="1" dirty="0"/>
              <a:t>DISTINCT State FROM </a:t>
            </a:r>
            <a:r>
              <a:rPr lang="en-US" b="1" dirty="0" err="1" smtClean="0"/>
              <a:t>orderdb.Customer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isn’t a table – it’s a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view</a:t>
            </a:r>
            <a:r>
              <a:rPr lang="en-US" dirty="0" smtClean="0"/>
              <a:t>!</a:t>
            </a:r>
          </a:p>
          <a:p>
            <a:endParaRPr lang="en-US" dirty="0"/>
          </a:p>
          <a:p>
            <a:r>
              <a:rPr lang="en-US" dirty="0" smtClean="0"/>
              <a:t>You also can SELECT data FROM a view</a:t>
            </a:r>
          </a:p>
          <a:p>
            <a:pPr lvl="1"/>
            <a:r>
              <a:rPr lang="en-US" dirty="0" smtClean="0"/>
              <a:t>Look back at the query results – they are all basically tables anyway!</a:t>
            </a:r>
          </a:p>
          <a:p>
            <a:pPr lvl="1"/>
            <a:r>
              <a:rPr lang="en-US" dirty="0" smtClean="0"/>
              <a:t>But you have to give it a name (i.e., tmp1)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78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Functions: Retrieving highest, lowest, average, and 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800" dirty="0" smtClean="0"/>
              <a:t>SELECT MAX(Price) FROM </a:t>
            </a:r>
            <a:r>
              <a:rPr lang="en-US" sz="3800" dirty="0" err="1" smtClean="0"/>
              <a:t>orderdb.Product</a:t>
            </a:r>
            <a:r>
              <a:rPr lang="en-US" sz="3800" dirty="0" smtClean="0"/>
              <a:t>;</a:t>
            </a:r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 smtClean="0"/>
              <a:t>SELECT MIN(Price) </a:t>
            </a:r>
            <a:r>
              <a:rPr lang="en-US" sz="3800" dirty="0"/>
              <a:t>FROM </a:t>
            </a:r>
            <a:r>
              <a:rPr lang="en-US" sz="3800" dirty="0" err="1" smtClean="0"/>
              <a:t>orderdb.Product</a:t>
            </a:r>
            <a:r>
              <a:rPr lang="en-US" sz="3800" dirty="0" smtClean="0"/>
              <a:t>;</a:t>
            </a:r>
            <a:endParaRPr lang="en-US" sz="3800" dirty="0"/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 smtClean="0"/>
              <a:t>SELECT AVG(Price) FROM </a:t>
            </a:r>
            <a:r>
              <a:rPr lang="en-US" sz="3800" dirty="0" err="1" smtClean="0"/>
              <a:t>orderdb.Product</a:t>
            </a:r>
            <a:r>
              <a:rPr lang="en-US" sz="3800" dirty="0" smtClean="0"/>
              <a:t>;</a:t>
            </a:r>
            <a:endParaRPr lang="en-US" sz="3800" dirty="0"/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 smtClean="0"/>
              <a:t>SELECT SUM(Price) FROM </a:t>
            </a:r>
            <a:r>
              <a:rPr lang="en-US" sz="3800" dirty="0" err="1" smtClean="0"/>
              <a:t>orderdb.Product</a:t>
            </a:r>
            <a:r>
              <a:rPr lang="en-US" sz="3800" dirty="0" smtClean="0"/>
              <a:t>;</a:t>
            </a:r>
            <a:endParaRPr lang="en-US" sz="3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850434"/>
              </p:ext>
            </p:extLst>
          </p:nvPr>
        </p:nvGraphicFramePr>
        <p:xfrm>
          <a:off x="2989897" y="1752600"/>
          <a:ext cx="3182303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/>
                <a:gridCol w="1386205"/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ProductID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2251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Cheerios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3.99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2282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Bananas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1.29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2505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Eggo</a:t>
                      </a:r>
                      <a:r>
                        <a:rPr lang="en-US" sz="1400" dirty="0" smtClean="0"/>
                        <a:t> Waffles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2.99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 rot="16200000">
            <a:off x="2231711" y="2510787"/>
            <a:ext cx="1154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Product</a:t>
            </a:r>
            <a:endParaRPr lang="en-US" sz="2000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617507"/>
              </p:ext>
            </p:extLst>
          </p:nvPr>
        </p:nvGraphicFramePr>
        <p:xfrm>
          <a:off x="7543800" y="3352800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3.99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175157"/>
              </p:ext>
            </p:extLst>
          </p:nvPr>
        </p:nvGraphicFramePr>
        <p:xfrm>
          <a:off x="7543800" y="4191000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1.29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21409"/>
              </p:ext>
            </p:extLst>
          </p:nvPr>
        </p:nvGraphicFramePr>
        <p:xfrm>
          <a:off x="7543800" y="5029200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2.756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341551"/>
              </p:ext>
            </p:extLst>
          </p:nvPr>
        </p:nvGraphicFramePr>
        <p:xfrm>
          <a:off x="7543800" y="5811520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8.27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183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Returning only certain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We don’t always want every record in the table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1200" dirty="0" smtClean="0">
                <a:solidFill>
                  <a:srgbClr val="002060"/>
                </a:solidFill>
              </a:rPr>
              <a:t/>
            </a:r>
            <a:br>
              <a:rPr lang="en-US" sz="1200" dirty="0" smtClean="0">
                <a:solidFill>
                  <a:srgbClr val="002060"/>
                </a:solidFill>
              </a:rPr>
            </a:br>
            <a:endParaRPr lang="en-US" sz="12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use: </a:t>
            </a:r>
            <a:r>
              <a:rPr lang="en-US" sz="2400" dirty="0" smtClean="0">
                <a:solidFill>
                  <a:srgbClr val="002060"/>
                </a:solidFill>
              </a:rPr>
              <a:t>SELECT </a:t>
            </a:r>
            <a:r>
              <a:rPr lang="en-US" sz="2400" dirty="0">
                <a:solidFill>
                  <a:srgbClr val="002060"/>
                </a:solidFill>
              </a:rPr>
              <a:t>* FROM </a:t>
            </a:r>
            <a:r>
              <a:rPr lang="en-US" sz="2400" dirty="0" err="1" smtClean="0">
                <a:solidFill>
                  <a:srgbClr val="002060"/>
                </a:solidFill>
              </a:rPr>
              <a:t>schema_name.table_name</a:t>
            </a:r>
            <a:r>
              <a:rPr lang="en-US" sz="2400" dirty="0" smtClean="0">
                <a:solidFill>
                  <a:srgbClr val="002060"/>
                </a:solidFill>
              </a:rPr>
              <a:t> WHERE </a:t>
            </a:r>
            <a:r>
              <a:rPr lang="en-US" sz="2400" i="1" dirty="0" smtClean="0">
                <a:solidFill>
                  <a:srgbClr val="002060"/>
                </a:solidFill>
              </a:rPr>
              <a:t>condition;</a:t>
            </a:r>
            <a:endParaRPr lang="en-US" sz="2000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200" dirty="0" smtClean="0"/>
              <a:t>so </a:t>
            </a:r>
            <a:r>
              <a:rPr lang="en-US" sz="2400" dirty="0">
                <a:solidFill>
                  <a:srgbClr val="002060"/>
                </a:solidFill>
              </a:rPr>
              <a:t>SELECT * FROM </a:t>
            </a:r>
            <a:r>
              <a:rPr lang="en-US" sz="2400" dirty="0" err="1">
                <a:solidFill>
                  <a:srgbClr val="002060"/>
                </a:solidFill>
              </a:rPr>
              <a:t>orderdb.Customer</a:t>
            </a:r>
            <a:r>
              <a:rPr lang="en-US" sz="2400" dirty="0">
                <a:solidFill>
                  <a:srgbClr val="002060"/>
                </a:solidFill>
              </a:rPr>
              <a:t> WHERE State= 'NJ';</a:t>
            </a:r>
          </a:p>
          <a:p>
            <a:pPr marL="0" indent="0">
              <a:buNone/>
            </a:pPr>
            <a:r>
              <a:rPr lang="en-US" sz="2200" dirty="0" smtClean="0"/>
              <a:t>returns this:</a:t>
            </a:r>
            <a:endParaRPr lang="en-US" sz="2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656944"/>
              </p:ext>
            </p:extLst>
          </p:nvPr>
        </p:nvGraphicFramePr>
        <p:xfrm>
          <a:off x="1143000" y="2286000"/>
          <a:ext cx="5377880" cy="1468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/>
                <a:gridCol w="1011555"/>
                <a:gridCol w="994093"/>
                <a:gridCol w="997966"/>
                <a:gridCol w="597218"/>
                <a:gridCol w="6464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CustomerID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Zip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09120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Plainsboro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09123</a:t>
                      </a:r>
                      <a:endParaRPr lang="en-US" sz="12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James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Wilson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Pittsgrove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09121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Foreman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Warminster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19111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328408" y="2925180"/>
            <a:ext cx="1382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Customer</a:t>
            </a:r>
            <a:endParaRPr lang="en-US" sz="20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6696783" y="2292291"/>
            <a:ext cx="2209800" cy="137816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Let’s retrieve only those customers who live in New Jersey.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267110"/>
              </p:ext>
            </p:extLst>
          </p:nvPr>
        </p:nvGraphicFramePr>
        <p:xfrm>
          <a:off x="2403021" y="5257800"/>
          <a:ext cx="5377880" cy="1193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/>
                <a:gridCol w="1011555"/>
                <a:gridCol w="994093"/>
                <a:gridCol w="997966"/>
                <a:gridCol w="597218"/>
                <a:gridCol w="6464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CustomerID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Zip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09120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Plainsboro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09123</a:t>
                      </a:r>
                      <a:endParaRPr lang="en-US" sz="12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James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Wilson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Pittsgrove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95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conditional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SELECT * FROM </a:t>
            </a:r>
            <a:r>
              <a:rPr lang="en-US" sz="2400" dirty="0" err="1" smtClean="0"/>
              <a:t>orderdb.Customer</a:t>
            </a:r>
            <a:r>
              <a:rPr lang="en-US" sz="2400" dirty="0" smtClean="0"/>
              <a:t> </a:t>
            </a:r>
            <a:r>
              <a:rPr lang="en-US" sz="2400" dirty="0"/>
              <a:t>WHERE </a:t>
            </a:r>
            <a:r>
              <a:rPr lang="en-US" sz="2400" dirty="0" smtClean="0"/>
              <a:t>State &lt;&gt; </a:t>
            </a:r>
            <a:r>
              <a:rPr lang="en-US" sz="2400" dirty="0"/>
              <a:t>'NJ';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SELECT </a:t>
            </a:r>
            <a:r>
              <a:rPr lang="en-US" sz="2400" dirty="0" err="1" smtClean="0"/>
              <a:t>ProductName</a:t>
            </a:r>
            <a:r>
              <a:rPr lang="en-US" sz="2400" dirty="0" smtClean="0"/>
              <a:t>, Price FROM </a:t>
            </a:r>
            <a:r>
              <a:rPr lang="en-US" sz="2400" dirty="0" err="1" smtClean="0"/>
              <a:t>orderdb.Product</a:t>
            </a:r>
            <a:r>
              <a:rPr lang="en-US" sz="2400" dirty="0" smtClean="0"/>
              <a:t> WHERE Price &gt; 2; 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endParaRPr lang="en-US" sz="2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104863"/>
              </p:ext>
            </p:extLst>
          </p:nvPr>
        </p:nvGraphicFramePr>
        <p:xfrm>
          <a:off x="990600" y="2174240"/>
          <a:ext cx="5914074" cy="675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38568"/>
                <a:gridCol w="1100455"/>
                <a:gridCol w="1079818"/>
                <a:gridCol w="1131951"/>
                <a:gridCol w="665480"/>
                <a:gridCol w="69780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Zip</a:t>
                      </a:r>
                      <a:endParaRPr lang="en-US" sz="14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Eric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Foreman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Warminster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19111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897620"/>
              </p:ext>
            </p:extLst>
          </p:nvPr>
        </p:nvGraphicFramePr>
        <p:xfrm>
          <a:off x="990600" y="5364480"/>
          <a:ext cx="3182303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/>
                <a:gridCol w="1386205"/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ProductID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2251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Cheerios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3.99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2505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Eggo</a:t>
                      </a:r>
                      <a:r>
                        <a:rPr lang="en-US" sz="1400" dirty="0" smtClean="0"/>
                        <a:t> Waffles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2.99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4648200" y="5105400"/>
            <a:ext cx="3733800" cy="1600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Put single quotes around string (non-numeric) values.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The quotes are optional for numeric values.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724400" y="2971800"/>
            <a:ext cx="2590800" cy="1143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&gt; means “greater than”</a:t>
            </a:r>
          </a:p>
          <a:p>
            <a:pPr algn="ctr"/>
            <a:r>
              <a:rPr lang="en-US" sz="1600" dirty="0" smtClean="0"/>
              <a:t>&lt; means “less than”</a:t>
            </a:r>
            <a:br>
              <a:rPr lang="en-US" sz="1600" dirty="0" smtClean="0"/>
            </a:br>
            <a:r>
              <a:rPr lang="en-US" sz="1600" dirty="0" smtClean="0"/>
              <a:t>= means “equal to”</a:t>
            </a:r>
            <a:br>
              <a:rPr lang="en-US" sz="1600" dirty="0" smtClean="0"/>
            </a:br>
            <a:r>
              <a:rPr lang="en-US" sz="1600" dirty="0" smtClean="0"/>
              <a:t>&lt;&gt; means “not equal to”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0032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WHERE and 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300" dirty="0"/>
              <a:t>SELECT </a:t>
            </a:r>
            <a:r>
              <a:rPr lang="en-US" sz="2300" dirty="0" smtClean="0"/>
              <a:t>COUNT(</a:t>
            </a:r>
            <a:r>
              <a:rPr lang="en-US" sz="2300" dirty="0" err="1" smtClean="0"/>
              <a:t>FirstName</a:t>
            </a:r>
            <a:r>
              <a:rPr lang="en-US" sz="2300" dirty="0" smtClean="0"/>
              <a:t>) FROM </a:t>
            </a:r>
            <a:r>
              <a:rPr lang="en-US" sz="2300" dirty="0" err="1" smtClean="0"/>
              <a:t>orderdb.Customer</a:t>
            </a:r>
            <a:r>
              <a:rPr lang="en-US" sz="2300" dirty="0" smtClean="0"/>
              <a:t> WHERE State= </a:t>
            </a:r>
            <a:r>
              <a:rPr lang="en-US" sz="2300" dirty="0"/>
              <a:t>'NJ';</a:t>
            </a:r>
          </a:p>
          <a:p>
            <a:pPr marL="0" indent="0">
              <a:buNone/>
            </a:pPr>
            <a:endParaRPr lang="en-US" sz="2300" dirty="0" smtClean="0"/>
          </a:p>
          <a:p>
            <a:pPr marL="0" indent="0">
              <a:buNone/>
            </a:pP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2300" dirty="0" smtClean="0"/>
              <a:t>SELECT COUNT(</a:t>
            </a:r>
            <a:r>
              <a:rPr lang="en-US" sz="2300" dirty="0" err="1" smtClean="0"/>
              <a:t>ProductName</a:t>
            </a:r>
            <a:r>
              <a:rPr lang="en-US" sz="2300" dirty="0" smtClean="0"/>
              <a:t>) </a:t>
            </a:r>
            <a:r>
              <a:rPr lang="en-US" sz="2300" dirty="0"/>
              <a:t>FROM </a:t>
            </a:r>
            <a:r>
              <a:rPr lang="en-US" sz="2300" dirty="0" err="1" smtClean="0"/>
              <a:t>orderdb.Product</a:t>
            </a:r>
            <a:r>
              <a:rPr lang="en-US" sz="2300" dirty="0" smtClean="0"/>
              <a:t> </a:t>
            </a:r>
            <a:r>
              <a:rPr lang="en-US" sz="2300" dirty="0"/>
              <a:t>WHERE </a:t>
            </a:r>
            <a:r>
              <a:rPr lang="en-US" sz="2300" dirty="0" smtClean="0"/>
              <a:t>Price </a:t>
            </a:r>
            <a:r>
              <a:rPr lang="en-US" sz="2300" dirty="0"/>
              <a:t>&lt;</a:t>
            </a:r>
            <a:r>
              <a:rPr lang="en-US" sz="2300" dirty="0" smtClean="0"/>
              <a:t> 3; </a:t>
            </a:r>
            <a:endParaRPr lang="en-US" sz="2300" dirty="0"/>
          </a:p>
          <a:p>
            <a:pPr marL="0" indent="0">
              <a:buNone/>
            </a:pPr>
            <a:endParaRPr lang="en-US" sz="23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318479"/>
              </p:ext>
            </p:extLst>
          </p:nvPr>
        </p:nvGraphicFramePr>
        <p:xfrm>
          <a:off x="1524000" y="236220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533010"/>
              </p:ext>
            </p:extLst>
          </p:nvPr>
        </p:nvGraphicFramePr>
        <p:xfrm>
          <a:off x="1524000" y="397256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143000" y="5091869"/>
            <a:ext cx="7086600" cy="115653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Review: </a:t>
            </a:r>
            <a:r>
              <a:rPr lang="en-US" sz="2400" dirty="0" smtClean="0"/>
              <a:t>Does it matter which field in the table you use in the SELECT COUNT query?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724400" y="2133600"/>
            <a:ext cx="3276600" cy="838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Asks: How many customers live in New Jersey?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4724400" y="3810000"/>
            <a:ext cx="3276600" cy="838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Asks: How many products cost less than $3?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517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Querying multiple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Right now, you can answer</a:t>
            </a:r>
          </a:p>
          <a:p>
            <a:pPr lvl="1"/>
            <a:r>
              <a:rPr lang="en-US" dirty="0" smtClean="0"/>
              <a:t>How many customers live in New Jersey?</a:t>
            </a:r>
          </a:p>
          <a:p>
            <a:pPr lvl="1"/>
            <a:r>
              <a:rPr lang="en-US" dirty="0" smtClean="0"/>
              <a:t>What is the most expensive product sold?</a:t>
            </a:r>
          </a:p>
          <a:p>
            <a:endParaRPr lang="en-US" dirty="0" smtClean="0"/>
          </a:p>
          <a:p>
            <a:r>
              <a:rPr lang="en-US" dirty="0" smtClean="0"/>
              <a:t>Because those two questions can be answered looking at only a single table.</a:t>
            </a:r>
          </a:p>
          <a:p>
            <a:endParaRPr lang="en-US" dirty="0"/>
          </a:p>
          <a:p>
            <a:r>
              <a:rPr lang="en-US" dirty="0" smtClean="0"/>
              <a:t>But what if we want to find out the orders a customer placed?</a:t>
            </a:r>
          </a:p>
          <a:p>
            <a:endParaRPr lang="en-US" dirty="0"/>
          </a:p>
          <a:p>
            <a:r>
              <a:rPr lang="en-US" dirty="0" smtClean="0"/>
              <a:t>You need a construct a query that combines two (or more) tables.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27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(Inner)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We’ve seen this before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We matched the Order and Customer tables based on the common field (</a:t>
            </a:r>
            <a:r>
              <a:rPr lang="en-US" dirty="0" err="1" smtClean="0"/>
              <a:t>CustomerID</a:t>
            </a:r>
            <a:r>
              <a:rPr lang="en-US" dirty="0" smtClean="0"/>
              <a:t>)</a:t>
            </a:r>
          </a:p>
          <a:p>
            <a:r>
              <a:rPr lang="en-US" dirty="0" smtClean="0"/>
              <a:t>We can construct a SQL query to do this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527121"/>
              </p:ext>
            </p:extLst>
          </p:nvPr>
        </p:nvGraphicFramePr>
        <p:xfrm>
          <a:off x="533401" y="2860040"/>
          <a:ext cx="8305799" cy="1940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/>
                <a:gridCol w="1085544"/>
                <a:gridCol w="1085544"/>
                <a:gridCol w="971229"/>
                <a:gridCol w="971229"/>
                <a:gridCol w="954461"/>
                <a:gridCol w="958179"/>
                <a:gridCol w="573409"/>
                <a:gridCol w="6206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`Order` Number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OrderDate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Customer 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Customer 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Zip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2011-3-3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Plainsboro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2011-3-4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2011-3-6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Foreman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Warminster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19111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Left-Right Arrow 4"/>
          <p:cNvSpPr/>
          <p:nvPr/>
        </p:nvSpPr>
        <p:spPr>
          <a:xfrm>
            <a:off x="533401" y="2250440"/>
            <a:ext cx="32004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Order Table</a:t>
            </a:r>
            <a:endParaRPr lang="en-US" dirty="0"/>
          </a:p>
        </p:txBody>
      </p:sp>
      <p:sp>
        <p:nvSpPr>
          <p:cNvPr id="6" name="Left-Right Arrow 5"/>
          <p:cNvSpPr/>
          <p:nvPr/>
        </p:nvSpPr>
        <p:spPr>
          <a:xfrm>
            <a:off x="3810001" y="2254240"/>
            <a:ext cx="49530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Customer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01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The relational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562"/>
            <a:ext cx="8229600" cy="4525963"/>
          </a:xfrm>
        </p:spPr>
        <p:txBody>
          <a:bodyPr/>
          <a:lstStyle/>
          <a:p>
            <a:r>
              <a:rPr lang="en-US" dirty="0" smtClean="0"/>
              <a:t>Core of Online Transaction Processing (OLTP) </a:t>
            </a:r>
          </a:p>
          <a:p>
            <a:r>
              <a:rPr lang="en-US" dirty="0" smtClean="0"/>
              <a:t>A series of tables</a:t>
            </a:r>
          </a:p>
          <a:p>
            <a:r>
              <a:rPr lang="en-US" dirty="0" smtClean="0"/>
              <a:t>Linked together through primary/foreign key relationships</a:t>
            </a:r>
            <a:endParaRPr lang="en-US" dirty="0"/>
          </a:p>
        </p:txBody>
      </p:sp>
      <p:pic>
        <p:nvPicPr>
          <p:cNvPr id="17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32" y="4114800"/>
            <a:ext cx="1676400" cy="2595880"/>
          </a:xfrm>
          <a:prstGeom prst="rect">
            <a:avLst/>
          </a:prstGeom>
        </p:spPr>
      </p:pic>
      <p:pic>
        <p:nvPicPr>
          <p:cNvPr id="18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4970" y="4453313"/>
            <a:ext cx="1676400" cy="1483360"/>
          </a:xfrm>
          <a:prstGeom prst="rect">
            <a:avLst/>
          </a:prstGeom>
        </p:spPr>
      </p:pic>
      <p:pic>
        <p:nvPicPr>
          <p:cNvPr id="19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4359" y="4513580"/>
            <a:ext cx="1805361" cy="1854200"/>
          </a:xfrm>
          <a:prstGeom prst="rect">
            <a:avLst/>
          </a:prstGeom>
        </p:spPr>
      </p:pic>
      <p:pic>
        <p:nvPicPr>
          <p:cNvPr id="33" name="tabl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0451" y="4465320"/>
            <a:ext cx="1676400" cy="1478280"/>
          </a:xfrm>
          <a:prstGeom prst="rect">
            <a:avLst/>
          </a:prstGeom>
        </p:spPr>
      </p:pic>
      <p:sp>
        <p:nvSpPr>
          <p:cNvPr id="34" name="Freeform 33"/>
          <p:cNvSpPr/>
          <p:nvPr/>
        </p:nvSpPr>
        <p:spPr>
          <a:xfrm>
            <a:off x="1962150" y="4638040"/>
            <a:ext cx="577850" cy="1054100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2012421" y="4498340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088621" y="4498341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2362200" y="5565140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2362200" y="5692140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9" name="Freeform 38"/>
          <p:cNvSpPr/>
          <p:nvPr/>
        </p:nvSpPr>
        <p:spPr>
          <a:xfrm>
            <a:off x="4189868" y="5020945"/>
            <a:ext cx="610731" cy="400685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4240140" y="4881245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316340" y="4881246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4622800" y="5294630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4622800" y="5421630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4" name="Freeform 43"/>
          <p:cNvSpPr/>
          <p:nvPr/>
        </p:nvSpPr>
        <p:spPr>
          <a:xfrm flipV="1">
            <a:off x="6599720" y="5020946"/>
            <a:ext cx="610731" cy="753744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>
            <a:off x="7086600" y="4880999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162800" y="4881000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605588" y="5672296"/>
            <a:ext cx="176212" cy="102394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6599720" y="5774690"/>
            <a:ext cx="186843" cy="9525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366207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Joining tables using WHERE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300" dirty="0"/>
              <a:t>SELECT </a:t>
            </a:r>
            <a:r>
              <a:rPr lang="en-US" sz="2300" dirty="0" smtClean="0"/>
              <a:t>* FROM </a:t>
            </a:r>
            <a:r>
              <a:rPr lang="en-US" sz="2300" dirty="0" err="1" smtClean="0"/>
              <a:t>orderdb.Customer</a:t>
            </a:r>
            <a:r>
              <a:rPr lang="en-US" sz="2300" dirty="0" smtClean="0"/>
              <a:t>, </a:t>
            </a:r>
            <a:r>
              <a:rPr lang="en-US" sz="2300" dirty="0" err="1" smtClean="0"/>
              <a:t>orderdb</a:t>
            </a:r>
            <a:r>
              <a:rPr lang="en-US" sz="2300" dirty="0" smtClean="0"/>
              <a:t>.`Order`</a:t>
            </a:r>
            <a:endParaRPr lang="en-US" sz="2300" dirty="0"/>
          </a:p>
          <a:p>
            <a:pPr marL="0" indent="0">
              <a:buNone/>
            </a:pPr>
            <a:r>
              <a:rPr lang="en-US" sz="2300" dirty="0"/>
              <a:t>WHERE </a:t>
            </a:r>
            <a:r>
              <a:rPr lang="en-US" sz="2300" dirty="0" err="1" smtClean="0"/>
              <a:t>Customer.CustomerID</a:t>
            </a:r>
            <a:r>
              <a:rPr lang="en-US" sz="2300" dirty="0" smtClean="0"/>
              <a:t>=`Order`.</a:t>
            </a:r>
            <a:r>
              <a:rPr lang="en-US" sz="2300" dirty="0" err="1" smtClean="0"/>
              <a:t>CustomerID</a:t>
            </a:r>
            <a:r>
              <a:rPr lang="en-US" sz="2300" dirty="0" smtClean="0"/>
              <a:t>;</a:t>
            </a:r>
          </a:p>
          <a:p>
            <a:pPr marL="0" indent="0">
              <a:buNone/>
            </a:pPr>
            <a:endParaRPr lang="en-US" sz="2300" dirty="0" smtClean="0"/>
          </a:p>
          <a:p>
            <a:pPr marL="0" indent="0">
              <a:buNone/>
            </a:pPr>
            <a:r>
              <a:rPr lang="en-US" sz="2300" dirty="0" smtClean="0"/>
              <a:t>Returns this:</a:t>
            </a:r>
            <a:endParaRPr lang="en-US" sz="23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696851"/>
              </p:ext>
            </p:extLst>
          </p:nvPr>
        </p:nvGraphicFramePr>
        <p:xfrm>
          <a:off x="609600" y="3429000"/>
          <a:ext cx="8077210" cy="1940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/>
                <a:gridCol w="968693"/>
                <a:gridCol w="951230"/>
                <a:gridCol w="971229"/>
                <a:gridCol w="597218"/>
                <a:gridCol w="646430"/>
                <a:gridCol w="800418"/>
                <a:gridCol w="968693"/>
                <a:gridCol w="108775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Customer.</a:t>
                      </a:r>
                      <a:br>
                        <a:rPr lang="en-US" sz="1200" dirty="0" smtClean="0"/>
                      </a:br>
                      <a:r>
                        <a:rPr lang="en-US" sz="1200" dirty="0" err="1" smtClean="0"/>
                        <a:t>CustomerID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Order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Number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OrderDate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Order.</a:t>
                      </a:r>
                      <a:br>
                        <a:rPr lang="en-US" sz="1200" dirty="0" smtClean="0"/>
                      </a:br>
                      <a:r>
                        <a:rPr lang="en-US" sz="1200" dirty="0" err="1" smtClean="0"/>
                        <a:t>CustomerID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09123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2011-3-3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2011-3-4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2011-3-6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1115291" y="5486400"/>
            <a:ext cx="7086600" cy="115653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Note that all the fields are there, but depending on the database system, the field order may be different.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7510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closer look at the JOIN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06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SELECT * FROM </a:t>
            </a:r>
            <a:r>
              <a:rPr lang="en-US" dirty="0" err="1" smtClean="0"/>
              <a:t>orderdb.Customer</a:t>
            </a:r>
            <a:r>
              <a:rPr lang="en-US" dirty="0" smtClean="0"/>
              <a:t>, </a:t>
            </a:r>
            <a:r>
              <a:rPr lang="en-US" dirty="0" err="1" smtClean="0"/>
              <a:t>orderdb</a:t>
            </a:r>
            <a:r>
              <a:rPr lang="en-US" dirty="0" smtClean="0"/>
              <a:t>.`Order`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WHERE </a:t>
            </a:r>
            <a:r>
              <a:rPr lang="en-US" dirty="0" err="1" smtClean="0"/>
              <a:t>Customer.CustomerID</a:t>
            </a:r>
            <a:r>
              <a:rPr lang="en-US" dirty="0" smtClean="0"/>
              <a:t>=`Order`.</a:t>
            </a:r>
            <a:r>
              <a:rPr lang="en-US" dirty="0" err="1" smtClean="0"/>
              <a:t>CustomerID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512823"/>
              </p:ext>
            </p:extLst>
          </p:nvPr>
        </p:nvGraphicFramePr>
        <p:xfrm>
          <a:off x="533400" y="2667000"/>
          <a:ext cx="8001000" cy="201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0"/>
                <a:gridCol w="41910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SELECT *</a:t>
                      </a:r>
                      <a:endParaRPr 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Return all the columns from both tables</a:t>
                      </a:r>
                      <a:endParaRPr lang="en-US" sz="1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FROM m1orderdb.Customer, m1orderdb.`Order`</a:t>
                      </a:r>
                      <a:endParaRPr 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The two </a:t>
                      </a:r>
                      <a:r>
                        <a:rPr lang="en-US" sz="1800" baseline="0" dirty="0" smtClean="0"/>
                        <a:t>tables to be joined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WHERE </a:t>
                      </a:r>
                      <a:r>
                        <a:rPr lang="en-US" sz="1800" b="1" dirty="0" err="1" smtClean="0"/>
                        <a:t>Customer.CustomerID</a:t>
                      </a:r>
                      <a:r>
                        <a:rPr lang="en-US" sz="1800" b="1" dirty="0" smtClean="0"/>
                        <a:t> = `Order`.</a:t>
                      </a:r>
                      <a:r>
                        <a:rPr lang="en-US" sz="1800" b="1" dirty="0" err="1" smtClean="0"/>
                        <a:t>CustomerID</a:t>
                      </a:r>
                      <a:endParaRPr 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Only choose records where the </a:t>
                      </a:r>
                      <a:r>
                        <a:rPr lang="en-US" sz="1800" baseline="0" dirty="0" err="1" smtClean="0"/>
                        <a:t>CustomerID</a:t>
                      </a:r>
                      <a:r>
                        <a:rPr lang="en-US" sz="1800" baseline="0" dirty="0" smtClean="0"/>
                        <a:t> exists in both tables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533400" y="4953000"/>
            <a:ext cx="8077200" cy="77553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Another way to say it:</a:t>
            </a:r>
          </a:p>
          <a:p>
            <a:pPr algn="ctr"/>
            <a:r>
              <a:rPr lang="en-US" sz="2400" dirty="0" smtClean="0"/>
              <a:t>Choose customers that have placed an order </a:t>
            </a:r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533400" y="5853869"/>
            <a:ext cx="8077200" cy="775531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/>
              <a:t>The “.” notation is </a:t>
            </a:r>
            <a:r>
              <a:rPr lang="en-US" sz="2400" i="1" dirty="0" err="1" smtClean="0"/>
              <a:t>Table.Field</a:t>
            </a:r>
            <a:endParaRPr lang="en-US" sz="2400" i="1" dirty="0" smtClean="0"/>
          </a:p>
          <a:p>
            <a:pPr algn="ctr"/>
            <a:r>
              <a:rPr lang="en-US" sz="2400" i="1" dirty="0" smtClean="0"/>
              <a:t>We need this when two tables have the same field name.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47341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is Order surrounded by “back quotes”?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382000" cy="412833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SELECT * FROM </a:t>
            </a:r>
            <a:r>
              <a:rPr lang="en-US" dirty="0" err="1" smtClean="0"/>
              <a:t>orderdb.Customer</a:t>
            </a:r>
            <a:r>
              <a:rPr lang="en-US" dirty="0" smtClean="0"/>
              <a:t>, </a:t>
            </a:r>
            <a:r>
              <a:rPr lang="en-US" dirty="0" err="1" smtClean="0"/>
              <a:t>orderdb</a:t>
            </a:r>
            <a:r>
              <a:rPr lang="en-US" dirty="0" smtClean="0"/>
              <a:t>.`Order`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WHERE </a:t>
            </a:r>
            <a:r>
              <a:rPr lang="en-US" dirty="0" err="1" smtClean="0"/>
              <a:t>Customer.CustomerID</a:t>
            </a:r>
            <a:r>
              <a:rPr lang="en-US" dirty="0" smtClean="0"/>
              <a:t>=`Order`.</a:t>
            </a:r>
            <a:r>
              <a:rPr lang="en-US" dirty="0" err="1" smtClean="0"/>
              <a:t>CustomerID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Order is a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reserved word </a:t>
            </a:r>
            <a:r>
              <a:rPr lang="en-US" dirty="0" smtClean="0"/>
              <a:t>in SQL. It is a command.</a:t>
            </a:r>
          </a:p>
          <a:p>
            <a:pPr lvl="1"/>
            <a:r>
              <a:rPr lang="en-US" dirty="0" smtClean="0"/>
              <a:t>As in “ORDER BY”</a:t>
            </a:r>
          </a:p>
          <a:p>
            <a:r>
              <a:rPr lang="en-US" dirty="0" smtClean="0"/>
              <a:t>The back quotes tell MySQL to treat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`Order`</a:t>
            </a:r>
            <a:r>
              <a:rPr lang="en-US" dirty="0" smtClean="0"/>
              <a:t> as a database object and not a command.</a:t>
            </a:r>
          </a:p>
          <a:p>
            <a:r>
              <a:rPr lang="en-US" dirty="0" smtClean="0"/>
              <a:t>Sometimes it can figure out the difference without the back quotes, but including them doesn’t hurt.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33400" y="5714999"/>
            <a:ext cx="8077200" cy="914401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For a list of reserved words in MySQL, go to:</a:t>
            </a:r>
          </a:p>
          <a:p>
            <a:pPr algn="ctr"/>
            <a:r>
              <a:rPr lang="en-US" sz="2000" dirty="0"/>
              <a:t>http://dev.mysql.com/doc/refman/5.1/en/reserved-words.html</a:t>
            </a:r>
          </a:p>
        </p:txBody>
      </p:sp>
    </p:spTree>
    <p:extLst>
      <p:ext uri="{BB962C8B-B14F-4D97-AF65-F5344CB8AC3E}">
        <p14:creationId xmlns:p14="http://schemas.microsoft.com/office/powerpoint/2010/main" val="242602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more complex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Let’s say we want to find out what each customer ordered</a:t>
            </a:r>
          </a:p>
          <a:p>
            <a:r>
              <a:rPr lang="en-US" sz="2800" dirty="0" smtClean="0"/>
              <a:t>We want to wind up with this view of the database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438196"/>
              </p:ext>
            </p:extLst>
          </p:nvPr>
        </p:nvGraphicFramePr>
        <p:xfrm>
          <a:off x="1201418" y="3352800"/>
          <a:ext cx="6570982" cy="2910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87793"/>
                <a:gridCol w="1100455"/>
                <a:gridCol w="1079818"/>
                <a:gridCol w="1386205"/>
                <a:gridCol w="949643"/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OrderNumber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Quantity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1496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Greg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House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Cheerios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3.99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Cheerios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3.99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Foreman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49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How to do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US" dirty="0" smtClean="0"/>
              <a:t>We need information from Customer and Product (and Order-Product)</a:t>
            </a:r>
          </a:p>
          <a:p>
            <a:r>
              <a:rPr lang="en-US" dirty="0" smtClean="0"/>
              <a:t>So we need to link all of the tables together</a:t>
            </a:r>
          </a:p>
          <a:p>
            <a:pPr lvl="1"/>
            <a:r>
              <a:rPr lang="en-US" dirty="0" smtClean="0"/>
              <a:t>To associate Customers with Products we need to follow the path from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Customer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/>
              <a:t>to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Product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0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32" y="3886200"/>
            <a:ext cx="1676400" cy="2595880"/>
          </a:xfrm>
          <a:prstGeom prst="rect">
            <a:avLst/>
          </a:prstGeom>
        </p:spPr>
      </p:pic>
      <p:pic>
        <p:nvPicPr>
          <p:cNvPr id="31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4970" y="4224713"/>
            <a:ext cx="1676400" cy="1483360"/>
          </a:xfrm>
          <a:prstGeom prst="rect">
            <a:avLst/>
          </a:prstGeom>
        </p:spPr>
      </p:pic>
      <p:pic>
        <p:nvPicPr>
          <p:cNvPr id="32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4359" y="4284980"/>
            <a:ext cx="1805361" cy="1854200"/>
          </a:xfrm>
          <a:prstGeom prst="rect">
            <a:avLst/>
          </a:prstGeom>
        </p:spPr>
      </p:pic>
      <p:pic>
        <p:nvPicPr>
          <p:cNvPr id="33" name="tabl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0451" y="4236720"/>
            <a:ext cx="1676400" cy="1478280"/>
          </a:xfrm>
          <a:prstGeom prst="rect">
            <a:avLst/>
          </a:prstGeom>
        </p:spPr>
      </p:pic>
      <p:sp>
        <p:nvSpPr>
          <p:cNvPr id="34" name="Freeform 33"/>
          <p:cNvSpPr/>
          <p:nvPr/>
        </p:nvSpPr>
        <p:spPr>
          <a:xfrm>
            <a:off x="1962150" y="4409440"/>
            <a:ext cx="577850" cy="1054100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2012421" y="4269740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088621" y="4269741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2362200" y="5336540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2362200" y="5463540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9" name="Freeform 38"/>
          <p:cNvSpPr/>
          <p:nvPr/>
        </p:nvSpPr>
        <p:spPr>
          <a:xfrm>
            <a:off x="4189868" y="4792345"/>
            <a:ext cx="610731" cy="400685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4240140" y="4652645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316340" y="4652646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4622800" y="5066030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4622800" y="5193030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4" name="Freeform 43"/>
          <p:cNvSpPr/>
          <p:nvPr/>
        </p:nvSpPr>
        <p:spPr>
          <a:xfrm flipV="1">
            <a:off x="6599720" y="4792346"/>
            <a:ext cx="610731" cy="753744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>
            <a:off x="7086600" y="4652399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162800" y="4652400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605588" y="5443696"/>
            <a:ext cx="176212" cy="102394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6599720" y="5546090"/>
            <a:ext cx="186843" cy="9525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371416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Here’s the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2300" dirty="0"/>
              <a:t>SELECT </a:t>
            </a:r>
            <a:r>
              <a:rPr lang="en-US" sz="2300" dirty="0" smtClean="0"/>
              <a:t>`Order`.</a:t>
            </a:r>
            <a:r>
              <a:rPr lang="en-US" sz="2300" dirty="0" err="1" smtClean="0"/>
              <a:t>OrderNumber</a:t>
            </a:r>
            <a:r>
              <a:rPr lang="en-US" sz="2300" dirty="0" smtClean="0"/>
              <a:t>, </a:t>
            </a:r>
            <a:r>
              <a:rPr lang="en-US" sz="2300" dirty="0" err="1" smtClean="0"/>
              <a:t>Customer.FirstName</a:t>
            </a:r>
            <a:r>
              <a:rPr lang="en-US" sz="2300" dirty="0" smtClean="0"/>
              <a:t>, </a:t>
            </a:r>
            <a:r>
              <a:rPr lang="en-US" sz="2300" dirty="0" err="1" smtClean="0"/>
              <a:t>Customer.LastName</a:t>
            </a:r>
            <a:r>
              <a:rPr lang="en-US" sz="2300" dirty="0" smtClean="0"/>
              <a:t>, </a:t>
            </a:r>
            <a:r>
              <a:rPr lang="en-US" sz="2300" dirty="0" err="1" smtClean="0"/>
              <a:t>Product.ProductName</a:t>
            </a:r>
            <a:r>
              <a:rPr lang="en-US" sz="2300" dirty="0" smtClean="0"/>
              <a:t>, </a:t>
            </a:r>
            <a:br>
              <a:rPr lang="en-US" sz="2300" dirty="0" smtClean="0"/>
            </a:br>
            <a:r>
              <a:rPr lang="en-US" sz="2300" dirty="0" smtClean="0"/>
              <a:t>`Order-</a:t>
            </a:r>
            <a:r>
              <a:rPr lang="en-US" sz="2300" dirty="0" err="1" smtClean="0"/>
              <a:t>Product`.Quantity</a:t>
            </a:r>
            <a:r>
              <a:rPr lang="en-US" sz="2300" dirty="0" smtClean="0"/>
              <a:t>, </a:t>
            </a:r>
            <a:r>
              <a:rPr lang="en-US" sz="2300" dirty="0" err="1" smtClean="0"/>
              <a:t>Product.Price</a:t>
            </a:r>
            <a:endParaRPr lang="en-US" sz="2300" dirty="0"/>
          </a:p>
          <a:p>
            <a:pPr marL="0" indent="0" algn="r">
              <a:buNone/>
            </a:pPr>
            <a:r>
              <a:rPr lang="en-US" sz="2300" dirty="0"/>
              <a:t>FROM </a:t>
            </a:r>
            <a:r>
              <a:rPr lang="en-US" sz="2300" dirty="0" err="1" smtClean="0"/>
              <a:t>orderdb.Customer</a:t>
            </a:r>
            <a:r>
              <a:rPr lang="en-US" sz="2300" dirty="0" smtClean="0"/>
              <a:t>, </a:t>
            </a:r>
            <a:r>
              <a:rPr lang="en-US" sz="2300" dirty="0" err="1" smtClean="0"/>
              <a:t>orderdb</a:t>
            </a:r>
            <a:r>
              <a:rPr lang="en-US" sz="2300" dirty="0" smtClean="0"/>
              <a:t>.`Order`, </a:t>
            </a:r>
            <a:br>
              <a:rPr lang="en-US" sz="2300" dirty="0" smtClean="0"/>
            </a:br>
            <a:r>
              <a:rPr lang="en-US" sz="2300" dirty="0" err="1" smtClean="0"/>
              <a:t>orderdb.Product</a:t>
            </a:r>
            <a:r>
              <a:rPr lang="en-US" sz="2300" dirty="0" smtClean="0"/>
              <a:t>, </a:t>
            </a:r>
            <a:r>
              <a:rPr lang="en-US" sz="2300" dirty="0" err="1" smtClean="0"/>
              <a:t>orderdb</a:t>
            </a:r>
            <a:r>
              <a:rPr lang="en-US" sz="2300" dirty="0" smtClean="0"/>
              <a:t>.`Order-Product`</a:t>
            </a:r>
            <a:endParaRPr lang="en-US" sz="2300" dirty="0"/>
          </a:p>
          <a:p>
            <a:pPr marL="0" indent="0" algn="r">
              <a:buNone/>
            </a:pPr>
            <a:r>
              <a:rPr lang="en-US" sz="2300" dirty="0"/>
              <a:t>WHERE </a:t>
            </a:r>
            <a:r>
              <a:rPr lang="en-US" sz="2300" dirty="0" err="1" smtClean="0"/>
              <a:t>Customer.CustomerID</a:t>
            </a:r>
            <a:r>
              <a:rPr lang="en-US" sz="2300" dirty="0" smtClean="0"/>
              <a:t>=`Order`.</a:t>
            </a:r>
            <a:r>
              <a:rPr lang="en-US" sz="2300" dirty="0" err="1" smtClean="0"/>
              <a:t>CustomerID</a:t>
            </a:r>
            <a:r>
              <a:rPr lang="en-US" sz="2300" dirty="0"/>
              <a:t/>
            </a:r>
            <a:br>
              <a:rPr lang="en-US" sz="2300" dirty="0"/>
            </a:br>
            <a:r>
              <a:rPr lang="en-US" sz="2300" dirty="0" smtClean="0"/>
              <a:t>AND `Order`.</a:t>
            </a:r>
            <a:r>
              <a:rPr lang="en-US" sz="2300" dirty="0" err="1" smtClean="0"/>
              <a:t>OrderNumber</a:t>
            </a:r>
            <a:r>
              <a:rPr lang="en-US" sz="2300" dirty="0" smtClean="0"/>
              <a:t>=`Order-Product`.</a:t>
            </a:r>
            <a:r>
              <a:rPr lang="en-US" sz="2300" dirty="0" err="1" smtClean="0"/>
              <a:t>OrderNumber</a:t>
            </a:r>
            <a:r>
              <a:rPr lang="en-US" sz="2300" dirty="0" smtClean="0"/>
              <a:t> AND </a:t>
            </a:r>
            <a:r>
              <a:rPr lang="en-US" sz="2300" dirty="0" err="1" smtClean="0"/>
              <a:t>Product.ProductID</a:t>
            </a:r>
            <a:r>
              <a:rPr lang="en-US" sz="2300" dirty="0" smtClean="0"/>
              <a:t>=`Order-Product`.</a:t>
            </a:r>
            <a:r>
              <a:rPr lang="en-US" sz="2300" dirty="0" err="1" smtClean="0"/>
              <a:t>ProductID</a:t>
            </a:r>
            <a:r>
              <a:rPr lang="en-US" sz="2300" dirty="0" smtClean="0"/>
              <a:t>;</a:t>
            </a:r>
            <a:endParaRPr lang="en-US" sz="2300" dirty="0"/>
          </a:p>
        </p:txBody>
      </p:sp>
      <p:sp>
        <p:nvSpPr>
          <p:cNvPr id="4" name="Rounded Rectangle 3"/>
          <p:cNvSpPr/>
          <p:nvPr/>
        </p:nvSpPr>
        <p:spPr>
          <a:xfrm>
            <a:off x="533400" y="4953000"/>
            <a:ext cx="8077200" cy="14478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It looks more complicated than it is!</a:t>
            </a:r>
          </a:p>
          <a:p>
            <a:pPr algn="ctr"/>
            <a:r>
              <a:rPr lang="en-US" sz="2400" dirty="0" smtClean="0"/>
              <a:t>Note that we have three conditions in the WHERE clause, and we have three relationships in our schema.</a:t>
            </a:r>
            <a:endParaRPr lang="en-US" sz="2400" dirty="0"/>
          </a:p>
        </p:txBody>
      </p:sp>
      <p:pic>
        <p:nvPicPr>
          <p:cNvPr id="1028" name="Picture 4" descr="http://onpoint.wbur.org/files/2012/05/homer_the_scre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55519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559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there are endless 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total cost of all products bought by the customer “Greg House”?</a:t>
            </a:r>
            <a:br>
              <a:rPr lang="en-US" dirty="0" smtClean="0"/>
            </a:br>
            <a:r>
              <a:rPr lang="en-US" sz="2000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sz="2200" dirty="0" smtClean="0"/>
              <a:t>SELECT </a:t>
            </a:r>
            <a:r>
              <a:rPr lang="en-US" sz="2200" b="1" dirty="0" smtClean="0">
                <a:solidFill>
                  <a:srgbClr val="FF0000"/>
                </a:solidFill>
              </a:rPr>
              <a:t>SUM(</a:t>
            </a:r>
            <a:r>
              <a:rPr lang="en-US" sz="2200" b="1" dirty="0" err="1" smtClean="0">
                <a:solidFill>
                  <a:srgbClr val="FF0000"/>
                </a:solidFill>
              </a:rPr>
              <a:t>Product.Price</a:t>
            </a:r>
            <a:r>
              <a:rPr lang="en-US" sz="2200" b="1" dirty="0" smtClean="0">
                <a:solidFill>
                  <a:srgbClr val="FF0000"/>
                </a:solidFill>
              </a:rPr>
              <a:t>*`Order-</a:t>
            </a:r>
            <a:r>
              <a:rPr lang="en-US" sz="2200" b="1" dirty="0" err="1" smtClean="0">
                <a:solidFill>
                  <a:srgbClr val="FF0000"/>
                </a:solidFill>
              </a:rPr>
              <a:t>Product`.Quantity</a:t>
            </a:r>
            <a:r>
              <a:rPr lang="en-US" sz="2200" b="1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200" dirty="0" smtClean="0"/>
              <a:t>FROM </a:t>
            </a:r>
            <a:r>
              <a:rPr lang="en-US" sz="2200" dirty="0" err="1" smtClean="0"/>
              <a:t>orderdb.Customer</a:t>
            </a:r>
            <a:r>
              <a:rPr lang="en-US" sz="2200" dirty="0" smtClean="0"/>
              <a:t>, </a:t>
            </a:r>
            <a:r>
              <a:rPr lang="en-US" sz="2200" dirty="0" err="1" smtClean="0"/>
              <a:t>orderdb</a:t>
            </a:r>
            <a:r>
              <a:rPr lang="en-US" sz="2200" dirty="0" smtClean="0"/>
              <a:t>.`Order`, </a:t>
            </a:r>
            <a:r>
              <a:rPr lang="en-US" sz="2200" dirty="0" err="1" smtClean="0"/>
              <a:t>orderdb.Product</a:t>
            </a:r>
            <a:r>
              <a:rPr lang="en-US" sz="2200" dirty="0" smtClean="0"/>
              <a:t>, </a:t>
            </a:r>
            <a:r>
              <a:rPr lang="en-US" sz="2200" dirty="0" err="1" smtClean="0"/>
              <a:t>orderdb</a:t>
            </a:r>
            <a:r>
              <a:rPr lang="en-US" sz="2200" dirty="0" smtClean="0"/>
              <a:t>.`Order-Product` WHERE </a:t>
            </a:r>
            <a:br>
              <a:rPr lang="en-US" sz="2200" dirty="0" smtClean="0"/>
            </a:br>
            <a:r>
              <a:rPr lang="en-US" sz="2200" dirty="0" err="1" smtClean="0"/>
              <a:t>Customer.CustomerID</a:t>
            </a:r>
            <a:r>
              <a:rPr lang="en-US" sz="2200" dirty="0" smtClean="0"/>
              <a:t>=`Order`.</a:t>
            </a:r>
            <a:r>
              <a:rPr lang="en-US" sz="2200" dirty="0" err="1" smtClean="0"/>
              <a:t>CustomerID</a:t>
            </a:r>
            <a:r>
              <a:rPr lang="en-US" sz="2200" dirty="0" smtClean="0"/>
              <a:t> </a:t>
            </a:r>
            <a:br>
              <a:rPr lang="en-US" sz="2200" dirty="0" smtClean="0"/>
            </a:br>
            <a:r>
              <a:rPr lang="en-US" sz="2200" dirty="0" smtClean="0"/>
              <a:t>AND `Order`.</a:t>
            </a:r>
            <a:r>
              <a:rPr lang="en-US" sz="2200" dirty="0" err="1" smtClean="0"/>
              <a:t>OrderNumber</a:t>
            </a:r>
            <a:r>
              <a:rPr lang="en-US" sz="2200" dirty="0" smtClean="0"/>
              <a:t>=`Order-Product`.</a:t>
            </a:r>
            <a:r>
              <a:rPr lang="en-US" sz="2200" dirty="0" err="1" smtClean="0"/>
              <a:t>OrderNumber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AND </a:t>
            </a:r>
            <a:r>
              <a:rPr lang="en-US" sz="2200" dirty="0" err="1" smtClean="0"/>
              <a:t>Product.ProductID</a:t>
            </a:r>
            <a:r>
              <a:rPr lang="en-US" sz="2200" dirty="0" smtClean="0"/>
              <a:t>=`Order-Product`.</a:t>
            </a:r>
            <a:r>
              <a:rPr lang="en-US" sz="2200" dirty="0" err="1" smtClean="0"/>
              <a:t>ProductID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b="1" dirty="0" smtClean="0">
                <a:solidFill>
                  <a:srgbClr val="FF0000"/>
                </a:solidFill>
              </a:rPr>
              <a:t>AND </a:t>
            </a:r>
            <a:r>
              <a:rPr lang="en-US" sz="2200" b="1" dirty="0" err="1" smtClean="0">
                <a:solidFill>
                  <a:srgbClr val="FF0000"/>
                </a:solidFill>
              </a:rPr>
              <a:t>Customer.CustomerID</a:t>
            </a:r>
            <a:r>
              <a:rPr lang="en-US" sz="2200" b="1" dirty="0" smtClean="0">
                <a:solidFill>
                  <a:srgbClr val="FF0000"/>
                </a:solidFill>
              </a:rPr>
              <a:t>=1001</a:t>
            </a:r>
            <a:r>
              <a:rPr lang="en-US" sz="2200" b="1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Answer: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677311"/>
              </p:ext>
            </p:extLst>
          </p:nvPr>
        </p:nvGraphicFramePr>
        <p:xfrm>
          <a:off x="1981200" y="5632817"/>
          <a:ext cx="1066800" cy="457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66800"/>
              </a:tblGrid>
              <a:tr h="35234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23.81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013410" y="5257800"/>
            <a:ext cx="4876800" cy="1295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 smtClean="0"/>
              <a:t>You could have also said </a:t>
            </a:r>
            <a:r>
              <a:rPr lang="en-US" sz="2100" dirty="0" err="1" smtClean="0"/>
              <a:t>Customer.LastName</a:t>
            </a:r>
            <a:r>
              <a:rPr lang="en-US" sz="2100" dirty="0" smtClean="0"/>
              <a:t>=‘House’, but it’s better to use the unique identifier.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344001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What’s with the SUM() function?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39623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Notice that we’ve introduced something new</a:t>
            </a:r>
          </a:p>
          <a:p>
            <a:pPr marL="0" indent="0">
              <a:buNone/>
            </a:pPr>
            <a:r>
              <a:rPr lang="en-US" sz="1600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SELECT </a:t>
            </a:r>
            <a:r>
              <a:rPr lang="en-US" sz="2800" b="1" dirty="0" smtClean="0">
                <a:solidFill>
                  <a:srgbClr val="FF0000"/>
                </a:solidFill>
              </a:rPr>
              <a:t>SUM(</a:t>
            </a:r>
            <a:r>
              <a:rPr lang="en-US" sz="2800" b="1" dirty="0" err="1" smtClean="0">
                <a:solidFill>
                  <a:srgbClr val="FF0000"/>
                </a:solidFill>
              </a:rPr>
              <a:t>Product.Price</a:t>
            </a:r>
            <a:r>
              <a:rPr lang="en-US" sz="2800" b="1" dirty="0" smtClean="0">
                <a:solidFill>
                  <a:srgbClr val="FF0000"/>
                </a:solidFill>
              </a:rPr>
              <a:t>*`Order-</a:t>
            </a:r>
            <a:r>
              <a:rPr lang="en-US" sz="2800" b="1" dirty="0" err="1" smtClean="0">
                <a:solidFill>
                  <a:srgbClr val="FF0000"/>
                </a:solidFill>
              </a:rPr>
              <a:t>Product`.Quantity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endParaRPr lang="en-US" sz="2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400" dirty="0" smtClean="0"/>
              <a:t> </a:t>
            </a:r>
            <a:endParaRPr lang="en-US" dirty="0" smtClean="0"/>
          </a:p>
          <a:p>
            <a:r>
              <a:rPr lang="en-US" dirty="0" smtClean="0"/>
              <a:t>This multiplies price by quantity for each returned record, and then adds them together.</a:t>
            </a:r>
          </a:p>
          <a:p>
            <a:r>
              <a:rPr lang="en-US" dirty="0" smtClean="0"/>
              <a:t>You </a:t>
            </a:r>
            <a:r>
              <a:rPr lang="en-US" b="1" dirty="0" smtClean="0">
                <a:solidFill>
                  <a:srgbClr val="FF0000"/>
                </a:solidFill>
              </a:rPr>
              <a:t>can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perform arithmetic operations as long as the fields are numeric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533400" y="5257800"/>
            <a:ext cx="8077200" cy="14478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Question: </a:t>
            </a:r>
            <a:r>
              <a:rPr lang="en-US" sz="2400" dirty="0" smtClean="0"/>
              <a:t>What do you think would get returned if you left off the SUM() and just had</a:t>
            </a:r>
          </a:p>
          <a:p>
            <a:pPr algn="ctr"/>
            <a:r>
              <a:rPr lang="en-US" sz="2400" dirty="0" smtClean="0"/>
              <a:t>SELECT </a:t>
            </a:r>
            <a:r>
              <a:rPr lang="en-US" sz="2400" dirty="0" err="1" smtClean="0"/>
              <a:t>Product.Price</a:t>
            </a:r>
            <a:r>
              <a:rPr lang="en-US" sz="2400" dirty="0" smtClean="0"/>
              <a:t> * </a:t>
            </a:r>
            <a:r>
              <a:rPr lang="en-US" sz="2400" dirty="0" err="1" smtClean="0"/>
              <a:t>Product.Quantity</a:t>
            </a:r>
            <a:r>
              <a:rPr lang="en-US" sz="24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3974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want to do?</a:t>
            </a:r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4495801" y="2285999"/>
            <a:ext cx="4191000" cy="3200401"/>
          </a:xfrm>
          <a:prstGeom prst="ca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Database Management System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838200" y="3957858"/>
            <a:ext cx="3416893" cy="1299941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Put information into the database (change)</a:t>
            </a:r>
            <a:endParaRPr lang="en-US" sz="1600" dirty="0"/>
          </a:p>
        </p:txBody>
      </p:sp>
      <p:sp>
        <p:nvSpPr>
          <p:cNvPr id="7" name="Left Arrow 6"/>
          <p:cNvSpPr/>
          <p:nvPr/>
        </p:nvSpPr>
        <p:spPr>
          <a:xfrm>
            <a:off x="838201" y="2514599"/>
            <a:ext cx="3429000" cy="1305532"/>
          </a:xfrm>
          <a:prstGeom prst="lef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Get information out of the database (retrieve)</a:t>
            </a:r>
            <a:endParaRPr lang="en-US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5688" y="3886199"/>
            <a:ext cx="3451225" cy="1044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606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 this we use 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102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Structured Query Language</a:t>
            </a:r>
          </a:p>
          <a:p>
            <a:endParaRPr lang="en-US" dirty="0"/>
          </a:p>
          <a:p>
            <a:r>
              <a:rPr lang="en-US" dirty="0" smtClean="0"/>
              <a:t>A high-level set of commands that let you communicate with the database</a:t>
            </a:r>
          </a:p>
          <a:p>
            <a:endParaRPr lang="en-US" dirty="0"/>
          </a:p>
          <a:p>
            <a:r>
              <a:rPr lang="en-US" dirty="0" smtClean="0"/>
              <a:t>With SQL, you can</a:t>
            </a:r>
          </a:p>
          <a:p>
            <a:pPr lvl="1"/>
            <a:r>
              <a:rPr lang="en-US" b="1" dirty="0" smtClean="0"/>
              <a:t>Retrieve records</a:t>
            </a:r>
          </a:p>
          <a:p>
            <a:pPr lvl="1"/>
            <a:r>
              <a:rPr lang="en-US" b="1" dirty="0" smtClean="0"/>
              <a:t>Join (combine) tables</a:t>
            </a:r>
          </a:p>
          <a:p>
            <a:pPr lvl="1"/>
            <a:r>
              <a:rPr lang="en-US" dirty="0"/>
              <a:t>Insert records</a:t>
            </a:r>
          </a:p>
          <a:p>
            <a:pPr lvl="1"/>
            <a:r>
              <a:rPr lang="en-US" dirty="0"/>
              <a:t>Delete records</a:t>
            </a:r>
          </a:p>
          <a:p>
            <a:pPr lvl="1"/>
            <a:r>
              <a:rPr lang="en-US" dirty="0"/>
              <a:t>Update records</a:t>
            </a:r>
          </a:p>
          <a:p>
            <a:pPr lvl="1"/>
            <a:r>
              <a:rPr lang="en-US" dirty="0" smtClean="0"/>
              <a:t>Add and delete tables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019800" y="1751176"/>
            <a:ext cx="2819400" cy="4572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statement </a:t>
            </a:r>
            <a:r>
              <a:rPr lang="en-US" sz="2000" dirty="0" smtClean="0"/>
              <a:t>is any SQL command that interacts with a database.</a:t>
            </a:r>
          </a:p>
          <a:p>
            <a:pPr algn="ctr"/>
            <a:endParaRPr lang="en-US" sz="2000" b="1" dirty="0" smtClean="0">
              <a:solidFill>
                <a:srgbClr val="002060"/>
              </a:solidFill>
            </a:endParaRPr>
          </a:p>
          <a:p>
            <a:pPr algn="ctr"/>
            <a:r>
              <a:rPr lang="en-US" sz="2000" dirty="0" smtClean="0"/>
              <a:t>A SQL statement that </a:t>
            </a:r>
            <a:r>
              <a:rPr lang="en-US" sz="2000" b="1" dirty="0">
                <a:solidFill>
                  <a:srgbClr val="002060"/>
                </a:solidFill>
              </a:rPr>
              <a:t>retrieves</a:t>
            </a:r>
            <a:r>
              <a:rPr lang="en-US" sz="2000" dirty="0"/>
              <a:t> </a:t>
            </a:r>
            <a:r>
              <a:rPr lang="en-US" sz="2000" dirty="0" smtClean="0"/>
              <a:t>information is referred to as a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query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6" name="Left Arrow 5"/>
          <p:cNvSpPr/>
          <p:nvPr/>
        </p:nvSpPr>
        <p:spPr>
          <a:xfrm>
            <a:off x="4038600" y="4114800"/>
            <a:ext cx="1524000" cy="914400"/>
          </a:xfrm>
          <a:prstGeom prst="leftArrow">
            <a:avLst>
              <a:gd name="adj1" fmla="val 6121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 will be doing this.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95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points about SQL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181332"/>
              </p:ext>
            </p:extLst>
          </p:nvPr>
        </p:nvGraphicFramePr>
        <p:xfrm>
          <a:off x="457200" y="1600200"/>
          <a:ext cx="43434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ound Diagonal Corner Rectangle 5"/>
          <p:cNvSpPr/>
          <p:nvPr/>
        </p:nvSpPr>
        <p:spPr>
          <a:xfrm>
            <a:off x="5257800" y="1752600"/>
            <a:ext cx="3581400" cy="4572000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This is a great online reference for SQL syntax:</a:t>
            </a:r>
          </a:p>
          <a:p>
            <a:pPr algn="ctr"/>
            <a:endParaRPr lang="en-US" sz="2000" dirty="0"/>
          </a:p>
          <a:p>
            <a:pPr algn="ctr"/>
            <a:r>
              <a:rPr lang="en-US" b="1" dirty="0"/>
              <a:t>http://www.w3schools.com/sql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Here’s the one specifically for MySQL, but it’s not as well-written:</a:t>
            </a:r>
          </a:p>
          <a:p>
            <a:pPr algn="ctr"/>
            <a:endParaRPr lang="en-US" sz="2000" dirty="0"/>
          </a:p>
          <a:p>
            <a:pPr algn="ctr"/>
            <a:r>
              <a:rPr lang="en-US" b="1" dirty="0"/>
              <a:t>http://dev.mysql.com/doc/refman/5.6/en/sql-syntax.html</a:t>
            </a:r>
          </a:p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9116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SELECT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SELECT </a:t>
            </a:r>
            <a:r>
              <a:rPr lang="en-US" sz="2800" dirty="0" err="1" smtClean="0"/>
              <a:t>column_name</a:t>
            </a:r>
            <a:r>
              <a:rPr lang="en-US" sz="2800" dirty="0" smtClean="0"/>
              <a:t>(s) FROM </a:t>
            </a:r>
            <a:r>
              <a:rPr lang="en-US" sz="2800" dirty="0" err="1" smtClean="0"/>
              <a:t>schema_name.table_name</a:t>
            </a:r>
            <a:r>
              <a:rPr lang="en-US" sz="2800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 </a:t>
            </a:r>
            <a:br>
              <a:rPr lang="en-US" dirty="0" smtClean="0"/>
            </a:br>
            <a:r>
              <a:rPr lang="en-US" dirty="0" smtClean="0"/>
              <a:t>SELECT </a:t>
            </a:r>
            <a:r>
              <a:rPr lang="en-US" dirty="0" err="1" smtClean="0"/>
              <a:t>FirstName</a:t>
            </a:r>
            <a:r>
              <a:rPr lang="en-US" dirty="0" smtClean="0"/>
              <a:t> FROM </a:t>
            </a:r>
            <a:r>
              <a:rPr lang="en-US" dirty="0" err="1" smtClean="0"/>
              <a:t>orderdb.Customer</a:t>
            </a:r>
            <a:r>
              <a:rPr lang="en-US" dirty="0" smtClean="0"/>
              <a:t>;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370788"/>
              </p:ext>
            </p:extLst>
          </p:nvPr>
        </p:nvGraphicFramePr>
        <p:xfrm>
          <a:off x="1161793" y="2279709"/>
          <a:ext cx="5377880" cy="1468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/>
                <a:gridCol w="1011555"/>
                <a:gridCol w="994093"/>
                <a:gridCol w="997966"/>
                <a:gridCol w="597218"/>
                <a:gridCol w="6464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CustomerID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Zip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09120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Plainsboro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09123</a:t>
                      </a:r>
                      <a:endParaRPr lang="en-US" sz="12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James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Wilson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Pittsgrove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09121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Foreman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Warminster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19111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347201" y="2918889"/>
            <a:ext cx="1382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Customer</a:t>
            </a:r>
            <a:endParaRPr lang="en-US" sz="20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402173"/>
              </p:ext>
            </p:extLst>
          </p:nvPr>
        </p:nvGraphicFramePr>
        <p:xfrm>
          <a:off x="1149016" y="5159351"/>
          <a:ext cx="1011555" cy="1468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155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Lisa</a:t>
                      </a:r>
                      <a:endParaRPr lang="en-US" sz="12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James 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2590800" y="5027271"/>
            <a:ext cx="2819400" cy="13716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returns the </a:t>
            </a:r>
            <a:r>
              <a:rPr lang="en-US" dirty="0" err="1" smtClean="0"/>
              <a:t>FirstName</a:t>
            </a:r>
            <a:r>
              <a:rPr lang="en-US" dirty="0" smtClean="0"/>
              <a:t> column for every row in the Customer table.</a:t>
            </a:r>
          </a:p>
          <a:p>
            <a:pPr algn="ctr"/>
            <a:r>
              <a:rPr lang="en-US" b="1" dirty="0" smtClean="0">
                <a:solidFill>
                  <a:srgbClr val="FFFF00"/>
                </a:solidFill>
              </a:rPr>
              <a:t>Called a “View.”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705600" y="1219200"/>
            <a:ext cx="2286000" cy="13716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schema is a collection of tables.</a:t>
            </a:r>
            <a:endParaRPr lang="en-US" b="1" dirty="0">
              <a:solidFill>
                <a:srgbClr val="002060"/>
              </a:solidFill>
            </a:endParaRPr>
          </a:p>
          <a:p>
            <a:pPr algn="ctr"/>
            <a:r>
              <a:rPr lang="en-US" b="1" dirty="0" smtClean="0">
                <a:solidFill>
                  <a:srgbClr val="FFFF00"/>
                </a:solidFill>
              </a:rPr>
              <a:t>It is, essentially, the database.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905500" y="5027271"/>
            <a:ext cx="3086100" cy="13716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Your schema will use your m</a:t>
            </a:r>
            <a:r>
              <a:rPr lang="en-US" i="1" dirty="0" smtClean="0"/>
              <a:t>x </a:t>
            </a:r>
            <a:r>
              <a:rPr lang="en-US" dirty="0" smtClean="0"/>
              <a:t>MySQL ID</a:t>
            </a:r>
            <a:br>
              <a:rPr lang="en-US" dirty="0" smtClean="0"/>
            </a:br>
            <a:r>
              <a:rPr lang="en-US" dirty="0" smtClean="0"/>
              <a:t>(i.e., m999orderdb.Customer)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05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Retrieving multiple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257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SELECT </a:t>
            </a:r>
            <a:r>
              <a:rPr lang="en-US" dirty="0" err="1" smtClean="0"/>
              <a:t>FirstName</a:t>
            </a:r>
            <a:r>
              <a:rPr lang="en-US" dirty="0" smtClean="0"/>
              <a:t>, State FROM </a:t>
            </a:r>
            <a:r>
              <a:rPr lang="en-US" dirty="0" err="1" smtClean="0"/>
              <a:t>orderdb.Customer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SELECT * FROM </a:t>
            </a:r>
            <a:r>
              <a:rPr lang="en-US" dirty="0" err="1" smtClean="0"/>
              <a:t>orderdb.Customer</a:t>
            </a:r>
            <a:r>
              <a:rPr lang="en-US" dirty="0" smtClean="0"/>
              <a:t>;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197863"/>
              </p:ext>
            </p:extLst>
          </p:nvPr>
        </p:nvGraphicFramePr>
        <p:xfrm>
          <a:off x="1676400" y="1886609"/>
          <a:ext cx="1608773" cy="1468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1555"/>
                <a:gridCol w="59721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James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995790"/>
              </p:ext>
            </p:extLst>
          </p:nvPr>
        </p:nvGraphicFramePr>
        <p:xfrm>
          <a:off x="1600200" y="5284261"/>
          <a:ext cx="5377880" cy="1468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/>
                <a:gridCol w="1011555"/>
                <a:gridCol w="994093"/>
                <a:gridCol w="997966"/>
                <a:gridCol w="597218"/>
                <a:gridCol w="6464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CustomerID</a:t>
                      </a:r>
                      <a:r>
                        <a:rPr lang="en-US" sz="1200" dirty="0" smtClean="0"/>
                        <a:t>	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Zip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09120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Plainsboro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09123</a:t>
                      </a:r>
                      <a:endParaRPr lang="en-US" sz="12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James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Wilson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Pittsgrove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09121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Foreman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Warminster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19111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5435278" y="3581400"/>
            <a:ext cx="3429000" cy="10668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* is called a </a:t>
            </a:r>
            <a:r>
              <a:rPr lang="en-US" b="1" dirty="0" smtClean="0">
                <a:solidFill>
                  <a:srgbClr val="FFFF00"/>
                </a:solidFill>
              </a:rPr>
              <a:t>wildcard</a:t>
            </a:r>
            <a:r>
              <a:rPr lang="en-US" dirty="0" smtClean="0"/>
              <a:t>.</a:t>
            </a:r>
          </a:p>
          <a:p>
            <a:pPr algn="ctr"/>
            <a:r>
              <a:rPr lang="en-US" dirty="0"/>
              <a:t>It means “return every column.”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0" y="2247900"/>
            <a:ext cx="4191000" cy="10668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It’s good practice to end every statement with a semicolon, especially when entering multiple statements.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74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Retrieving unique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SELECT DISTINCT State FROM </a:t>
            </a:r>
            <a:r>
              <a:rPr lang="en-US" dirty="0" err="1" smtClean="0"/>
              <a:t>orderdb.Customer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SELECT </a:t>
            </a:r>
            <a:r>
              <a:rPr lang="en-US" dirty="0"/>
              <a:t>DISTINCT </a:t>
            </a:r>
            <a:r>
              <a:rPr lang="en-US" dirty="0" smtClean="0"/>
              <a:t>City, State FROM </a:t>
            </a:r>
            <a:r>
              <a:rPr lang="en-US" dirty="0" err="1" smtClean="0"/>
              <a:t>orderdb.Customer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720119"/>
              </p:ext>
            </p:extLst>
          </p:nvPr>
        </p:nvGraphicFramePr>
        <p:xfrm>
          <a:off x="2209800" y="2433320"/>
          <a:ext cx="597218" cy="919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9721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3429000" y="2433320"/>
            <a:ext cx="41148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Returns only one occurrence of each value in the column.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418779"/>
              </p:ext>
            </p:extLst>
          </p:nvPr>
        </p:nvGraphicFramePr>
        <p:xfrm>
          <a:off x="1828800" y="5085080"/>
          <a:ext cx="1595184" cy="1468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97966"/>
                <a:gridCol w="59721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Plainsboro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Pittsgrove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Warminster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4267200" y="5334000"/>
            <a:ext cx="4114800" cy="9906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this case, each combination of City AND State is unique, so it returns all of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81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10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SELECT COUNT(</a:t>
            </a:r>
            <a:r>
              <a:rPr lang="en-US" sz="2400" dirty="0" err="1" smtClean="0"/>
              <a:t>FirstName</a:t>
            </a:r>
            <a:r>
              <a:rPr lang="en-US" sz="2400" dirty="0" smtClean="0"/>
              <a:t>) </a:t>
            </a:r>
            <a:r>
              <a:rPr lang="en-US" sz="2400" dirty="0"/>
              <a:t>FROM </a:t>
            </a:r>
            <a:r>
              <a:rPr lang="en-US" sz="2400" dirty="0" err="1" smtClean="0"/>
              <a:t>orderdb.Customer</a:t>
            </a:r>
            <a:r>
              <a:rPr lang="en-US" sz="2400" dirty="0" smtClean="0"/>
              <a:t>;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SELECT </a:t>
            </a:r>
            <a:r>
              <a:rPr lang="en-US" sz="2400" dirty="0" smtClean="0"/>
              <a:t>COUNT(</a:t>
            </a:r>
            <a:r>
              <a:rPr lang="en-US" sz="2400" dirty="0" err="1" smtClean="0"/>
              <a:t>CustomerID</a:t>
            </a:r>
            <a:r>
              <a:rPr lang="en-US" sz="2400" dirty="0" smtClean="0"/>
              <a:t>) </a:t>
            </a:r>
            <a:r>
              <a:rPr lang="en-US" sz="2400" dirty="0"/>
              <a:t>FROM </a:t>
            </a:r>
            <a:r>
              <a:rPr lang="en-US" sz="2400" dirty="0" err="1" smtClean="0"/>
              <a:t>orderdb.Customer</a:t>
            </a:r>
            <a:r>
              <a:rPr lang="en-US" sz="2400" dirty="0" smtClean="0"/>
              <a:t>;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SELECT COUNT(*) FROM </a:t>
            </a:r>
            <a:r>
              <a:rPr lang="en-US" sz="2400" dirty="0" err="1" smtClean="0"/>
              <a:t>orderdb.Customer</a:t>
            </a:r>
            <a:r>
              <a:rPr lang="en-US" sz="2400" dirty="0" smtClean="0"/>
              <a:t>;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233340"/>
              </p:ext>
            </p:extLst>
          </p:nvPr>
        </p:nvGraphicFramePr>
        <p:xfrm>
          <a:off x="1828800" y="237236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3048000" y="2033954"/>
            <a:ext cx="5181600" cy="101404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Total number of records in the table </a:t>
            </a:r>
            <a:br>
              <a:rPr lang="en-US" dirty="0" smtClean="0"/>
            </a:br>
            <a:r>
              <a:rPr lang="en-US" b="1" dirty="0" smtClean="0">
                <a:solidFill>
                  <a:srgbClr val="FFFF00"/>
                </a:solidFill>
              </a:rPr>
              <a:t>where the field is not empty</a:t>
            </a:r>
            <a:r>
              <a:rPr lang="en-US" dirty="0" smtClean="0"/>
              <a:t>.</a:t>
            </a:r>
          </a:p>
          <a:p>
            <a:pPr algn="ctr"/>
            <a:r>
              <a:rPr lang="en-US" i="1" dirty="0" smtClean="0"/>
              <a:t>(don’t forget the parentheses!)</a:t>
            </a:r>
            <a:endParaRPr lang="en-US" i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754637"/>
              </p:ext>
            </p:extLst>
          </p:nvPr>
        </p:nvGraphicFramePr>
        <p:xfrm>
          <a:off x="1828800" y="412496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3048000" y="3833446"/>
            <a:ext cx="51816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Why is this the same number as the previous query?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429175"/>
              </p:ext>
            </p:extLst>
          </p:nvPr>
        </p:nvGraphicFramePr>
        <p:xfrm>
          <a:off x="1828800" y="580136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3048000" y="5509846"/>
            <a:ext cx="51816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number would be returned?</a:t>
            </a:r>
          </a:p>
        </p:txBody>
      </p:sp>
    </p:spTree>
    <p:extLst>
      <p:ext uri="{BB962C8B-B14F-4D97-AF65-F5344CB8AC3E}">
        <p14:creationId xmlns:p14="http://schemas.microsoft.com/office/powerpoint/2010/main" val="20136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605</TotalTime>
  <Words>1641</Words>
  <Application>Microsoft Office PowerPoint</Application>
  <PresentationFormat>On-screen Show (4:3)</PresentationFormat>
  <Paragraphs>589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Calibri</vt:lpstr>
      <vt:lpstr>Office Theme</vt:lpstr>
      <vt:lpstr>MIS2502: Data Analytics SQL – Getting Information Out of a Database</vt:lpstr>
      <vt:lpstr>The relational database</vt:lpstr>
      <vt:lpstr>What do we want to do?</vt:lpstr>
      <vt:lpstr>To do this we use SQL</vt:lpstr>
      <vt:lpstr>Some points about SQL</vt:lpstr>
      <vt:lpstr>SELECT statement</vt:lpstr>
      <vt:lpstr>Retrieving multiple columns</vt:lpstr>
      <vt:lpstr>Retrieving unique values</vt:lpstr>
      <vt:lpstr>Counting records</vt:lpstr>
      <vt:lpstr>Fancier counting of records</vt:lpstr>
      <vt:lpstr>Counting and sorting</vt:lpstr>
      <vt:lpstr>Nested statements</vt:lpstr>
      <vt:lpstr>But wait a minute…</vt:lpstr>
      <vt:lpstr>Functions: Retrieving highest, lowest, average, and sum</vt:lpstr>
      <vt:lpstr>Returning only certain records</vt:lpstr>
      <vt:lpstr>More conditional statements</vt:lpstr>
      <vt:lpstr>Combining WHERE and COUNT</vt:lpstr>
      <vt:lpstr>Querying multiple tables</vt:lpstr>
      <vt:lpstr>The (Inner) Join</vt:lpstr>
      <vt:lpstr>Joining tables using WHERE</vt:lpstr>
      <vt:lpstr>A closer look at the JOIN syntax</vt:lpstr>
      <vt:lpstr>Why is Order surrounded by “back quotes”?</vt:lpstr>
      <vt:lpstr>A more complex join</vt:lpstr>
      <vt:lpstr>How to do it?</vt:lpstr>
      <vt:lpstr>Here’s the query</vt:lpstr>
      <vt:lpstr>Now there are endless variations</vt:lpstr>
      <vt:lpstr>What’s with the SUM() function?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David Schuff</cp:lastModifiedBy>
  <cp:revision>275</cp:revision>
  <cp:lastPrinted>2011-06-28T14:45:53Z</cp:lastPrinted>
  <dcterms:created xsi:type="dcterms:W3CDTF">2011-06-28T13:08:25Z</dcterms:created>
  <dcterms:modified xsi:type="dcterms:W3CDTF">2013-08-17T20:18:09Z</dcterms:modified>
</cp:coreProperties>
</file>