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6" r:id="rId12"/>
    <p:sldId id="269" r:id="rId13"/>
    <p:sldId id="270" r:id="rId14"/>
    <p:sldId id="271" r:id="rId15"/>
    <p:sldId id="273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>
        <p:scale>
          <a:sx n="100" d="100"/>
          <a:sy n="100" d="100"/>
        </p:scale>
        <p:origin x="-3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843C7-02A3-4D88-B855-35E4C849112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30C7A6-9521-44CF-BE92-9042B68A2584}">
      <dgm:prSet/>
      <dgm:spPr/>
      <dgm:t>
        <a:bodyPr/>
        <a:lstStyle/>
        <a:p>
          <a:pPr rtl="0"/>
          <a:r>
            <a:rPr lang="en-US" smtClean="0"/>
            <a:t>Understanding</a:t>
          </a:r>
          <a:endParaRPr lang="en-US"/>
        </a:p>
      </dgm:t>
    </dgm:pt>
    <dgm:pt modelId="{A2FEAE97-1666-45D2-854C-EC3BD3987A29}" type="parTrans" cxnId="{0665EB4F-6726-4D35-9A93-56031BC8EE6E}">
      <dgm:prSet/>
      <dgm:spPr/>
      <dgm:t>
        <a:bodyPr/>
        <a:lstStyle/>
        <a:p>
          <a:endParaRPr lang="en-US"/>
        </a:p>
      </dgm:t>
    </dgm:pt>
    <dgm:pt modelId="{A2C4684A-348B-4395-BAD2-73C09408D7B5}" type="sibTrans" cxnId="{0665EB4F-6726-4D35-9A93-56031BC8EE6E}">
      <dgm:prSet/>
      <dgm:spPr/>
      <dgm:t>
        <a:bodyPr/>
        <a:lstStyle/>
        <a:p>
          <a:endParaRPr lang="en-US"/>
        </a:p>
      </dgm:t>
    </dgm:pt>
    <dgm:pt modelId="{42D63138-FC32-4BC6-A2D7-CC4046278C88}">
      <dgm:prSet/>
      <dgm:spPr/>
      <dgm:t>
        <a:bodyPr/>
        <a:lstStyle/>
        <a:p>
          <a:pPr rtl="0"/>
          <a:r>
            <a:rPr lang="en-US" dirty="0" smtClean="0"/>
            <a:t>Group related documents for browsing</a:t>
          </a:r>
          <a:endParaRPr lang="en-US" dirty="0"/>
        </a:p>
      </dgm:t>
    </dgm:pt>
    <dgm:pt modelId="{A921215A-92B9-441B-95A8-3835C884C3D5}" type="parTrans" cxnId="{9729FFAD-4513-4319-AAE6-29B7FF6E1B58}">
      <dgm:prSet/>
      <dgm:spPr/>
      <dgm:t>
        <a:bodyPr/>
        <a:lstStyle/>
        <a:p>
          <a:endParaRPr lang="en-US"/>
        </a:p>
      </dgm:t>
    </dgm:pt>
    <dgm:pt modelId="{65A8880B-F202-4842-A6D8-05DFAC39ADC4}" type="sibTrans" cxnId="{9729FFAD-4513-4319-AAE6-29B7FF6E1B58}">
      <dgm:prSet/>
      <dgm:spPr/>
      <dgm:t>
        <a:bodyPr/>
        <a:lstStyle/>
        <a:p>
          <a:endParaRPr lang="en-US"/>
        </a:p>
      </dgm:t>
    </dgm:pt>
    <dgm:pt modelId="{C919CCDE-2940-4017-9F98-ACE06BDBFD1A}">
      <dgm:prSet/>
      <dgm:spPr/>
      <dgm:t>
        <a:bodyPr/>
        <a:lstStyle/>
        <a:p>
          <a:pPr rtl="0"/>
          <a:r>
            <a:rPr lang="en-US" dirty="0" smtClean="0"/>
            <a:t>Discover which stocks have similar price fluctuations</a:t>
          </a:r>
          <a:endParaRPr lang="en-US" dirty="0"/>
        </a:p>
      </dgm:t>
    </dgm:pt>
    <dgm:pt modelId="{E4D7B1E8-5956-497E-BC7F-5B021C86CE3A}" type="parTrans" cxnId="{DADC9CBD-0F57-4CFC-BF8A-DFCE289FEB3C}">
      <dgm:prSet/>
      <dgm:spPr/>
      <dgm:t>
        <a:bodyPr/>
        <a:lstStyle/>
        <a:p>
          <a:endParaRPr lang="en-US"/>
        </a:p>
      </dgm:t>
    </dgm:pt>
    <dgm:pt modelId="{6609A8C2-3011-4E3C-8BD7-86CDD78B3053}" type="sibTrans" cxnId="{DADC9CBD-0F57-4CFC-BF8A-DFCE289FEB3C}">
      <dgm:prSet/>
      <dgm:spPr/>
      <dgm:t>
        <a:bodyPr/>
        <a:lstStyle/>
        <a:p>
          <a:endParaRPr lang="en-US"/>
        </a:p>
      </dgm:t>
    </dgm:pt>
    <dgm:pt modelId="{EB3843A7-30A1-46DB-9C99-884FF47AAB94}">
      <dgm:prSet/>
      <dgm:spPr/>
      <dgm:t>
        <a:bodyPr/>
        <a:lstStyle/>
        <a:p>
          <a:pPr rtl="0"/>
          <a:r>
            <a:rPr lang="en-US" smtClean="0"/>
            <a:t>Summarization</a:t>
          </a:r>
          <a:endParaRPr lang="en-US"/>
        </a:p>
      </dgm:t>
    </dgm:pt>
    <dgm:pt modelId="{B6C1D688-6EFF-464D-9027-C940783E73C2}" type="parTrans" cxnId="{92532E1D-9C17-4E2D-A343-DDB17DF5BA2B}">
      <dgm:prSet/>
      <dgm:spPr/>
      <dgm:t>
        <a:bodyPr/>
        <a:lstStyle/>
        <a:p>
          <a:endParaRPr lang="en-US"/>
        </a:p>
      </dgm:t>
    </dgm:pt>
    <dgm:pt modelId="{D9CE8BF0-E975-4AB4-BC52-AB606C6155C1}" type="sibTrans" cxnId="{92532E1D-9C17-4E2D-A343-DDB17DF5BA2B}">
      <dgm:prSet/>
      <dgm:spPr/>
      <dgm:t>
        <a:bodyPr/>
        <a:lstStyle/>
        <a:p>
          <a:endParaRPr lang="en-US"/>
        </a:p>
      </dgm:t>
    </dgm:pt>
    <dgm:pt modelId="{684F0FDB-11F6-435F-9451-4CD7DCEBEE9F}">
      <dgm:prSet/>
      <dgm:spPr/>
      <dgm:t>
        <a:bodyPr/>
        <a:lstStyle/>
        <a:p>
          <a:pPr rtl="0"/>
          <a:r>
            <a:rPr lang="en-US" smtClean="0"/>
            <a:t>Reduce the size of large data sets</a:t>
          </a:r>
          <a:endParaRPr lang="en-US"/>
        </a:p>
      </dgm:t>
    </dgm:pt>
    <dgm:pt modelId="{4207D6D2-6821-4DDD-B10E-BB9D49DCB8BF}" type="parTrans" cxnId="{FB3B1E17-6F91-4148-8F81-83B872B6AF57}">
      <dgm:prSet/>
      <dgm:spPr/>
      <dgm:t>
        <a:bodyPr/>
        <a:lstStyle/>
        <a:p>
          <a:endParaRPr lang="en-US"/>
        </a:p>
      </dgm:t>
    </dgm:pt>
    <dgm:pt modelId="{3EFC4C8E-B07F-46AF-9051-F8C1B3B867E7}" type="sibTrans" cxnId="{FB3B1E17-6F91-4148-8F81-83B872B6AF57}">
      <dgm:prSet/>
      <dgm:spPr/>
      <dgm:t>
        <a:bodyPr/>
        <a:lstStyle/>
        <a:p>
          <a:endParaRPr lang="en-US"/>
        </a:p>
      </dgm:t>
    </dgm:pt>
    <dgm:pt modelId="{1EAE50A2-7583-4334-B7B3-FCFB4BF18F59}">
      <dgm:prSet/>
      <dgm:spPr/>
      <dgm:t>
        <a:bodyPr/>
        <a:lstStyle/>
        <a:p>
          <a:pPr rtl="0"/>
          <a:r>
            <a:rPr lang="en-US" smtClean="0"/>
            <a:t>Those similar groups can be treated as a single data point</a:t>
          </a:r>
          <a:endParaRPr lang="en-US"/>
        </a:p>
      </dgm:t>
    </dgm:pt>
    <dgm:pt modelId="{B6B24DBA-8194-4547-B1C2-BA68869D96E6}" type="parTrans" cxnId="{C5534576-FC98-4B10-847B-7C205156ADF1}">
      <dgm:prSet/>
      <dgm:spPr/>
      <dgm:t>
        <a:bodyPr/>
        <a:lstStyle/>
        <a:p>
          <a:endParaRPr lang="en-US"/>
        </a:p>
      </dgm:t>
    </dgm:pt>
    <dgm:pt modelId="{EC22537B-2FC3-4C4A-A555-A8A91DE04A9B}" type="sibTrans" cxnId="{C5534576-FC98-4B10-847B-7C205156ADF1}">
      <dgm:prSet/>
      <dgm:spPr/>
      <dgm:t>
        <a:bodyPr/>
        <a:lstStyle/>
        <a:p>
          <a:endParaRPr lang="en-US"/>
        </a:p>
      </dgm:t>
    </dgm:pt>
    <dgm:pt modelId="{B3A8B17E-98E7-4016-B312-6F2A4B5B9437}">
      <dgm:prSet/>
      <dgm:spPr/>
      <dgm:t>
        <a:bodyPr/>
        <a:lstStyle/>
        <a:p>
          <a:pPr rtl="0"/>
          <a:r>
            <a:rPr lang="en-US" dirty="0" smtClean="0"/>
            <a:t>Create groups of similar customers</a:t>
          </a:r>
          <a:endParaRPr lang="en-US" dirty="0"/>
        </a:p>
      </dgm:t>
    </dgm:pt>
    <dgm:pt modelId="{5C2A1454-E102-42F8-901A-0FA251AABAD2}" type="parTrans" cxnId="{CA938465-EA1D-4C0B-B38D-67E6162EAE2B}">
      <dgm:prSet/>
      <dgm:spPr/>
      <dgm:t>
        <a:bodyPr/>
        <a:lstStyle/>
        <a:p>
          <a:endParaRPr lang="en-US"/>
        </a:p>
      </dgm:t>
    </dgm:pt>
    <dgm:pt modelId="{4E91FD8C-A1D4-4391-A142-35D9B28451F4}" type="sibTrans" cxnId="{CA938465-EA1D-4C0B-B38D-67E6162EAE2B}">
      <dgm:prSet/>
      <dgm:spPr/>
      <dgm:t>
        <a:bodyPr/>
        <a:lstStyle/>
        <a:p>
          <a:endParaRPr lang="en-US"/>
        </a:p>
      </dgm:t>
    </dgm:pt>
    <dgm:pt modelId="{59E05778-2FFF-40E8-B9C0-9277FA03B9D2}" type="pres">
      <dgm:prSet presAssocID="{1F1843C7-02A3-4D88-B855-35E4C84911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CF9B2C-CB80-44C9-9277-3C3ED996C0BD}" type="pres">
      <dgm:prSet presAssocID="{2130C7A6-9521-44CF-BE92-9042B68A258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7CCA3-A4BA-4E80-921B-994F4922B6B6}" type="pres">
      <dgm:prSet presAssocID="{2130C7A6-9521-44CF-BE92-9042B68A258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6D72A-101B-44BF-80D6-CFD18F49614A}" type="pres">
      <dgm:prSet presAssocID="{EB3843A7-30A1-46DB-9C99-884FF47AAB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D3131-2D1A-43A6-93E6-EE054E257B87}" type="pres">
      <dgm:prSet presAssocID="{EB3843A7-30A1-46DB-9C99-884FF47AAB9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532E1D-9C17-4E2D-A343-DDB17DF5BA2B}" srcId="{1F1843C7-02A3-4D88-B855-35E4C849112A}" destId="{EB3843A7-30A1-46DB-9C99-884FF47AAB94}" srcOrd="1" destOrd="0" parTransId="{B6C1D688-6EFF-464D-9027-C940783E73C2}" sibTransId="{D9CE8BF0-E975-4AB4-BC52-AB606C6155C1}"/>
    <dgm:cxn modelId="{0665EB4F-6726-4D35-9A93-56031BC8EE6E}" srcId="{1F1843C7-02A3-4D88-B855-35E4C849112A}" destId="{2130C7A6-9521-44CF-BE92-9042B68A2584}" srcOrd="0" destOrd="0" parTransId="{A2FEAE97-1666-45D2-854C-EC3BD3987A29}" sibTransId="{A2C4684A-348B-4395-BAD2-73C09408D7B5}"/>
    <dgm:cxn modelId="{9729FFAD-4513-4319-AAE6-29B7FF6E1B58}" srcId="{2130C7A6-9521-44CF-BE92-9042B68A2584}" destId="{42D63138-FC32-4BC6-A2D7-CC4046278C88}" srcOrd="0" destOrd="0" parTransId="{A921215A-92B9-441B-95A8-3835C884C3D5}" sibTransId="{65A8880B-F202-4842-A6D8-05DFAC39ADC4}"/>
    <dgm:cxn modelId="{0DCC3DD1-C54F-46DC-A30D-5B6E4568F0DD}" type="presOf" srcId="{EB3843A7-30A1-46DB-9C99-884FF47AAB94}" destId="{0D86D72A-101B-44BF-80D6-CFD18F49614A}" srcOrd="0" destOrd="0" presId="urn:microsoft.com/office/officeart/2005/8/layout/vList2"/>
    <dgm:cxn modelId="{2B7FE092-88D1-4BDC-9A1B-3E001C6ECEBC}" type="presOf" srcId="{2130C7A6-9521-44CF-BE92-9042B68A2584}" destId="{D0CF9B2C-CB80-44C9-9277-3C3ED996C0BD}" srcOrd="0" destOrd="0" presId="urn:microsoft.com/office/officeart/2005/8/layout/vList2"/>
    <dgm:cxn modelId="{BEB7D613-BD50-4EFD-8557-1637BDD85ECF}" type="presOf" srcId="{684F0FDB-11F6-435F-9451-4CD7DCEBEE9F}" destId="{6E9D3131-2D1A-43A6-93E6-EE054E257B87}" srcOrd="0" destOrd="0" presId="urn:microsoft.com/office/officeart/2005/8/layout/vList2"/>
    <dgm:cxn modelId="{C5534576-FC98-4B10-847B-7C205156ADF1}" srcId="{EB3843A7-30A1-46DB-9C99-884FF47AAB94}" destId="{1EAE50A2-7583-4334-B7B3-FCFB4BF18F59}" srcOrd="1" destOrd="0" parTransId="{B6B24DBA-8194-4547-B1C2-BA68869D96E6}" sibTransId="{EC22537B-2FC3-4C4A-A555-A8A91DE04A9B}"/>
    <dgm:cxn modelId="{843B9440-C63E-4E5B-88BF-E71A80467AF0}" type="presOf" srcId="{42D63138-FC32-4BC6-A2D7-CC4046278C88}" destId="{29C7CCA3-A4BA-4E80-921B-994F4922B6B6}" srcOrd="0" destOrd="0" presId="urn:microsoft.com/office/officeart/2005/8/layout/vList2"/>
    <dgm:cxn modelId="{FB3B1E17-6F91-4148-8F81-83B872B6AF57}" srcId="{EB3843A7-30A1-46DB-9C99-884FF47AAB94}" destId="{684F0FDB-11F6-435F-9451-4CD7DCEBEE9F}" srcOrd="0" destOrd="0" parTransId="{4207D6D2-6821-4DDD-B10E-BB9D49DCB8BF}" sibTransId="{3EFC4C8E-B07F-46AF-9051-F8C1B3B867E7}"/>
    <dgm:cxn modelId="{DADC9CBD-0F57-4CFC-BF8A-DFCE289FEB3C}" srcId="{2130C7A6-9521-44CF-BE92-9042B68A2584}" destId="{C919CCDE-2940-4017-9F98-ACE06BDBFD1A}" srcOrd="2" destOrd="0" parTransId="{E4D7B1E8-5956-497E-BC7F-5B021C86CE3A}" sibTransId="{6609A8C2-3011-4E3C-8BD7-86CDD78B3053}"/>
    <dgm:cxn modelId="{636D0B43-CE44-40F6-98F0-60C945A09F6A}" type="presOf" srcId="{B3A8B17E-98E7-4016-B312-6F2A4B5B9437}" destId="{29C7CCA3-A4BA-4E80-921B-994F4922B6B6}" srcOrd="0" destOrd="1" presId="urn:microsoft.com/office/officeart/2005/8/layout/vList2"/>
    <dgm:cxn modelId="{7DB939C7-63C9-40FE-B0D8-8E0102988FF0}" type="presOf" srcId="{1F1843C7-02A3-4D88-B855-35E4C849112A}" destId="{59E05778-2FFF-40E8-B9C0-9277FA03B9D2}" srcOrd="0" destOrd="0" presId="urn:microsoft.com/office/officeart/2005/8/layout/vList2"/>
    <dgm:cxn modelId="{2A1C993B-D542-4039-AC5E-18F6A2958A2C}" type="presOf" srcId="{C919CCDE-2940-4017-9F98-ACE06BDBFD1A}" destId="{29C7CCA3-A4BA-4E80-921B-994F4922B6B6}" srcOrd="0" destOrd="2" presId="urn:microsoft.com/office/officeart/2005/8/layout/vList2"/>
    <dgm:cxn modelId="{CA938465-EA1D-4C0B-B38D-67E6162EAE2B}" srcId="{2130C7A6-9521-44CF-BE92-9042B68A2584}" destId="{B3A8B17E-98E7-4016-B312-6F2A4B5B9437}" srcOrd="1" destOrd="0" parTransId="{5C2A1454-E102-42F8-901A-0FA251AABAD2}" sibTransId="{4E91FD8C-A1D4-4391-A142-35D9B28451F4}"/>
    <dgm:cxn modelId="{C3264E73-5D17-46D8-B6A2-71205C4F59E2}" type="presOf" srcId="{1EAE50A2-7583-4334-B7B3-FCFB4BF18F59}" destId="{6E9D3131-2D1A-43A6-93E6-EE054E257B87}" srcOrd="0" destOrd="1" presId="urn:microsoft.com/office/officeart/2005/8/layout/vList2"/>
    <dgm:cxn modelId="{1BF5B7D3-541C-40C9-9A83-40512055B819}" type="presParOf" srcId="{59E05778-2FFF-40E8-B9C0-9277FA03B9D2}" destId="{D0CF9B2C-CB80-44C9-9277-3C3ED996C0BD}" srcOrd="0" destOrd="0" presId="urn:microsoft.com/office/officeart/2005/8/layout/vList2"/>
    <dgm:cxn modelId="{0D56CE46-4949-48D7-9747-7B28551EB0FE}" type="presParOf" srcId="{59E05778-2FFF-40E8-B9C0-9277FA03B9D2}" destId="{29C7CCA3-A4BA-4E80-921B-994F4922B6B6}" srcOrd="1" destOrd="0" presId="urn:microsoft.com/office/officeart/2005/8/layout/vList2"/>
    <dgm:cxn modelId="{2BA69FED-8925-4F0D-89D5-8608C06C7A52}" type="presParOf" srcId="{59E05778-2FFF-40E8-B9C0-9277FA03B9D2}" destId="{0D86D72A-101B-44BF-80D6-CFD18F49614A}" srcOrd="2" destOrd="0" presId="urn:microsoft.com/office/officeart/2005/8/layout/vList2"/>
    <dgm:cxn modelId="{5DD4712B-736C-4011-84F6-505467EEE5AA}" type="presParOf" srcId="{59E05778-2FFF-40E8-B9C0-9277FA03B9D2}" destId="{6E9D3131-2D1A-43A6-93E6-EE054E257B8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3FD4B-24C6-4BB8-AD81-52AD7672624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BB4B1BE-6054-48C9-ACAE-BDAABB6F010C}">
      <dgm:prSet/>
      <dgm:spPr/>
      <dgm:t>
        <a:bodyPr/>
        <a:lstStyle/>
        <a:p>
          <a:pPr rtl="0"/>
          <a:r>
            <a:rPr lang="en-US" smtClean="0"/>
            <a:t>Marketing</a:t>
          </a:r>
          <a:endParaRPr lang="en-US"/>
        </a:p>
      </dgm:t>
    </dgm:pt>
    <dgm:pt modelId="{D749E9E8-5FA7-4F4B-BD84-B88D46AA1388}" type="parTrans" cxnId="{2AE77FE9-CC04-4234-BA84-ED8C2A372E5C}">
      <dgm:prSet/>
      <dgm:spPr/>
      <dgm:t>
        <a:bodyPr/>
        <a:lstStyle/>
        <a:p>
          <a:endParaRPr lang="en-US"/>
        </a:p>
      </dgm:t>
    </dgm:pt>
    <dgm:pt modelId="{CC1C81FE-5BE9-435C-BE9A-6B65BAC7256C}" type="sibTrans" cxnId="{2AE77FE9-CC04-4234-BA84-ED8C2A372E5C}">
      <dgm:prSet/>
      <dgm:spPr/>
      <dgm:t>
        <a:bodyPr/>
        <a:lstStyle/>
        <a:p>
          <a:endParaRPr lang="en-US"/>
        </a:p>
      </dgm:t>
    </dgm:pt>
    <dgm:pt modelId="{4F3EA61E-B41A-4FA7-900F-C90D9EBE2154}">
      <dgm:prSet/>
      <dgm:spPr/>
      <dgm:t>
        <a:bodyPr/>
        <a:lstStyle/>
        <a:p>
          <a:pPr rtl="0"/>
          <a:r>
            <a:rPr lang="en-US" dirty="0" smtClean="0"/>
            <a:t>Discover distinct customer groups for targeted promotions</a:t>
          </a:r>
          <a:endParaRPr lang="en-US" dirty="0"/>
        </a:p>
      </dgm:t>
    </dgm:pt>
    <dgm:pt modelId="{E6D41D73-A3A1-45C3-9E30-C85F7BB5DC43}" type="parTrans" cxnId="{2CE30D9F-A9FF-4549-8104-D59959660462}">
      <dgm:prSet/>
      <dgm:spPr/>
      <dgm:t>
        <a:bodyPr/>
        <a:lstStyle/>
        <a:p>
          <a:endParaRPr lang="en-US"/>
        </a:p>
      </dgm:t>
    </dgm:pt>
    <dgm:pt modelId="{77C92D19-2DE3-4118-92E6-D3BEFF1A2E88}" type="sibTrans" cxnId="{2CE30D9F-A9FF-4549-8104-D59959660462}">
      <dgm:prSet/>
      <dgm:spPr/>
      <dgm:t>
        <a:bodyPr/>
        <a:lstStyle/>
        <a:p>
          <a:endParaRPr lang="en-US"/>
        </a:p>
      </dgm:t>
    </dgm:pt>
    <dgm:pt modelId="{8C857017-FAEC-47EB-A864-540FEBAFC405}">
      <dgm:prSet/>
      <dgm:spPr/>
      <dgm:t>
        <a:bodyPr/>
        <a:lstStyle/>
        <a:p>
          <a:pPr rtl="0"/>
          <a:r>
            <a:rPr lang="en-US" smtClean="0"/>
            <a:t>Insurance</a:t>
          </a:r>
          <a:endParaRPr lang="en-US"/>
        </a:p>
      </dgm:t>
    </dgm:pt>
    <dgm:pt modelId="{90EA4BB2-49C2-47C7-B8C0-04F8DBE13309}" type="parTrans" cxnId="{C2EBC7FA-D511-4093-AEA3-BBA8DD6928DC}">
      <dgm:prSet/>
      <dgm:spPr/>
      <dgm:t>
        <a:bodyPr/>
        <a:lstStyle/>
        <a:p>
          <a:endParaRPr lang="en-US"/>
        </a:p>
      </dgm:t>
    </dgm:pt>
    <dgm:pt modelId="{1AFF1C3F-4FF0-42E2-BAD1-F00BFE80CB4D}" type="sibTrans" cxnId="{C2EBC7FA-D511-4093-AEA3-BBA8DD6928DC}">
      <dgm:prSet/>
      <dgm:spPr/>
      <dgm:t>
        <a:bodyPr/>
        <a:lstStyle/>
        <a:p>
          <a:endParaRPr lang="en-US"/>
        </a:p>
      </dgm:t>
    </dgm:pt>
    <dgm:pt modelId="{5D6E8B9E-FA32-4D4E-876E-15CD91E1FA3E}">
      <dgm:prSet/>
      <dgm:spPr/>
      <dgm:t>
        <a:bodyPr/>
        <a:lstStyle/>
        <a:p>
          <a:pPr rtl="0"/>
          <a:r>
            <a:rPr lang="en-US" dirty="0" smtClean="0"/>
            <a:t>Finding “good customers” (low claim costs, reliable premium payments)</a:t>
          </a:r>
          <a:endParaRPr lang="en-US" dirty="0"/>
        </a:p>
      </dgm:t>
    </dgm:pt>
    <dgm:pt modelId="{1FBBD5BD-3EC2-406A-BE76-7AF06EB4E049}" type="parTrans" cxnId="{CB92F1CE-B6D7-45CF-91E9-3639B2D4EF59}">
      <dgm:prSet/>
      <dgm:spPr/>
      <dgm:t>
        <a:bodyPr/>
        <a:lstStyle/>
        <a:p>
          <a:endParaRPr lang="en-US"/>
        </a:p>
      </dgm:t>
    </dgm:pt>
    <dgm:pt modelId="{5B8592F4-1AE2-4DD8-A74D-B17755B75B99}" type="sibTrans" cxnId="{CB92F1CE-B6D7-45CF-91E9-3639B2D4EF59}">
      <dgm:prSet/>
      <dgm:spPr/>
      <dgm:t>
        <a:bodyPr/>
        <a:lstStyle/>
        <a:p>
          <a:endParaRPr lang="en-US"/>
        </a:p>
      </dgm:t>
    </dgm:pt>
    <dgm:pt modelId="{93132498-92E5-4BD7-A0E4-3C57F9BC7FC9}">
      <dgm:prSet/>
      <dgm:spPr/>
      <dgm:t>
        <a:bodyPr/>
        <a:lstStyle/>
        <a:p>
          <a:pPr rtl="0"/>
          <a:r>
            <a:rPr lang="en-US" dirty="0" smtClean="0"/>
            <a:t>Healthcare</a:t>
          </a:r>
          <a:endParaRPr lang="en-US" dirty="0"/>
        </a:p>
      </dgm:t>
    </dgm:pt>
    <dgm:pt modelId="{9560DA8E-63A6-4C96-93EC-22D1FEFD86E0}" type="parTrans" cxnId="{FD22B9A6-7AE1-408F-B1B8-F85D3682D889}">
      <dgm:prSet/>
      <dgm:spPr/>
      <dgm:t>
        <a:bodyPr/>
        <a:lstStyle/>
        <a:p>
          <a:endParaRPr lang="en-US"/>
        </a:p>
      </dgm:t>
    </dgm:pt>
    <dgm:pt modelId="{F489E105-88E0-4FF0-9D40-FFDEB7279520}" type="sibTrans" cxnId="{FD22B9A6-7AE1-408F-B1B8-F85D3682D889}">
      <dgm:prSet/>
      <dgm:spPr/>
      <dgm:t>
        <a:bodyPr/>
        <a:lstStyle/>
        <a:p>
          <a:endParaRPr lang="en-US"/>
        </a:p>
      </dgm:t>
    </dgm:pt>
    <dgm:pt modelId="{8448E6A3-E23D-48C3-912A-FF4BCAAADB9A}">
      <dgm:prSet/>
      <dgm:spPr/>
      <dgm:t>
        <a:bodyPr/>
        <a:lstStyle/>
        <a:p>
          <a:pPr rtl="0"/>
          <a:r>
            <a:rPr lang="en-US" dirty="0" smtClean="0"/>
            <a:t>Find patients with high-risk behaviors</a:t>
          </a:r>
          <a:endParaRPr lang="en-US" dirty="0"/>
        </a:p>
      </dgm:t>
    </dgm:pt>
    <dgm:pt modelId="{375BAE0F-2551-42A2-A4C1-466EEB5B051C}" type="parTrans" cxnId="{2924E710-66B7-4558-BF59-D20CA5CF3265}">
      <dgm:prSet/>
      <dgm:spPr/>
      <dgm:t>
        <a:bodyPr/>
        <a:lstStyle/>
        <a:p>
          <a:endParaRPr lang="en-US"/>
        </a:p>
      </dgm:t>
    </dgm:pt>
    <dgm:pt modelId="{3FB598DF-0E59-4757-8156-E47DC21C2E1E}" type="sibTrans" cxnId="{2924E710-66B7-4558-BF59-D20CA5CF3265}">
      <dgm:prSet/>
      <dgm:spPr/>
      <dgm:t>
        <a:bodyPr/>
        <a:lstStyle/>
        <a:p>
          <a:endParaRPr lang="en-US"/>
        </a:p>
      </dgm:t>
    </dgm:pt>
    <dgm:pt modelId="{9B9D824B-10B3-4608-A9B5-33B17E7030AC}" type="pres">
      <dgm:prSet presAssocID="{6C73FD4B-24C6-4BB8-AD81-52AD767262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55EC0B-DE17-4926-9587-EE972A97B281}" type="pres">
      <dgm:prSet presAssocID="{4BB4B1BE-6054-48C9-ACAE-BDAABB6F01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862C6-E246-4C66-830D-64169A0E8A3B}" type="pres">
      <dgm:prSet presAssocID="{4BB4B1BE-6054-48C9-ACAE-BDAABB6F010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BEF87-7D9B-49D9-AB13-430E3E29EA0E}" type="pres">
      <dgm:prSet presAssocID="{8C857017-FAEC-47EB-A864-540FEBAFC4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EA1E3-4048-4B26-8E93-7BF273CEACCC}" type="pres">
      <dgm:prSet presAssocID="{8C857017-FAEC-47EB-A864-540FEBAFC40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E6C4A0-BBE0-4361-ABBF-E7A72A58E4DF}" type="pres">
      <dgm:prSet presAssocID="{93132498-92E5-4BD7-A0E4-3C57F9BC7F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66C437-C2A4-48D2-B250-12ABA168E9FA}" type="pres">
      <dgm:prSet presAssocID="{93132498-92E5-4BD7-A0E4-3C57F9BC7FC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F43741-95EF-4E94-95F2-BED12658C177}" type="presOf" srcId="{4BB4B1BE-6054-48C9-ACAE-BDAABB6F010C}" destId="{F055EC0B-DE17-4926-9587-EE972A97B281}" srcOrd="0" destOrd="0" presId="urn:microsoft.com/office/officeart/2005/8/layout/vList2"/>
    <dgm:cxn modelId="{2CE30D9F-A9FF-4549-8104-D59959660462}" srcId="{4BB4B1BE-6054-48C9-ACAE-BDAABB6F010C}" destId="{4F3EA61E-B41A-4FA7-900F-C90D9EBE2154}" srcOrd="0" destOrd="0" parTransId="{E6D41D73-A3A1-45C3-9E30-C85F7BB5DC43}" sibTransId="{77C92D19-2DE3-4118-92E6-D3BEFF1A2E88}"/>
    <dgm:cxn modelId="{2AE77FE9-CC04-4234-BA84-ED8C2A372E5C}" srcId="{6C73FD4B-24C6-4BB8-AD81-52AD76726244}" destId="{4BB4B1BE-6054-48C9-ACAE-BDAABB6F010C}" srcOrd="0" destOrd="0" parTransId="{D749E9E8-5FA7-4F4B-BD84-B88D46AA1388}" sibTransId="{CC1C81FE-5BE9-435C-BE9A-6B65BAC7256C}"/>
    <dgm:cxn modelId="{C2EBC7FA-D511-4093-AEA3-BBA8DD6928DC}" srcId="{6C73FD4B-24C6-4BB8-AD81-52AD76726244}" destId="{8C857017-FAEC-47EB-A864-540FEBAFC405}" srcOrd="1" destOrd="0" parTransId="{90EA4BB2-49C2-47C7-B8C0-04F8DBE13309}" sibTransId="{1AFF1C3F-4FF0-42E2-BAD1-F00BFE80CB4D}"/>
    <dgm:cxn modelId="{2924E710-66B7-4558-BF59-D20CA5CF3265}" srcId="{93132498-92E5-4BD7-A0E4-3C57F9BC7FC9}" destId="{8448E6A3-E23D-48C3-912A-FF4BCAAADB9A}" srcOrd="0" destOrd="0" parTransId="{375BAE0F-2551-42A2-A4C1-466EEB5B051C}" sibTransId="{3FB598DF-0E59-4757-8156-E47DC21C2E1E}"/>
    <dgm:cxn modelId="{FD22B9A6-7AE1-408F-B1B8-F85D3682D889}" srcId="{6C73FD4B-24C6-4BB8-AD81-52AD76726244}" destId="{93132498-92E5-4BD7-A0E4-3C57F9BC7FC9}" srcOrd="2" destOrd="0" parTransId="{9560DA8E-63A6-4C96-93EC-22D1FEFD86E0}" sibTransId="{F489E105-88E0-4FF0-9D40-FFDEB7279520}"/>
    <dgm:cxn modelId="{CB92F1CE-B6D7-45CF-91E9-3639B2D4EF59}" srcId="{8C857017-FAEC-47EB-A864-540FEBAFC405}" destId="{5D6E8B9E-FA32-4D4E-876E-15CD91E1FA3E}" srcOrd="0" destOrd="0" parTransId="{1FBBD5BD-3EC2-406A-BE76-7AF06EB4E049}" sibTransId="{5B8592F4-1AE2-4DD8-A74D-B17755B75B99}"/>
    <dgm:cxn modelId="{0F63A145-39C9-4FC8-8437-9CBA8B5C075C}" type="presOf" srcId="{5D6E8B9E-FA32-4D4E-876E-15CD91E1FA3E}" destId="{D24EA1E3-4048-4B26-8E93-7BF273CEACCC}" srcOrd="0" destOrd="0" presId="urn:microsoft.com/office/officeart/2005/8/layout/vList2"/>
    <dgm:cxn modelId="{3397A117-87BC-48A4-971A-52E741055C9B}" type="presOf" srcId="{8C857017-FAEC-47EB-A864-540FEBAFC405}" destId="{8C2BEF87-7D9B-49D9-AB13-430E3E29EA0E}" srcOrd="0" destOrd="0" presId="urn:microsoft.com/office/officeart/2005/8/layout/vList2"/>
    <dgm:cxn modelId="{275EC995-085D-43B3-B3C5-A62365834832}" type="presOf" srcId="{93132498-92E5-4BD7-A0E4-3C57F9BC7FC9}" destId="{C5E6C4A0-BBE0-4361-ABBF-E7A72A58E4DF}" srcOrd="0" destOrd="0" presId="urn:microsoft.com/office/officeart/2005/8/layout/vList2"/>
    <dgm:cxn modelId="{4939B814-8BFF-4898-91DF-7266EE721D39}" type="presOf" srcId="{8448E6A3-E23D-48C3-912A-FF4BCAAADB9A}" destId="{7766C437-C2A4-48D2-B250-12ABA168E9FA}" srcOrd="0" destOrd="0" presId="urn:microsoft.com/office/officeart/2005/8/layout/vList2"/>
    <dgm:cxn modelId="{1E33D614-308D-4F50-B8D8-57789094AFDE}" type="presOf" srcId="{4F3EA61E-B41A-4FA7-900F-C90D9EBE2154}" destId="{D15862C6-E246-4C66-830D-64169A0E8A3B}" srcOrd="0" destOrd="0" presId="urn:microsoft.com/office/officeart/2005/8/layout/vList2"/>
    <dgm:cxn modelId="{411AFE0F-4AE5-4FDD-A6B3-6E37899D1E50}" type="presOf" srcId="{6C73FD4B-24C6-4BB8-AD81-52AD76726244}" destId="{9B9D824B-10B3-4608-A9B5-33B17E7030AC}" srcOrd="0" destOrd="0" presId="urn:microsoft.com/office/officeart/2005/8/layout/vList2"/>
    <dgm:cxn modelId="{004BE995-6401-452D-A015-F24667AF6AF3}" type="presParOf" srcId="{9B9D824B-10B3-4608-A9B5-33B17E7030AC}" destId="{F055EC0B-DE17-4926-9587-EE972A97B281}" srcOrd="0" destOrd="0" presId="urn:microsoft.com/office/officeart/2005/8/layout/vList2"/>
    <dgm:cxn modelId="{4C9FB4F7-2E93-4014-BEC2-2052B85F6B68}" type="presParOf" srcId="{9B9D824B-10B3-4608-A9B5-33B17E7030AC}" destId="{D15862C6-E246-4C66-830D-64169A0E8A3B}" srcOrd="1" destOrd="0" presId="urn:microsoft.com/office/officeart/2005/8/layout/vList2"/>
    <dgm:cxn modelId="{B605151E-75E7-47E8-8F89-610CE95EBC37}" type="presParOf" srcId="{9B9D824B-10B3-4608-A9B5-33B17E7030AC}" destId="{8C2BEF87-7D9B-49D9-AB13-430E3E29EA0E}" srcOrd="2" destOrd="0" presId="urn:microsoft.com/office/officeart/2005/8/layout/vList2"/>
    <dgm:cxn modelId="{7E29C76B-B69D-402E-BC93-73241451A3B5}" type="presParOf" srcId="{9B9D824B-10B3-4608-A9B5-33B17E7030AC}" destId="{D24EA1E3-4048-4B26-8E93-7BF273CEACCC}" srcOrd="3" destOrd="0" presId="urn:microsoft.com/office/officeart/2005/8/layout/vList2"/>
    <dgm:cxn modelId="{10271ADD-D39D-4DE1-B58C-B5F689B5C5B9}" type="presParOf" srcId="{9B9D824B-10B3-4608-A9B5-33B17E7030AC}" destId="{C5E6C4A0-BBE0-4361-ABBF-E7A72A58E4DF}" srcOrd="4" destOrd="0" presId="urn:microsoft.com/office/officeart/2005/8/layout/vList2"/>
    <dgm:cxn modelId="{E8AAD623-06B6-40D7-919E-CA871550299C}" type="presParOf" srcId="{9B9D824B-10B3-4608-A9B5-33B17E7030AC}" destId="{7766C437-C2A4-48D2-B250-12ABA168E9F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010730-F0C4-44EA-BDCF-29895006295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A5C3578-B3AB-4CFE-8793-77C12FE30AD3}">
      <dgm:prSet/>
      <dgm:spPr/>
      <dgm:t>
        <a:bodyPr/>
        <a:lstStyle/>
        <a:p>
          <a:pPr rtl="0"/>
          <a:r>
            <a:rPr lang="en-US" dirty="0" smtClean="0"/>
            <a:t>Manual (“supervised”) classification</a:t>
          </a:r>
          <a:endParaRPr lang="en-US" dirty="0"/>
        </a:p>
      </dgm:t>
    </dgm:pt>
    <dgm:pt modelId="{AFA3A85C-E305-4282-AC89-3EBB7A434FFD}" type="parTrans" cxnId="{0915CAF8-C28F-45EA-A354-45E17B872E5C}">
      <dgm:prSet/>
      <dgm:spPr/>
      <dgm:t>
        <a:bodyPr/>
        <a:lstStyle/>
        <a:p>
          <a:endParaRPr lang="en-US"/>
        </a:p>
      </dgm:t>
    </dgm:pt>
    <dgm:pt modelId="{F7358B2F-2ABA-48FE-ADB8-27292D6681B1}" type="sibTrans" cxnId="{0915CAF8-C28F-45EA-A354-45E17B872E5C}">
      <dgm:prSet/>
      <dgm:spPr/>
      <dgm:t>
        <a:bodyPr/>
        <a:lstStyle/>
        <a:p>
          <a:endParaRPr lang="en-US"/>
        </a:p>
      </dgm:t>
    </dgm:pt>
    <dgm:pt modelId="{3B5AA315-15BF-42EF-810C-04D568988149}">
      <dgm:prSet/>
      <dgm:spPr/>
      <dgm:t>
        <a:bodyPr/>
        <a:lstStyle/>
        <a:p>
          <a:pPr rtl="0"/>
          <a:r>
            <a:rPr lang="en-US" smtClean="0"/>
            <a:t>People simply place items into categories</a:t>
          </a:r>
          <a:endParaRPr lang="en-US"/>
        </a:p>
      </dgm:t>
    </dgm:pt>
    <dgm:pt modelId="{FDBC7BF4-512D-4A54-B54C-A289C52933D4}" type="parTrans" cxnId="{43C08ADA-7FE7-40B9-AD68-620416461853}">
      <dgm:prSet/>
      <dgm:spPr/>
      <dgm:t>
        <a:bodyPr/>
        <a:lstStyle/>
        <a:p>
          <a:endParaRPr lang="en-US"/>
        </a:p>
      </dgm:t>
    </dgm:pt>
    <dgm:pt modelId="{E6569E5B-F7DB-43C1-9C8D-59D3A8E40269}" type="sibTrans" cxnId="{43C08ADA-7FE7-40B9-AD68-620416461853}">
      <dgm:prSet/>
      <dgm:spPr/>
      <dgm:t>
        <a:bodyPr/>
        <a:lstStyle/>
        <a:p>
          <a:endParaRPr lang="en-US"/>
        </a:p>
      </dgm:t>
    </dgm:pt>
    <dgm:pt modelId="{24169A92-93AD-425E-810D-5A2758ED27A5}">
      <dgm:prSet/>
      <dgm:spPr/>
      <dgm:t>
        <a:bodyPr/>
        <a:lstStyle/>
        <a:p>
          <a:pPr rtl="0"/>
          <a:r>
            <a:rPr lang="en-US" smtClean="0"/>
            <a:t>Simple segmentation</a:t>
          </a:r>
          <a:endParaRPr lang="en-US"/>
        </a:p>
      </dgm:t>
    </dgm:pt>
    <dgm:pt modelId="{922EE465-6CBC-4887-BBD9-D36ED3C6F060}" type="parTrans" cxnId="{C8F71D3B-94A4-44C6-BB61-53D729EB4926}">
      <dgm:prSet/>
      <dgm:spPr/>
      <dgm:t>
        <a:bodyPr/>
        <a:lstStyle/>
        <a:p>
          <a:endParaRPr lang="en-US"/>
        </a:p>
      </dgm:t>
    </dgm:pt>
    <dgm:pt modelId="{58180E13-965C-4772-9D6D-F2A0ED47CD5B}" type="sibTrans" cxnId="{C8F71D3B-94A4-44C6-BB61-53D729EB4926}">
      <dgm:prSet/>
      <dgm:spPr/>
      <dgm:t>
        <a:bodyPr/>
        <a:lstStyle/>
        <a:p>
          <a:endParaRPr lang="en-US"/>
        </a:p>
      </dgm:t>
    </dgm:pt>
    <dgm:pt modelId="{35FB27DC-E682-48B6-83A5-8118719F853C}">
      <dgm:prSet/>
      <dgm:spPr/>
      <dgm:t>
        <a:bodyPr/>
        <a:lstStyle/>
        <a:p>
          <a:pPr rtl="0"/>
          <a:r>
            <a:rPr lang="en-US" smtClean="0"/>
            <a:t>Dividing students into groups by last name</a:t>
          </a:r>
          <a:endParaRPr lang="en-US"/>
        </a:p>
      </dgm:t>
    </dgm:pt>
    <dgm:pt modelId="{C7792D0E-1B83-4833-A028-1C6A57195278}" type="parTrans" cxnId="{B91F2E75-3A11-48A6-8F5F-261B34039F7B}">
      <dgm:prSet/>
      <dgm:spPr/>
      <dgm:t>
        <a:bodyPr/>
        <a:lstStyle/>
        <a:p>
          <a:endParaRPr lang="en-US"/>
        </a:p>
      </dgm:t>
    </dgm:pt>
    <dgm:pt modelId="{50579270-F447-4D5C-8652-9AA153B950C9}" type="sibTrans" cxnId="{B91F2E75-3A11-48A6-8F5F-261B34039F7B}">
      <dgm:prSet/>
      <dgm:spPr/>
      <dgm:t>
        <a:bodyPr/>
        <a:lstStyle/>
        <a:p>
          <a:endParaRPr lang="en-US"/>
        </a:p>
      </dgm:t>
    </dgm:pt>
    <dgm:pt modelId="{E2D94E00-0261-42D5-9A3E-F079C85E652E}" type="pres">
      <dgm:prSet presAssocID="{E5010730-F0C4-44EA-BDCF-2989500629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89E0DD-42F0-4178-B0FE-EF244563BA75}" type="pres">
      <dgm:prSet presAssocID="{BA5C3578-B3AB-4CFE-8793-77C12FE30AD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E49E3-7A7A-4AB7-AA30-811E61360F85}" type="pres">
      <dgm:prSet presAssocID="{BA5C3578-B3AB-4CFE-8793-77C12FE30AD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20E47-591F-4F21-882F-6F3A6E4E5CC2}" type="pres">
      <dgm:prSet presAssocID="{24169A92-93AD-425E-810D-5A2758ED27A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8B039-50D8-4ECA-9CA8-B0762E2B8C26}" type="pres">
      <dgm:prSet presAssocID="{24169A92-93AD-425E-810D-5A2758ED27A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15CAF8-C28F-45EA-A354-45E17B872E5C}" srcId="{E5010730-F0C4-44EA-BDCF-298950062959}" destId="{BA5C3578-B3AB-4CFE-8793-77C12FE30AD3}" srcOrd="0" destOrd="0" parTransId="{AFA3A85C-E305-4282-AC89-3EBB7A434FFD}" sibTransId="{F7358B2F-2ABA-48FE-ADB8-27292D6681B1}"/>
    <dgm:cxn modelId="{2B6651D7-B965-45A6-99A0-2604817F4DBB}" type="presOf" srcId="{3B5AA315-15BF-42EF-810C-04D568988149}" destId="{5DCE49E3-7A7A-4AB7-AA30-811E61360F85}" srcOrd="0" destOrd="0" presId="urn:microsoft.com/office/officeart/2005/8/layout/vList2"/>
    <dgm:cxn modelId="{0FFF3E19-B5A9-43F2-A9DE-ED0F0D5D8EA5}" type="presOf" srcId="{E5010730-F0C4-44EA-BDCF-298950062959}" destId="{E2D94E00-0261-42D5-9A3E-F079C85E652E}" srcOrd="0" destOrd="0" presId="urn:microsoft.com/office/officeart/2005/8/layout/vList2"/>
    <dgm:cxn modelId="{B91F2E75-3A11-48A6-8F5F-261B34039F7B}" srcId="{24169A92-93AD-425E-810D-5A2758ED27A5}" destId="{35FB27DC-E682-48B6-83A5-8118719F853C}" srcOrd="0" destOrd="0" parTransId="{C7792D0E-1B83-4833-A028-1C6A57195278}" sibTransId="{50579270-F447-4D5C-8652-9AA153B950C9}"/>
    <dgm:cxn modelId="{43C08ADA-7FE7-40B9-AD68-620416461853}" srcId="{BA5C3578-B3AB-4CFE-8793-77C12FE30AD3}" destId="{3B5AA315-15BF-42EF-810C-04D568988149}" srcOrd="0" destOrd="0" parTransId="{FDBC7BF4-512D-4A54-B54C-A289C52933D4}" sibTransId="{E6569E5B-F7DB-43C1-9C8D-59D3A8E40269}"/>
    <dgm:cxn modelId="{A2D4D261-D392-469D-8EE7-3BFCA7913D70}" type="presOf" srcId="{24169A92-93AD-425E-810D-5A2758ED27A5}" destId="{07520E47-591F-4F21-882F-6F3A6E4E5CC2}" srcOrd="0" destOrd="0" presId="urn:microsoft.com/office/officeart/2005/8/layout/vList2"/>
    <dgm:cxn modelId="{C8F71D3B-94A4-44C6-BB61-53D729EB4926}" srcId="{E5010730-F0C4-44EA-BDCF-298950062959}" destId="{24169A92-93AD-425E-810D-5A2758ED27A5}" srcOrd="1" destOrd="0" parTransId="{922EE465-6CBC-4887-BBD9-D36ED3C6F060}" sibTransId="{58180E13-965C-4772-9D6D-F2A0ED47CD5B}"/>
    <dgm:cxn modelId="{897EFB76-8FE4-4783-96E1-A87FD360917D}" type="presOf" srcId="{BA5C3578-B3AB-4CFE-8793-77C12FE30AD3}" destId="{4A89E0DD-42F0-4178-B0FE-EF244563BA75}" srcOrd="0" destOrd="0" presId="urn:microsoft.com/office/officeart/2005/8/layout/vList2"/>
    <dgm:cxn modelId="{0E62D736-E1C7-46CD-8AC5-B56A7D96D0F0}" type="presOf" srcId="{35FB27DC-E682-48B6-83A5-8118719F853C}" destId="{FA28B039-50D8-4ECA-9CA8-B0762E2B8C26}" srcOrd="0" destOrd="0" presId="urn:microsoft.com/office/officeart/2005/8/layout/vList2"/>
    <dgm:cxn modelId="{F89C00FB-360D-42AB-B0FC-EDE28D8FB6D5}" type="presParOf" srcId="{E2D94E00-0261-42D5-9A3E-F079C85E652E}" destId="{4A89E0DD-42F0-4178-B0FE-EF244563BA75}" srcOrd="0" destOrd="0" presId="urn:microsoft.com/office/officeart/2005/8/layout/vList2"/>
    <dgm:cxn modelId="{A14E2D4E-FD11-4017-98B3-0FA3DDC11C98}" type="presParOf" srcId="{E2D94E00-0261-42D5-9A3E-F079C85E652E}" destId="{5DCE49E3-7A7A-4AB7-AA30-811E61360F85}" srcOrd="1" destOrd="0" presId="urn:microsoft.com/office/officeart/2005/8/layout/vList2"/>
    <dgm:cxn modelId="{B5D66053-1DDE-40C6-AA7E-B6B816978F1B}" type="presParOf" srcId="{E2D94E00-0261-42D5-9A3E-F079C85E652E}" destId="{07520E47-591F-4F21-882F-6F3A6E4E5CC2}" srcOrd="2" destOrd="0" presId="urn:microsoft.com/office/officeart/2005/8/layout/vList2"/>
    <dgm:cxn modelId="{5C8E377D-057D-4184-A156-1EABC4335593}" type="presParOf" srcId="{E2D94E00-0261-42D5-9A3E-F079C85E652E}" destId="{FA28B039-50D8-4ECA-9CA8-B0762E2B8C2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935CDE-3428-43D9-A0DE-E7D41DD5DB9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3BE84F0-1985-4B78-A9C2-CD7C48358CEC}">
      <dgm:prSet/>
      <dgm:spPr/>
      <dgm:t>
        <a:bodyPr/>
        <a:lstStyle/>
        <a:p>
          <a:pPr rtl="0"/>
          <a:r>
            <a:rPr lang="en-US" dirty="0" smtClean="0"/>
            <a:t>Partition</a:t>
          </a:r>
          <a:endParaRPr lang="en-US" dirty="0"/>
        </a:p>
      </dgm:t>
    </dgm:pt>
    <dgm:pt modelId="{F1D7FEE7-CF89-4E7C-9DEC-C32B200CDA83}" type="parTrans" cxnId="{CA8EE8E5-7D93-453C-AFF6-A51C88DC8D2D}">
      <dgm:prSet/>
      <dgm:spPr/>
      <dgm:t>
        <a:bodyPr/>
        <a:lstStyle/>
        <a:p>
          <a:endParaRPr lang="en-US"/>
        </a:p>
      </dgm:t>
    </dgm:pt>
    <dgm:pt modelId="{23F9EB6B-2122-43AC-9988-2752C68D7B31}" type="sibTrans" cxnId="{CA8EE8E5-7D93-453C-AFF6-A51C88DC8D2D}">
      <dgm:prSet/>
      <dgm:spPr/>
      <dgm:t>
        <a:bodyPr/>
        <a:lstStyle/>
        <a:p>
          <a:endParaRPr lang="en-US"/>
        </a:p>
      </dgm:t>
    </dgm:pt>
    <dgm:pt modelId="{308D2606-ECAD-4336-AB5A-88E3A80BE995}">
      <dgm:prSet/>
      <dgm:spPr/>
      <dgm:t>
        <a:bodyPr/>
        <a:lstStyle/>
        <a:p>
          <a:pPr rtl="0"/>
          <a:r>
            <a:rPr lang="en-US" dirty="0" smtClean="0"/>
            <a:t>Non-overlapping subsets (clusters) such that each data object is in exactly one subset</a:t>
          </a:r>
          <a:endParaRPr lang="en-US" dirty="0"/>
        </a:p>
      </dgm:t>
    </dgm:pt>
    <dgm:pt modelId="{CFF6AA34-1D9F-44C8-8B14-F04E63697625}" type="parTrans" cxnId="{F128D971-EB0F-4308-BF2B-C5BC0406E353}">
      <dgm:prSet/>
      <dgm:spPr/>
      <dgm:t>
        <a:bodyPr/>
        <a:lstStyle/>
        <a:p>
          <a:endParaRPr lang="en-US"/>
        </a:p>
      </dgm:t>
    </dgm:pt>
    <dgm:pt modelId="{CE9C2376-40FE-40E8-A673-CD579590F9F9}" type="sibTrans" cxnId="{F128D971-EB0F-4308-BF2B-C5BC0406E353}">
      <dgm:prSet/>
      <dgm:spPr/>
      <dgm:t>
        <a:bodyPr/>
        <a:lstStyle/>
        <a:p>
          <a:endParaRPr lang="en-US"/>
        </a:p>
      </dgm:t>
    </dgm:pt>
    <dgm:pt modelId="{C154C778-76F0-45DD-B69D-59DCFD73362E}">
      <dgm:prSet/>
      <dgm:spPr/>
      <dgm:t>
        <a:bodyPr/>
        <a:lstStyle/>
        <a:p>
          <a:pPr rtl="0"/>
          <a:r>
            <a:rPr lang="en-US" dirty="0" smtClean="0"/>
            <a:t>Set of nested clusters organized as a hierarchical tree</a:t>
          </a:r>
          <a:endParaRPr lang="en-US" dirty="0"/>
        </a:p>
      </dgm:t>
    </dgm:pt>
    <dgm:pt modelId="{3740C1E3-A46D-4059-A6A1-EC6905F7A987}" type="parTrans" cxnId="{FC51598C-F750-400F-AC7C-145F474B53FE}">
      <dgm:prSet/>
      <dgm:spPr/>
      <dgm:t>
        <a:bodyPr/>
        <a:lstStyle/>
        <a:p>
          <a:endParaRPr lang="en-US"/>
        </a:p>
      </dgm:t>
    </dgm:pt>
    <dgm:pt modelId="{F41F82E0-5073-4CE3-BEFF-99AEF7B673B1}" type="sibTrans" cxnId="{FC51598C-F750-400F-AC7C-145F474B53FE}">
      <dgm:prSet/>
      <dgm:spPr/>
      <dgm:t>
        <a:bodyPr/>
        <a:lstStyle/>
        <a:p>
          <a:endParaRPr lang="en-US"/>
        </a:p>
      </dgm:t>
    </dgm:pt>
    <dgm:pt modelId="{17CC7257-2061-4D8D-B998-E129BFC3F5DB}">
      <dgm:prSet/>
      <dgm:spPr/>
      <dgm:t>
        <a:bodyPr/>
        <a:lstStyle/>
        <a:p>
          <a:pPr rtl="0"/>
          <a:r>
            <a:rPr lang="en-US" dirty="0" smtClean="0"/>
            <a:t>Hierarchical</a:t>
          </a:r>
          <a:endParaRPr lang="en-US" dirty="0"/>
        </a:p>
      </dgm:t>
    </dgm:pt>
    <dgm:pt modelId="{B2AD62D8-DA62-4882-9E6C-940832D7F713}" type="parTrans" cxnId="{1C81823E-6258-41CC-9C0E-17FC00C71CB3}">
      <dgm:prSet/>
      <dgm:spPr/>
      <dgm:t>
        <a:bodyPr/>
        <a:lstStyle/>
        <a:p>
          <a:endParaRPr lang="en-US"/>
        </a:p>
      </dgm:t>
    </dgm:pt>
    <dgm:pt modelId="{F508596A-8ED8-4443-A43B-DEDC616895E5}" type="sibTrans" cxnId="{1C81823E-6258-41CC-9C0E-17FC00C71CB3}">
      <dgm:prSet/>
      <dgm:spPr/>
      <dgm:t>
        <a:bodyPr/>
        <a:lstStyle/>
        <a:p>
          <a:endParaRPr lang="en-US"/>
        </a:p>
      </dgm:t>
    </dgm:pt>
    <dgm:pt modelId="{458E9C03-4859-431B-A63F-9DD2A29907F2}" type="pres">
      <dgm:prSet presAssocID="{49935CDE-3428-43D9-A0DE-E7D41DD5DB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50448F-F75F-4DF3-9BAA-67EEE2EED489}" type="pres">
      <dgm:prSet presAssocID="{93BE84F0-1985-4B78-A9C2-CD7C48358CE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398EB-2708-4C41-A3B4-F999A0EC174A}" type="pres">
      <dgm:prSet presAssocID="{23F9EB6B-2122-43AC-9988-2752C68D7B31}" presName="sibTrans" presStyleCnt="0"/>
      <dgm:spPr/>
    </dgm:pt>
    <dgm:pt modelId="{E87FECF6-28D4-4ADF-A6B0-91075727B050}" type="pres">
      <dgm:prSet presAssocID="{17CC7257-2061-4D8D-B998-E129BFC3F5D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1598C-F750-400F-AC7C-145F474B53FE}" srcId="{17CC7257-2061-4D8D-B998-E129BFC3F5DB}" destId="{C154C778-76F0-45DD-B69D-59DCFD73362E}" srcOrd="0" destOrd="0" parTransId="{3740C1E3-A46D-4059-A6A1-EC6905F7A987}" sibTransId="{F41F82E0-5073-4CE3-BEFF-99AEF7B673B1}"/>
    <dgm:cxn modelId="{F128D971-EB0F-4308-BF2B-C5BC0406E353}" srcId="{93BE84F0-1985-4B78-A9C2-CD7C48358CEC}" destId="{308D2606-ECAD-4336-AB5A-88E3A80BE995}" srcOrd="0" destOrd="0" parTransId="{CFF6AA34-1D9F-44C8-8B14-F04E63697625}" sibTransId="{CE9C2376-40FE-40E8-A673-CD579590F9F9}"/>
    <dgm:cxn modelId="{002E8B0F-E0B7-445D-9739-284C68608329}" type="presOf" srcId="{308D2606-ECAD-4336-AB5A-88E3A80BE995}" destId="{2B50448F-F75F-4DF3-9BAA-67EEE2EED489}" srcOrd="0" destOrd="1" presId="urn:microsoft.com/office/officeart/2005/8/layout/default"/>
    <dgm:cxn modelId="{1C81823E-6258-41CC-9C0E-17FC00C71CB3}" srcId="{49935CDE-3428-43D9-A0DE-E7D41DD5DB93}" destId="{17CC7257-2061-4D8D-B998-E129BFC3F5DB}" srcOrd="1" destOrd="0" parTransId="{B2AD62D8-DA62-4882-9E6C-940832D7F713}" sibTransId="{F508596A-8ED8-4443-A43B-DEDC616895E5}"/>
    <dgm:cxn modelId="{9DADBC7B-60D0-47B1-95E7-C239F1731024}" type="presOf" srcId="{C154C778-76F0-45DD-B69D-59DCFD73362E}" destId="{E87FECF6-28D4-4ADF-A6B0-91075727B050}" srcOrd="0" destOrd="1" presId="urn:microsoft.com/office/officeart/2005/8/layout/default"/>
    <dgm:cxn modelId="{F317688F-E095-4FC9-8DC2-7E1D02D7ED89}" type="presOf" srcId="{93BE84F0-1985-4B78-A9C2-CD7C48358CEC}" destId="{2B50448F-F75F-4DF3-9BAA-67EEE2EED489}" srcOrd="0" destOrd="0" presId="urn:microsoft.com/office/officeart/2005/8/layout/default"/>
    <dgm:cxn modelId="{F5E9B30F-2210-481A-B0B9-73BD7AE87780}" type="presOf" srcId="{49935CDE-3428-43D9-A0DE-E7D41DD5DB93}" destId="{458E9C03-4859-431B-A63F-9DD2A29907F2}" srcOrd="0" destOrd="0" presId="urn:microsoft.com/office/officeart/2005/8/layout/default"/>
    <dgm:cxn modelId="{CA8EE8E5-7D93-453C-AFF6-A51C88DC8D2D}" srcId="{49935CDE-3428-43D9-A0DE-E7D41DD5DB93}" destId="{93BE84F0-1985-4B78-A9C2-CD7C48358CEC}" srcOrd="0" destOrd="0" parTransId="{F1D7FEE7-CF89-4E7C-9DEC-C32B200CDA83}" sibTransId="{23F9EB6B-2122-43AC-9988-2752C68D7B31}"/>
    <dgm:cxn modelId="{D477F28B-5152-429D-8C7E-167A0861468E}" type="presOf" srcId="{17CC7257-2061-4D8D-B998-E129BFC3F5DB}" destId="{E87FECF6-28D4-4ADF-A6B0-91075727B050}" srcOrd="0" destOrd="0" presId="urn:microsoft.com/office/officeart/2005/8/layout/default"/>
    <dgm:cxn modelId="{8679D2F3-72FA-438F-A902-F8452EA2A50F}" type="presParOf" srcId="{458E9C03-4859-431B-A63F-9DD2A29907F2}" destId="{2B50448F-F75F-4DF3-9BAA-67EEE2EED489}" srcOrd="0" destOrd="0" presId="urn:microsoft.com/office/officeart/2005/8/layout/default"/>
    <dgm:cxn modelId="{FC1EA107-D44A-4FCE-950E-3C592C35C758}" type="presParOf" srcId="{458E9C03-4859-431B-A63F-9DD2A29907F2}" destId="{297398EB-2708-4C41-A3B4-F999A0EC174A}" srcOrd="1" destOrd="0" presId="urn:microsoft.com/office/officeart/2005/8/layout/default"/>
    <dgm:cxn modelId="{00DFFAA2-425D-495A-8F8F-06F9F6BC8B01}" type="presParOf" srcId="{458E9C03-4859-431B-A63F-9DD2A29907F2}" destId="{E87FECF6-28D4-4ADF-A6B0-91075727B05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AE6000-BFB4-4C25-B7DC-28C9BEBBC33E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81DD6BE-7F57-4E3C-8D38-422F4A431C59}">
      <dgm:prSet/>
      <dgm:spPr/>
      <dgm:t>
        <a:bodyPr/>
        <a:lstStyle/>
        <a:p>
          <a:pPr rtl="0"/>
          <a:r>
            <a:rPr lang="en-US" smtClean="0"/>
            <a:t>It matters</a:t>
          </a:r>
          <a:endParaRPr lang="en-US"/>
        </a:p>
      </dgm:t>
    </dgm:pt>
    <dgm:pt modelId="{064F1752-170A-466A-839E-DE5E7505F268}" type="parTrans" cxnId="{AC36FBE6-91DA-43F5-82D6-328532548F34}">
      <dgm:prSet/>
      <dgm:spPr/>
      <dgm:t>
        <a:bodyPr/>
        <a:lstStyle/>
        <a:p>
          <a:endParaRPr lang="en-US"/>
        </a:p>
      </dgm:t>
    </dgm:pt>
    <dgm:pt modelId="{5D7504F8-9417-4BF6-9BFD-F2B49784A1F3}" type="sibTrans" cxnId="{AC36FBE6-91DA-43F5-82D6-328532548F34}">
      <dgm:prSet/>
      <dgm:spPr/>
      <dgm:t>
        <a:bodyPr/>
        <a:lstStyle/>
        <a:p>
          <a:endParaRPr lang="en-US"/>
        </a:p>
      </dgm:t>
    </dgm:pt>
    <dgm:pt modelId="{9DAA5B43-DB91-4305-BD06-89BBA72CB713}">
      <dgm:prSet/>
      <dgm:spPr/>
      <dgm:t>
        <a:bodyPr/>
        <a:lstStyle/>
        <a:p>
          <a:pPr rtl="0"/>
          <a:r>
            <a:rPr lang="en-US" smtClean="0"/>
            <a:t>Choosing the right number</a:t>
          </a:r>
          <a:endParaRPr lang="en-US"/>
        </a:p>
      </dgm:t>
    </dgm:pt>
    <dgm:pt modelId="{CDB592CA-3E8F-43A7-84D9-F9B04258C41A}" type="parTrans" cxnId="{6C33CA6C-FF9A-4B16-833D-4859C0694E7E}">
      <dgm:prSet/>
      <dgm:spPr/>
      <dgm:t>
        <a:bodyPr/>
        <a:lstStyle/>
        <a:p>
          <a:endParaRPr lang="en-US"/>
        </a:p>
      </dgm:t>
    </dgm:pt>
    <dgm:pt modelId="{5A82D405-BCFF-4066-A83D-BAAA83D85070}" type="sibTrans" cxnId="{6C33CA6C-FF9A-4B16-833D-4859C0694E7E}">
      <dgm:prSet/>
      <dgm:spPr/>
      <dgm:t>
        <a:bodyPr/>
        <a:lstStyle/>
        <a:p>
          <a:endParaRPr lang="en-US"/>
        </a:p>
      </dgm:t>
    </dgm:pt>
    <dgm:pt modelId="{8C9ADFB2-8A93-4C92-A4DD-5FDF08E44D43}">
      <dgm:prSet/>
      <dgm:spPr/>
      <dgm:t>
        <a:bodyPr/>
        <a:lstStyle/>
        <a:p>
          <a:pPr rtl="0"/>
          <a:r>
            <a:rPr lang="en-US" smtClean="0"/>
            <a:t>Choosing the right initial location</a:t>
          </a:r>
          <a:endParaRPr lang="en-US"/>
        </a:p>
      </dgm:t>
    </dgm:pt>
    <dgm:pt modelId="{EFDE55E5-AABD-4B19-B08A-976EF5F149FD}" type="parTrans" cxnId="{CAFC6771-66CD-483E-A3A9-63D213D03497}">
      <dgm:prSet/>
      <dgm:spPr/>
      <dgm:t>
        <a:bodyPr/>
        <a:lstStyle/>
        <a:p>
          <a:endParaRPr lang="en-US"/>
        </a:p>
      </dgm:t>
    </dgm:pt>
    <dgm:pt modelId="{DF42BBA1-6F5A-4BB9-B15B-5473F10A59E2}" type="sibTrans" cxnId="{CAFC6771-66CD-483E-A3A9-63D213D03497}">
      <dgm:prSet/>
      <dgm:spPr/>
      <dgm:t>
        <a:bodyPr/>
        <a:lstStyle/>
        <a:p>
          <a:endParaRPr lang="en-US"/>
        </a:p>
      </dgm:t>
    </dgm:pt>
    <dgm:pt modelId="{25F33480-171A-4AD3-8C93-3257BFEA94E6}">
      <dgm:prSet/>
      <dgm:spPr/>
      <dgm:t>
        <a:bodyPr/>
        <a:lstStyle/>
        <a:p>
          <a:pPr rtl="0"/>
          <a:r>
            <a:rPr lang="en-US" smtClean="0"/>
            <a:t>Bad choices create bad groupings</a:t>
          </a:r>
          <a:endParaRPr lang="en-US"/>
        </a:p>
      </dgm:t>
    </dgm:pt>
    <dgm:pt modelId="{A7C42758-111F-4FC3-A70D-DF3BC90C34BB}" type="parTrans" cxnId="{27CE6706-6B4B-4D4C-83CB-7B3695612ADD}">
      <dgm:prSet/>
      <dgm:spPr/>
      <dgm:t>
        <a:bodyPr/>
        <a:lstStyle/>
        <a:p>
          <a:endParaRPr lang="en-US"/>
        </a:p>
      </dgm:t>
    </dgm:pt>
    <dgm:pt modelId="{4324DD34-3D4E-4FB0-A204-CB43F19E9F28}" type="sibTrans" cxnId="{27CE6706-6B4B-4D4C-83CB-7B3695612ADD}">
      <dgm:prSet/>
      <dgm:spPr/>
      <dgm:t>
        <a:bodyPr/>
        <a:lstStyle/>
        <a:p>
          <a:endParaRPr lang="en-US"/>
        </a:p>
      </dgm:t>
    </dgm:pt>
    <dgm:pt modelId="{A40154C8-C215-4023-AE3E-5BFDB80A0AE4}">
      <dgm:prSet/>
      <dgm:spPr/>
      <dgm:t>
        <a:bodyPr/>
        <a:lstStyle/>
        <a:p>
          <a:pPr rtl="0"/>
          <a:r>
            <a:rPr lang="en-US" smtClean="0"/>
            <a:t>They won’t make sense within the context of the problem</a:t>
          </a:r>
          <a:endParaRPr lang="en-US"/>
        </a:p>
      </dgm:t>
    </dgm:pt>
    <dgm:pt modelId="{EE0BBC8B-0C0E-46A1-8E96-411B0169C3F5}" type="parTrans" cxnId="{F288DBAA-0500-49C7-AB7D-EB4E37B60939}">
      <dgm:prSet/>
      <dgm:spPr/>
      <dgm:t>
        <a:bodyPr/>
        <a:lstStyle/>
        <a:p>
          <a:endParaRPr lang="en-US"/>
        </a:p>
      </dgm:t>
    </dgm:pt>
    <dgm:pt modelId="{C649C3E7-0A79-4910-B7C7-38A24534B135}" type="sibTrans" cxnId="{F288DBAA-0500-49C7-AB7D-EB4E37B60939}">
      <dgm:prSet/>
      <dgm:spPr/>
      <dgm:t>
        <a:bodyPr/>
        <a:lstStyle/>
        <a:p>
          <a:endParaRPr lang="en-US"/>
        </a:p>
      </dgm:t>
    </dgm:pt>
    <dgm:pt modelId="{6BD5E9C3-078E-4C72-A51F-9283947D567B}">
      <dgm:prSet/>
      <dgm:spPr/>
      <dgm:t>
        <a:bodyPr/>
        <a:lstStyle/>
        <a:p>
          <a:pPr rtl="0"/>
          <a:r>
            <a:rPr lang="en-US" smtClean="0"/>
            <a:t>Unrelated data points will be included in the same group</a:t>
          </a:r>
          <a:endParaRPr lang="en-US"/>
        </a:p>
      </dgm:t>
    </dgm:pt>
    <dgm:pt modelId="{D656C40E-BB6A-4F3E-A4A5-6879D6A8EF64}" type="parTrans" cxnId="{60CEB685-314A-4C7F-89C9-EA7A78A80B66}">
      <dgm:prSet/>
      <dgm:spPr/>
      <dgm:t>
        <a:bodyPr/>
        <a:lstStyle/>
        <a:p>
          <a:endParaRPr lang="en-US"/>
        </a:p>
      </dgm:t>
    </dgm:pt>
    <dgm:pt modelId="{3BEAEF41-53FA-487D-9B7C-BDFB8E4B2AD2}" type="sibTrans" cxnId="{60CEB685-314A-4C7F-89C9-EA7A78A80B66}">
      <dgm:prSet/>
      <dgm:spPr/>
      <dgm:t>
        <a:bodyPr/>
        <a:lstStyle/>
        <a:p>
          <a:endParaRPr lang="en-US"/>
        </a:p>
      </dgm:t>
    </dgm:pt>
    <dgm:pt modelId="{F9B83572-0560-4824-8F61-1FED72B66F0A}" type="pres">
      <dgm:prSet presAssocID="{DDAE6000-BFB4-4C25-B7DC-28C9BEBBC3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375CD2-6966-4EA5-9D82-00C53CE36412}" type="pres">
      <dgm:prSet presAssocID="{481DD6BE-7F57-4E3C-8D38-422F4A431C59}" presName="parentLin" presStyleCnt="0"/>
      <dgm:spPr/>
    </dgm:pt>
    <dgm:pt modelId="{A76B9930-D02D-49C2-9F63-7C25C1CF4D6E}" type="pres">
      <dgm:prSet presAssocID="{481DD6BE-7F57-4E3C-8D38-422F4A431C5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AED997D-58BF-4662-8FD8-492FDAC3048B}" type="pres">
      <dgm:prSet presAssocID="{481DD6BE-7F57-4E3C-8D38-422F4A431C5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F8BA4-D19F-4EC4-B45C-69841D246F2A}" type="pres">
      <dgm:prSet presAssocID="{481DD6BE-7F57-4E3C-8D38-422F4A431C59}" presName="negativeSpace" presStyleCnt="0"/>
      <dgm:spPr/>
    </dgm:pt>
    <dgm:pt modelId="{DD3D8095-2A8D-4C30-A2F7-CD42AEB8D7A9}" type="pres">
      <dgm:prSet presAssocID="{481DD6BE-7F57-4E3C-8D38-422F4A431C5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C93A1-3A96-4CEB-B879-6DF3C5C3B977}" type="pres">
      <dgm:prSet presAssocID="{5D7504F8-9417-4BF6-9BFD-F2B49784A1F3}" presName="spaceBetweenRectangles" presStyleCnt="0"/>
      <dgm:spPr/>
    </dgm:pt>
    <dgm:pt modelId="{6B1F7E02-7AFD-4537-AF85-43B3CBE20EA3}" type="pres">
      <dgm:prSet presAssocID="{25F33480-171A-4AD3-8C93-3257BFEA94E6}" presName="parentLin" presStyleCnt="0"/>
      <dgm:spPr/>
    </dgm:pt>
    <dgm:pt modelId="{487F930A-C137-4279-B885-15845BBF7F52}" type="pres">
      <dgm:prSet presAssocID="{25F33480-171A-4AD3-8C93-3257BFEA94E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358BB73-0AA3-48AA-8355-C401B38E27AD}" type="pres">
      <dgm:prSet presAssocID="{25F33480-171A-4AD3-8C93-3257BFEA94E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80E78-4744-4007-9960-8E14486FFA73}" type="pres">
      <dgm:prSet presAssocID="{25F33480-171A-4AD3-8C93-3257BFEA94E6}" presName="negativeSpace" presStyleCnt="0"/>
      <dgm:spPr/>
    </dgm:pt>
    <dgm:pt modelId="{8C48373C-F905-4794-A80B-5437B4770771}" type="pres">
      <dgm:prSet presAssocID="{25F33480-171A-4AD3-8C93-3257BFEA94E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699ECB-F82D-43BB-B997-EAEC31E0CDE4}" type="presOf" srcId="{481DD6BE-7F57-4E3C-8D38-422F4A431C59}" destId="{A76B9930-D02D-49C2-9F63-7C25C1CF4D6E}" srcOrd="0" destOrd="0" presId="urn:microsoft.com/office/officeart/2005/8/layout/list1"/>
    <dgm:cxn modelId="{E6C09FC1-C591-43DF-86CA-C7D82576C88C}" type="presOf" srcId="{A40154C8-C215-4023-AE3E-5BFDB80A0AE4}" destId="{8C48373C-F905-4794-A80B-5437B4770771}" srcOrd="0" destOrd="0" presId="urn:microsoft.com/office/officeart/2005/8/layout/list1"/>
    <dgm:cxn modelId="{A3B47D45-39BB-4C99-A9DA-DE2A3D63F4F3}" type="presOf" srcId="{8C9ADFB2-8A93-4C92-A4DD-5FDF08E44D43}" destId="{DD3D8095-2A8D-4C30-A2F7-CD42AEB8D7A9}" srcOrd="0" destOrd="1" presId="urn:microsoft.com/office/officeart/2005/8/layout/list1"/>
    <dgm:cxn modelId="{66F5EE6B-7C7E-46F9-A755-D9A72CC34DEA}" type="presOf" srcId="{25F33480-171A-4AD3-8C93-3257BFEA94E6}" destId="{D358BB73-0AA3-48AA-8355-C401B38E27AD}" srcOrd="1" destOrd="0" presId="urn:microsoft.com/office/officeart/2005/8/layout/list1"/>
    <dgm:cxn modelId="{27CE6706-6B4B-4D4C-83CB-7B3695612ADD}" srcId="{DDAE6000-BFB4-4C25-B7DC-28C9BEBBC33E}" destId="{25F33480-171A-4AD3-8C93-3257BFEA94E6}" srcOrd="1" destOrd="0" parTransId="{A7C42758-111F-4FC3-A70D-DF3BC90C34BB}" sibTransId="{4324DD34-3D4E-4FB0-A204-CB43F19E9F28}"/>
    <dgm:cxn modelId="{9668648A-6666-49C4-8123-573315A24BFF}" type="presOf" srcId="{481DD6BE-7F57-4E3C-8D38-422F4A431C59}" destId="{4AED997D-58BF-4662-8FD8-492FDAC3048B}" srcOrd="1" destOrd="0" presId="urn:microsoft.com/office/officeart/2005/8/layout/list1"/>
    <dgm:cxn modelId="{F288DBAA-0500-49C7-AB7D-EB4E37B60939}" srcId="{25F33480-171A-4AD3-8C93-3257BFEA94E6}" destId="{A40154C8-C215-4023-AE3E-5BFDB80A0AE4}" srcOrd="0" destOrd="0" parTransId="{EE0BBC8B-0C0E-46A1-8E96-411B0169C3F5}" sibTransId="{C649C3E7-0A79-4910-B7C7-38A24534B135}"/>
    <dgm:cxn modelId="{94F8CC14-6BF0-4AAD-98DB-B7E2B3A56DAA}" type="presOf" srcId="{25F33480-171A-4AD3-8C93-3257BFEA94E6}" destId="{487F930A-C137-4279-B885-15845BBF7F52}" srcOrd="0" destOrd="0" presId="urn:microsoft.com/office/officeart/2005/8/layout/list1"/>
    <dgm:cxn modelId="{29178A6B-5D3C-423A-B638-B6FD0EB0DB9B}" type="presOf" srcId="{9DAA5B43-DB91-4305-BD06-89BBA72CB713}" destId="{DD3D8095-2A8D-4C30-A2F7-CD42AEB8D7A9}" srcOrd="0" destOrd="0" presId="urn:microsoft.com/office/officeart/2005/8/layout/list1"/>
    <dgm:cxn modelId="{CAFC6771-66CD-483E-A3A9-63D213D03497}" srcId="{481DD6BE-7F57-4E3C-8D38-422F4A431C59}" destId="{8C9ADFB2-8A93-4C92-A4DD-5FDF08E44D43}" srcOrd="1" destOrd="0" parTransId="{EFDE55E5-AABD-4B19-B08A-976EF5F149FD}" sibTransId="{DF42BBA1-6F5A-4BB9-B15B-5473F10A59E2}"/>
    <dgm:cxn modelId="{AC36FBE6-91DA-43F5-82D6-328532548F34}" srcId="{DDAE6000-BFB4-4C25-B7DC-28C9BEBBC33E}" destId="{481DD6BE-7F57-4E3C-8D38-422F4A431C59}" srcOrd="0" destOrd="0" parTransId="{064F1752-170A-466A-839E-DE5E7505F268}" sibTransId="{5D7504F8-9417-4BF6-9BFD-F2B49784A1F3}"/>
    <dgm:cxn modelId="{6C33CA6C-FF9A-4B16-833D-4859C0694E7E}" srcId="{481DD6BE-7F57-4E3C-8D38-422F4A431C59}" destId="{9DAA5B43-DB91-4305-BD06-89BBA72CB713}" srcOrd="0" destOrd="0" parTransId="{CDB592CA-3E8F-43A7-84D9-F9B04258C41A}" sibTransId="{5A82D405-BCFF-4066-A83D-BAAA83D85070}"/>
    <dgm:cxn modelId="{2D325514-A0CB-4B41-988A-63F190905D1C}" type="presOf" srcId="{6BD5E9C3-078E-4C72-A51F-9283947D567B}" destId="{8C48373C-F905-4794-A80B-5437B4770771}" srcOrd="0" destOrd="1" presId="urn:microsoft.com/office/officeart/2005/8/layout/list1"/>
    <dgm:cxn modelId="{914EFA34-8BDE-48A2-94CC-6E9612CA082F}" type="presOf" srcId="{DDAE6000-BFB4-4C25-B7DC-28C9BEBBC33E}" destId="{F9B83572-0560-4824-8F61-1FED72B66F0A}" srcOrd="0" destOrd="0" presId="urn:microsoft.com/office/officeart/2005/8/layout/list1"/>
    <dgm:cxn modelId="{60CEB685-314A-4C7F-89C9-EA7A78A80B66}" srcId="{25F33480-171A-4AD3-8C93-3257BFEA94E6}" destId="{6BD5E9C3-078E-4C72-A51F-9283947D567B}" srcOrd="1" destOrd="0" parTransId="{D656C40E-BB6A-4F3E-A4A5-6879D6A8EF64}" sibTransId="{3BEAEF41-53FA-487D-9B7C-BDFB8E4B2AD2}"/>
    <dgm:cxn modelId="{F8FBA80B-AA4E-47A4-9EBB-30B4E3CB8484}" type="presParOf" srcId="{F9B83572-0560-4824-8F61-1FED72B66F0A}" destId="{18375CD2-6966-4EA5-9D82-00C53CE36412}" srcOrd="0" destOrd="0" presId="urn:microsoft.com/office/officeart/2005/8/layout/list1"/>
    <dgm:cxn modelId="{C4AC8E5D-6A62-46CA-B212-E0BFAF64F442}" type="presParOf" srcId="{18375CD2-6966-4EA5-9D82-00C53CE36412}" destId="{A76B9930-D02D-49C2-9F63-7C25C1CF4D6E}" srcOrd="0" destOrd="0" presId="urn:microsoft.com/office/officeart/2005/8/layout/list1"/>
    <dgm:cxn modelId="{67FEED1A-1322-4F77-A788-3670C2B1E8B7}" type="presParOf" srcId="{18375CD2-6966-4EA5-9D82-00C53CE36412}" destId="{4AED997D-58BF-4662-8FD8-492FDAC3048B}" srcOrd="1" destOrd="0" presId="urn:microsoft.com/office/officeart/2005/8/layout/list1"/>
    <dgm:cxn modelId="{DFFD0F74-E372-4B8D-9180-C39698D50190}" type="presParOf" srcId="{F9B83572-0560-4824-8F61-1FED72B66F0A}" destId="{38BF8BA4-D19F-4EC4-B45C-69841D246F2A}" srcOrd="1" destOrd="0" presId="urn:microsoft.com/office/officeart/2005/8/layout/list1"/>
    <dgm:cxn modelId="{DEFD6B2A-210E-45C2-A658-1B532035CE2C}" type="presParOf" srcId="{F9B83572-0560-4824-8F61-1FED72B66F0A}" destId="{DD3D8095-2A8D-4C30-A2F7-CD42AEB8D7A9}" srcOrd="2" destOrd="0" presId="urn:microsoft.com/office/officeart/2005/8/layout/list1"/>
    <dgm:cxn modelId="{3B4C4AD4-7922-4CC2-96F7-70C3F975D88F}" type="presParOf" srcId="{F9B83572-0560-4824-8F61-1FED72B66F0A}" destId="{8F5C93A1-3A96-4CEB-B879-6DF3C5C3B977}" srcOrd="3" destOrd="0" presId="urn:microsoft.com/office/officeart/2005/8/layout/list1"/>
    <dgm:cxn modelId="{495A96B7-9717-47A4-9DD5-0C6E6920C955}" type="presParOf" srcId="{F9B83572-0560-4824-8F61-1FED72B66F0A}" destId="{6B1F7E02-7AFD-4537-AF85-43B3CBE20EA3}" srcOrd="4" destOrd="0" presId="urn:microsoft.com/office/officeart/2005/8/layout/list1"/>
    <dgm:cxn modelId="{595259A8-9606-4553-AAEE-DA58AF814C51}" type="presParOf" srcId="{6B1F7E02-7AFD-4537-AF85-43B3CBE20EA3}" destId="{487F930A-C137-4279-B885-15845BBF7F52}" srcOrd="0" destOrd="0" presId="urn:microsoft.com/office/officeart/2005/8/layout/list1"/>
    <dgm:cxn modelId="{9E187D8D-AC3F-4DFF-908E-9A4AE54728E3}" type="presParOf" srcId="{6B1F7E02-7AFD-4537-AF85-43B3CBE20EA3}" destId="{D358BB73-0AA3-48AA-8355-C401B38E27AD}" srcOrd="1" destOrd="0" presId="urn:microsoft.com/office/officeart/2005/8/layout/list1"/>
    <dgm:cxn modelId="{11C7A451-CD4B-4136-B2A4-8F21342D778B}" type="presParOf" srcId="{F9B83572-0560-4824-8F61-1FED72B66F0A}" destId="{12B80E78-4744-4007-9960-8E14486FFA73}" srcOrd="5" destOrd="0" presId="urn:microsoft.com/office/officeart/2005/8/layout/list1"/>
    <dgm:cxn modelId="{98D34C37-DAE0-4856-9C2A-BE580DE98C7A}" type="presParOf" srcId="{F9B83572-0560-4824-8F61-1FED72B66F0A}" destId="{8C48373C-F905-4794-A80B-5437B477077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515606-D295-43C7-B133-B3491BF6F625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B46626B-D494-4F4A-9A5F-754F6930E615}">
      <dgm:prSet phldrT="[Text]"/>
      <dgm:spPr/>
      <dgm:t>
        <a:bodyPr/>
        <a:lstStyle/>
        <a:p>
          <a:r>
            <a:rPr lang="en-US" dirty="0" smtClean="0"/>
            <a:t>Considerations</a:t>
          </a:r>
          <a:endParaRPr lang="en-US" dirty="0"/>
        </a:p>
      </dgm:t>
    </dgm:pt>
    <dgm:pt modelId="{88706E9F-DACC-4F7E-B61D-578C5B92BADE}" type="parTrans" cxnId="{6F35E51A-2FFA-40CF-BD2C-7809F53936BA}">
      <dgm:prSet/>
      <dgm:spPr/>
      <dgm:t>
        <a:bodyPr/>
        <a:lstStyle/>
        <a:p>
          <a:endParaRPr lang="en-US"/>
        </a:p>
      </dgm:t>
    </dgm:pt>
    <dgm:pt modelId="{AEA0FA52-97D0-4E04-908A-D3BFBAE7BD74}" type="sibTrans" cxnId="{6F35E51A-2FFA-40CF-BD2C-7809F53936BA}">
      <dgm:prSet/>
      <dgm:spPr/>
      <dgm:t>
        <a:bodyPr/>
        <a:lstStyle/>
        <a:p>
          <a:endParaRPr lang="en-US"/>
        </a:p>
      </dgm:t>
    </dgm:pt>
    <dgm:pt modelId="{CB13B65E-2B81-45BE-A01D-CBB758149861}">
      <dgm:prSet phldrT="[Text]"/>
      <dgm:spPr/>
      <dgm:t>
        <a:bodyPr/>
        <a:lstStyle/>
        <a:p>
          <a:r>
            <a:rPr lang="en-US" dirty="0" smtClean="0"/>
            <a:t>Lower individual cluster SSE = a better cluster</a:t>
          </a:r>
          <a:endParaRPr lang="en-US" dirty="0"/>
        </a:p>
      </dgm:t>
    </dgm:pt>
    <dgm:pt modelId="{BF1FC8FA-8F9F-40E1-9BDD-245D52A9CAC4}" type="parTrans" cxnId="{256A3798-0AF5-469C-A1A0-14629F39C7D3}">
      <dgm:prSet/>
      <dgm:spPr/>
      <dgm:t>
        <a:bodyPr/>
        <a:lstStyle/>
        <a:p>
          <a:endParaRPr lang="en-US"/>
        </a:p>
      </dgm:t>
    </dgm:pt>
    <dgm:pt modelId="{8C971C04-A49B-4FA7-A279-66E6A855CD51}" type="sibTrans" cxnId="{256A3798-0AF5-469C-A1A0-14629F39C7D3}">
      <dgm:prSet/>
      <dgm:spPr/>
      <dgm:t>
        <a:bodyPr/>
        <a:lstStyle/>
        <a:p>
          <a:endParaRPr lang="en-US"/>
        </a:p>
      </dgm:t>
    </dgm:pt>
    <dgm:pt modelId="{C8531F03-0CE5-453A-98E8-EC1E7DD0591A}">
      <dgm:prSet phldrT="[Text]"/>
      <dgm:spPr/>
      <dgm:t>
        <a:bodyPr/>
        <a:lstStyle/>
        <a:p>
          <a:r>
            <a:rPr lang="en-US" dirty="0" smtClean="0"/>
            <a:t>Lower total SSE = a better set of clusters</a:t>
          </a:r>
          <a:endParaRPr lang="en-US" dirty="0"/>
        </a:p>
      </dgm:t>
    </dgm:pt>
    <dgm:pt modelId="{8C8A2982-66C2-4A18-9BB6-F59467FA6471}" type="parTrans" cxnId="{70BCFEFC-4C98-4C97-9B0C-7A2438DDF0DE}">
      <dgm:prSet/>
      <dgm:spPr/>
      <dgm:t>
        <a:bodyPr/>
        <a:lstStyle/>
        <a:p>
          <a:endParaRPr lang="en-US"/>
        </a:p>
      </dgm:t>
    </dgm:pt>
    <dgm:pt modelId="{A1CEA3A4-08E7-41F9-8C79-D668ED0004C0}" type="sibTrans" cxnId="{70BCFEFC-4C98-4C97-9B0C-7A2438DDF0DE}">
      <dgm:prSet/>
      <dgm:spPr/>
      <dgm:t>
        <a:bodyPr/>
        <a:lstStyle/>
        <a:p>
          <a:endParaRPr lang="en-US"/>
        </a:p>
      </dgm:t>
    </dgm:pt>
    <dgm:pt modelId="{74F5794F-6294-4FF6-BF78-86C816904B97}">
      <dgm:prSet phldrT="[Text]"/>
      <dgm:spPr/>
      <dgm:t>
        <a:bodyPr/>
        <a:lstStyle/>
        <a:p>
          <a:r>
            <a:rPr lang="en-US" dirty="0" smtClean="0"/>
            <a:t>More clusters will reduce SSE</a:t>
          </a:r>
          <a:endParaRPr lang="en-US" dirty="0"/>
        </a:p>
      </dgm:t>
    </dgm:pt>
    <dgm:pt modelId="{B389CD75-9B09-4352-AAEE-899EC58B3185}" type="parTrans" cxnId="{6240514B-FB1F-4442-845D-70ADF794B1C3}">
      <dgm:prSet/>
      <dgm:spPr/>
      <dgm:t>
        <a:bodyPr/>
        <a:lstStyle/>
        <a:p>
          <a:endParaRPr lang="en-US"/>
        </a:p>
      </dgm:t>
    </dgm:pt>
    <dgm:pt modelId="{CFE39598-880F-4811-99AD-7B1A78CD8779}" type="sibTrans" cxnId="{6240514B-FB1F-4442-845D-70ADF794B1C3}">
      <dgm:prSet/>
      <dgm:spPr/>
      <dgm:t>
        <a:bodyPr/>
        <a:lstStyle/>
        <a:p>
          <a:endParaRPr lang="en-US"/>
        </a:p>
      </dgm:t>
    </dgm:pt>
    <dgm:pt modelId="{D28A9D65-0FB5-4AB2-B2C0-83EADFFBEFDC}" type="pres">
      <dgm:prSet presAssocID="{9E515606-D295-43C7-B133-B3491BF6F6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2C248F-10FF-4D98-8461-7DE3E0735736}" type="pres">
      <dgm:prSet presAssocID="{CB46626B-D494-4F4A-9A5F-754F6930E615}" presName="parentLin" presStyleCnt="0"/>
      <dgm:spPr/>
    </dgm:pt>
    <dgm:pt modelId="{9E6324B6-049E-4265-884E-426420E25857}" type="pres">
      <dgm:prSet presAssocID="{CB46626B-D494-4F4A-9A5F-754F6930E615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8133A02E-2E07-440D-B82D-5CA552FB3F11}" type="pres">
      <dgm:prSet presAssocID="{CB46626B-D494-4F4A-9A5F-754F6930E6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C41ED-DDB8-404E-8E60-A622D3E17D93}" type="pres">
      <dgm:prSet presAssocID="{CB46626B-D494-4F4A-9A5F-754F6930E615}" presName="negativeSpace" presStyleCnt="0"/>
      <dgm:spPr/>
    </dgm:pt>
    <dgm:pt modelId="{1ED920F6-1EF6-46CD-95DE-7F6F1E9B93E1}" type="pres">
      <dgm:prSet presAssocID="{CB46626B-D494-4F4A-9A5F-754F6930E615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689E8A-844E-4DB8-A199-323EF7E1AB0E}" type="presOf" srcId="{9E515606-D295-43C7-B133-B3491BF6F625}" destId="{D28A9D65-0FB5-4AB2-B2C0-83EADFFBEFDC}" srcOrd="0" destOrd="0" presId="urn:microsoft.com/office/officeart/2005/8/layout/list1"/>
    <dgm:cxn modelId="{70BCFEFC-4C98-4C97-9B0C-7A2438DDF0DE}" srcId="{CB46626B-D494-4F4A-9A5F-754F6930E615}" destId="{C8531F03-0CE5-453A-98E8-EC1E7DD0591A}" srcOrd="1" destOrd="0" parTransId="{8C8A2982-66C2-4A18-9BB6-F59467FA6471}" sibTransId="{A1CEA3A4-08E7-41F9-8C79-D668ED0004C0}"/>
    <dgm:cxn modelId="{409B8C4D-30CD-4F4C-B276-F1F689DFD0B1}" type="presOf" srcId="{CB46626B-D494-4F4A-9A5F-754F6930E615}" destId="{9E6324B6-049E-4265-884E-426420E25857}" srcOrd="0" destOrd="0" presId="urn:microsoft.com/office/officeart/2005/8/layout/list1"/>
    <dgm:cxn modelId="{CBBFB244-F412-4C31-8E6B-D4C6F98F0909}" type="presOf" srcId="{CB13B65E-2B81-45BE-A01D-CBB758149861}" destId="{1ED920F6-1EF6-46CD-95DE-7F6F1E9B93E1}" srcOrd="0" destOrd="0" presId="urn:microsoft.com/office/officeart/2005/8/layout/list1"/>
    <dgm:cxn modelId="{F753D7BE-601E-4C3A-8337-94E5DCF88FBB}" type="presOf" srcId="{C8531F03-0CE5-453A-98E8-EC1E7DD0591A}" destId="{1ED920F6-1EF6-46CD-95DE-7F6F1E9B93E1}" srcOrd="0" destOrd="1" presId="urn:microsoft.com/office/officeart/2005/8/layout/list1"/>
    <dgm:cxn modelId="{6240514B-FB1F-4442-845D-70ADF794B1C3}" srcId="{CB46626B-D494-4F4A-9A5F-754F6930E615}" destId="{74F5794F-6294-4FF6-BF78-86C816904B97}" srcOrd="2" destOrd="0" parTransId="{B389CD75-9B09-4352-AAEE-899EC58B3185}" sibTransId="{CFE39598-880F-4811-99AD-7B1A78CD8779}"/>
    <dgm:cxn modelId="{36CB89C8-F742-4B4B-9866-AFBF24CD4D6A}" type="presOf" srcId="{74F5794F-6294-4FF6-BF78-86C816904B97}" destId="{1ED920F6-1EF6-46CD-95DE-7F6F1E9B93E1}" srcOrd="0" destOrd="2" presId="urn:microsoft.com/office/officeart/2005/8/layout/list1"/>
    <dgm:cxn modelId="{189EB3DF-07D6-460B-8C5F-5723818CE3D6}" type="presOf" srcId="{CB46626B-D494-4F4A-9A5F-754F6930E615}" destId="{8133A02E-2E07-440D-B82D-5CA552FB3F11}" srcOrd="1" destOrd="0" presId="urn:microsoft.com/office/officeart/2005/8/layout/list1"/>
    <dgm:cxn modelId="{6F35E51A-2FFA-40CF-BD2C-7809F53936BA}" srcId="{9E515606-D295-43C7-B133-B3491BF6F625}" destId="{CB46626B-D494-4F4A-9A5F-754F6930E615}" srcOrd="0" destOrd="0" parTransId="{88706E9F-DACC-4F7E-B61D-578C5B92BADE}" sibTransId="{AEA0FA52-97D0-4E04-908A-D3BFBAE7BD74}"/>
    <dgm:cxn modelId="{256A3798-0AF5-469C-A1A0-14629F39C7D3}" srcId="{CB46626B-D494-4F4A-9A5F-754F6930E615}" destId="{CB13B65E-2B81-45BE-A01D-CBB758149861}" srcOrd="0" destOrd="0" parTransId="{BF1FC8FA-8F9F-40E1-9BDD-245D52A9CAC4}" sibTransId="{8C971C04-A49B-4FA7-A279-66E6A855CD51}"/>
    <dgm:cxn modelId="{E7360B41-098B-4E55-A9A1-392ACC70F2E2}" type="presParOf" srcId="{D28A9D65-0FB5-4AB2-B2C0-83EADFFBEFDC}" destId="{E22C248F-10FF-4D98-8461-7DE3E0735736}" srcOrd="0" destOrd="0" presId="urn:microsoft.com/office/officeart/2005/8/layout/list1"/>
    <dgm:cxn modelId="{024624BD-511D-48B4-96A3-B91E3914F2DE}" type="presParOf" srcId="{E22C248F-10FF-4D98-8461-7DE3E0735736}" destId="{9E6324B6-049E-4265-884E-426420E25857}" srcOrd="0" destOrd="0" presId="urn:microsoft.com/office/officeart/2005/8/layout/list1"/>
    <dgm:cxn modelId="{CB3C5755-84EA-4A66-A9DA-3D4DBD5BB94F}" type="presParOf" srcId="{E22C248F-10FF-4D98-8461-7DE3E0735736}" destId="{8133A02E-2E07-440D-B82D-5CA552FB3F11}" srcOrd="1" destOrd="0" presId="urn:microsoft.com/office/officeart/2005/8/layout/list1"/>
    <dgm:cxn modelId="{91D00B71-B6AB-4E59-9E85-A191F86BAB7D}" type="presParOf" srcId="{D28A9D65-0FB5-4AB2-B2C0-83EADFFBEFDC}" destId="{BA6C41ED-DDB8-404E-8E60-A622D3E17D93}" srcOrd="1" destOrd="0" presId="urn:microsoft.com/office/officeart/2005/8/layout/list1"/>
    <dgm:cxn modelId="{9B65DAC7-38CA-4FD9-9F58-21D0CAE7F88A}" type="presParOf" srcId="{D28A9D65-0FB5-4AB2-B2C0-83EADFFBEFDC}" destId="{1ED920F6-1EF6-46CD-95DE-7F6F1E9B93E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CA2362-7444-4530-9B05-526D4CB0960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B23B330-713F-4D6F-A0AB-B781BED80FA7}">
      <dgm:prSet/>
      <dgm:spPr/>
      <dgm:t>
        <a:bodyPr/>
        <a:lstStyle/>
        <a:p>
          <a:pPr rtl="0"/>
          <a:r>
            <a:rPr lang="en-US" smtClean="0"/>
            <a:t>K-Means gives unreliable results when</a:t>
          </a:r>
          <a:endParaRPr lang="en-US"/>
        </a:p>
      </dgm:t>
    </dgm:pt>
    <dgm:pt modelId="{3FA98275-CD51-433C-8F34-6C963310BF66}" type="parTrans" cxnId="{9DE61C8F-5851-4E21-80ED-BDFCB5246519}">
      <dgm:prSet/>
      <dgm:spPr/>
      <dgm:t>
        <a:bodyPr/>
        <a:lstStyle/>
        <a:p>
          <a:endParaRPr lang="en-US"/>
        </a:p>
      </dgm:t>
    </dgm:pt>
    <dgm:pt modelId="{4515EA42-09D0-447A-A9D1-E34049833B7C}" type="sibTrans" cxnId="{9DE61C8F-5851-4E21-80ED-BDFCB5246519}">
      <dgm:prSet/>
      <dgm:spPr/>
      <dgm:t>
        <a:bodyPr/>
        <a:lstStyle/>
        <a:p>
          <a:endParaRPr lang="en-US"/>
        </a:p>
      </dgm:t>
    </dgm:pt>
    <dgm:pt modelId="{CDB483ED-D9CB-41FA-9491-C196AD25418D}">
      <dgm:prSet/>
      <dgm:spPr/>
      <dgm:t>
        <a:bodyPr/>
        <a:lstStyle/>
        <a:p>
          <a:pPr rtl="0"/>
          <a:r>
            <a:rPr lang="en-US" dirty="0" smtClean="0"/>
            <a:t>Clusters vary widely in size</a:t>
          </a:r>
          <a:endParaRPr lang="en-US" dirty="0"/>
        </a:p>
      </dgm:t>
    </dgm:pt>
    <dgm:pt modelId="{E981E2F3-BF4C-4E5C-8717-3791D1755E9D}" type="parTrans" cxnId="{99D59755-C6A0-4A3D-82CC-4591E701C15C}">
      <dgm:prSet/>
      <dgm:spPr/>
      <dgm:t>
        <a:bodyPr/>
        <a:lstStyle/>
        <a:p>
          <a:endParaRPr lang="en-US"/>
        </a:p>
      </dgm:t>
    </dgm:pt>
    <dgm:pt modelId="{14817015-D8C4-4A51-9808-6D068CA5FE74}" type="sibTrans" cxnId="{99D59755-C6A0-4A3D-82CC-4591E701C15C}">
      <dgm:prSet/>
      <dgm:spPr/>
      <dgm:t>
        <a:bodyPr/>
        <a:lstStyle/>
        <a:p>
          <a:endParaRPr lang="en-US"/>
        </a:p>
      </dgm:t>
    </dgm:pt>
    <dgm:pt modelId="{507E74FA-9287-4F9C-8950-FD84477DCD7F}">
      <dgm:prSet/>
      <dgm:spPr/>
      <dgm:t>
        <a:bodyPr/>
        <a:lstStyle/>
        <a:p>
          <a:pPr rtl="0"/>
          <a:r>
            <a:rPr lang="en-US" dirty="0" smtClean="0"/>
            <a:t>Clusters vary widely in density</a:t>
          </a:r>
          <a:endParaRPr lang="en-US" dirty="0"/>
        </a:p>
      </dgm:t>
    </dgm:pt>
    <dgm:pt modelId="{B4F44E08-305B-4AC0-BEF6-C8BFFCD46197}" type="parTrans" cxnId="{B71F9045-2369-4FFE-9173-7D6DCFE1F9B2}">
      <dgm:prSet/>
      <dgm:spPr/>
      <dgm:t>
        <a:bodyPr/>
        <a:lstStyle/>
        <a:p>
          <a:endParaRPr lang="en-US"/>
        </a:p>
      </dgm:t>
    </dgm:pt>
    <dgm:pt modelId="{4F3224DB-6CAE-4B82-A60C-527F82B5FAF3}" type="sibTrans" cxnId="{B71F9045-2369-4FFE-9173-7D6DCFE1F9B2}">
      <dgm:prSet/>
      <dgm:spPr/>
      <dgm:t>
        <a:bodyPr/>
        <a:lstStyle/>
        <a:p>
          <a:endParaRPr lang="en-US"/>
        </a:p>
      </dgm:t>
    </dgm:pt>
    <dgm:pt modelId="{63525A19-801B-413D-ABBA-899EDA52F94E}">
      <dgm:prSet/>
      <dgm:spPr/>
      <dgm:t>
        <a:bodyPr/>
        <a:lstStyle/>
        <a:p>
          <a:pPr rtl="0"/>
          <a:r>
            <a:rPr lang="en-US" dirty="0" smtClean="0"/>
            <a:t>The data set has a lot of outliers</a:t>
          </a:r>
          <a:endParaRPr lang="en-US" dirty="0"/>
        </a:p>
      </dgm:t>
    </dgm:pt>
    <dgm:pt modelId="{BB019A62-1101-408E-882E-DB38F1012373}" type="parTrans" cxnId="{74F5B12C-2B2C-425B-A3CC-9EBCFE791BC2}">
      <dgm:prSet/>
      <dgm:spPr/>
      <dgm:t>
        <a:bodyPr/>
        <a:lstStyle/>
        <a:p>
          <a:endParaRPr lang="en-US"/>
        </a:p>
      </dgm:t>
    </dgm:pt>
    <dgm:pt modelId="{0005A9E3-125D-4342-BCC3-75732439A689}" type="sibTrans" cxnId="{74F5B12C-2B2C-425B-A3CC-9EBCFE791BC2}">
      <dgm:prSet/>
      <dgm:spPr/>
      <dgm:t>
        <a:bodyPr/>
        <a:lstStyle/>
        <a:p>
          <a:endParaRPr lang="en-US"/>
        </a:p>
      </dgm:t>
    </dgm:pt>
    <dgm:pt modelId="{70D599F8-5589-4B52-AADC-D8C90E34404B}">
      <dgm:prSet/>
      <dgm:spPr/>
      <dgm:t>
        <a:bodyPr/>
        <a:lstStyle/>
        <a:p>
          <a:pPr rtl="0"/>
          <a:r>
            <a:rPr lang="en-US" dirty="0" smtClean="0"/>
            <a:t>Clusters are not in rounded shapes</a:t>
          </a:r>
          <a:endParaRPr lang="en-US" dirty="0"/>
        </a:p>
      </dgm:t>
    </dgm:pt>
    <dgm:pt modelId="{C5594591-E8C2-444D-AD71-71F03ABA9B45}" type="parTrans" cxnId="{5315ABB4-A097-45EC-A133-5D99C599A5E7}">
      <dgm:prSet/>
      <dgm:spPr/>
      <dgm:t>
        <a:bodyPr/>
        <a:lstStyle/>
        <a:p>
          <a:endParaRPr lang="en-US"/>
        </a:p>
      </dgm:t>
    </dgm:pt>
    <dgm:pt modelId="{4AC302B9-28C4-46AE-926E-1CFA29B12A44}" type="sibTrans" cxnId="{5315ABB4-A097-45EC-A133-5D99C599A5E7}">
      <dgm:prSet/>
      <dgm:spPr/>
      <dgm:t>
        <a:bodyPr/>
        <a:lstStyle/>
        <a:p>
          <a:endParaRPr lang="en-US"/>
        </a:p>
      </dgm:t>
    </dgm:pt>
    <dgm:pt modelId="{C9C4784C-FE1B-44AE-8628-DBA8F5DD9CC0}" type="pres">
      <dgm:prSet presAssocID="{DDCA2362-7444-4530-9B05-526D4CB096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6D0CCE-EA6A-430D-8CF4-B7DB071C2EDC}" type="pres">
      <dgm:prSet presAssocID="{CB23B330-713F-4D6F-A0AB-B781BED80FA7}" presName="linNode" presStyleCnt="0"/>
      <dgm:spPr/>
    </dgm:pt>
    <dgm:pt modelId="{843515E7-6220-4C8D-B6B9-F7585DB4A33C}" type="pres">
      <dgm:prSet presAssocID="{CB23B330-713F-4D6F-A0AB-B781BED80FA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C78AE-499C-432E-92C6-4636FCF016C6}" type="pres">
      <dgm:prSet presAssocID="{CB23B330-713F-4D6F-A0AB-B781BED80FA7}" presName="descendantText" presStyleLbl="alignAccFollowNode1" presStyleIdx="0" presStyleCnt="1" custLinFactNeighborY="1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D59755-C6A0-4A3D-82CC-4591E701C15C}" srcId="{CB23B330-713F-4D6F-A0AB-B781BED80FA7}" destId="{CDB483ED-D9CB-41FA-9491-C196AD25418D}" srcOrd="0" destOrd="0" parTransId="{E981E2F3-BF4C-4E5C-8717-3791D1755E9D}" sibTransId="{14817015-D8C4-4A51-9808-6D068CA5FE74}"/>
    <dgm:cxn modelId="{5315ABB4-A097-45EC-A133-5D99C599A5E7}" srcId="{CB23B330-713F-4D6F-A0AB-B781BED80FA7}" destId="{70D599F8-5589-4B52-AADC-D8C90E34404B}" srcOrd="2" destOrd="0" parTransId="{C5594591-E8C2-444D-AD71-71F03ABA9B45}" sibTransId="{4AC302B9-28C4-46AE-926E-1CFA29B12A44}"/>
    <dgm:cxn modelId="{B825F23D-F0F1-473C-9129-A6890A61B799}" type="presOf" srcId="{CB23B330-713F-4D6F-A0AB-B781BED80FA7}" destId="{843515E7-6220-4C8D-B6B9-F7585DB4A33C}" srcOrd="0" destOrd="0" presId="urn:microsoft.com/office/officeart/2005/8/layout/vList5"/>
    <dgm:cxn modelId="{74F5B12C-2B2C-425B-A3CC-9EBCFE791BC2}" srcId="{CB23B330-713F-4D6F-A0AB-B781BED80FA7}" destId="{63525A19-801B-413D-ABBA-899EDA52F94E}" srcOrd="3" destOrd="0" parTransId="{BB019A62-1101-408E-882E-DB38F1012373}" sibTransId="{0005A9E3-125D-4342-BCC3-75732439A689}"/>
    <dgm:cxn modelId="{F5D352F9-73ED-406B-A467-E35F50D3584A}" type="presOf" srcId="{63525A19-801B-413D-ABBA-899EDA52F94E}" destId="{CCFC78AE-499C-432E-92C6-4636FCF016C6}" srcOrd="0" destOrd="3" presId="urn:microsoft.com/office/officeart/2005/8/layout/vList5"/>
    <dgm:cxn modelId="{B71F9045-2369-4FFE-9173-7D6DCFE1F9B2}" srcId="{CB23B330-713F-4D6F-A0AB-B781BED80FA7}" destId="{507E74FA-9287-4F9C-8950-FD84477DCD7F}" srcOrd="1" destOrd="0" parTransId="{B4F44E08-305B-4AC0-BEF6-C8BFFCD46197}" sibTransId="{4F3224DB-6CAE-4B82-A60C-527F82B5FAF3}"/>
    <dgm:cxn modelId="{9DE61C8F-5851-4E21-80ED-BDFCB5246519}" srcId="{DDCA2362-7444-4530-9B05-526D4CB09607}" destId="{CB23B330-713F-4D6F-A0AB-B781BED80FA7}" srcOrd="0" destOrd="0" parTransId="{3FA98275-CD51-433C-8F34-6C963310BF66}" sibTransId="{4515EA42-09D0-447A-A9D1-E34049833B7C}"/>
    <dgm:cxn modelId="{64CABF66-B2F8-4F33-8F9C-82E6CCEECA0D}" type="presOf" srcId="{70D599F8-5589-4B52-AADC-D8C90E34404B}" destId="{CCFC78AE-499C-432E-92C6-4636FCF016C6}" srcOrd="0" destOrd="2" presId="urn:microsoft.com/office/officeart/2005/8/layout/vList5"/>
    <dgm:cxn modelId="{5930E2CA-A135-42D2-A181-2989986B201E}" type="presOf" srcId="{507E74FA-9287-4F9C-8950-FD84477DCD7F}" destId="{CCFC78AE-499C-432E-92C6-4636FCF016C6}" srcOrd="0" destOrd="1" presId="urn:microsoft.com/office/officeart/2005/8/layout/vList5"/>
    <dgm:cxn modelId="{0CB010DC-2BE6-4394-91DF-364CAEC8A875}" type="presOf" srcId="{DDCA2362-7444-4530-9B05-526D4CB09607}" destId="{C9C4784C-FE1B-44AE-8628-DBA8F5DD9CC0}" srcOrd="0" destOrd="0" presId="urn:microsoft.com/office/officeart/2005/8/layout/vList5"/>
    <dgm:cxn modelId="{A6BDCC4F-EE66-4CAB-B44F-FF0F8AB2D420}" type="presOf" srcId="{CDB483ED-D9CB-41FA-9491-C196AD25418D}" destId="{CCFC78AE-499C-432E-92C6-4636FCF016C6}" srcOrd="0" destOrd="0" presId="urn:microsoft.com/office/officeart/2005/8/layout/vList5"/>
    <dgm:cxn modelId="{97BAF4AB-0C65-4E53-BB37-CFC69C28C0A7}" type="presParOf" srcId="{C9C4784C-FE1B-44AE-8628-DBA8F5DD9CC0}" destId="{3C6D0CCE-EA6A-430D-8CF4-B7DB071C2EDC}" srcOrd="0" destOrd="0" presId="urn:microsoft.com/office/officeart/2005/8/layout/vList5"/>
    <dgm:cxn modelId="{F546CF18-B68B-4664-A6AE-DC05127F90C8}" type="presParOf" srcId="{3C6D0CCE-EA6A-430D-8CF4-B7DB071C2EDC}" destId="{843515E7-6220-4C8D-B6B9-F7585DB4A33C}" srcOrd="0" destOrd="0" presId="urn:microsoft.com/office/officeart/2005/8/layout/vList5"/>
    <dgm:cxn modelId="{799CE322-246B-496A-ABAB-EA3E2136C284}" type="presParOf" srcId="{3C6D0CCE-EA6A-430D-8CF4-B7DB071C2EDC}" destId="{CCFC78AE-499C-432E-92C6-4636FCF016C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44DB70-51BB-4A45-9390-133354E753C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FCE0D5-AE6C-4CFF-A9D3-E04814B2CA41}">
      <dgm:prSet phldrT="[Text]"/>
      <dgm:spPr/>
      <dgm:t>
        <a:bodyPr/>
        <a:lstStyle/>
        <a:p>
          <a:r>
            <a:rPr lang="en-US" dirty="0" smtClean="0"/>
            <a:t>External</a:t>
          </a:r>
          <a:endParaRPr lang="en-US" dirty="0"/>
        </a:p>
      </dgm:t>
    </dgm:pt>
    <dgm:pt modelId="{27C2B4E4-0D1E-41B8-9589-2CA5F2FCF86F}" type="parTrans" cxnId="{28DCAFD5-0C7C-49F5-BEEE-4E5810350681}">
      <dgm:prSet/>
      <dgm:spPr/>
      <dgm:t>
        <a:bodyPr/>
        <a:lstStyle/>
        <a:p>
          <a:endParaRPr lang="en-US"/>
        </a:p>
      </dgm:t>
    </dgm:pt>
    <dgm:pt modelId="{9DDF3A8B-41D4-42D1-BB38-A2DE5E9A9C6D}" type="sibTrans" cxnId="{28DCAFD5-0C7C-49F5-BEEE-4E5810350681}">
      <dgm:prSet/>
      <dgm:spPr/>
      <dgm:t>
        <a:bodyPr/>
        <a:lstStyle/>
        <a:p>
          <a:endParaRPr lang="en-US"/>
        </a:p>
      </dgm:t>
    </dgm:pt>
    <dgm:pt modelId="{40FEE3D2-7DA8-48D1-93F8-CD242663BDAD}">
      <dgm:prSet phldrT="[Text]"/>
      <dgm:spPr/>
      <dgm:t>
        <a:bodyPr/>
        <a:lstStyle/>
        <a:p>
          <a:r>
            <a:rPr lang="en-US" dirty="0" smtClean="0"/>
            <a:t>Do to the clusters confirm predefined labels?</a:t>
          </a:r>
          <a:endParaRPr lang="en-US" dirty="0"/>
        </a:p>
      </dgm:t>
    </dgm:pt>
    <dgm:pt modelId="{14725750-DD79-4531-AC07-417EB44963EF}" type="parTrans" cxnId="{88E295DD-3950-402C-9B7C-BAA9D72A9833}">
      <dgm:prSet/>
      <dgm:spPr/>
      <dgm:t>
        <a:bodyPr/>
        <a:lstStyle/>
        <a:p>
          <a:endParaRPr lang="en-US"/>
        </a:p>
      </dgm:t>
    </dgm:pt>
    <dgm:pt modelId="{1CCFE00B-2D5E-46CF-988A-7890D9016E19}" type="sibTrans" cxnId="{88E295DD-3950-402C-9B7C-BAA9D72A9833}">
      <dgm:prSet/>
      <dgm:spPr/>
      <dgm:t>
        <a:bodyPr/>
        <a:lstStyle/>
        <a:p>
          <a:endParaRPr lang="en-US"/>
        </a:p>
      </dgm:t>
    </dgm:pt>
    <dgm:pt modelId="{0A746F65-8C90-46AA-8EE9-77C2FD471426}">
      <dgm:prSet phldrT="[Text]"/>
      <dgm:spPr/>
      <dgm:t>
        <a:bodyPr/>
        <a:lstStyle/>
        <a:p>
          <a:r>
            <a:rPr lang="en-US" dirty="0" smtClean="0"/>
            <a:t>i.e., “Entropy</a:t>
          </a:r>
          <a:r>
            <a:rPr lang="en-US" dirty="0" smtClean="0"/>
            <a:t>”</a:t>
          </a:r>
          <a:endParaRPr lang="en-US" dirty="0"/>
        </a:p>
      </dgm:t>
    </dgm:pt>
    <dgm:pt modelId="{F89D898A-2316-4C77-AD85-4A3A19A651C5}" type="parTrans" cxnId="{3731AC69-5D47-4D01-894D-0C9010F86BB2}">
      <dgm:prSet/>
      <dgm:spPr/>
      <dgm:t>
        <a:bodyPr/>
        <a:lstStyle/>
        <a:p>
          <a:endParaRPr lang="en-US"/>
        </a:p>
      </dgm:t>
    </dgm:pt>
    <dgm:pt modelId="{BAE70592-C784-46A4-98AC-0A1590A3F79A}" type="sibTrans" cxnId="{3731AC69-5D47-4D01-894D-0C9010F86BB2}">
      <dgm:prSet/>
      <dgm:spPr/>
      <dgm:t>
        <a:bodyPr/>
        <a:lstStyle/>
        <a:p>
          <a:endParaRPr lang="en-US"/>
        </a:p>
      </dgm:t>
    </dgm:pt>
    <dgm:pt modelId="{00BECFAC-E7A0-4AB0-A068-FEBE4B781AB2}">
      <dgm:prSet phldrT="[Text]"/>
      <dgm:spPr/>
      <dgm:t>
        <a:bodyPr/>
        <a:lstStyle/>
        <a:p>
          <a:r>
            <a:rPr lang="en-US" dirty="0" smtClean="0"/>
            <a:t>Internal</a:t>
          </a:r>
          <a:endParaRPr lang="en-US" dirty="0"/>
        </a:p>
      </dgm:t>
    </dgm:pt>
    <dgm:pt modelId="{71BD32B7-A4A8-41F4-9225-9D58CD83B79B}" type="parTrans" cxnId="{7E025AD1-66FC-4477-B59F-203B28DFFA95}">
      <dgm:prSet/>
      <dgm:spPr/>
      <dgm:t>
        <a:bodyPr/>
        <a:lstStyle/>
        <a:p>
          <a:endParaRPr lang="en-US"/>
        </a:p>
      </dgm:t>
    </dgm:pt>
    <dgm:pt modelId="{B663C4B3-26EF-47D0-B627-69CFA8E6B065}" type="sibTrans" cxnId="{7E025AD1-66FC-4477-B59F-203B28DFFA95}">
      <dgm:prSet/>
      <dgm:spPr/>
      <dgm:t>
        <a:bodyPr/>
        <a:lstStyle/>
        <a:p>
          <a:endParaRPr lang="en-US"/>
        </a:p>
      </dgm:t>
    </dgm:pt>
    <dgm:pt modelId="{3A7397FE-0C46-4206-ADDF-96324165CB71}">
      <dgm:prSet phldrT="[Text]"/>
      <dgm:spPr/>
      <dgm:t>
        <a:bodyPr/>
        <a:lstStyle/>
        <a:p>
          <a:r>
            <a:rPr lang="en-US" dirty="0" smtClean="0"/>
            <a:t>How well-formed are the clusters?</a:t>
          </a:r>
          <a:endParaRPr lang="en-US" dirty="0"/>
        </a:p>
      </dgm:t>
    </dgm:pt>
    <dgm:pt modelId="{CC842EEB-4F6B-4C5F-A5ED-13B5E31B888B}" type="parTrans" cxnId="{3A48A76A-14BF-4636-968C-C51A1C889235}">
      <dgm:prSet/>
      <dgm:spPr/>
      <dgm:t>
        <a:bodyPr/>
        <a:lstStyle/>
        <a:p>
          <a:endParaRPr lang="en-US"/>
        </a:p>
      </dgm:t>
    </dgm:pt>
    <dgm:pt modelId="{6FB7C3C8-5B88-4E6E-803E-70E780A8C6E4}" type="sibTrans" cxnId="{3A48A76A-14BF-4636-968C-C51A1C889235}">
      <dgm:prSet/>
      <dgm:spPr/>
      <dgm:t>
        <a:bodyPr/>
        <a:lstStyle/>
        <a:p>
          <a:endParaRPr lang="en-US"/>
        </a:p>
      </dgm:t>
    </dgm:pt>
    <dgm:pt modelId="{E9E4B161-5A6D-4962-8240-A44C6FA55281}">
      <dgm:prSet phldrT="[Text]"/>
      <dgm:spPr/>
      <dgm:t>
        <a:bodyPr/>
        <a:lstStyle/>
        <a:p>
          <a:r>
            <a:rPr lang="en-US" dirty="0" smtClean="0"/>
            <a:t>i.e., SSE or correlation</a:t>
          </a:r>
          <a:endParaRPr lang="en-US" dirty="0"/>
        </a:p>
      </dgm:t>
    </dgm:pt>
    <dgm:pt modelId="{E00EF8CA-0FCE-47D7-8F4D-43B316F0B0C1}" type="parTrans" cxnId="{F8D56F5A-1146-4225-80A4-81D7238D4601}">
      <dgm:prSet/>
      <dgm:spPr/>
      <dgm:t>
        <a:bodyPr/>
        <a:lstStyle/>
        <a:p>
          <a:endParaRPr lang="en-US"/>
        </a:p>
      </dgm:t>
    </dgm:pt>
    <dgm:pt modelId="{05E068AD-DB46-425D-B2E3-006349BB3A3A}" type="sibTrans" cxnId="{F8D56F5A-1146-4225-80A4-81D7238D4601}">
      <dgm:prSet/>
      <dgm:spPr/>
      <dgm:t>
        <a:bodyPr/>
        <a:lstStyle/>
        <a:p>
          <a:endParaRPr lang="en-US"/>
        </a:p>
      </dgm:t>
    </dgm:pt>
    <dgm:pt modelId="{690143D9-C489-4CD3-8759-B01981C0A822}">
      <dgm:prSet phldrT="[Text]"/>
      <dgm:spPr/>
      <dgm:t>
        <a:bodyPr/>
        <a:lstStyle/>
        <a:p>
          <a:r>
            <a:rPr lang="en-US" dirty="0" smtClean="0"/>
            <a:t>Relative</a:t>
          </a:r>
          <a:endParaRPr lang="en-US" dirty="0"/>
        </a:p>
      </dgm:t>
    </dgm:pt>
    <dgm:pt modelId="{7896DF9C-DFA5-4670-A3C4-315604F34FE9}" type="parTrans" cxnId="{B5248EC7-03E8-41EB-B3C9-B41607CEE48E}">
      <dgm:prSet/>
      <dgm:spPr/>
      <dgm:t>
        <a:bodyPr/>
        <a:lstStyle/>
        <a:p>
          <a:endParaRPr lang="en-US"/>
        </a:p>
      </dgm:t>
    </dgm:pt>
    <dgm:pt modelId="{5BD601D2-42C2-4F5F-8833-F75154F34058}" type="sibTrans" cxnId="{B5248EC7-03E8-41EB-B3C9-B41607CEE48E}">
      <dgm:prSet/>
      <dgm:spPr/>
      <dgm:t>
        <a:bodyPr/>
        <a:lstStyle/>
        <a:p>
          <a:endParaRPr lang="en-US"/>
        </a:p>
      </dgm:t>
    </dgm:pt>
    <dgm:pt modelId="{695F0D2B-5287-4216-B43A-4CF0B054FA24}">
      <dgm:prSet phldrT="[Text]"/>
      <dgm:spPr/>
      <dgm:t>
        <a:bodyPr/>
        <a:lstStyle/>
        <a:p>
          <a:r>
            <a:rPr lang="en-US" dirty="0" smtClean="0"/>
            <a:t>How well does one clustering algorithm compare to another?</a:t>
          </a:r>
          <a:endParaRPr lang="en-US" dirty="0"/>
        </a:p>
      </dgm:t>
    </dgm:pt>
    <dgm:pt modelId="{B0FBD47E-F4DF-4E3B-99BE-17375FCA51A5}" type="parTrans" cxnId="{26211002-610D-4B88-9D3F-A4FDE5F96A7F}">
      <dgm:prSet/>
      <dgm:spPr/>
      <dgm:t>
        <a:bodyPr/>
        <a:lstStyle/>
        <a:p>
          <a:endParaRPr lang="en-US"/>
        </a:p>
      </dgm:t>
    </dgm:pt>
    <dgm:pt modelId="{69C15DF0-A9A1-4155-88FE-1CCF6DCF2F8B}" type="sibTrans" cxnId="{26211002-610D-4B88-9D3F-A4FDE5F96A7F}">
      <dgm:prSet/>
      <dgm:spPr/>
      <dgm:t>
        <a:bodyPr/>
        <a:lstStyle/>
        <a:p>
          <a:endParaRPr lang="en-US"/>
        </a:p>
      </dgm:t>
    </dgm:pt>
    <dgm:pt modelId="{AB0DEEB1-9267-4505-A136-59C755CC2DE5}">
      <dgm:prSet phldrT="[Text]"/>
      <dgm:spPr/>
      <dgm:t>
        <a:bodyPr/>
        <a:lstStyle/>
        <a:p>
          <a:r>
            <a:rPr lang="en-US" dirty="0" smtClean="0"/>
            <a:t>i.e., compare SSEs</a:t>
          </a:r>
          <a:endParaRPr lang="en-US" dirty="0"/>
        </a:p>
      </dgm:t>
    </dgm:pt>
    <dgm:pt modelId="{7F4F1B21-55A3-4B84-8835-2634CF802F83}" type="parTrans" cxnId="{75FD1D5A-1432-4EEA-B195-2C43E946A9EE}">
      <dgm:prSet/>
      <dgm:spPr/>
      <dgm:t>
        <a:bodyPr/>
        <a:lstStyle/>
        <a:p>
          <a:endParaRPr lang="en-US"/>
        </a:p>
      </dgm:t>
    </dgm:pt>
    <dgm:pt modelId="{807D167C-A59F-429A-9034-13D67AD6C8BA}" type="sibTrans" cxnId="{75FD1D5A-1432-4EEA-B195-2C43E946A9EE}">
      <dgm:prSet/>
      <dgm:spPr/>
      <dgm:t>
        <a:bodyPr/>
        <a:lstStyle/>
        <a:p>
          <a:endParaRPr lang="en-US"/>
        </a:p>
      </dgm:t>
    </dgm:pt>
    <dgm:pt modelId="{9C6AFA97-03FC-44BC-872E-3C8596D45FBA}" type="pres">
      <dgm:prSet presAssocID="{7144DB70-51BB-4A45-9390-133354E753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2CBE15-4654-4F60-B7DF-FBF094536641}" type="pres">
      <dgm:prSet presAssocID="{FDFCE0D5-AE6C-4CFF-A9D3-E04814B2CA41}" presName="linNode" presStyleCnt="0"/>
      <dgm:spPr/>
    </dgm:pt>
    <dgm:pt modelId="{3E5FC80A-65CD-4265-8EF4-954AC275FC97}" type="pres">
      <dgm:prSet presAssocID="{FDFCE0D5-AE6C-4CFF-A9D3-E04814B2CA4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55DCF-60EA-4F7F-9277-FAA1C7A14272}" type="pres">
      <dgm:prSet presAssocID="{FDFCE0D5-AE6C-4CFF-A9D3-E04814B2CA4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CAAD9-26D8-4616-A298-7A39847EBCBE}" type="pres">
      <dgm:prSet presAssocID="{9DDF3A8B-41D4-42D1-BB38-A2DE5E9A9C6D}" presName="sp" presStyleCnt="0"/>
      <dgm:spPr/>
    </dgm:pt>
    <dgm:pt modelId="{C8D78E5E-E568-4C37-8B05-DA4E30C5E70B}" type="pres">
      <dgm:prSet presAssocID="{00BECFAC-E7A0-4AB0-A068-FEBE4B781AB2}" presName="linNode" presStyleCnt="0"/>
      <dgm:spPr/>
    </dgm:pt>
    <dgm:pt modelId="{4A12F9DA-0B51-4574-9CCC-A0D06E24A46C}" type="pres">
      <dgm:prSet presAssocID="{00BECFAC-E7A0-4AB0-A068-FEBE4B781AB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4DBC9-8F72-4568-8949-81E5AEED5303}" type="pres">
      <dgm:prSet presAssocID="{00BECFAC-E7A0-4AB0-A068-FEBE4B781AB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180D9-0573-47E0-936E-1DB42887B02F}" type="pres">
      <dgm:prSet presAssocID="{B663C4B3-26EF-47D0-B627-69CFA8E6B065}" presName="sp" presStyleCnt="0"/>
      <dgm:spPr/>
    </dgm:pt>
    <dgm:pt modelId="{33AC526D-F3AD-4F7F-B053-3831F3988C97}" type="pres">
      <dgm:prSet presAssocID="{690143D9-C489-4CD3-8759-B01981C0A822}" presName="linNode" presStyleCnt="0"/>
      <dgm:spPr/>
    </dgm:pt>
    <dgm:pt modelId="{CB123DDD-4730-4B87-972B-A03CD4220B2E}" type="pres">
      <dgm:prSet presAssocID="{690143D9-C489-4CD3-8759-B01981C0A82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ECF07-5E2A-4E4F-A110-109909A36E81}" type="pres">
      <dgm:prSet presAssocID="{690143D9-C489-4CD3-8759-B01981C0A82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6A69B9-73C1-48C9-8BAF-83141B53A039}" type="presOf" srcId="{690143D9-C489-4CD3-8759-B01981C0A822}" destId="{CB123DDD-4730-4B87-972B-A03CD4220B2E}" srcOrd="0" destOrd="0" presId="urn:microsoft.com/office/officeart/2005/8/layout/vList5"/>
    <dgm:cxn modelId="{651300E1-5BF0-4CC2-B2E6-38D2641233E6}" type="presOf" srcId="{E9E4B161-5A6D-4962-8240-A44C6FA55281}" destId="{0964DBC9-8F72-4568-8949-81E5AEED5303}" srcOrd="0" destOrd="1" presId="urn:microsoft.com/office/officeart/2005/8/layout/vList5"/>
    <dgm:cxn modelId="{713F0EAE-5C06-415B-810F-420EBAC77630}" type="presOf" srcId="{AB0DEEB1-9267-4505-A136-59C755CC2DE5}" destId="{74DECF07-5E2A-4E4F-A110-109909A36E81}" srcOrd="0" destOrd="1" presId="urn:microsoft.com/office/officeart/2005/8/layout/vList5"/>
    <dgm:cxn modelId="{78AF787D-0546-4139-B7CB-481FDD75ADF1}" type="presOf" srcId="{40FEE3D2-7DA8-48D1-93F8-CD242663BDAD}" destId="{C7A55DCF-60EA-4F7F-9277-FAA1C7A14272}" srcOrd="0" destOrd="0" presId="urn:microsoft.com/office/officeart/2005/8/layout/vList5"/>
    <dgm:cxn modelId="{63FC2683-429A-4799-BFE6-347DFD6152E8}" type="presOf" srcId="{695F0D2B-5287-4216-B43A-4CF0B054FA24}" destId="{74DECF07-5E2A-4E4F-A110-109909A36E81}" srcOrd="0" destOrd="0" presId="urn:microsoft.com/office/officeart/2005/8/layout/vList5"/>
    <dgm:cxn modelId="{26211002-610D-4B88-9D3F-A4FDE5F96A7F}" srcId="{690143D9-C489-4CD3-8759-B01981C0A822}" destId="{695F0D2B-5287-4216-B43A-4CF0B054FA24}" srcOrd="0" destOrd="0" parTransId="{B0FBD47E-F4DF-4E3B-99BE-17375FCA51A5}" sibTransId="{69C15DF0-A9A1-4155-88FE-1CCF6DCF2F8B}"/>
    <dgm:cxn modelId="{7E025AD1-66FC-4477-B59F-203B28DFFA95}" srcId="{7144DB70-51BB-4A45-9390-133354E753C3}" destId="{00BECFAC-E7A0-4AB0-A068-FEBE4B781AB2}" srcOrd="1" destOrd="0" parTransId="{71BD32B7-A4A8-41F4-9225-9D58CD83B79B}" sibTransId="{B663C4B3-26EF-47D0-B627-69CFA8E6B065}"/>
    <dgm:cxn modelId="{B3848C58-ACE0-429E-B400-D398F51A14D4}" type="presOf" srcId="{0A746F65-8C90-46AA-8EE9-77C2FD471426}" destId="{C7A55DCF-60EA-4F7F-9277-FAA1C7A14272}" srcOrd="0" destOrd="1" presId="urn:microsoft.com/office/officeart/2005/8/layout/vList5"/>
    <dgm:cxn modelId="{75FD1D5A-1432-4EEA-B195-2C43E946A9EE}" srcId="{690143D9-C489-4CD3-8759-B01981C0A822}" destId="{AB0DEEB1-9267-4505-A136-59C755CC2DE5}" srcOrd="1" destOrd="0" parTransId="{7F4F1B21-55A3-4B84-8835-2634CF802F83}" sibTransId="{807D167C-A59F-429A-9034-13D67AD6C8BA}"/>
    <dgm:cxn modelId="{F8D56F5A-1146-4225-80A4-81D7238D4601}" srcId="{00BECFAC-E7A0-4AB0-A068-FEBE4B781AB2}" destId="{E9E4B161-5A6D-4962-8240-A44C6FA55281}" srcOrd="1" destOrd="0" parTransId="{E00EF8CA-0FCE-47D7-8F4D-43B316F0B0C1}" sibTransId="{05E068AD-DB46-425D-B2E3-006349BB3A3A}"/>
    <dgm:cxn modelId="{3A48A76A-14BF-4636-968C-C51A1C889235}" srcId="{00BECFAC-E7A0-4AB0-A068-FEBE4B781AB2}" destId="{3A7397FE-0C46-4206-ADDF-96324165CB71}" srcOrd="0" destOrd="0" parTransId="{CC842EEB-4F6B-4C5F-A5ED-13B5E31B888B}" sibTransId="{6FB7C3C8-5B88-4E6E-803E-70E780A8C6E4}"/>
    <dgm:cxn modelId="{D332D3D9-1D3B-46A1-A168-861FBD4C7CF5}" type="presOf" srcId="{FDFCE0D5-AE6C-4CFF-A9D3-E04814B2CA41}" destId="{3E5FC80A-65CD-4265-8EF4-954AC275FC97}" srcOrd="0" destOrd="0" presId="urn:microsoft.com/office/officeart/2005/8/layout/vList5"/>
    <dgm:cxn modelId="{B5248EC7-03E8-41EB-B3C9-B41607CEE48E}" srcId="{7144DB70-51BB-4A45-9390-133354E753C3}" destId="{690143D9-C489-4CD3-8759-B01981C0A822}" srcOrd="2" destOrd="0" parTransId="{7896DF9C-DFA5-4670-A3C4-315604F34FE9}" sibTransId="{5BD601D2-42C2-4F5F-8833-F75154F34058}"/>
    <dgm:cxn modelId="{1242A71D-9771-499A-B6F1-A4287EE72599}" type="presOf" srcId="{3A7397FE-0C46-4206-ADDF-96324165CB71}" destId="{0964DBC9-8F72-4568-8949-81E5AEED5303}" srcOrd="0" destOrd="0" presId="urn:microsoft.com/office/officeart/2005/8/layout/vList5"/>
    <dgm:cxn modelId="{3731AC69-5D47-4D01-894D-0C9010F86BB2}" srcId="{FDFCE0D5-AE6C-4CFF-A9D3-E04814B2CA41}" destId="{0A746F65-8C90-46AA-8EE9-77C2FD471426}" srcOrd="1" destOrd="0" parTransId="{F89D898A-2316-4C77-AD85-4A3A19A651C5}" sibTransId="{BAE70592-C784-46A4-98AC-0A1590A3F79A}"/>
    <dgm:cxn modelId="{D80997DD-0148-41E0-8C37-F883B1F4EFA7}" type="presOf" srcId="{00BECFAC-E7A0-4AB0-A068-FEBE4B781AB2}" destId="{4A12F9DA-0B51-4574-9CCC-A0D06E24A46C}" srcOrd="0" destOrd="0" presId="urn:microsoft.com/office/officeart/2005/8/layout/vList5"/>
    <dgm:cxn modelId="{28DCAFD5-0C7C-49F5-BEEE-4E5810350681}" srcId="{7144DB70-51BB-4A45-9390-133354E753C3}" destId="{FDFCE0D5-AE6C-4CFF-A9D3-E04814B2CA41}" srcOrd="0" destOrd="0" parTransId="{27C2B4E4-0D1E-41B8-9589-2CA5F2FCF86F}" sibTransId="{9DDF3A8B-41D4-42D1-BB38-A2DE5E9A9C6D}"/>
    <dgm:cxn modelId="{5037AA98-1939-4C69-B51D-AD8BFCC730EA}" type="presOf" srcId="{7144DB70-51BB-4A45-9390-133354E753C3}" destId="{9C6AFA97-03FC-44BC-872E-3C8596D45FBA}" srcOrd="0" destOrd="0" presId="urn:microsoft.com/office/officeart/2005/8/layout/vList5"/>
    <dgm:cxn modelId="{88E295DD-3950-402C-9B7C-BAA9D72A9833}" srcId="{FDFCE0D5-AE6C-4CFF-A9D3-E04814B2CA41}" destId="{40FEE3D2-7DA8-48D1-93F8-CD242663BDAD}" srcOrd="0" destOrd="0" parTransId="{14725750-DD79-4531-AC07-417EB44963EF}" sibTransId="{1CCFE00B-2D5E-46CF-988A-7890D9016E19}"/>
    <dgm:cxn modelId="{30492FE5-CD3D-41FF-98A7-8C572B5A951F}" type="presParOf" srcId="{9C6AFA97-03FC-44BC-872E-3C8596D45FBA}" destId="{C62CBE15-4654-4F60-B7DF-FBF094536641}" srcOrd="0" destOrd="0" presId="urn:microsoft.com/office/officeart/2005/8/layout/vList5"/>
    <dgm:cxn modelId="{0F506CE4-3A82-4CA9-8449-C465F375F53B}" type="presParOf" srcId="{C62CBE15-4654-4F60-B7DF-FBF094536641}" destId="{3E5FC80A-65CD-4265-8EF4-954AC275FC97}" srcOrd="0" destOrd="0" presId="urn:microsoft.com/office/officeart/2005/8/layout/vList5"/>
    <dgm:cxn modelId="{18977593-BC39-4989-AE2C-592E1B210359}" type="presParOf" srcId="{C62CBE15-4654-4F60-B7DF-FBF094536641}" destId="{C7A55DCF-60EA-4F7F-9277-FAA1C7A14272}" srcOrd="1" destOrd="0" presId="urn:microsoft.com/office/officeart/2005/8/layout/vList5"/>
    <dgm:cxn modelId="{CCC2F1B5-E3E7-4728-BDA4-30990DF8442C}" type="presParOf" srcId="{9C6AFA97-03FC-44BC-872E-3C8596D45FBA}" destId="{404CAAD9-26D8-4616-A298-7A39847EBCBE}" srcOrd="1" destOrd="0" presId="urn:microsoft.com/office/officeart/2005/8/layout/vList5"/>
    <dgm:cxn modelId="{72FFB521-E96B-47CE-AE43-1C672AE6DB2F}" type="presParOf" srcId="{9C6AFA97-03FC-44BC-872E-3C8596D45FBA}" destId="{C8D78E5E-E568-4C37-8B05-DA4E30C5E70B}" srcOrd="2" destOrd="0" presId="urn:microsoft.com/office/officeart/2005/8/layout/vList5"/>
    <dgm:cxn modelId="{88677EA0-6B3C-483E-9589-EA953C1E8D6C}" type="presParOf" srcId="{C8D78E5E-E568-4C37-8B05-DA4E30C5E70B}" destId="{4A12F9DA-0B51-4574-9CCC-A0D06E24A46C}" srcOrd="0" destOrd="0" presId="urn:microsoft.com/office/officeart/2005/8/layout/vList5"/>
    <dgm:cxn modelId="{7C23F341-738A-489D-ADAC-BD8EE5480BA6}" type="presParOf" srcId="{C8D78E5E-E568-4C37-8B05-DA4E30C5E70B}" destId="{0964DBC9-8F72-4568-8949-81E5AEED5303}" srcOrd="1" destOrd="0" presId="urn:microsoft.com/office/officeart/2005/8/layout/vList5"/>
    <dgm:cxn modelId="{D2241ABD-B7DC-4BCA-BC03-4236BD2BDC58}" type="presParOf" srcId="{9C6AFA97-03FC-44BC-872E-3C8596D45FBA}" destId="{F0C180D9-0573-47E0-936E-1DB42887B02F}" srcOrd="3" destOrd="0" presId="urn:microsoft.com/office/officeart/2005/8/layout/vList5"/>
    <dgm:cxn modelId="{7B4BCF99-109B-477E-B80A-7483041C849F}" type="presParOf" srcId="{9C6AFA97-03FC-44BC-872E-3C8596D45FBA}" destId="{33AC526D-F3AD-4F7F-B053-3831F3988C97}" srcOrd="4" destOrd="0" presId="urn:microsoft.com/office/officeart/2005/8/layout/vList5"/>
    <dgm:cxn modelId="{8BBFA8B0-F3B8-484D-8857-23423745E4DD}" type="presParOf" srcId="{33AC526D-F3AD-4F7F-B053-3831F3988C97}" destId="{CB123DDD-4730-4B87-972B-A03CD4220B2E}" srcOrd="0" destOrd="0" presId="urn:microsoft.com/office/officeart/2005/8/layout/vList5"/>
    <dgm:cxn modelId="{6C4E725A-76EE-45F9-8D57-B9FC4D7D1A7D}" type="presParOf" srcId="{33AC526D-F3AD-4F7F-B053-3831F3988C97}" destId="{74DECF07-5E2A-4E4F-A110-109909A36E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CF9B2C-CB80-44C9-9277-3C3ED996C0BD}">
      <dsp:nvSpPr>
        <dsp:cNvPr id="0" name=""/>
        <dsp:cNvSpPr/>
      </dsp:nvSpPr>
      <dsp:spPr>
        <a:xfrm>
          <a:off x="0" y="75345"/>
          <a:ext cx="7086600" cy="772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Understanding</a:t>
          </a:r>
          <a:endParaRPr lang="en-US" sz="3300" kern="1200"/>
        </a:p>
      </dsp:txBody>
      <dsp:txXfrm>
        <a:off x="37696" y="113041"/>
        <a:ext cx="7011208" cy="696808"/>
      </dsp:txXfrm>
    </dsp:sp>
    <dsp:sp modelId="{29C7CCA3-A4BA-4E80-921B-994F4922B6B6}">
      <dsp:nvSpPr>
        <dsp:cNvPr id="0" name=""/>
        <dsp:cNvSpPr/>
      </dsp:nvSpPr>
      <dsp:spPr>
        <a:xfrm>
          <a:off x="0" y="847545"/>
          <a:ext cx="7086600" cy="1605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Group related documents for browsing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Create groups of similar customers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Discover which stocks have similar price fluctuations</a:t>
          </a:r>
          <a:endParaRPr lang="en-US" sz="2600" kern="1200" dirty="0"/>
        </a:p>
      </dsp:txBody>
      <dsp:txXfrm>
        <a:off x="0" y="847545"/>
        <a:ext cx="7086600" cy="1605285"/>
      </dsp:txXfrm>
    </dsp:sp>
    <dsp:sp modelId="{0D86D72A-101B-44BF-80D6-CFD18F49614A}">
      <dsp:nvSpPr>
        <dsp:cNvPr id="0" name=""/>
        <dsp:cNvSpPr/>
      </dsp:nvSpPr>
      <dsp:spPr>
        <a:xfrm>
          <a:off x="0" y="2452830"/>
          <a:ext cx="7086600" cy="772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Summarization</a:t>
          </a:r>
          <a:endParaRPr lang="en-US" sz="3300" kern="1200"/>
        </a:p>
      </dsp:txBody>
      <dsp:txXfrm>
        <a:off x="37696" y="2490526"/>
        <a:ext cx="7011208" cy="696808"/>
      </dsp:txXfrm>
    </dsp:sp>
    <dsp:sp modelId="{6E9D3131-2D1A-43A6-93E6-EE054E257B87}">
      <dsp:nvSpPr>
        <dsp:cNvPr id="0" name=""/>
        <dsp:cNvSpPr/>
      </dsp:nvSpPr>
      <dsp:spPr>
        <a:xfrm>
          <a:off x="0" y="3225030"/>
          <a:ext cx="7086600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smtClean="0"/>
            <a:t>Reduce the size of large data sets</a:t>
          </a:r>
          <a:endParaRPr lang="en-US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smtClean="0"/>
            <a:t>Those similar groups can be treated as a single data point</a:t>
          </a:r>
          <a:endParaRPr lang="en-US" sz="2600" kern="1200"/>
        </a:p>
      </dsp:txBody>
      <dsp:txXfrm>
        <a:off x="0" y="3225030"/>
        <a:ext cx="7086600" cy="1195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5EC0B-DE17-4926-9587-EE972A97B281}">
      <dsp:nvSpPr>
        <dsp:cNvPr id="0" name=""/>
        <dsp:cNvSpPr/>
      </dsp:nvSpPr>
      <dsp:spPr>
        <a:xfrm>
          <a:off x="0" y="1709"/>
          <a:ext cx="7391400" cy="79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Marketing</a:t>
          </a:r>
          <a:endParaRPr lang="en-US" sz="3400" kern="1200"/>
        </a:p>
      </dsp:txBody>
      <dsp:txXfrm>
        <a:off x="38838" y="40547"/>
        <a:ext cx="7313724" cy="717924"/>
      </dsp:txXfrm>
    </dsp:sp>
    <dsp:sp modelId="{D15862C6-E246-4C66-830D-64169A0E8A3B}">
      <dsp:nvSpPr>
        <dsp:cNvPr id="0" name=""/>
        <dsp:cNvSpPr/>
      </dsp:nvSpPr>
      <dsp:spPr>
        <a:xfrm>
          <a:off x="0" y="797309"/>
          <a:ext cx="7391400" cy="80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77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Discover distinct customer groups for targeted promotions</a:t>
          </a:r>
          <a:endParaRPr lang="en-US" sz="2700" kern="1200" dirty="0"/>
        </a:p>
      </dsp:txBody>
      <dsp:txXfrm>
        <a:off x="0" y="797309"/>
        <a:ext cx="7391400" cy="809370"/>
      </dsp:txXfrm>
    </dsp:sp>
    <dsp:sp modelId="{8C2BEF87-7D9B-49D9-AB13-430E3E29EA0E}">
      <dsp:nvSpPr>
        <dsp:cNvPr id="0" name=""/>
        <dsp:cNvSpPr/>
      </dsp:nvSpPr>
      <dsp:spPr>
        <a:xfrm>
          <a:off x="0" y="1606679"/>
          <a:ext cx="7391400" cy="795600"/>
        </a:xfrm>
        <a:prstGeom prst="round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Insurance</a:t>
          </a:r>
          <a:endParaRPr lang="en-US" sz="3400" kern="1200"/>
        </a:p>
      </dsp:txBody>
      <dsp:txXfrm>
        <a:off x="38838" y="1645517"/>
        <a:ext cx="7313724" cy="717924"/>
      </dsp:txXfrm>
    </dsp:sp>
    <dsp:sp modelId="{D24EA1E3-4048-4B26-8E93-7BF273CEACCC}">
      <dsp:nvSpPr>
        <dsp:cNvPr id="0" name=""/>
        <dsp:cNvSpPr/>
      </dsp:nvSpPr>
      <dsp:spPr>
        <a:xfrm>
          <a:off x="0" y="2402279"/>
          <a:ext cx="7391400" cy="80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77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Finding “good customers” (low claim costs, reliable premium payments)</a:t>
          </a:r>
          <a:endParaRPr lang="en-US" sz="2700" kern="1200" dirty="0"/>
        </a:p>
      </dsp:txBody>
      <dsp:txXfrm>
        <a:off x="0" y="2402279"/>
        <a:ext cx="7391400" cy="809370"/>
      </dsp:txXfrm>
    </dsp:sp>
    <dsp:sp modelId="{C5E6C4A0-BBE0-4361-ABBF-E7A72A58E4DF}">
      <dsp:nvSpPr>
        <dsp:cNvPr id="0" name=""/>
        <dsp:cNvSpPr/>
      </dsp:nvSpPr>
      <dsp:spPr>
        <a:xfrm>
          <a:off x="0" y="3211650"/>
          <a:ext cx="7391400" cy="795600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Healthcare</a:t>
          </a:r>
          <a:endParaRPr lang="en-US" sz="3400" kern="1200" dirty="0"/>
        </a:p>
      </dsp:txBody>
      <dsp:txXfrm>
        <a:off x="38838" y="3250488"/>
        <a:ext cx="7313724" cy="717924"/>
      </dsp:txXfrm>
    </dsp:sp>
    <dsp:sp modelId="{7766C437-C2A4-48D2-B250-12ABA168E9FA}">
      <dsp:nvSpPr>
        <dsp:cNvPr id="0" name=""/>
        <dsp:cNvSpPr/>
      </dsp:nvSpPr>
      <dsp:spPr>
        <a:xfrm>
          <a:off x="0" y="4007250"/>
          <a:ext cx="73914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77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dirty="0" smtClean="0"/>
            <a:t>Find patients with high-risk behaviors</a:t>
          </a:r>
          <a:endParaRPr lang="en-US" sz="2700" kern="1200" dirty="0"/>
        </a:p>
      </dsp:txBody>
      <dsp:txXfrm>
        <a:off x="0" y="4007250"/>
        <a:ext cx="7391400" cy="563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9E0DD-42F0-4178-B0FE-EF244563BA75}">
      <dsp:nvSpPr>
        <dsp:cNvPr id="0" name=""/>
        <dsp:cNvSpPr/>
      </dsp:nvSpPr>
      <dsp:spPr>
        <a:xfrm>
          <a:off x="0" y="14782"/>
          <a:ext cx="5334000" cy="12741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Manual (“supervised”) classification</a:t>
          </a:r>
          <a:endParaRPr lang="en-US" sz="3300" kern="1200" dirty="0"/>
        </a:p>
      </dsp:txBody>
      <dsp:txXfrm>
        <a:off x="62198" y="76980"/>
        <a:ext cx="5209604" cy="1149734"/>
      </dsp:txXfrm>
    </dsp:sp>
    <dsp:sp modelId="{5DCE49E3-7A7A-4AB7-AA30-811E61360F85}">
      <dsp:nvSpPr>
        <dsp:cNvPr id="0" name=""/>
        <dsp:cNvSpPr/>
      </dsp:nvSpPr>
      <dsp:spPr>
        <a:xfrm>
          <a:off x="0" y="1288912"/>
          <a:ext cx="5334000" cy="76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55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smtClean="0"/>
            <a:t>People simply place items into categories</a:t>
          </a:r>
          <a:endParaRPr lang="en-US" sz="2600" kern="1200"/>
        </a:p>
      </dsp:txBody>
      <dsp:txXfrm>
        <a:off x="0" y="1288912"/>
        <a:ext cx="5334000" cy="768487"/>
      </dsp:txXfrm>
    </dsp:sp>
    <dsp:sp modelId="{07520E47-591F-4F21-882F-6F3A6E4E5CC2}">
      <dsp:nvSpPr>
        <dsp:cNvPr id="0" name=""/>
        <dsp:cNvSpPr/>
      </dsp:nvSpPr>
      <dsp:spPr>
        <a:xfrm>
          <a:off x="0" y="2057400"/>
          <a:ext cx="5334000" cy="12741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Simple segmentation</a:t>
          </a:r>
          <a:endParaRPr lang="en-US" sz="3300" kern="1200"/>
        </a:p>
      </dsp:txBody>
      <dsp:txXfrm>
        <a:off x="62198" y="2119598"/>
        <a:ext cx="5209604" cy="1149734"/>
      </dsp:txXfrm>
    </dsp:sp>
    <dsp:sp modelId="{FA28B039-50D8-4ECA-9CA8-B0762E2B8C26}">
      <dsp:nvSpPr>
        <dsp:cNvPr id="0" name=""/>
        <dsp:cNvSpPr/>
      </dsp:nvSpPr>
      <dsp:spPr>
        <a:xfrm>
          <a:off x="0" y="3331529"/>
          <a:ext cx="5334000" cy="768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55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smtClean="0"/>
            <a:t>Dividing students into groups by last name</a:t>
          </a:r>
          <a:endParaRPr lang="en-US" sz="2600" kern="1200"/>
        </a:p>
      </dsp:txBody>
      <dsp:txXfrm>
        <a:off x="0" y="3331529"/>
        <a:ext cx="5334000" cy="768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0448F-F75F-4DF3-9BAA-67EEE2EED489}">
      <dsp:nvSpPr>
        <dsp:cNvPr id="0" name=""/>
        <dsp:cNvSpPr/>
      </dsp:nvSpPr>
      <dsp:spPr>
        <a:xfrm>
          <a:off x="930" y="245194"/>
          <a:ext cx="3627685" cy="21766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Partition</a:t>
          </a:r>
          <a:endParaRPr lang="en-US" sz="31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Non-overlapping subsets (clusters) such that each data object is in exactly one subset</a:t>
          </a:r>
          <a:endParaRPr lang="en-US" sz="2400" kern="1200" dirty="0"/>
        </a:p>
      </dsp:txBody>
      <dsp:txXfrm>
        <a:off x="930" y="245194"/>
        <a:ext cx="3627685" cy="2176611"/>
      </dsp:txXfrm>
    </dsp:sp>
    <dsp:sp modelId="{E87FECF6-28D4-4ADF-A6B0-91075727B050}">
      <dsp:nvSpPr>
        <dsp:cNvPr id="0" name=""/>
        <dsp:cNvSpPr/>
      </dsp:nvSpPr>
      <dsp:spPr>
        <a:xfrm>
          <a:off x="3991384" y="245194"/>
          <a:ext cx="3627685" cy="21766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Hierarchical</a:t>
          </a:r>
          <a:endParaRPr lang="en-US" sz="31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Set of nested clusters organized as a hierarchical tree</a:t>
          </a:r>
          <a:endParaRPr lang="en-US" sz="2400" kern="1200" dirty="0"/>
        </a:p>
      </dsp:txBody>
      <dsp:txXfrm>
        <a:off x="3991384" y="245194"/>
        <a:ext cx="3627685" cy="21766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D8095-2A8D-4C30-A2F7-CD42AEB8D7A9}">
      <dsp:nvSpPr>
        <dsp:cNvPr id="0" name=""/>
        <dsp:cNvSpPr/>
      </dsp:nvSpPr>
      <dsp:spPr>
        <a:xfrm>
          <a:off x="0" y="473137"/>
          <a:ext cx="7543800" cy="1530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562356" rIns="585483" bIns="192024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Choosing the right number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Choosing the right initial location</a:t>
          </a:r>
          <a:endParaRPr lang="en-US" sz="2700" kern="1200"/>
        </a:p>
      </dsp:txBody>
      <dsp:txXfrm>
        <a:off x="0" y="473137"/>
        <a:ext cx="7543800" cy="1530900"/>
      </dsp:txXfrm>
    </dsp:sp>
    <dsp:sp modelId="{4AED997D-58BF-4662-8FD8-492FDAC3048B}">
      <dsp:nvSpPr>
        <dsp:cNvPr id="0" name=""/>
        <dsp:cNvSpPr/>
      </dsp:nvSpPr>
      <dsp:spPr>
        <a:xfrm>
          <a:off x="377190" y="74617"/>
          <a:ext cx="5280660" cy="7970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It matters</a:t>
          </a:r>
          <a:endParaRPr lang="en-US" sz="2700" kern="1200"/>
        </a:p>
      </dsp:txBody>
      <dsp:txXfrm>
        <a:off x="416098" y="113525"/>
        <a:ext cx="5202844" cy="719224"/>
      </dsp:txXfrm>
    </dsp:sp>
    <dsp:sp modelId="{8C48373C-F905-4794-A80B-5437B4770771}">
      <dsp:nvSpPr>
        <dsp:cNvPr id="0" name=""/>
        <dsp:cNvSpPr/>
      </dsp:nvSpPr>
      <dsp:spPr>
        <a:xfrm>
          <a:off x="0" y="2548357"/>
          <a:ext cx="7543800" cy="2253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217289"/>
              <a:satOff val="-2070"/>
              <a:lumOff val="20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562356" rIns="585483" bIns="192024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They won’t make sense within the context of the problem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Unrelated data points will be included in the same group</a:t>
          </a:r>
          <a:endParaRPr lang="en-US" sz="2700" kern="1200"/>
        </a:p>
      </dsp:txBody>
      <dsp:txXfrm>
        <a:off x="0" y="2548357"/>
        <a:ext cx="7543800" cy="2253825"/>
      </dsp:txXfrm>
    </dsp:sp>
    <dsp:sp modelId="{D358BB73-0AA3-48AA-8355-C401B38E27AD}">
      <dsp:nvSpPr>
        <dsp:cNvPr id="0" name=""/>
        <dsp:cNvSpPr/>
      </dsp:nvSpPr>
      <dsp:spPr>
        <a:xfrm>
          <a:off x="377190" y="2149837"/>
          <a:ext cx="5280660" cy="797040"/>
        </a:xfrm>
        <a:prstGeom prst="roundRect">
          <a:avLst/>
        </a:prstGeom>
        <a:solidFill>
          <a:schemeClr val="accent4">
            <a:hueOff val="217289"/>
            <a:satOff val="-2070"/>
            <a:lumOff val="2078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Bad choices create bad groupings</a:t>
          </a:r>
          <a:endParaRPr lang="en-US" sz="2700" kern="1200"/>
        </a:p>
      </dsp:txBody>
      <dsp:txXfrm>
        <a:off x="416098" y="2188745"/>
        <a:ext cx="5202844" cy="719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920F6-1EF6-46CD-95DE-7F6F1E9B93E1}">
      <dsp:nvSpPr>
        <dsp:cNvPr id="0" name=""/>
        <dsp:cNvSpPr/>
      </dsp:nvSpPr>
      <dsp:spPr>
        <a:xfrm>
          <a:off x="0" y="262379"/>
          <a:ext cx="5175280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1659" tIns="333248" rIns="401659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Lower individual cluster SSE = a better cluster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Lower total SSE = a better set of clusters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More clusters will reduce SSE</a:t>
          </a:r>
          <a:endParaRPr lang="en-US" sz="1600" kern="1200" dirty="0"/>
        </a:p>
      </dsp:txBody>
      <dsp:txXfrm>
        <a:off x="0" y="262379"/>
        <a:ext cx="5175280" cy="1159200"/>
      </dsp:txXfrm>
    </dsp:sp>
    <dsp:sp modelId="{8133A02E-2E07-440D-B82D-5CA552FB3F11}">
      <dsp:nvSpPr>
        <dsp:cNvPr id="0" name=""/>
        <dsp:cNvSpPr/>
      </dsp:nvSpPr>
      <dsp:spPr>
        <a:xfrm>
          <a:off x="258764" y="26219"/>
          <a:ext cx="3622696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929" tIns="0" rIns="1369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Considerations</a:t>
          </a:r>
          <a:endParaRPr lang="en-US" sz="1600" kern="1200" dirty="0"/>
        </a:p>
      </dsp:txBody>
      <dsp:txXfrm>
        <a:off x="281821" y="49276"/>
        <a:ext cx="3576582" cy="426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C78AE-499C-432E-92C6-4636FCF016C6}">
      <dsp:nvSpPr>
        <dsp:cNvPr id="0" name=""/>
        <dsp:cNvSpPr/>
      </dsp:nvSpPr>
      <dsp:spPr>
        <a:xfrm rot="5400000">
          <a:off x="4407408" y="-1115738"/>
          <a:ext cx="2377440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Clusters vary widely in size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Clusters vary widely in density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Clusters are not in rounded shapes</a:t>
          </a:r>
          <a:endParaRPr lang="en-US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The data set has a lot of outliers</a:t>
          </a:r>
          <a:endParaRPr lang="en-US" sz="2600" kern="1200" dirty="0"/>
        </a:p>
      </dsp:txBody>
      <dsp:txXfrm rot="-5400000">
        <a:off x="2962657" y="445070"/>
        <a:ext cx="5150887" cy="2145326"/>
      </dsp:txXfrm>
    </dsp:sp>
    <dsp:sp modelId="{843515E7-6220-4C8D-B6B9-F7585DB4A33C}">
      <dsp:nvSpPr>
        <dsp:cNvPr id="0" name=""/>
        <dsp:cNvSpPr/>
      </dsp:nvSpPr>
      <dsp:spPr>
        <a:xfrm>
          <a:off x="0" y="0"/>
          <a:ext cx="2962656" cy="2971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K-Means gives unreliable results when</a:t>
          </a:r>
          <a:endParaRPr lang="en-US" sz="3800" kern="1200"/>
        </a:p>
      </dsp:txBody>
      <dsp:txXfrm>
        <a:off x="144625" y="144625"/>
        <a:ext cx="2673406" cy="26825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55DCF-60EA-4F7F-9277-FAA1C7A14272}">
      <dsp:nvSpPr>
        <dsp:cNvPr id="0" name=""/>
        <dsp:cNvSpPr/>
      </dsp:nvSpPr>
      <dsp:spPr>
        <a:xfrm rot="5400000">
          <a:off x="4653879" y="-1736167"/>
          <a:ext cx="1159073" cy="4925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Do to the clusters confirm predefined labels?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i.e., “Entropy</a:t>
          </a:r>
          <a:r>
            <a:rPr lang="en-US" sz="2300" kern="1200" dirty="0" smtClean="0"/>
            <a:t>”</a:t>
          </a:r>
          <a:endParaRPr lang="en-US" sz="2300" kern="1200" dirty="0"/>
        </a:p>
      </dsp:txBody>
      <dsp:txXfrm rot="-5400000">
        <a:off x="2770632" y="203661"/>
        <a:ext cx="4868987" cy="1045911"/>
      </dsp:txXfrm>
    </dsp:sp>
    <dsp:sp modelId="{3E5FC80A-65CD-4265-8EF4-954AC275FC97}">
      <dsp:nvSpPr>
        <dsp:cNvPr id="0" name=""/>
        <dsp:cNvSpPr/>
      </dsp:nvSpPr>
      <dsp:spPr>
        <a:xfrm>
          <a:off x="0" y="2195"/>
          <a:ext cx="2770632" cy="144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External</a:t>
          </a:r>
          <a:endParaRPr lang="en-US" sz="4600" kern="1200" dirty="0"/>
        </a:p>
      </dsp:txBody>
      <dsp:txXfrm>
        <a:off x="70727" y="72922"/>
        <a:ext cx="2629178" cy="1307387"/>
      </dsp:txXfrm>
    </dsp:sp>
    <dsp:sp modelId="{0964DBC9-8F72-4568-8949-81E5AEED5303}">
      <dsp:nvSpPr>
        <dsp:cNvPr id="0" name=""/>
        <dsp:cNvSpPr/>
      </dsp:nvSpPr>
      <dsp:spPr>
        <a:xfrm rot="5400000">
          <a:off x="4653879" y="-214884"/>
          <a:ext cx="1159073" cy="4925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How well-formed are the clusters?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i.e., SSE or correlation</a:t>
          </a:r>
          <a:endParaRPr lang="en-US" sz="2300" kern="1200" dirty="0"/>
        </a:p>
      </dsp:txBody>
      <dsp:txXfrm rot="-5400000">
        <a:off x="2770632" y="1724944"/>
        <a:ext cx="4868987" cy="1045911"/>
      </dsp:txXfrm>
    </dsp:sp>
    <dsp:sp modelId="{4A12F9DA-0B51-4574-9CCC-A0D06E24A46C}">
      <dsp:nvSpPr>
        <dsp:cNvPr id="0" name=""/>
        <dsp:cNvSpPr/>
      </dsp:nvSpPr>
      <dsp:spPr>
        <a:xfrm>
          <a:off x="0" y="1523479"/>
          <a:ext cx="2770632" cy="144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Internal</a:t>
          </a:r>
          <a:endParaRPr lang="en-US" sz="4600" kern="1200" dirty="0"/>
        </a:p>
      </dsp:txBody>
      <dsp:txXfrm>
        <a:off x="70727" y="1594206"/>
        <a:ext cx="2629178" cy="1307387"/>
      </dsp:txXfrm>
    </dsp:sp>
    <dsp:sp modelId="{74DECF07-5E2A-4E4F-A110-109909A36E81}">
      <dsp:nvSpPr>
        <dsp:cNvPr id="0" name=""/>
        <dsp:cNvSpPr/>
      </dsp:nvSpPr>
      <dsp:spPr>
        <a:xfrm rot="5400000">
          <a:off x="4653879" y="1306399"/>
          <a:ext cx="1159073" cy="49255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How well does one clustering algorithm compare to another?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i.e., compare SSEs</a:t>
          </a:r>
          <a:endParaRPr lang="en-US" sz="2300" kern="1200" dirty="0"/>
        </a:p>
      </dsp:txBody>
      <dsp:txXfrm rot="-5400000">
        <a:off x="2770632" y="3246228"/>
        <a:ext cx="4868987" cy="1045911"/>
      </dsp:txXfrm>
    </dsp:sp>
    <dsp:sp modelId="{CB123DDD-4730-4B87-972B-A03CD4220B2E}">
      <dsp:nvSpPr>
        <dsp:cNvPr id="0" name=""/>
        <dsp:cNvSpPr/>
      </dsp:nvSpPr>
      <dsp:spPr>
        <a:xfrm>
          <a:off x="0" y="3044762"/>
          <a:ext cx="2770632" cy="144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Relative</a:t>
          </a:r>
          <a:endParaRPr lang="en-US" sz="4600" kern="1200" dirty="0"/>
        </a:p>
      </dsp:txBody>
      <dsp:txXfrm>
        <a:off x="70727" y="3115489"/>
        <a:ext cx="2629178" cy="1307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Clustering and segmentation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543800" cy="3200400"/>
          </a:xfrm>
        </p:spPr>
        <p:txBody>
          <a:bodyPr>
            <a:normAutofit/>
          </a:bodyPr>
          <a:lstStyle/>
          <a:p>
            <a:r>
              <a:rPr lang="en-US" dirty="0" smtClean="0"/>
              <a:t>MIS2502</a:t>
            </a:r>
          </a:p>
          <a:p>
            <a:r>
              <a:rPr lang="en-US" dirty="0" smtClean="0"/>
              <a:t>Data Analytics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Adapted </a:t>
            </a:r>
            <a:r>
              <a:rPr lang="en-US" sz="1400" dirty="0"/>
              <a:t>from Tan, Steinbach, and Kumar (2004). </a:t>
            </a:r>
            <a:r>
              <a:rPr lang="en-US" sz="1400" u="sng" dirty="0"/>
              <a:t>Introduction to Data Mining</a:t>
            </a:r>
            <a:r>
              <a:rPr lang="en-US" sz="1400" dirty="0"/>
              <a:t>.</a:t>
            </a:r>
            <a:br>
              <a:rPr lang="en-US" sz="1400" dirty="0"/>
            </a:br>
            <a:r>
              <a:rPr lang="en-US" sz="1400" dirty="0"/>
              <a:t>http://www-users.cs.umn.edu/~kumar/dmbook/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Clusters can be ambiguous</a:t>
            </a:r>
            <a:endParaRPr lang="en-US" dirty="0"/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0386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0386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154907" y="5638800"/>
            <a:ext cx="7479072" cy="7778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The difference is the threshold you set.</a:t>
            </a:r>
          </a:p>
          <a:p>
            <a:pPr algn="ctr"/>
            <a:r>
              <a:rPr lang="en-US" sz="2000" b="1" i="1" dirty="0" smtClean="0"/>
              <a:t>How distinct must a cluster be to be it’s own cluster?</a:t>
            </a:r>
            <a:endParaRPr lang="en-US" sz="2000" b="1" i="1" dirty="0"/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many clusters?</a:t>
            </a:r>
            <a:endParaRPr lang="en-US" sz="2000" b="1" dirty="0"/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49005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49127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1068388" y="6347480"/>
            <a:ext cx="8089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/>
          </a:p>
          <a:p>
            <a:pPr algn="r"/>
            <a:r>
              <a:rPr lang="en-US" sz="1400" dirty="0"/>
              <a:t>adapted from Tan, Steinbach, and Kumar. Introduction to Data Mining (2004)</a:t>
            </a:r>
          </a:p>
        </p:txBody>
      </p:sp>
    </p:spTree>
    <p:extLst>
      <p:ext uri="{BB962C8B-B14F-4D97-AF65-F5344CB8AC3E}">
        <p14:creationId xmlns:p14="http://schemas.microsoft.com/office/powerpoint/2010/main" val="314170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(</a:t>
            </a:r>
            <a:r>
              <a:rPr lang="en-US" dirty="0" err="1" smtClean="0"/>
              <a:t>partitional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51100" y="1828800"/>
            <a:ext cx="33401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K clusters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2800350"/>
            <a:ext cx="33401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K points as initial centroids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76500" y="3771900"/>
            <a:ext cx="33401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Assign all points to clusters based on distance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4743450"/>
            <a:ext cx="33401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Recompute</a:t>
            </a:r>
            <a:r>
              <a:rPr lang="en-US" dirty="0" smtClean="0"/>
              <a:t> the centroid of each cluster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51100" y="5715000"/>
            <a:ext cx="33401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Did the center change?</a:t>
            </a:r>
            <a:endParaRPr lang="en-US" dirty="0"/>
          </a:p>
        </p:txBody>
      </p:sp>
      <p:cxnSp>
        <p:nvCxnSpPr>
          <p:cNvPr id="13" name="Elbow Connector 12"/>
          <p:cNvCxnSpPr>
            <a:stCxn id="8" idx="1"/>
            <a:endCxn id="6" idx="1"/>
          </p:cNvCxnSpPr>
          <p:nvPr/>
        </p:nvCxnSpPr>
        <p:spPr>
          <a:xfrm rot="10800000" flipH="1">
            <a:off x="2451100" y="4076700"/>
            <a:ext cx="25400" cy="1943100"/>
          </a:xfrm>
          <a:prstGeom prst="bentConnector3">
            <a:avLst>
              <a:gd name="adj1" fmla="val -50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</p:cNvCxnSpPr>
          <p:nvPr/>
        </p:nvCxnSpPr>
        <p:spPr>
          <a:xfrm>
            <a:off x="5791200" y="6019800"/>
            <a:ext cx="1066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858000" y="5702300"/>
            <a:ext cx="167005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DONE!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91549" y="4800600"/>
            <a:ext cx="804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5410200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  <p:cxnSp>
        <p:nvCxnSpPr>
          <p:cNvPr id="27" name="Straight Arrow Connector 26"/>
          <p:cNvCxnSpPr>
            <a:endCxn id="5" idx="0"/>
          </p:cNvCxnSpPr>
          <p:nvPr/>
        </p:nvCxnSpPr>
        <p:spPr>
          <a:xfrm>
            <a:off x="4108450" y="24384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108450" y="34099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08450" y="438150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108450" y="5353050"/>
            <a:ext cx="0" cy="3619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189857" y="2124075"/>
            <a:ext cx="2616200" cy="23709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K-means algorithm is one method for doing </a:t>
            </a:r>
            <a:r>
              <a:rPr lang="en-US" sz="2400" dirty="0" err="1" smtClean="0"/>
              <a:t>partitional</a:t>
            </a:r>
            <a:r>
              <a:rPr lang="en-US" sz="2400" dirty="0" smtClean="0"/>
              <a:t> clustering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117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447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Here is the initial data set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17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Choose K points as initial centroids 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Assign data points according to distance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32886" y="282955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54479" y="32170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73009" y="37896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098489" y="503952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414911" y="45581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re-assign the points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51866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379062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2"/>
            <a:ext cx="2616200" cy="176767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Recalculate the centroids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410475" y="28384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96967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153291" y="4373881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 Demonstration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04071" y="3720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56471" y="3873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08871" y="4025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1271" y="4178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13671" y="4330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66071" y="4482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8471" y="46353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70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165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7689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213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432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048000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971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124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76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71800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895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62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14600" y="3992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67000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149991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302391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454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290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81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657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810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5560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708400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60800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505200" y="3243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57600" y="3395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810000" y="3548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276600" y="3459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9000" y="3611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5814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061091" y="3700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213491" y="3853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65891" y="4005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921391" y="394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073791" y="409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6191" y="424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13671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166071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18471" y="4820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95600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971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124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997591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149991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302391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66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429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581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052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57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4036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5560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08400" y="3919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3528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505200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657600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24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27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429000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908691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610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2134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921391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073791" y="427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263267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785071" y="4602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93747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514600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25908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32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2616591" y="4036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768991" y="4188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921391" y="4341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8956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0480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2004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9718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124200" y="4005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2766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022600" y="3548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175000" y="3700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27400" y="3853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971800" y="3210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124200" y="3363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276600" y="3515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2743200" y="3426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895600" y="3579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048000" y="3731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527691" y="3667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680091" y="3820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832491" y="3972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40391" y="406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692791" y="421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401277" y="43073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531462" y="4439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683862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991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337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24895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362982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515382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667782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26419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27943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9467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27181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870591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0229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7689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921391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073791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2718191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8705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0229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2489591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26419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27943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2740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2426482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78882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286782" y="389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439182" y="405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2785071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937471" y="4134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089871" y="4287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2667000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743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895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768991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921391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073791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0480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2004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3528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1242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276600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34290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175000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327400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3479800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124200" y="2743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2766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34290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895600" y="2959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48000" y="3111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2680091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832491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984891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2692791" y="359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45191" y="374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191080" y="3677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343480" y="3830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495880" y="3982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073009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149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301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175000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327400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4798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4540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064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37588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3530209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3682609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835009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581009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3733409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885809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3530209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3682609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3835009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301609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3454009" y="280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3606409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086100" y="2895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38500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390900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098800" y="328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251200" y="344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46489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4801382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4598182" y="2938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4750582" y="3091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902982" y="3243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369582" y="31546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4521982" y="3307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4674382" y="3459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154073" y="3395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44965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46489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4445782" y="2971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4598182" y="3124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4750582" y="3276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217182" y="3187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369582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001673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115582" y="32437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267982" y="3396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064782" y="29059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217182" y="3058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369582" y="3210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988582" y="32742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140982" y="3426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014373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166773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115973" y="3048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014373" y="3416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140982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293382" y="3462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2171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369582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4521982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267982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4420382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4572782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217182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3695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45219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988582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140982" y="2806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2933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077873" y="3200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284062" y="33729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165991" y="3340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242191" y="3233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4394591" y="3385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267982" y="2959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4420382" y="3111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4572782" y="3263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4546991" y="3004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4699391" y="3157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851791" y="3309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46231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775591" y="2928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927991" y="3081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4673991" y="2471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4826391" y="2623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978791" y="2776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4623191" y="2133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4775591" y="2286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927991" y="2438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4394591" y="2349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4546991" y="2501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4699391" y="2654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179082" y="2590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331482" y="2743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4483882" y="2895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191782" y="298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344182" y="313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16510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1803400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1600200" y="32435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1752600" y="3395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905000" y="3548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1524000" y="36118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676400" y="3764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1156091" y="3700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14986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6510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600200" y="3429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752600" y="3581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371600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003691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270000" y="37009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990600" y="35790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1143000" y="3731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168791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016391" y="3721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1143000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1295400" y="3766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1524000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1574800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1524000" y="30480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1286080" y="36777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1168009" y="36449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1396609" y="3690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1574800" y="3568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1549009" y="3309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1701409" y="3462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853809" y="3614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16252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1777609" y="3233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930009" y="3385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1676009" y="2776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1828409" y="2928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980809" y="3081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1625209" y="2438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1777609" y="2590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930009" y="2743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1549009" y="28067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1701409" y="2959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1485900" y="3200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971880" y="4798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2124280" y="4950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2276680" y="5102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429080" y="5255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581480" y="5407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8538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006209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158609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0824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2348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3872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1777609" y="4765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413000" y="4841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565400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6920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8444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920609" y="4810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336800" y="486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124280" y="5135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276680" y="528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2429080" y="544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06209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0824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2348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260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413000" y="5026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387209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25396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26920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27682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2032000" y="4747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2184400" y="489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174328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895680" y="5222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2048080" y="5374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1625209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17014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8538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879600" y="4808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2032000" y="4960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21586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2311009" y="5006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2387209" y="4778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1803400" y="483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1489671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16420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1794471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1371600" y="4874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1447800" y="4767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16002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1778391" y="4798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2057400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2048080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2200480" y="4907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3852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4369191" y="4569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3434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95800" y="4462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648200" y="4615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724400" y="4386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343400" y="44959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495800" y="4648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419600" y="4267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572000" y="4419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369191" y="4907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445391" y="4678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292991" y="4711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ounded Rectangle 405"/>
          <p:cNvSpPr/>
          <p:nvPr/>
        </p:nvSpPr>
        <p:spPr>
          <a:xfrm>
            <a:off x="6019800" y="2372521"/>
            <a:ext cx="2616200" cy="292845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And keep doing that until you settle on a final set of clusters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4267591" y="28295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91075" y="32632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060309" y="3736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260991" y="48629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3851871" y="4787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4004271" y="4940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3810000" y="4648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3835791" y="4373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3988191" y="4526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3962400" y="4267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4114800" y="4419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4267200" y="4572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40386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4191000" y="4191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4343400" y="4343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4394200" y="4038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3899291" y="4157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3851871" y="49731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3835791" y="4559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3810000" y="4300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3962400" y="4452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4114800" y="4605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4038600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4191000" y="4376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42418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3962400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3810000" y="43105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3860800" y="4005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3886200" y="4071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3876880" y="3982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4029280" y="4134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Rounded Rectangle 409"/>
          <p:cNvSpPr/>
          <p:nvPr/>
        </p:nvSpPr>
        <p:spPr>
          <a:xfrm>
            <a:off x="4069470" y="43814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initial centroids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750975"/>
              </p:ext>
            </p:extLst>
          </p:nvPr>
        </p:nvGraphicFramePr>
        <p:xfrm>
          <a:off x="990600" y="1600200"/>
          <a:ext cx="7543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971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smtClean="0"/>
              <a:t>Poor Initialization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65871" y="3797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18271" y="3949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0671" y="4101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23071" y="4254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5471" y="4406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27871" y="4559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80271" y="4711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32671" y="4863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78391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30791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83191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050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057400" y="4373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336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86000" y="4419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38400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1336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52600" y="3764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905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057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524000" y="3916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76400" y="4069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828800" y="4221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11791" y="4145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64191" y="4297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616591" y="4450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590800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743200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600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6670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819400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71800" y="4267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717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870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022600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67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19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971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438400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590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743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22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75291" y="3929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527691" y="4081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083191" y="401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235591" y="417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387991" y="432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175471" y="4592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327871" y="4744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480271" y="4896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057400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133600" y="4452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286000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159391" y="4178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11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464191" y="448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438400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590800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743200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67000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819400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565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717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8702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514600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667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2819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2286000" y="3568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438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590800" y="3873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070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222891" y="3962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375291" y="4114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083191" y="420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2235591" y="4356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794471" y="4526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946871" y="4678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099271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676400" y="4493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7526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9050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1778391" y="4112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1930791" y="4264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083191" y="4417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057400" y="4158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09800" y="4310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362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1336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286000" y="4081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438400" y="4234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2184400" y="3624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2336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489200" y="3929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2133600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286000" y="3439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438400" y="3591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905000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057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209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1689491" y="3744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841891" y="3896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994291" y="4048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702191" y="4137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854591" y="4290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540862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693262" y="4515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845662" y="4668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1422791" y="433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1498991" y="4224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1651391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524782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677182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1829582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803791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1956191" y="4147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2108591" y="4300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8799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2032391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2184791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9307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083191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2235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1879991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20323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21847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651391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1803791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19561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1435882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588282" y="3733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1740682" y="3886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1448582" y="397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1600982" y="412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1946871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2099271" y="4211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2251671" y="4363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1828800" y="4025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1905000" y="3919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2057400" y="4071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930791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2083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2235591" y="3949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2209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2362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2514600" y="3995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22860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438400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2590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336800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489200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641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2286000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4384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590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057400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2209800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23622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841891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1994291" y="3429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146691" y="3581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854591" y="367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006991" y="382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2352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2505280" y="3906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2657680" y="4058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2234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2311009" y="3614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2463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2336800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2489200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641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2615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2768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2920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692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844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996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2742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2895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3047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2692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2844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2996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2463409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2615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768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247900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4003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552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2260600" y="3365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2413000" y="351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38107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963182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3759982" y="3014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3912382" y="3167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4064782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3531382" y="3230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3683782" y="3383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3836182" y="3535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3315873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36583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38107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3607582" y="3048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3759982" y="3200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3912382" y="3352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3378982" y="3263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3531382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3163473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3277382" y="3319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3429782" y="3472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3226582" y="2982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3378982" y="3134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3531382" y="3286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3150382" y="3350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3302782" y="3502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3176173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3328573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3277773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3176173" y="3492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3302782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3455182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33789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3531382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3683782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3429782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3582182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3734582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3378982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35313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36837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3150382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3302782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34551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3239673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3445862" y="3449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3327791" y="3416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3403991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3556391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3429782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3582182" y="3187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3734582" y="3340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3708791" y="3081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3861191" y="3233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4013591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37849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3937391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4089791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3835791" y="2547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988191" y="2700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4140591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3784991" y="2209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3937391" y="2362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4089791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3556391" y="2425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3708791" y="2578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3861191" y="2730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3340882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3493282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3645682" y="2971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3353582" y="3060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3505982" y="3213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8128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965200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762000" y="33197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914400" y="3472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1066800" y="3624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685800" y="3688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38200" y="3840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317891" y="3776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6604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28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762000" y="3505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914400" y="3657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533400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65491" y="3810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431800" y="3777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152400" y="3655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304800" y="3807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330591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178191" y="3797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304800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457200" y="3843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685800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736600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685800" y="3124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447880" y="3753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329809" y="3721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558409" y="3766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736600" y="3644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710809" y="3385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863209" y="3538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1015609" y="3690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7870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939409" y="3309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1091809" y="3462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837809" y="2852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990209" y="3004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1142609" y="3157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787009" y="2514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939409" y="2667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1091809" y="2819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710809" y="288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863209" y="303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47700" y="3276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1133680" y="48742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1286080" y="50266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1438480" y="51790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1590880" y="53314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1743280" y="548386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10156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1168009" y="49938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1320409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12442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1396609" y="5039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1549009" y="5191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939409" y="48414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1574800" y="4917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1727200" y="5070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1853809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2006209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082409" y="4887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1498600" y="4943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1286080" y="5212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1438480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1590880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1168009" y="51792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1244209" y="5072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1396609" y="5224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1422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1574800" y="5103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1549009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1701409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1853809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1930009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1193800" y="4823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1346200" y="4976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905080" y="51462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1057480" y="52986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1209880" y="545100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787009" y="51133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863209" y="50066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1015609" y="51590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1041400" y="48847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1193800" y="5037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/>
          <p:cNvSpPr/>
          <p:nvPr/>
        </p:nvSpPr>
        <p:spPr>
          <a:xfrm>
            <a:off x="1320409" y="49304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/>
          <p:cNvSpPr/>
          <p:nvPr/>
        </p:nvSpPr>
        <p:spPr>
          <a:xfrm>
            <a:off x="1472809" y="50828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/>
          <p:cNvSpPr/>
          <p:nvPr/>
        </p:nvSpPr>
        <p:spPr>
          <a:xfrm>
            <a:off x="1549009" y="4854263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/>
          <p:cNvSpPr/>
          <p:nvPr/>
        </p:nvSpPr>
        <p:spPr>
          <a:xfrm>
            <a:off x="965200" y="491014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65147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803871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956271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533400" y="4950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609600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762000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940191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1219200" y="4920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1209880" y="4831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1362280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3547071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3530991" y="4645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3505200" y="4386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3657600" y="4539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3810000" y="4691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3886200" y="4462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3505200" y="45721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3657600" y="4724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3581400" y="43435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3733800" y="449596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3530991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3607191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3454791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ounded Rectangle 406"/>
          <p:cNvSpPr/>
          <p:nvPr/>
        </p:nvSpPr>
        <p:spPr>
          <a:xfrm>
            <a:off x="1512082" y="287527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Rounded Rectangle 407"/>
          <p:cNvSpPr/>
          <p:nvPr/>
        </p:nvSpPr>
        <p:spPr>
          <a:xfrm>
            <a:off x="3167244" y="4483100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3694333" y="2715257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6290271" y="3797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/>
          <p:cNvSpPr/>
          <p:nvPr/>
        </p:nvSpPr>
        <p:spPr>
          <a:xfrm>
            <a:off x="6442671" y="3949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/>
          <p:cNvSpPr/>
          <p:nvPr/>
        </p:nvSpPr>
        <p:spPr>
          <a:xfrm>
            <a:off x="6595071" y="4101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/>
          <p:cNvSpPr/>
          <p:nvPr/>
        </p:nvSpPr>
        <p:spPr>
          <a:xfrm>
            <a:off x="6747471" y="42543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/>
          <p:cNvSpPr/>
          <p:nvPr/>
        </p:nvSpPr>
        <p:spPr>
          <a:xfrm>
            <a:off x="6899871" y="44067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/>
          <p:cNvSpPr/>
          <p:nvPr/>
        </p:nvSpPr>
        <p:spPr>
          <a:xfrm>
            <a:off x="7052271" y="45591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/>
          <p:cNvSpPr/>
          <p:nvPr/>
        </p:nvSpPr>
        <p:spPr>
          <a:xfrm>
            <a:off x="7204671" y="47115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/>
          <p:cNvSpPr/>
          <p:nvPr/>
        </p:nvSpPr>
        <p:spPr>
          <a:xfrm>
            <a:off x="7357071" y="486394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/>
          <p:cNvSpPr/>
          <p:nvPr/>
        </p:nvSpPr>
        <p:spPr>
          <a:xfrm>
            <a:off x="6502791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/>
          <p:cNvSpPr/>
          <p:nvPr/>
        </p:nvSpPr>
        <p:spPr>
          <a:xfrm>
            <a:off x="6655191" y="4038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/>
          <p:cNvSpPr/>
          <p:nvPr/>
        </p:nvSpPr>
        <p:spPr>
          <a:xfrm>
            <a:off x="6807591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/>
          <p:cNvSpPr/>
          <p:nvPr/>
        </p:nvSpPr>
        <p:spPr>
          <a:xfrm>
            <a:off x="66294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/>
          <p:cNvSpPr/>
          <p:nvPr/>
        </p:nvSpPr>
        <p:spPr>
          <a:xfrm>
            <a:off x="6781800" y="4373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/>
          <p:cNvSpPr/>
          <p:nvPr/>
        </p:nvSpPr>
        <p:spPr>
          <a:xfrm>
            <a:off x="6934200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/>
          <p:cNvSpPr/>
          <p:nvPr/>
        </p:nvSpPr>
        <p:spPr>
          <a:xfrm>
            <a:off x="68580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/>
          <p:cNvSpPr/>
          <p:nvPr/>
        </p:nvSpPr>
        <p:spPr>
          <a:xfrm>
            <a:off x="7010400" y="4419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/>
          <p:cNvSpPr/>
          <p:nvPr/>
        </p:nvSpPr>
        <p:spPr>
          <a:xfrm>
            <a:off x="7162800" y="4572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/>
          <p:cNvSpPr/>
          <p:nvPr/>
        </p:nvSpPr>
        <p:spPr>
          <a:xfrm>
            <a:off x="65532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/>
          <p:cNvSpPr/>
          <p:nvPr/>
        </p:nvSpPr>
        <p:spPr>
          <a:xfrm>
            <a:off x="67056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/>
          <p:cNvSpPr/>
          <p:nvPr/>
        </p:nvSpPr>
        <p:spPr>
          <a:xfrm>
            <a:off x="68580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/>
          <p:cNvSpPr/>
          <p:nvPr/>
        </p:nvSpPr>
        <p:spPr>
          <a:xfrm>
            <a:off x="6477000" y="3764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/>
          <p:cNvSpPr/>
          <p:nvPr/>
        </p:nvSpPr>
        <p:spPr>
          <a:xfrm>
            <a:off x="6629400" y="3916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/>
          <p:cNvSpPr/>
          <p:nvPr/>
        </p:nvSpPr>
        <p:spPr>
          <a:xfrm>
            <a:off x="6781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/>
          <p:cNvSpPr/>
          <p:nvPr/>
        </p:nvSpPr>
        <p:spPr>
          <a:xfrm>
            <a:off x="6248400" y="3916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/>
          <p:cNvSpPr/>
          <p:nvPr/>
        </p:nvSpPr>
        <p:spPr>
          <a:xfrm>
            <a:off x="6400800" y="4069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/>
          <p:cNvSpPr/>
          <p:nvPr/>
        </p:nvSpPr>
        <p:spPr>
          <a:xfrm>
            <a:off x="6553200" y="4221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/>
          <p:cNvSpPr/>
          <p:nvPr/>
        </p:nvSpPr>
        <p:spPr>
          <a:xfrm>
            <a:off x="7036191" y="4145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/>
          <p:cNvSpPr/>
          <p:nvPr/>
        </p:nvSpPr>
        <p:spPr>
          <a:xfrm>
            <a:off x="7188591" y="4297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/>
          <p:cNvSpPr/>
          <p:nvPr/>
        </p:nvSpPr>
        <p:spPr>
          <a:xfrm>
            <a:off x="7340991" y="4450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/>
          <p:cNvSpPr/>
          <p:nvPr/>
        </p:nvSpPr>
        <p:spPr>
          <a:xfrm>
            <a:off x="7315200" y="41910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/>
          <p:cNvSpPr/>
          <p:nvPr/>
        </p:nvSpPr>
        <p:spPr>
          <a:xfrm>
            <a:off x="7467600" y="4343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/>
          <p:cNvSpPr/>
          <p:nvPr/>
        </p:nvSpPr>
        <p:spPr>
          <a:xfrm>
            <a:off x="7620000" y="4495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/>
          <p:cNvSpPr/>
          <p:nvPr/>
        </p:nvSpPr>
        <p:spPr>
          <a:xfrm>
            <a:off x="73914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/>
          <p:cNvSpPr/>
          <p:nvPr/>
        </p:nvSpPr>
        <p:spPr>
          <a:xfrm>
            <a:off x="7543800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val 443"/>
          <p:cNvSpPr/>
          <p:nvPr/>
        </p:nvSpPr>
        <p:spPr>
          <a:xfrm>
            <a:off x="7696200" y="42672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/>
          <p:cNvSpPr/>
          <p:nvPr/>
        </p:nvSpPr>
        <p:spPr>
          <a:xfrm>
            <a:off x="7442200" y="36576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/>
          <p:cNvSpPr/>
          <p:nvPr/>
        </p:nvSpPr>
        <p:spPr>
          <a:xfrm>
            <a:off x="7594600" y="3810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val 446"/>
          <p:cNvSpPr/>
          <p:nvPr/>
        </p:nvSpPr>
        <p:spPr>
          <a:xfrm>
            <a:off x="7747000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/>
          <p:cNvSpPr/>
          <p:nvPr/>
        </p:nvSpPr>
        <p:spPr>
          <a:xfrm>
            <a:off x="7391400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/>
          <p:cNvSpPr/>
          <p:nvPr/>
        </p:nvSpPr>
        <p:spPr>
          <a:xfrm>
            <a:off x="7543800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/>
          <p:cNvSpPr/>
          <p:nvPr/>
        </p:nvSpPr>
        <p:spPr>
          <a:xfrm>
            <a:off x="7696200" y="36245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val 450"/>
          <p:cNvSpPr/>
          <p:nvPr/>
        </p:nvSpPr>
        <p:spPr>
          <a:xfrm>
            <a:off x="7162800" y="3535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/>
          <p:cNvSpPr/>
          <p:nvPr/>
        </p:nvSpPr>
        <p:spPr>
          <a:xfrm>
            <a:off x="7315200" y="3688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3" name="Oval 452"/>
          <p:cNvSpPr/>
          <p:nvPr/>
        </p:nvSpPr>
        <p:spPr>
          <a:xfrm>
            <a:off x="7467600" y="3840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val 453"/>
          <p:cNvSpPr/>
          <p:nvPr/>
        </p:nvSpPr>
        <p:spPr>
          <a:xfrm>
            <a:off x="6947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/>
          <p:cNvSpPr/>
          <p:nvPr/>
        </p:nvSpPr>
        <p:spPr>
          <a:xfrm>
            <a:off x="7099691" y="39293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/>
          <p:cNvSpPr/>
          <p:nvPr/>
        </p:nvSpPr>
        <p:spPr>
          <a:xfrm>
            <a:off x="7252091" y="40817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Oval 456"/>
          <p:cNvSpPr/>
          <p:nvPr/>
        </p:nvSpPr>
        <p:spPr>
          <a:xfrm>
            <a:off x="6807591" y="4018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/>
          <p:cNvSpPr/>
          <p:nvPr/>
        </p:nvSpPr>
        <p:spPr>
          <a:xfrm>
            <a:off x="6959991" y="4170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/>
          <p:cNvSpPr/>
          <p:nvPr/>
        </p:nvSpPr>
        <p:spPr>
          <a:xfrm>
            <a:off x="7112391" y="4323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/>
          <p:cNvSpPr/>
          <p:nvPr/>
        </p:nvSpPr>
        <p:spPr>
          <a:xfrm>
            <a:off x="6899871" y="4592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/>
          <p:cNvSpPr/>
          <p:nvPr/>
        </p:nvSpPr>
        <p:spPr>
          <a:xfrm>
            <a:off x="7052271" y="4744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/>
          <p:cNvSpPr/>
          <p:nvPr/>
        </p:nvSpPr>
        <p:spPr>
          <a:xfrm>
            <a:off x="7204671" y="4896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/>
          <p:cNvSpPr/>
          <p:nvPr/>
        </p:nvSpPr>
        <p:spPr>
          <a:xfrm>
            <a:off x="6781800" y="4559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Oval 463"/>
          <p:cNvSpPr/>
          <p:nvPr/>
        </p:nvSpPr>
        <p:spPr>
          <a:xfrm>
            <a:off x="6858000" y="4452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7010400" y="4605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/>
          <p:cNvSpPr/>
          <p:nvPr/>
        </p:nvSpPr>
        <p:spPr>
          <a:xfrm>
            <a:off x="6883791" y="41783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Oval 466"/>
          <p:cNvSpPr/>
          <p:nvPr/>
        </p:nvSpPr>
        <p:spPr>
          <a:xfrm>
            <a:off x="7036191" y="4330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Oval 467"/>
          <p:cNvSpPr/>
          <p:nvPr/>
        </p:nvSpPr>
        <p:spPr>
          <a:xfrm>
            <a:off x="7188591" y="4483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val 468"/>
          <p:cNvSpPr/>
          <p:nvPr/>
        </p:nvSpPr>
        <p:spPr>
          <a:xfrm>
            <a:off x="7162800" y="4224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val 469"/>
          <p:cNvSpPr/>
          <p:nvPr/>
        </p:nvSpPr>
        <p:spPr>
          <a:xfrm>
            <a:off x="7315200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val 470"/>
          <p:cNvSpPr/>
          <p:nvPr/>
        </p:nvSpPr>
        <p:spPr>
          <a:xfrm>
            <a:off x="7467600" y="4528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/>
          <p:cNvSpPr/>
          <p:nvPr/>
        </p:nvSpPr>
        <p:spPr>
          <a:xfrm>
            <a:off x="7391400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/>
          <p:cNvSpPr/>
          <p:nvPr/>
        </p:nvSpPr>
        <p:spPr>
          <a:xfrm>
            <a:off x="7543800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/>
          <p:cNvSpPr/>
          <p:nvPr/>
        </p:nvSpPr>
        <p:spPr>
          <a:xfrm>
            <a:off x="7289800" y="3690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/>
          <p:cNvSpPr/>
          <p:nvPr/>
        </p:nvSpPr>
        <p:spPr>
          <a:xfrm>
            <a:off x="74422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/>
          <p:cNvSpPr/>
          <p:nvPr/>
        </p:nvSpPr>
        <p:spPr>
          <a:xfrm>
            <a:off x="75946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/>
          <p:cNvSpPr/>
          <p:nvPr/>
        </p:nvSpPr>
        <p:spPr>
          <a:xfrm>
            <a:off x="7239000" y="3352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/>
          <p:cNvSpPr/>
          <p:nvPr/>
        </p:nvSpPr>
        <p:spPr>
          <a:xfrm>
            <a:off x="7391400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/>
          <p:cNvSpPr/>
          <p:nvPr/>
        </p:nvSpPr>
        <p:spPr>
          <a:xfrm>
            <a:off x="7543800" y="3657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/>
          <p:cNvSpPr/>
          <p:nvPr/>
        </p:nvSpPr>
        <p:spPr>
          <a:xfrm>
            <a:off x="7010400" y="3568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/>
          <p:cNvSpPr/>
          <p:nvPr/>
        </p:nvSpPr>
        <p:spPr>
          <a:xfrm>
            <a:off x="7162800" y="3721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/>
          <p:cNvSpPr/>
          <p:nvPr/>
        </p:nvSpPr>
        <p:spPr>
          <a:xfrm>
            <a:off x="7315200" y="3873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/>
          <p:cNvSpPr/>
          <p:nvPr/>
        </p:nvSpPr>
        <p:spPr>
          <a:xfrm>
            <a:off x="6794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/>
          <p:cNvSpPr/>
          <p:nvPr/>
        </p:nvSpPr>
        <p:spPr>
          <a:xfrm>
            <a:off x="6947291" y="39624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/>
          <p:cNvSpPr/>
          <p:nvPr/>
        </p:nvSpPr>
        <p:spPr>
          <a:xfrm>
            <a:off x="7099691" y="41148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/>
          <p:cNvSpPr/>
          <p:nvPr/>
        </p:nvSpPr>
        <p:spPr>
          <a:xfrm>
            <a:off x="6807591" y="4203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959991" y="4356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6518871" y="4526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>
          <a:xfrm>
            <a:off x="6671271" y="4678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6823671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400800" y="4493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>
          <a:xfrm>
            <a:off x="64770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66294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5" name="Oval 494"/>
          <p:cNvSpPr/>
          <p:nvPr/>
        </p:nvSpPr>
        <p:spPr>
          <a:xfrm>
            <a:off x="6502791" y="4112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val 495"/>
          <p:cNvSpPr/>
          <p:nvPr/>
        </p:nvSpPr>
        <p:spPr>
          <a:xfrm>
            <a:off x="6655191" y="4264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val 496"/>
          <p:cNvSpPr/>
          <p:nvPr/>
        </p:nvSpPr>
        <p:spPr>
          <a:xfrm>
            <a:off x="6807591" y="4417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val 497"/>
          <p:cNvSpPr/>
          <p:nvPr/>
        </p:nvSpPr>
        <p:spPr>
          <a:xfrm>
            <a:off x="6781800" y="4158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val 498"/>
          <p:cNvSpPr/>
          <p:nvPr/>
        </p:nvSpPr>
        <p:spPr>
          <a:xfrm>
            <a:off x="6934200" y="4310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/>
          <p:cNvSpPr/>
          <p:nvPr/>
        </p:nvSpPr>
        <p:spPr>
          <a:xfrm>
            <a:off x="7086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/>
          <p:cNvSpPr/>
          <p:nvPr/>
        </p:nvSpPr>
        <p:spPr>
          <a:xfrm>
            <a:off x="68580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/>
          <p:cNvSpPr/>
          <p:nvPr/>
        </p:nvSpPr>
        <p:spPr>
          <a:xfrm>
            <a:off x="7010400" y="4081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/>
          <p:cNvSpPr/>
          <p:nvPr/>
        </p:nvSpPr>
        <p:spPr>
          <a:xfrm>
            <a:off x="7162800" y="4234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/>
          <p:cNvSpPr/>
          <p:nvPr/>
        </p:nvSpPr>
        <p:spPr>
          <a:xfrm>
            <a:off x="6908800" y="3624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7061200" y="3777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213600" y="3929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/>
          <p:cNvSpPr/>
          <p:nvPr/>
        </p:nvSpPr>
        <p:spPr>
          <a:xfrm>
            <a:off x="6858000" y="32869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010400" y="34393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7162800" y="35917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/>
          <p:cNvSpPr/>
          <p:nvPr/>
        </p:nvSpPr>
        <p:spPr>
          <a:xfrm>
            <a:off x="6629400" y="35028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6781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/>
          <p:cNvSpPr/>
          <p:nvPr/>
        </p:nvSpPr>
        <p:spPr>
          <a:xfrm>
            <a:off x="6934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/>
          <p:cNvSpPr/>
          <p:nvPr/>
        </p:nvSpPr>
        <p:spPr>
          <a:xfrm>
            <a:off x="6413891" y="37441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val 513"/>
          <p:cNvSpPr/>
          <p:nvPr/>
        </p:nvSpPr>
        <p:spPr>
          <a:xfrm>
            <a:off x="6566291" y="38965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val 514"/>
          <p:cNvSpPr/>
          <p:nvPr/>
        </p:nvSpPr>
        <p:spPr>
          <a:xfrm>
            <a:off x="6718691" y="4048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" name="Oval 515"/>
          <p:cNvSpPr/>
          <p:nvPr/>
        </p:nvSpPr>
        <p:spPr>
          <a:xfrm>
            <a:off x="6426591" y="4137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" name="Oval 516"/>
          <p:cNvSpPr/>
          <p:nvPr/>
        </p:nvSpPr>
        <p:spPr>
          <a:xfrm>
            <a:off x="6578991" y="4290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val 517"/>
          <p:cNvSpPr/>
          <p:nvPr/>
        </p:nvSpPr>
        <p:spPr>
          <a:xfrm>
            <a:off x="6265262" y="4363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" name="Oval 518"/>
          <p:cNvSpPr/>
          <p:nvPr/>
        </p:nvSpPr>
        <p:spPr>
          <a:xfrm>
            <a:off x="6417662" y="4515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" name="Oval 519"/>
          <p:cNvSpPr/>
          <p:nvPr/>
        </p:nvSpPr>
        <p:spPr>
          <a:xfrm>
            <a:off x="6570062" y="4668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" name="Oval 520"/>
          <p:cNvSpPr/>
          <p:nvPr/>
        </p:nvSpPr>
        <p:spPr>
          <a:xfrm>
            <a:off x="6147191" y="4330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" name="Oval 521"/>
          <p:cNvSpPr/>
          <p:nvPr/>
        </p:nvSpPr>
        <p:spPr>
          <a:xfrm>
            <a:off x="6223391" y="4224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" name="Oval 522"/>
          <p:cNvSpPr/>
          <p:nvPr/>
        </p:nvSpPr>
        <p:spPr>
          <a:xfrm>
            <a:off x="6375791" y="4376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" name="Oval 523"/>
          <p:cNvSpPr/>
          <p:nvPr/>
        </p:nvSpPr>
        <p:spPr>
          <a:xfrm>
            <a:off x="6249182" y="3949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" name="Oval 524"/>
          <p:cNvSpPr/>
          <p:nvPr/>
        </p:nvSpPr>
        <p:spPr>
          <a:xfrm>
            <a:off x="6401582" y="41021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6" name="Oval 525"/>
          <p:cNvSpPr/>
          <p:nvPr/>
        </p:nvSpPr>
        <p:spPr>
          <a:xfrm>
            <a:off x="6553982" y="4254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7" name="Oval 526"/>
          <p:cNvSpPr/>
          <p:nvPr/>
        </p:nvSpPr>
        <p:spPr>
          <a:xfrm>
            <a:off x="6528191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val 527"/>
          <p:cNvSpPr/>
          <p:nvPr/>
        </p:nvSpPr>
        <p:spPr>
          <a:xfrm>
            <a:off x="6680591" y="4147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val 528"/>
          <p:cNvSpPr/>
          <p:nvPr/>
        </p:nvSpPr>
        <p:spPr>
          <a:xfrm>
            <a:off x="6832991" y="4300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val 529"/>
          <p:cNvSpPr/>
          <p:nvPr/>
        </p:nvSpPr>
        <p:spPr>
          <a:xfrm>
            <a:off x="66043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756791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6909191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val 532"/>
          <p:cNvSpPr/>
          <p:nvPr/>
        </p:nvSpPr>
        <p:spPr>
          <a:xfrm>
            <a:off x="6655191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6807591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959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Oval 535"/>
          <p:cNvSpPr/>
          <p:nvPr/>
        </p:nvSpPr>
        <p:spPr>
          <a:xfrm>
            <a:off x="6604391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67567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Oval 537"/>
          <p:cNvSpPr/>
          <p:nvPr/>
        </p:nvSpPr>
        <p:spPr>
          <a:xfrm>
            <a:off x="69091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Oval 538"/>
          <p:cNvSpPr/>
          <p:nvPr/>
        </p:nvSpPr>
        <p:spPr>
          <a:xfrm>
            <a:off x="6375791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Oval 539"/>
          <p:cNvSpPr/>
          <p:nvPr/>
        </p:nvSpPr>
        <p:spPr>
          <a:xfrm>
            <a:off x="6528191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Oval 540"/>
          <p:cNvSpPr/>
          <p:nvPr/>
        </p:nvSpPr>
        <p:spPr>
          <a:xfrm>
            <a:off x="66805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val 541"/>
          <p:cNvSpPr/>
          <p:nvPr/>
        </p:nvSpPr>
        <p:spPr>
          <a:xfrm>
            <a:off x="6160282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Oval 542"/>
          <p:cNvSpPr/>
          <p:nvPr/>
        </p:nvSpPr>
        <p:spPr>
          <a:xfrm>
            <a:off x="6312682" y="3733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val 543"/>
          <p:cNvSpPr/>
          <p:nvPr/>
        </p:nvSpPr>
        <p:spPr>
          <a:xfrm>
            <a:off x="6465082" y="3886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Oval 544"/>
          <p:cNvSpPr/>
          <p:nvPr/>
        </p:nvSpPr>
        <p:spPr>
          <a:xfrm>
            <a:off x="6172982" y="397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Oval 545"/>
          <p:cNvSpPr/>
          <p:nvPr/>
        </p:nvSpPr>
        <p:spPr>
          <a:xfrm>
            <a:off x="6325382" y="4127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Oval 546"/>
          <p:cNvSpPr/>
          <p:nvPr/>
        </p:nvSpPr>
        <p:spPr>
          <a:xfrm>
            <a:off x="6671271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Oval 547"/>
          <p:cNvSpPr/>
          <p:nvPr/>
        </p:nvSpPr>
        <p:spPr>
          <a:xfrm>
            <a:off x="6823671" y="4211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Oval 548"/>
          <p:cNvSpPr/>
          <p:nvPr/>
        </p:nvSpPr>
        <p:spPr>
          <a:xfrm>
            <a:off x="6976071" y="4363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Oval 549"/>
          <p:cNvSpPr/>
          <p:nvPr/>
        </p:nvSpPr>
        <p:spPr>
          <a:xfrm>
            <a:off x="6553200" y="4025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Oval 550"/>
          <p:cNvSpPr/>
          <p:nvPr/>
        </p:nvSpPr>
        <p:spPr>
          <a:xfrm>
            <a:off x="6629400" y="39192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Oval 551"/>
          <p:cNvSpPr/>
          <p:nvPr/>
        </p:nvSpPr>
        <p:spPr>
          <a:xfrm>
            <a:off x="6781800" y="4071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Oval 552"/>
          <p:cNvSpPr/>
          <p:nvPr/>
        </p:nvSpPr>
        <p:spPr>
          <a:xfrm>
            <a:off x="6655191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Oval 553"/>
          <p:cNvSpPr/>
          <p:nvPr/>
        </p:nvSpPr>
        <p:spPr>
          <a:xfrm>
            <a:off x="6807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val 554"/>
          <p:cNvSpPr/>
          <p:nvPr/>
        </p:nvSpPr>
        <p:spPr>
          <a:xfrm>
            <a:off x="6959991" y="39497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val 555"/>
          <p:cNvSpPr/>
          <p:nvPr/>
        </p:nvSpPr>
        <p:spPr>
          <a:xfrm>
            <a:off x="6934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Oval 556"/>
          <p:cNvSpPr/>
          <p:nvPr/>
        </p:nvSpPr>
        <p:spPr>
          <a:xfrm>
            <a:off x="7086600" y="38430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val 557"/>
          <p:cNvSpPr/>
          <p:nvPr/>
        </p:nvSpPr>
        <p:spPr>
          <a:xfrm>
            <a:off x="7239000" y="39954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val 558"/>
          <p:cNvSpPr/>
          <p:nvPr/>
        </p:nvSpPr>
        <p:spPr>
          <a:xfrm>
            <a:off x="70104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val 559"/>
          <p:cNvSpPr/>
          <p:nvPr/>
        </p:nvSpPr>
        <p:spPr>
          <a:xfrm>
            <a:off x="7162800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val 560"/>
          <p:cNvSpPr/>
          <p:nvPr/>
        </p:nvSpPr>
        <p:spPr>
          <a:xfrm>
            <a:off x="7315200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val 561"/>
          <p:cNvSpPr/>
          <p:nvPr/>
        </p:nvSpPr>
        <p:spPr>
          <a:xfrm>
            <a:off x="7061200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val 562"/>
          <p:cNvSpPr/>
          <p:nvPr/>
        </p:nvSpPr>
        <p:spPr>
          <a:xfrm>
            <a:off x="7213600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val 563"/>
          <p:cNvSpPr/>
          <p:nvPr/>
        </p:nvSpPr>
        <p:spPr>
          <a:xfrm>
            <a:off x="7366000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val 564"/>
          <p:cNvSpPr/>
          <p:nvPr/>
        </p:nvSpPr>
        <p:spPr>
          <a:xfrm>
            <a:off x="7010400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val 565"/>
          <p:cNvSpPr/>
          <p:nvPr/>
        </p:nvSpPr>
        <p:spPr>
          <a:xfrm>
            <a:off x="71628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val 566"/>
          <p:cNvSpPr/>
          <p:nvPr/>
        </p:nvSpPr>
        <p:spPr>
          <a:xfrm>
            <a:off x="7315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val 567"/>
          <p:cNvSpPr/>
          <p:nvPr/>
        </p:nvSpPr>
        <p:spPr>
          <a:xfrm>
            <a:off x="6781800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val 568"/>
          <p:cNvSpPr/>
          <p:nvPr/>
        </p:nvSpPr>
        <p:spPr>
          <a:xfrm>
            <a:off x="6934200" y="3187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Oval 569"/>
          <p:cNvSpPr/>
          <p:nvPr/>
        </p:nvSpPr>
        <p:spPr>
          <a:xfrm>
            <a:off x="70866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val 570"/>
          <p:cNvSpPr/>
          <p:nvPr/>
        </p:nvSpPr>
        <p:spPr>
          <a:xfrm>
            <a:off x="6566291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Oval 571"/>
          <p:cNvSpPr/>
          <p:nvPr/>
        </p:nvSpPr>
        <p:spPr>
          <a:xfrm>
            <a:off x="6718691" y="3429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Oval 572"/>
          <p:cNvSpPr/>
          <p:nvPr/>
        </p:nvSpPr>
        <p:spPr>
          <a:xfrm>
            <a:off x="6871091" y="3581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Oval 573"/>
          <p:cNvSpPr/>
          <p:nvPr/>
        </p:nvSpPr>
        <p:spPr>
          <a:xfrm>
            <a:off x="6578991" y="3670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Oval 574"/>
          <p:cNvSpPr/>
          <p:nvPr/>
        </p:nvSpPr>
        <p:spPr>
          <a:xfrm>
            <a:off x="6731391" y="3822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Oval 575"/>
          <p:cNvSpPr/>
          <p:nvPr/>
        </p:nvSpPr>
        <p:spPr>
          <a:xfrm>
            <a:off x="7077280" y="37539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/>
          <p:cNvSpPr/>
          <p:nvPr/>
        </p:nvSpPr>
        <p:spPr>
          <a:xfrm>
            <a:off x="7229680" y="3906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val 577"/>
          <p:cNvSpPr/>
          <p:nvPr/>
        </p:nvSpPr>
        <p:spPr>
          <a:xfrm>
            <a:off x="7382080" y="4058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Oval 578"/>
          <p:cNvSpPr/>
          <p:nvPr/>
        </p:nvSpPr>
        <p:spPr>
          <a:xfrm>
            <a:off x="6959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val 579"/>
          <p:cNvSpPr/>
          <p:nvPr/>
        </p:nvSpPr>
        <p:spPr>
          <a:xfrm>
            <a:off x="7035409" y="3614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Oval 580"/>
          <p:cNvSpPr/>
          <p:nvPr/>
        </p:nvSpPr>
        <p:spPr>
          <a:xfrm>
            <a:off x="7187809" y="37668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val 581"/>
          <p:cNvSpPr/>
          <p:nvPr/>
        </p:nvSpPr>
        <p:spPr>
          <a:xfrm>
            <a:off x="7061200" y="3340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Oval 582"/>
          <p:cNvSpPr/>
          <p:nvPr/>
        </p:nvSpPr>
        <p:spPr>
          <a:xfrm>
            <a:off x="7213600" y="3492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val 583"/>
          <p:cNvSpPr/>
          <p:nvPr/>
        </p:nvSpPr>
        <p:spPr>
          <a:xfrm>
            <a:off x="7366000" y="3644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Oval 584"/>
          <p:cNvSpPr/>
          <p:nvPr/>
        </p:nvSpPr>
        <p:spPr>
          <a:xfrm>
            <a:off x="7340209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val 585"/>
          <p:cNvSpPr/>
          <p:nvPr/>
        </p:nvSpPr>
        <p:spPr>
          <a:xfrm>
            <a:off x="7492609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Oval 586"/>
          <p:cNvSpPr/>
          <p:nvPr/>
        </p:nvSpPr>
        <p:spPr>
          <a:xfrm>
            <a:off x="7645009" y="3690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val 587"/>
          <p:cNvSpPr/>
          <p:nvPr/>
        </p:nvSpPr>
        <p:spPr>
          <a:xfrm>
            <a:off x="74164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Oval 588"/>
          <p:cNvSpPr/>
          <p:nvPr/>
        </p:nvSpPr>
        <p:spPr>
          <a:xfrm>
            <a:off x="7568809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val 589"/>
          <p:cNvSpPr/>
          <p:nvPr/>
        </p:nvSpPr>
        <p:spPr>
          <a:xfrm>
            <a:off x="7721209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Oval 590"/>
          <p:cNvSpPr/>
          <p:nvPr/>
        </p:nvSpPr>
        <p:spPr>
          <a:xfrm>
            <a:off x="7467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val 591"/>
          <p:cNvSpPr/>
          <p:nvPr/>
        </p:nvSpPr>
        <p:spPr>
          <a:xfrm>
            <a:off x="7619609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Oval 592"/>
          <p:cNvSpPr/>
          <p:nvPr/>
        </p:nvSpPr>
        <p:spPr>
          <a:xfrm>
            <a:off x="7772009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val 593"/>
          <p:cNvSpPr/>
          <p:nvPr/>
        </p:nvSpPr>
        <p:spPr>
          <a:xfrm>
            <a:off x="7416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Oval 594"/>
          <p:cNvSpPr/>
          <p:nvPr/>
        </p:nvSpPr>
        <p:spPr>
          <a:xfrm>
            <a:off x="7568809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val 595"/>
          <p:cNvSpPr/>
          <p:nvPr/>
        </p:nvSpPr>
        <p:spPr>
          <a:xfrm>
            <a:off x="7721209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Oval 596"/>
          <p:cNvSpPr/>
          <p:nvPr/>
        </p:nvSpPr>
        <p:spPr>
          <a:xfrm>
            <a:off x="7187809" y="2730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val 597"/>
          <p:cNvSpPr/>
          <p:nvPr/>
        </p:nvSpPr>
        <p:spPr>
          <a:xfrm>
            <a:off x="7340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Oval 598"/>
          <p:cNvSpPr/>
          <p:nvPr/>
        </p:nvSpPr>
        <p:spPr>
          <a:xfrm>
            <a:off x="7492609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val 599"/>
          <p:cNvSpPr/>
          <p:nvPr/>
        </p:nvSpPr>
        <p:spPr>
          <a:xfrm>
            <a:off x="6972300" y="2971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Oval 600"/>
          <p:cNvSpPr/>
          <p:nvPr/>
        </p:nvSpPr>
        <p:spPr>
          <a:xfrm>
            <a:off x="71247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val 601"/>
          <p:cNvSpPr/>
          <p:nvPr/>
        </p:nvSpPr>
        <p:spPr>
          <a:xfrm>
            <a:off x="7277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Oval 602"/>
          <p:cNvSpPr/>
          <p:nvPr/>
        </p:nvSpPr>
        <p:spPr>
          <a:xfrm>
            <a:off x="6985000" y="33655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val 603"/>
          <p:cNvSpPr/>
          <p:nvPr/>
        </p:nvSpPr>
        <p:spPr>
          <a:xfrm>
            <a:off x="7137400" y="3517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Oval 604"/>
          <p:cNvSpPr/>
          <p:nvPr/>
        </p:nvSpPr>
        <p:spPr>
          <a:xfrm>
            <a:off x="85351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val 605"/>
          <p:cNvSpPr/>
          <p:nvPr/>
        </p:nvSpPr>
        <p:spPr>
          <a:xfrm>
            <a:off x="8687582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Oval 606"/>
          <p:cNvSpPr/>
          <p:nvPr/>
        </p:nvSpPr>
        <p:spPr>
          <a:xfrm>
            <a:off x="8484382" y="30149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val 607"/>
          <p:cNvSpPr/>
          <p:nvPr/>
        </p:nvSpPr>
        <p:spPr>
          <a:xfrm>
            <a:off x="8636782" y="31673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Oval 608"/>
          <p:cNvSpPr/>
          <p:nvPr/>
        </p:nvSpPr>
        <p:spPr>
          <a:xfrm>
            <a:off x="8789182" y="33197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val 609"/>
          <p:cNvSpPr/>
          <p:nvPr/>
        </p:nvSpPr>
        <p:spPr>
          <a:xfrm>
            <a:off x="8255782" y="32308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Oval 610"/>
          <p:cNvSpPr/>
          <p:nvPr/>
        </p:nvSpPr>
        <p:spPr>
          <a:xfrm>
            <a:off x="8408182" y="33832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val 611"/>
          <p:cNvSpPr/>
          <p:nvPr/>
        </p:nvSpPr>
        <p:spPr>
          <a:xfrm>
            <a:off x="8560582" y="35356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Oval 612"/>
          <p:cNvSpPr/>
          <p:nvPr/>
        </p:nvSpPr>
        <p:spPr>
          <a:xfrm>
            <a:off x="8040273" y="347218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val 613"/>
          <p:cNvSpPr/>
          <p:nvPr/>
        </p:nvSpPr>
        <p:spPr>
          <a:xfrm>
            <a:off x="83827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Oval 614"/>
          <p:cNvSpPr/>
          <p:nvPr/>
        </p:nvSpPr>
        <p:spPr>
          <a:xfrm>
            <a:off x="85351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val 615"/>
          <p:cNvSpPr/>
          <p:nvPr/>
        </p:nvSpPr>
        <p:spPr>
          <a:xfrm>
            <a:off x="8331982" y="3048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Oval 616"/>
          <p:cNvSpPr/>
          <p:nvPr/>
        </p:nvSpPr>
        <p:spPr>
          <a:xfrm>
            <a:off x="8484382" y="3200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val 617"/>
          <p:cNvSpPr/>
          <p:nvPr/>
        </p:nvSpPr>
        <p:spPr>
          <a:xfrm>
            <a:off x="8636782" y="3352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Oval 618"/>
          <p:cNvSpPr/>
          <p:nvPr/>
        </p:nvSpPr>
        <p:spPr>
          <a:xfrm>
            <a:off x="8103382" y="3263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val 619"/>
          <p:cNvSpPr/>
          <p:nvPr/>
        </p:nvSpPr>
        <p:spPr>
          <a:xfrm>
            <a:off x="8255782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Oval 620"/>
          <p:cNvSpPr/>
          <p:nvPr/>
        </p:nvSpPr>
        <p:spPr>
          <a:xfrm>
            <a:off x="7887873" y="3505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Oval 621"/>
          <p:cNvSpPr/>
          <p:nvPr/>
        </p:nvSpPr>
        <p:spPr>
          <a:xfrm>
            <a:off x="8001782" y="33199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Oval 622"/>
          <p:cNvSpPr/>
          <p:nvPr/>
        </p:nvSpPr>
        <p:spPr>
          <a:xfrm>
            <a:off x="8154182" y="3472341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Oval 623"/>
          <p:cNvSpPr/>
          <p:nvPr/>
        </p:nvSpPr>
        <p:spPr>
          <a:xfrm>
            <a:off x="7950982" y="29821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Oval 624"/>
          <p:cNvSpPr/>
          <p:nvPr/>
        </p:nvSpPr>
        <p:spPr>
          <a:xfrm>
            <a:off x="8103382" y="31345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Oval 625"/>
          <p:cNvSpPr/>
          <p:nvPr/>
        </p:nvSpPr>
        <p:spPr>
          <a:xfrm>
            <a:off x="8255782" y="32869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Oval 626"/>
          <p:cNvSpPr/>
          <p:nvPr/>
        </p:nvSpPr>
        <p:spPr>
          <a:xfrm>
            <a:off x="7874782" y="33504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Oval 627"/>
          <p:cNvSpPr/>
          <p:nvPr/>
        </p:nvSpPr>
        <p:spPr>
          <a:xfrm>
            <a:off x="8027182" y="3502822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Oval 628"/>
          <p:cNvSpPr/>
          <p:nvPr/>
        </p:nvSpPr>
        <p:spPr>
          <a:xfrm>
            <a:off x="7900573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Oval 629"/>
          <p:cNvSpPr/>
          <p:nvPr/>
        </p:nvSpPr>
        <p:spPr>
          <a:xfrm>
            <a:off x="8052973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Oval 630"/>
          <p:cNvSpPr/>
          <p:nvPr/>
        </p:nvSpPr>
        <p:spPr>
          <a:xfrm>
            <a:off x="8002173" y="3124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Oval 631"/>
          <p:cNvSpPr/>
          <p:nvPr/>
        </p:nvSpPr>
        <p:spPr>
          <a:xfrm>
            <a:off x="7900573" y="3492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Oval 632"/>
          <p:cNvSpPr/>
          <p:nvPr/>
        </p:nvSpPr>
        <p:spPr>
          <a:xfrm>
            <a:off x="8027182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Oval 633"/>
          <p:cNvSpPr/>
          <p:nvPr/>
        </p:nvSpPr>
        <p:spPr>
          <a:xfrm>
            <a:off x="8179582" y="3538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Oval 634"/>
          <p:cNvSpPr/>
          <p:nvPr/>
        </p:nvSpPr>
        <p:spPr>
          <a:xfrm>
            <a:off x="81033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Oval 635"/>
          <p:cNvSpPr/>
          <p:nvPr/>
        </p:nvSpPr>
        <p:spPr>
          <a:xfrm>
            <a:off x="8255782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Oval 636"/>
          <p:cNvSpPr/>
          <p:nvPr/>
        </p:nvSpPr>
        <p:spPr>
          <a:xfrm>
            <a:off x="8408182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Oval 637"/>
          <p:cNvSpPr/>
          <p:nvPr/>
        </p:nvSpPr>
        <p:spPr>
          <a:xfrm>
            <a:off x="8154182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Oval 638"/>
          <p:cNvSpPr/>
          <p:nvPr/>
        </p:nvSpPr>
        <p:spPr>
          <a:xfrm>
            <a:off x="8306582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Oval 639"/>
          <p:cNvSpPr/>
          <p:nvPr/>
        </p:nvSpPr>
        <p:spPr>
          <a:xfrm>
            <a:off x="8458982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Oval 640"/>
          <p:cNvSpPr/>
          <p:nvPr/>
        </p:nvSpPr>
        <p:spPr>
          <a:xfrm>
            <a:off x="8103382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Oval 641"/>
          <p:cNvSpPr/>
          <p:nvPr/>
        </p:nvSpPr>
        <p:spPr>
          <a:xfrm>
            <a:off x="82557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/>
          <p:cNvSpPr/>
          <p:nvPr/>
        </p:nvSpPr>
        <p:spPr>
          <a:xfrm>
            <a:off x="84081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/>
          <p:cNvSpPr/>
          <p:nvPr/>
        </p:nvSpPr>
        <p:spPr>
          <a:xfrm>
            <a:off x="7874782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/>
          <p:cNvSpPr/>
          <p:nvPr/>
        </p:nvSpPr>
        <p:spPr>
          <a:xfrm>
            <a:off x="8027182" y="28829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Oval 645"/>
          <p:cNvSpPr/>
          <p:nvPr/>
        </p:nvSpPr>
        <p:spPr>
          <a:xfrm>
            <a:off x="81795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Oval 646"/>
          <p:cNvSpPr/>
          <p:nvPr/>
        </p:nvSpPr>
        <p:spPr>
          <a:xfrm>
            <a:off x="7964073" y="3276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Oval 647"/>
          <p:cNvSpPr/>
          <p:nvPr/>
        </p:nvSpPr>
        <p:spPr>
          <a:xfrm>
            <a:off x="8170262" y="344915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Oval 648"/>
          <p:cNvSpPr/>
          <p:nvPr/>
        </p:nvSpPr>
        <p:spPr>
          <a:xfrm>
            <a:off x="8052191" y="3416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Oval 649"/>
          <p:cNvSpPr/>
          <p:nvPr/>
        </p:nvSpPr>
        <p:spPr>
          <a:xfrm>
            <a:off x="8128391" y="3309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Oval 650"/>
          <p:cNvSpPr/>
          <p:nvPr/>
        </p:nvSpPr>
        <p:spPr>
          <a:xfrm>
            <a:off x="8280791" y="3462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Oval 651"/>
          <p:cNvSpPr/>
          <p:nvPr/>
        </p:nvSpPr>
        <p:spPr>
          <a:xfrm>
            <a:off x="8154182" y="30353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Oval 652"/>
          <p:cNvSpPr/>
          <p:nvPr/>
        </p:nvSpPr>
        <p:spPr>
          <a:xfrm>
            <a:off x="8306582" y="3187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Oval 653"/>
          <p:cNvSpPr/>
          <p:nvPr/>
        </p:nvSpPr>
        <p:spPr>
          <a:xfrm>
            <a:off x="8458982" y="3340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Oval 654"/>
          <p:cNvSpPr/>
          <p:nvPr/>
        </p:nvSpPr>
        <p:spPr>
          <a:xfrm>
            <a:off x="8433191" y="3081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Oval 655"/>
          <p:cNvSpPr/>
          <p:nvPr/>
        </p:nvSpPr>
        <p:spPr>
          <a:xfrm>
            <a:off x="8585591" y="3233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Oval 656"/>
          <p:cNvSpPr/>
          <p:nvPr/>
        </p:nvSpPr>
        <p:spPr>
          <a:xfrm>
            <a:off x="8737991" y="3385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Oval 657"/>
          <p:cNvSpPr/>
          <p:nvPr/>
        </p:nvSpPr>
        <p:spPr>
          <a:xfrm>
            <a:off x="85093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Oval 658"/>
          <p:cNvSpPr/>
          <p:nvPr/>
        </p:nvSpPr>
        <p:spPr>
          <a:xfrm>
            <a:off x="8661791" y="30048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Oval 659"/>
          <p:cNvSpPr/>
          <p:nvPr/>
        </p:nvSpPr>
        <p:spPr>
          <a:xfrm>
            <a:off x="8814191" y="31572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Oval 660"/>
          <p:cNvSpPr/>
          <p:nvPr/>
        </p:nvSpPr>
        <p:spPr>
          <a:xfrm>
            <a:off x="8560191" y="25476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Oval 661"/>
          <p:cNvSpPr/>
          <p:nvPr/>
        </p:nvSpPr>
        <p:spPr>
          <a:xfrm>
            <a:off x="8712591" y="27000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Oval 662"/>
          <p:cNvSpPr/>
          <p:nvPr/>
        </p:nvSpPr>
        <p:spPr>
          <a:xfrm>
            <a:off x="8864991" y="2852419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Oval 663"/>
          <p:cNvSpPr/>
          <p:nvPr/>
        </p:nvSpPr>
        <p:spPr>
          <a:xfrm>
            <a:off x="8509391" y="2209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Oval 664"/>
          <p:cNvSpPr/>
          <p:nvPr/>
        </p:nvSpPr>
        <p:spPr>
          <a:xfrm>
            <a:off x="8661791" y="23622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Oval 665"/>
          <p:cNvSpPr/>
          <p:nvPr/>
        </p:nvSpPr>
        <p:spPr>
          <a:xfrm>
            <a:off x="8814191" y="25146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Oval 666"/>
          <p:cNvSpPr/>
          <p:nvPr/>
        </p:nvSpPr>
        <p:spPr>
          <a:xfrm>
            <a:off x="8280791" y="2425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Oval 667"/>
          <p:cNvSpPr/>
          <p:nvPr/>
        </p:nvSpPr>
        <p:spPr>
          <a:xfrm>
            <a:off x="8433191" y="2578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Oval 668"/>
          <p:cNvSpPr/>
          <p:nvPr/>
        </p:nvSpPr>
        <p:spPr>
          <a:xfrm>
            <a:off x="8585591" y="27305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Oval 669"/>
          <p:cNvSpPr/>
          <p:nvPr/>
        </p:nvSpPr>
        <p:spPr>
          <a:xfrm>
            <a:off x="8065282" y="26670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Oval 670"/>
          <p:cNvSpPr/>
          <p:nvPr/>
        </p:nvSpPr>
        <p:spPr>
          <a:xfrm>
            <a:off x="8217682" y="28194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Oval 671"/>
          <p:cNvSpPr/>
          <p:nvPr/>
        </p:nvSpPr>
        <p:spPr>
          <a:xfrm>
            <a:off x="8370082" y="29718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Oval 672"/>
          <p:cNvSpPr/>
          <p:nvPr/>
        </p:nvSpPr>
        <p:spPr>
          <a:xfrm>
            <a:off x="8077982" y="30607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Oval 673"/>
          <p:cNvSpPr/>
          <p:nvPr/>
        </p:nvSpPr>
        <p:spPr>
          <a:xfrm>
            <a:off x="8230382" y="3213100"/>
            <a:ext cx="50409" cy="45719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Oval 674"/>
          <p:cNvSpPr/>
          <p:nvPr/>
        </p:nvSpPr>
        <p:spPr>
          <a:xfrm>
            <a:off x="55372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Oval 675"/>
          <p:cNvSpPr/>
          <p:nvPr/>
        </p:nvSpPr>
        <p:spPr>
          <a:xfrm>
            <a:off x="5689600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Oval 676"/>
          <p:cNvSpPr/>
          <p:nvPr/>
        </p:nvSpPr>
        <p:spPr>
          <a:xfrm>
            <a:off x="5486400" y="33197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Oval 677"/>
          <p:cNvSpPr/>
          <p:nvPr/>
        </p:nvSpPr>
        <p:spPr>
          <a:xfrm>
            <a:off x="5638800" y="34721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Oval 678"/>
          <p:cNvSpPr/>
          <p:nvPr/>
        </p:nvSpPr>
        <p:spPr>
          <a:xfrm>
            <a:off x="5791200" y="36245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Oval 679"/>
          <p:cNvSpPr/>
          <p:nvPr/>
        </p:nvSpPr>
        <p:spPr>
          <a:xfrm>
            <a:off x="5410200" y="3688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Oval 680"/>
          <p:cNvSpPr/>
          <p:nvPr/>
        </p:nvSpPr>
        <p:spPr>
          <a:xfrm>
            <a:off x="5562600" y="3840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Oval 681"/>
          <p:cNvSpPr/>
          <p:nvPr/>
        </p:nvSpPr>
        <p:spPr>
          <a:xfrm>
            <a:off x="5042291" y="37769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Oval 682"/>
          <p:cNvSpPr/>
          <p:nvPr/>
        </p:nvSpPr>
        <p:spPr>
          <a:xfrm>
            <a:off x="53848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Oval 683"/>
          <p:cNvSpPr/>
          <p:nvPr/>
        </p:nvSpPr>
        <p:spPr>
          <a:xfrm>
            <a:off x="55372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Oval 684"/>
          <p:cNvSpPr/>
          <p:nvPr/>
        </p:nvSpPr>
        <p:spPr>
          <a:xfrm>
            <a:off x="5486400" y="3505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Oval 685"/>
          <p:cNvSpPr/>
          <p:nvPr/>
        </p:nvSpPr>
        <p:spPr>
          <a:xfrm>
            <a:off x="5638800" y="3657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Oval 686"/>
          <p:cNvSpPr/>
          <p:nvPr/>
        </p:nvSpPr>
        <p:spPr>
          <a:xfrm>
            <a:off x="5257800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Oval 687"/>
          <p:cNvSpPr/>
          <p:nvPr/>
        </p:nvSpPr>
        <p:spPr>
          <a:xfrm>
            <a:off x="4889891" y="3810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Oval 688"/>
          <p:cNvSpPr/>
          <p:nvPr/>
        </p:nvSpPr>
        <p:spPr>
          <a:xfrm>
            <a:off x="5156200" y="3777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689"/>
          <p:cNvSpPr/>
          <p:nvPr/>
        </p:nvSpPr>
        <p:spPr>
          <a:xfrm>
            <a:off x="4876800" y="36552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val 690"/>
          <p:cNvSpPr/>
          <p:nvPr/>
        </p:nvSpPr>
        <p:spPr>
          <a:xfrm>
            <a:off x="5029200" y="3807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val 691"/>
          <p:cNvSpPr/>
          <p:nvPr/>
        </p:nvSpPr>
        <p:spPr>
          <a:xfrm>
            <a:off x="5054991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Oval 692"/>
          <p:cNvSpPr/>
          <p:nvPr/>
        </p:nvSpPr>
        <p:spPr>
          <a:xfrm>
            <a:off x="4902591" y="3797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Oval 693"/>
          <p:cNvSpPr/>
          <p:nvPr/>
        </p:nvSpPr>
        <p:spPr>
          <a:xfrm>
            <a:off x="5029200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Oval 694"/>
          <p:cNvSpPr/>
          <p:nvPr/>
        </p:nvSpPr>
        <p:spPr>
          <a:xfrm>
            <a:off x="5181600" y="3843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Oval 695"/>
          <p:cNvSpPr/>
          <p:nvPr/>
        </p:nvSpPr>
        <p:spPr>
          <a:xfrm>
            <a:off x="5410200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Oval 696"/>
          <p:cNvSpPr/>
          <p:nvPr/>
        </p:nvSpPr>
        <p:spPr>
          <a:xfrm>
            <a:off x="5461000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Oval 697"/>
          <p:cNvSpPr/>
          <p:nvPr/>
        </p:nvSpPr>
        <p:spPr>
          <a:xfrm>
            <a:off x="5410200" y="3124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Oval 698"/>
          <p:cNvSpPr/>
          <p:nvPr/>
        </p:nvSpPr>
        <p:spPr>
          <a:xfrm>
            <a:off x="5172280" y="3753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Oval 699"/>
          <p:cNvSpPr/>
          <p:nvPr/>
        </p:nvSpPr>
        <p:spPr>
          <a:xfrm>
            <a:off x="5054209" y="3721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Oval 700"/>
          <p:cNvSpPr/>
          <p:nvPr/>
        </p:nvSpPr>
        <p:spPr>
          <a:xfrm>
            <a:off x="5282809" y="3766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Oval 701"/>
          <p:cNvSpPr/>
          <p:nvPr/>
        </p:nvSpPr>
        <p:spPr>
          <a:xfrm>
            <a:off x="5461000" y="3644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Oval 702"/>
          <p:cNvSpPr/>
          <p:nvPr/>
        </p:nvSpPr>
        <p:spPr>
          <a:xfrm>
            <a:off x="5435209" y="3385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Oval 703"/>
          <p:cNvSpPr/>
          <p:nvPr/>
        </p:nvSpPr>
        <p:spPr>
          <a:xfrm>
            <a:off x="5587609" y="3538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Oval 704"/>
          <p:cNvSpPr/>
          <p:nvPr/>
        </p:nvSpPr>
        <p:spPr>
          <a:xfrm>
            <a:off x="5740009" y="3690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Oval 705"/>
          <p:cNvSpPr/>
          <p:nvPr/>
        </p:nvSpPr>
        <p:spPr>
          <a:xfrm>
            <a:off x="55114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Oval 706"/>
          <p:cNvSpPr/>
          <p:nvPr/>
        </p:nvSpPr>
        <p:spPr>
          <a:xfrm>
            <a:off x="5663809" y="3309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Oval 707"/>
          <p:cNvSpPr/>
          <p:nvPr/>
        </p:nvSpPr>
        <p:spPr>
          <a:xfrm>
            <a:off x="5816209" y="3462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Oval 708"/>
          <p:cNvSpPr/>
          <p:nvPr/>
        </p:nvSpPr>
        <p:spPr>
          <a:xfrm>
            <a:off x="5562209" y="2852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Oval 709"/>
          <p:cNvSpPr/>
          <p:nvPr/>
        </p:nvSpPr>
        <p:spPr>
          <a:xfrm>
            <a:off x="5714609" y="3004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Oval 710"/>
          <p:cNvSpPr/>
          <p:nvPr/>
        </p:nvSpPr>
        <p:spPr>
          <a:xfrm>
            <a:off x="5867009" y="31572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Oval 711"/>
          <p:cNvSpPr/>
          <p:nvPr/>
        </p:nvSpPr>
        <p:spPr>
          <a:xfrm>
            <a:off x="5511409" y="2514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Oval 712"/>
          <p:cNvSpPr/>
          <p:nvPr/>
        </p:nvSpPr>
        <p:spPr>
          <a:xfrm>
            <a:off x="5663809" y="2667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val 713"/>
          <p:cNvSpPr/>
          <p:nvPr/>
        </p:nvSpPr>
        <p:spPr>
          <a:xfrm>
            <a:off x="5816209" y="2819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val 714"/>
          <p:cNvSpPr/>
          <p:nvPr/>
        </p:nvSpPr>
        <p:spPr>
          <a:xfrm>
            <a:off x="5435209" y="28829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Oval 715"/>
          <p:cNvSpPr/>
          <p:nvPr/>
        </p:nvSpPr>
        <p:spPr>
          <a:xfrm>
            <a:off x="5587609" y="30353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val 716"/>
          <p:cNvSpPr/>
          <p:nvPr/>
        </p:nvSpPr>
        <p:spPr>
          <a:xfrm>
            <a:off x="5372100" y="3276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val 717"/>
          <p:cNvSpPr/>
          <p:nvPr/>
        </p:nvSpPr>
        <p:spPr>
          <a:xfrm>
            <a:off x="5858080" y="4874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Oval 718"/>
          <p:cNvSpPr/>
          <p:nvPr/>
        </p:nvSpPr>
        <p:spPr>
          <a:xfrm>
            <a:off x="6010480" y="5026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val 719"/>
          <p:cNvSpPr/>
          <p:nvPr/>
        </p:nvSpPr>
        <p:spPr>
          <a:xfrm>
            <a:off x="6162880" y="5179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val 720"/>
          <p:cNvSpPr/>
          <p:nvPr/>
        </p:nvSpPr>
        <p:spPr>
          <a:xfrm>
            <a:off x="6315280" y="5331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Oval 721"/>
          <p:cNvSpPr/>
          <p:nvPr/>
        </p:nvSpPr>
        <p:spPr>
          <a:xfrm>
            <a:off x="6467680" y="5483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val 722"/>
          <p:cNvSpPr/>
          <p:nvPr/>
        </p:nvSpPr>
        <p:spPr>
          <a:xfrm>
            <a:off x="57400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val 723"/>
          <p:cNvSpPr/>
          <p:nvPr/>
        </p:nvSpPr>
        <p:spPr>
          <a:xfrm>
            <a:off x="5892409" y="4993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Oval 724"/>
          <p:cNvSpPr/>
          <p:nvPr/>
        </p:nvSpPr>
        <p:spPr>
          <a:xfrm>
            <a:off x="6044809" y="5146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Oval 725"/>
          <p:cNvSpPr/>
          <p:nvPr/>
        </p:nvSpPr>
        <p:spPr>
          <a:xfrm>
            <a:off x="59686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val 726"/>
          <p:cNvSpPr/>
          <p:nvPr/>
        </p:nvSpPr>
        <p:spPr>
          <a:xfrm>
            <a:off x="6121009" y="5039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Oval 727"/>
          <p:cNvSpPr/>
          <p:nvPr/>
        </p:nvSpPr>
        <p:spPr>
          <a:xfrm>
            <a:off x="6273409" y="5191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Oval 728"/>
          <p:cNvSpPr/>
          <p:nvPr/>
        </p:nvSpPr>
        <p:spPr>
          <a:xfrm>
            <a:off x="5663809" y="48414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val 729"/>
          <p:cNvSpPr/>
          <p:nvPr/>
        </p:nvSpPr>
        <p:spPr>
          <a:xfrm>
            <a:off x="6299200" y="4917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Oval 730"/>
          <p:cNvSpPr/>
          <p:nvPr/>
        </p:nvSpPr>
        <p:spPr>
          <a:xfrm>
            <a:off x="6451600" y="5070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Oval 731"/>
          <p:cNvSpPr/>
          <p:nvPr/>
        </p:nvSpPr>
        <p:spPr>
          <a:xfrm>
            <a:off x="6578209" y="4963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val 732"/>
          <p:cNvSpPr/>
          <p:nvPr/>
        </p:nvSpPr>
        <p:spPr>
          <a:xfrm>
            <a:off x="6730609" y="5115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Oval 733"/>
          <p:cNvSpPr/>
          <p:nvPr/>
        </p:nvSpPr>
        <p:spPr>
          <a:xfrm>
            <a:off x="6806809" y="4887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Oval 734"/>
          <p:cNvSpPr/>
          <p:nvPr/>
        </p:nvSpPr>
        <p:spPr>
          <a:xfrm>
            <a:off x="6223000" y="494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val 735"/>
          <p:cNvSpPr/>
          <p:nvPr/>
        </p:nvSpPr>
        <p:spPr>
          <a:xfrm>
            <a:off x="6010480" y="5212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val 736"/>
          <p:cNvSpPr/>
          <p:nvPr/>
        </p:nvSpPr>
        <p:spPr>
          <a:xfrm>
            <a:off x="6162880" y="5364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val 737"/>
          <p:cNvSpPr/>
          <p:nvPr/>
        </p:nvSpPr>
        <p:spPr>
          <a:xfrm>
            <a:off x="6315280" y="5516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Oval 738"/>
          <p:cNvSpPr/>
          <p:nvPr/>
        </p:nvSpPr>
        <p:spPr>
          <a:xfrm>
            <a:off x="5892409" y="5179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Oval 739"/>
          <p:cNvSpPr/>
          <p:nvPr/>
        </p:nvSpPr>
        <p:spPr>
          <a:xfrm>
            <a:off x="5968609" y="5072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Oval 740"/>
          <p:cNvSpPr/>
          <p:nvPr/>
        </p:nvSpPr>
        <p:spPr>
          <a:xfrm>
            <a:off x="6121009" y="5224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Oval 741"/>
          <p:cNvSpPr/>
          <p:nvPr/>
        </p:nvSpPr>
        <p:spPr>
          <a:xfrm>
            <a:off x="6146800" y="4950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Oval 742"/>
          <p:cNvSpPr/>
          <p:nvPr/>
        </p:nvSpPr>
        <p:spPr>
          <a:xfrm>
            <a:off x="6299200" y="5103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Oval 743"/>
          <p:cNvSpPr/>
          <p:nvPr/>
        </p:nvSpPr>
        <p:spPr>
          <a:xfrm>
            <a:off x="6273409" y="4843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val 744"/>
          <p:cNvSpPr/>
          <p:nvPr/>
        </p:nvSpPr>
        <p:spPr>
          <a:xfrm>
            <a:off x="6425809" y="4996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val 745"/>
          <p:cNvSpPr/>
          <p:nvPr/>
        </p:nvSpPr>
        <p:spPr>
          <a:xfrm>
            <a:off x="6578209" y="5148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Oval 746"/>
          <p:cNvSpPr/>
          <p:nvPr/>
        </p:nvSpPr>
        <p:spPr>
          <a:xfrm>
            <a:off x="6654409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Oval 747"/>
          <p:cNvSpPr/>
          <p:nvPr/>
        </p:nvSpPr>
        <p:spPr>
          <a:xfrm>
            <a:off x="5918200" y="482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Oval 748"/>
          <p:cNvSpPr/>
          <p:nvPr/>
        </p:nvSpPr>
        <p:spPr>
          <a:xfrm>
            <a:off x="6070600" y="49760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Oval 749"/>
          <p:cNvSpPr/>
          <p:nvPr/>
        </p:nvSpPr>
        <p:spPr>
          <a:xfrm>
            <a:off x="5629480" y="514620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Oval 750"/>
          <p:cNvSpPr/>
          <p:nvPr/>
        </p:nvSpPr>
        <p:spPr>
          <a:xfrm>
            <a:off x="5781880" y="5298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Oval 751"/>
          <p:cNvSpPr/>
          <p:nvPr/>
        </p:nvSpPr>
        <p:spPr>
          <a:xfrm>
            <a:off x="5934280" y="5451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val 752"/>
          <p:cNvSpPr/>
          <p:nvPr/>
        </p:nvSpPr>
        <p:spPr>
          <a:xfrm>
            <a:off x="5511409" y="51133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val 753"/>
          <p:cNvSpPr/>
          <p:nvPr/>
        </p:nvSpPr>
        <p:spPr>
          <a:xfrm>
            <a:off x="5587609" y="50066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Oval 754"/>
          <p:cNvSpPr/>
          <p:nvPr/>
        </p:nvSpPr>
        <p:spPr>
          <a:xfrm>
            <a:off x="5740009" y="5159063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Oval 755"/>
          <p:cNvSpPr/>
          <p:nvPr/>
        </p:nvSpPr>
        <p:spPr>
          <a:xfrm>
            <a:off x="5765800" y="48847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Oval 756"/>
          <p:cNvSpPr/>
          <p:nvPr/>
        </p:nvSpPr>
        <p:spPr>
          <a:xfrm>
            <a:off x="5918200" y="50371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Oval 757"/>
          <p:cNvSpPr/>
          <p:nvPr/>
        </p:nvSpPr>
        <p:spPr>
          <a:xfrm>
            <a:off x="6044809" y="4930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Oval 758"/>
          <p:cNvSpPr/>
          <p:nvPr/>
        </p:nvSpPr>
        <p:spPr>
          <a:xfrm>
            <a:off x="6197209" y="5082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Oval 759"/>
          <p:cNvSpPr/>
          <p:nvPr/>
        </p:nvSpPr>
        <p:spPr>
          <a:xfrm>
            <a:off x="6273409" y="4854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val 760"/>
          <p:cNvSpPr/>
          <p:nvPr/>
        </p:nvSpPr>
        <p:spPr>
          <a:xfrm>
            <a:off x="5689600" y="4910144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val 761"/>
          <p:cNvSpPr/>
          <p:nvPr/>
        </p:nvSpPr>
        <p:spPr>
          <a:xfrm>
            <a:off x="5375871" y="49834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Oval 762"/>
          <p:cNvSpPr/>
          <p:nvPr/>
        </p:nvSpPr>
        <p:spPr>
          <a:xfrm>
            <a:off x="5528271" y="5135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Oval 763"/>
          <p:cNvSpPr/>
          <p:nvPr/>
        </p:nvSpPr>
        <p:spPr>
          <a:xfrm>
            <a:off x="5680671" y="5288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Oval 764"/>
          <p:cNvSpPr/>
          <p:nvPr/>
        </p:nvSpPr>
        <p:spPr>
          <a:xfrm>
            <a:off x="5257800" y="49506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Oval 765"/>
          <p:cNvSpPr/>
          <p:nvPr/>
        </p:nvSpPr>
        <p:spPr>
          <a:xfrm>
            <a:off x="5334000" y="4843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Oval 766"/>
          <p:cNvSpPr/>
          <p:nvPr/>
        </p:nvSpPr>
        <p:spPr>
          <a:xfrm>
            <a:off x="5486400" y="4996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Oval 767"/>
          <p:cNvSpPr/>
          <p:nvPr/>
        </p:nvSpPr>
        <p:spPr>
          <a:xfrm>
            <a:off x="5664591" y="48744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Oval 768"/>
          <p:cNvSpPr/>
          <p:nvPr/>
        </p:nvSpPr>
        <p:spPr>
          <a:xfrm>
            <a:off x="5943600" y="4920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Oval 769"/>
          <p:cNvSpPr/>
          <p:nvPr/>
        </p:nvSpPr>
        <p:spPr>
          <a:xfrm>
            <a:off x="5934280" y="4831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Oval 770"/>
          <p:cNvSpPr/>
          <p:nvPr/>
        </p:nvSpPr>
        <p:spPr>
          <a:xfrm>
            <a:off x="6086680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Oval 771"/>
          <p:cNvSpPr/>
          <p:nvPr/>
        </p:nvSpPr>
        <p:spPr>
          <a:xfrm>
            <a:off x="8271471" y="5059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Oval 772"/>
          <p:cNvSpPr/>
          <p:nvPr/>
        </p:nvSpPr>
        <p:spPr>
          <a:xfrm>
            <a:off x="8255391" y="4645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Oval 773"/>
          <p:cNvSpPr/>
          <p:nvPr/>
        </p:nvSpPr>
        <p:spPr>
          <a:xfrm>
            <a:off x="8229600" y="4386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Oval 774"/>
          <p:cNvSpPr/>
          <p:nvPr/>
        </p:nvSpPr>
        <p:spPr>
          <a:xfrm>
            <a:off x="8382000" y="4539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Oval 775"/>
          <p:cNvSpPr/>
          <p:nvPr/>
        </p:nvSpPr>
        <p:spPr>
          <a:xfrm>
            <a:off x="8534400" y="4691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Oval 776"/>
          <p:cNvSpPr/>
          <p:nvPr/>
        </p:nvSpPr>
        <p:spPr>
          <a:xfrm>
            <a:off x="8610600" y="4462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Oval 777"/>
          <p:cNvSpPr/>
          <p:nvPr/>
        </p:nvSpPr>
        <p:spPr>
          <a:xfrm>
            <a:off x="8229600" y="45721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Oval 778"/>
          <p:cNvSpPr/>
          <p:nvPr/>
        </p:nvSpPr>
        <p:spPr>
          <a:xfrm>
            <a:off x="8382000" y="4724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Oval 779"/>
          <p:cNvSpPr/>
          <p:nvPr/>
        </p:nvSpPr>
        <p:spPr>
          <a:xfrm>
            <a:off x="8305800" y="43435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Oval 780"/>
          <p:cNvSpPr/>
          <p:nvPr/>
        </p:nvSpPr>
        <p:spPr>
          <a:xfrm>
            <a:off x="8458200" y="449596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Oval 781"/>
          <p:cNvSpPr/>
          <p:nvPr/>
        </p:nvSpPr>
        <p:spPr>
          <a:xfrm>
            <a:off x="8255391" y="4983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Oval 782"/>
          <p:cNvSpPr/>
          <p:nvPr/>
        </p:nvSpPr>
        <p:spPr>
          <a:xfrm>
            <a:off x="8331591" y="4754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Oval 783"/>
          <p:cNvSpPr/>
          <p:nvPr/>
        </p:nvSpPr>
        <p:spPr>
          <a:xfrm>
            <a:off x="8179191" y="4787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ounded Rectangle 784"/>
          <p:cNvSpPr/>
          <p:nvPr/>
        </p:nvSpPr>
        <p:spPr>
          <a:xfrm>
            <a:off x="6214266" y="33553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ounded Rectangle 785"/>
          <p:cNvSpPr/>
          <p:nvPr/>
        </p:nvSpPr>
        <p:spPr>
          <a:xfrm>
            <a:off x="7474755" y="467724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ounded Rectangle 786"/>
          <p:cNvSpPr/>
          <p:nvPr/>
        </p:nvSpPr>
        <p:spPr>
          <a:xfrm>
            <a:off x="8090486" y="2982122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013982" y="3505200"/>
            <a:ext cx="1244209" cy="84851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ounded Rectangle 787"/>
          <p:cNvSpPr/>
          <p:nvPr/>
        </p:nvSpPr>
        <p:spPr>
          <a:xfrm>
            <a:off x="1041400" y="5791200"/>
            <a:ext cx="7416800" cy="89391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This may “work” mathematically but the clusters don’t make much sense.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20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Cluster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Grouping data so that elements in a group will be</a:t>
            </a:r>
          </a:p>
          <a:p>
            <a:pPr lvl="1"/>
            <a:r>
              <a:rPr lang="en-US" dirty="0" smtClean="0"/>
              <a:t>Similar (or related) to one another</a:t>
            </a:r>
          </a:p>
          <a:p>
            <a:pPr lvl="1"/>
            <a:r>
              <a:rPr lang="en-US" dirty="0" smtClean="0"/>
              <a:t>Different (or unrelated) from elements in other groups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 descr="http://www.baseball.bornbybits.com/blog/uploaded_images/Takashi_Saito-7036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84220"/>
            <a:ext cx="4419600" cy="299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514600" y="627471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100" dirty="0"/>
              <a:t>http://www.baseball.bornbybits.com/blog/uploaded_images</a:t>
            </a:r>
            <a:r>
              <a:rPr lang="en-US" sz="1100" dirty="0" smtClean="0"/>
              <a:t>/</a:t>
            </a:r>
            <a:br>
              <a:rPr lang="en-US" sz="1100" dirty="0" smtClean="0"/>
            </a:br>
            <a:r>
              <a:rPr lang="en-US" sz="1100" dirty="0" smtClean="0"/>
              <a:t>Takashi_Saito-703616.gif</a:t>
            </a:r>
            <a:endParaRPr lang="en-US" sz="1100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4191000" y="3863340"/>
            <a:ext cx="304800" cy="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3733800" y="2971800"/>
            <a:ext cx="1295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within clusters is minimized</a:t>
            </a:r>
            <a:endParaRPr lang="en-US" sz="1600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4343400" y="4419600"/>
            <a:ext cx="685800" cy="60960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3733800" y="4820920"/>
            <a:ext cx="9906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Distance between clusters is maximized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266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K-Means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previous slide, we did it visually, but there is a mathematical test</a:t>
            </a:r>
          </a:p>
          <a:p>
            <a:endParaRPr lang="en-US" dirty="0"/>
          </a:p>
          <a:p>
            <a:r>
              <a:rPr lang="en-US" dirty="0" smtClean="0"/>
              <a:t>Sum-of-Squares Error (SSE)</a:t>
            </a:r>
          </a:p>
          <a:p>
            <a:pPr lvl="1"/>
            <a:r>
              <a:rPr lang="en-US" dirty="0" smtClean="0"/>
              <a:t>The distance to the nearest cluster center</a:t>
            </a:r>
          </a:p>
          <a:p>
            <a:pPr lvl="1"/>
            <a:r>
              <a:rPr lang="en-US" dirty="0" smtClean="0"/>
              <a:t>How close does each point get to the center?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just means</a:t>
            </a:r>
          </a:p>
          <a:p>
            <a:pPr lvl="2"/>
            <a:r>
              <a:rPr lang="en-US" dirty="0" smtClean="0"/>
              <a:t>In a cluster, compute distance from a point (m) to the cluster center (x)</a:t>
            </a:r>
          </a:p>
          <a:p>
            <a:pPr lvl="2"/>
            <a:r>
              <a:rPr lang="en-US" dirty="0" smtClean="0"/>
              <a:t>Square that distance (so sign isn’t an issue)</a:t>
            </a:r>
          </a:p>
          <a:p>
            <a:pPr lvl="2"/>
            <a:r>
              <a:rPr lang="en-US" dirty="0" smtClean="0"/>
              <a:t>Add them all together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697441"/>
              </p:ext>
            </p:extLst>
          </p:nvPr>
        </p:nvGraphicFramePr>
        <p:xfrm>
          <a:off x="1066800" y="3886200"/>
          <a:ext cx="31750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1511300" imgH="457200" progId="Equation.3">
                  <p:embed/>
                </p:oleObj>
              </mc:Choice>
              <mc:Fallback>
                <p:oleObj name="Equation" r:id="rId3" imgW="1511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3175000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0546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Evaluating Clusters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00600" y="2057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19800" y="2763513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3505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20574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24390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2738762"/>
            <a:ext cx="420467" cy="40894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4804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05100" y="256604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714500" y="2633358"/>
            <a:ext cx="304800" cy="12954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01667" y="2719703"/>
            <a:ext cx="303433" cy="1752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2287368" y="3175571"/>
            <a:ext cx="336910" cy="338356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043267" y="2265406"/>
            <a:ext cx="976533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40268" y="2265406"/>
            <a:ext cx="951132" cy="53746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00800" y="3143240"/>
            <a:ext cx="228600" cy="332744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05783" y="144780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1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456770" y="1524000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Cluster 2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133600" y="32473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3200" y="2442865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758920" y="233291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21760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477000" y="22522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3.3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477000" y="301424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1.5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920650" y="3981271"/>
            <a:ext cx="317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1 + 1.69 + 4 	= 6.69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646034" y="3981270"/>
            <a:ext cx="3659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SSE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+ 3.3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+ 1.5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	= 9 + 10.89 + 2.25 	= 22.14</a:t>
            </a:r>
            <a:endParaRPr lang="en-US" sz="2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73020824"/>
              </p:ext>
            </p:extLst>
          </p:nvPr>
        </p:nvGraphicFramePr>
        <p:xfrm>
          <a:off x="533400" y="5257800"/>
          <a:ext cx="517528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6010275" y="5310504"/>
            <a:ext cx="2616200" cy="131971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Reducing SSE within a cluster increases </a:t>
            </a:r>
            <a:r>
              <a:rPr lang="en-US" sz="2000" b="1" dirty="0" smtClean="0">
                <a:solidFill>
                  <a:srgbClr val="FFFF00"/>
                </a:solidFill>
              </a:rPr>
              <a:t>cohesion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(we want that)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296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best initial centroids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no single, best way to choose initial centroids</a:t>
            </a:r>
          </a:p>
          <a:p>
            <a:endParaRPr lang="en-US" dirty="0" smtClean="0"/>
          </a:p>
          <a:p>
            <a:r>
              <a:rPr lang="en-US" dirty="0" smtClean="0"/>
              <a:t>So what do you do?</a:t>
            </a:r>
          </a:p>
          <a:p>
            <a:pPr lvl="1"/>
            <a:r>
              <a:rPr lang="en-US" dirty="0" smtClean="0"/>
              <a:t>Multiple runs (?)</a:t>
            </a:r>
          </a:p>
          <a:p>
            <a:pPr lvl="1"/>
            <a:r>
              <a:rPr lang="en-US" dirty="0" smtClean="0"/>
              <a:t>Use a sample set of data first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nd then apply it to your main data set</a:t>
            </a:r>
          </a:p>
          <a:p>
            <a:pPr lvl="1"/>
            <a:r>
              <a:rPr lang="en-US" dirty="0" smtClean="0"/>
              <a:t>Select more centroids to start with</a:t>
            </a:r>
          </a:p>
          <a:p>
            <a:pPr lvl="2"/>
            <a:r>
              <a:rPr lang="en-US" dirty="0" smtClean="0"/>
              <a:t>Then choose the ones that are farthest apart</a:t>
            </a:r>
          </a:p>
          <a:p>
            <a:pPr lvl="2"/>
            <a:r>
              <a:rPr lang="en-US" dirty="0" smtClean="0"/>
              <a:t>Because those are the most distinct</a:t>
            </a:r>
          </a:p>
          <a:p>
            <a:pPr lvl="1"/>
            <a:r>
              <a:rPr lang="en-US" dirty="0" smtClean="0"/>
              <a:t>Pre and post-processing of the data</a:t>
            </a:r>
          </a:p>
        </p:txBody>
      </p:sp>
    </p:spTree>
    <p:extLst>
      <p:ext uri="{BB962C8B-B14F-4D97-AF65-F5344CB8AC3E}">
        <p14:creationId xmlns:p14="http://schemas.microsoft.com/office/powerpoint/2010/main" val="1128481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Pre-processing: Getting the right centroids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“Pre”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Get the data ready for analysis</a:t>
            </a:r>
          </a:p>
          <a:p>
            <a:endParaRPr lang="en-US" dirty="0"/>
          </a:p>
          <a:p>
            <a:r>
              <a:rPr lang="en-US" dirty="0" smtClean="0"/>
              <a:t>Normalize the data</a:t>
            </a:r>
          </a:p>
          <a:p>
            <a:pPr lvl="1"/>
            <a:r>
              <a:rPr lang="en-US" dirty="0" smtClean="0"/>
              <a:t>Reduces the dispersion of data points by re-computing the distance</a:t>
            </a:r>
          </a:p>
          <a:p>
            <a:pPr lvl="1"/>
            <a:r>
              <a:rPr lang="en-US" dirty="0" smtClean="0"/>
              <a:t>Rationale: Preserves differences while dampening the effect of the outliers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Remove outliers </a:t>
            </a:r>
          </a:p>
          <a:p>
            <a:pPr lvl="1"/>
            <a:r>
              <a:rPr lang="en-US" dirty="0" smtClean="0"/>
              <a:t>Reduces the dispersion of data points by removing the atypical data</a:t>
            </a:r>
          </a:p>
          <a:p>
            <a:pPr lvl="1"/>
            <a:r>
              <a:rPr lang="en-US" dirty="0" smtClean="0"/>
              <a:t>Rationale: They don’t represent the population anyway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93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Post-processing: Getting the right centroids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“Post”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Interpreting the results of the clustering analysis</a:t>
            </a:r>
          </a:p>
          <a:p>
            <a:endParaRPr lang="en-US" dirty="0"/>
          </a:p>
          <a:p>
            <a:r>
              <a:rPr lang="en-US" dirty="0" smtClean="0"/>
              <a:t>Remove small clusters</a:t>
            </a:r>
          </a:p>
          <a:p>
            <a:pPr lvl="1"/>
            <a:r>
              <a:rPr lang="en-US" dirty="0" smtClean="0"/>
              <a:t>May be outliers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Split loose clusters</a:t>
            </a:r>
          </a:p>
          <a:p>
            <a:pPr lvl="1"/>
            <a:r>
              <a:rPr lang="en-US" dirty="0" smtClean="0"/>
              <a:t>With high SSE that look like they are really two different groups</a:t>
            </a:r>
          </a:p>
          <a:p>
            <a:endParaRPr lang="en-US" dirty="0" smtClean="0"/>
          </a:p>
          <a:p>
            <a:r>
              <a:rPr lang="en-US" dirty="0" smtClean="0"/>
              <a:t>Merge clusters</a:t>
            </a:r>
          </a:p>
          <a:p>
            <a:pPr lvl="1"/>
            <a:r>
              <a:rPr lang="en-US" dirty="0" smtClean="0"/>
              <a:t>With relatively low SSE that are “close”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56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K-Means Clustering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573053"/>
              </p:ext>
            </p:extLst>
          </p:nvPr>
        </p:nvGraphicFramePr>
        <p:xfrm>
          <a:off x="457200" y="19050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5144" y="5334000"/>
            <a:ext cx="72715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clusters may </a:t>
            </a:r>
            <a:r>
              <a:rPr lang="en-US" sz="2400" b="1" dirty="0" smtClean="0"/>
              <a:t>never</a:t>
            </a:r>
            <a:r>
              <a:rPr lang="en-US" sz="2400" dirty="0" smtClean="0"/>
              <a:t> </a:t>
            </a:r>
            <a:r>
              <a:rPr lang="en-US" sz="2000" dirty="0" smtClean="0"/>
              <a:t>make sense.</a:t>
            </a:r>
          </a:p>
          <a:p>
            <a:pPr algn="ctr"/>
            <a:r>
              <a:rPr lang="en-US" sz="2000" dirty="0" smtClean="0"/>
              <a:t>In that case, the data may just not be well-suited for clustering!</a:t>
            </a:r>
          </a:p>
        </p:txBody>
      </p:sp>
    </p:spTree>
    <p:extLst>
      <p:ext uri="{BB962C8B-B14F-4D97-AF65-F5344CB8AC3E}">
        <p14:creationId xmlns:p14="http://schemas.microsoft.com/office/powerpoint/2010/main" val="896621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Similarity between clusters (inter-cluster)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common: distance between centroids</a:t>
            </a:r>
          </a:p>
          <a:p>
            <a:r>
              <a:rPr lang="en-US" dirty="0" smtClean="0"/>
              <a:t>Also can use SSE</a:t>
            </a:r>
          </a:p>
          <a:p>
            <a:pPr lvl="1"/>
            <a:r>
              <a:rPr lang="en-US" dirty="0" smtClean="0"/>
              <a:t>Look at distance between cluster 1’s points and other centroids</a:t>
            </a:r>
          </a:p>
          <a:p>
            <a:pPr lvl="1"/>
            <a:r>
              <a:rPr lang="en-US" dirty="0" smtClean="0"/>
              <a:t>You’d want to maximize SSE </a:t>
            </a:r>
            <a:r>
              <a:rPr lang="en-US" b="1" i="1" dirty="0" smtClean="0"/>
              <a:t>between </a:t>
            </a:r>
            <a:r>
              <a:rPr lang="en-US" dirty="0" smtClean="0"/>
              <a:t>clusters</a:t>
            </a:r>
          </a:p>
          <a:p>
            <a:pPr lvl="1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20608" y="5016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73008" y="5168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25408" y="5321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77808" y="54735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30208" y="5625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82608" y="57783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35008" y="59307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87408" y="6083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33128" y="5105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85528" y="5257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37928" y="5410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9737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12137" y="55930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64537" y="5745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588337" y="5486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740737" y="5638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93137" y="5791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283537" y="5029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35937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88337" y="5334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07337" y="4983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359737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12137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978737" y="5135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131137" y="5288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83537" y="5440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766528" y="5364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918928" y="5516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071328" y="5669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045537" y="5410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197937" y="5562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350337" y="5715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121737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2741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426537" y="5486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172537" y="4876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324937" y="50292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77337" y="5181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121737" y="4538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74137" y="46913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426537" y="48437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93137" y="4754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045537" y="4907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197937" y="50596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677628" y="49961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30028" y="51485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982428" y="53009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537928" y="52374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690328" y="53898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842728" y="554228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630208" y="58113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782608" y="59637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935008" y="6116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512137" y="57785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588337" y="5671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740737" y="5824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614128" y="5397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766528" y="5549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918928" y="5702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893137" y="5443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045537" y="5595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197937" y="5748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969337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121737" y="5367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274137" y="5519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020137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172537" y="5062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324937" y="5214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969337" y="4572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121737" y="4724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274137" y="4876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740737" y="4787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893137" y="494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045537" y="5092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525228" y="5029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677628" y="5181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830028" y="5334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537928" y="5422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690328" y="5575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3249208" y="5745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3401608" y="58978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554008" y="6050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131137" y="5712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207337" y="5605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359737" y="5758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233128" y="53316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385528" y="5484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537928" y="5636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512137" y="5377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664537" y="5529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816937" y="5682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3588337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3740737" y="53011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893137" y="54535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639137" y="48439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791537" y="49963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943937" y="5148741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3588337" y="4506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740737" y="46585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3893137" y="48109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3359737" y="4722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512137" y="4874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664537" y="50268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3144228" y="49633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296628" y="51157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449028" y="52681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3156928" y="53570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3309328" y="5509422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3017814" y="560276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3147999" y="57351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3300399" y="588755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877528" y="5549900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953728" y="5443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3106128" y="5595619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2979519" y="516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3131919" y="5321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3284319" y="5473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3258528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3410928" y="5367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563328" y="5519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3334728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3487128" y="5138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639528" y="5290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3385528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537928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3690328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334728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3487128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3639528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3106128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258528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3410928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>
          <a:xfrm>
            <a:off x="2890619" y="4800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043019" y="4953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3195419" y="5105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2903319" y="5194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055719" y="5346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401608" y="5277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3554008" y="54303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3706408" y="55827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3283537" y="5245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3359737" y="5138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3512137" y="5290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3385528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3537928" y="5016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3690328" y="5168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/>
          <p:cNvSpPr/>
          <p:nvPr/>
        </p:nvSpPr>
        <p:spPr>
          <a:xfrm>
            <a:off x="3664537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3816937" y="5062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969337" y="5214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740737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893137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4045537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3791537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3943937" y="4528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4096337" y="46812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/>
          <p:cNvSpPr/>
          <p:nvPr/>
        </p:nvSpPr>
        <p:spPr>
          <a:xfrm>
            <a:off x="3740737" y="4038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3893137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4045537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3512137" y="4254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664537" y="4406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816937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3296628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3449028" y="46482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601428" y="48006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309328" y="48895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3461728" y="50419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807617" y="49731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3960017" y="51255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4112417" y="527795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3689546" y="4940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>
            <a:off x="3765746" y="48336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3918146" y="4986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3791537" y="45593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3943937" y="4711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4096337" y="4864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4070546" y="46050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4222946" y="4757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4375346" y="49098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4146746" y="4376419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4299146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4451546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4197546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4349946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4502346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4146746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4299146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4451546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3918146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4070546" y="4102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4222946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702637" y="41910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855037" y="43434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4007437" y="44958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3715337" y="45847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3867737" y="473710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5265519" y="4572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5417919" y="4724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5214719" y="42341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5367119" y="43865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5519519" y="45389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4986119" y="44500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5138519" y="46024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5290919" y="47548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4770610" y="469138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5113119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5265519" y="4757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5062319" y="4267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5214719" y="4419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5367119" y="4572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4833719" y="4483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4986119" y="4635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4618210" y="4724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4732119" y="45391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4884519" y="4691541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4681319" y="42013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4833719" y="43537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4986119" y="45061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4605119" y="45696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4757519" y="4722022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4630910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/>
          <p:cNvSpPr/>
          <p:nvPr/>
        </p:nvSpPr>
        <p:spPr>
          <a:xfrm>
            <a:off x="4783310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4732510" y="4343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4630910" y="4711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4757519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4909919" y="4757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/>
          <p:cNvSpPr/>
          <p:nvPr/>
        </p:nvSpPr>
        <p:spPr>
          <a:xfrm>
            <a:off x="4833719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/>
          <p:cNvSpPr/>
          <p:nvPr/>
        </p:nvSpPr>
        <p:spPr>
          <a:xfrm>
            <a:off x="4986119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5138519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4884519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5036919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val 233"/>
          <p:cNvSpPr/>
          <p:nvPr/>
        </p:nvSpPr>
        <p:spPr>
          <a:xfrm>
            <a:off x="5189319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4833719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4986119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5138519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4605119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4757519" y="41021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>
            <a:off x="4909919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4694410" y="4495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>
            <a:off x="4900599" y="466835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val 242"/>
          <p:cNvSpPr/>
          <p:nvPr/>
        </p:nvSpPr>
        <p:spPr>
          <a:xfrm>
            <a:off x="4782528" y="4635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val 243"/>
          <p:cNvSpPr/>
          <p:nvPr/>
        </p:nvSpPr>
        <p:spPr>
          <a:xfrm>
            <a:off x="4858728" y="4528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val 244"/>
          <p:cNvSpPr/>
          <p:nvPr/>
        </p:nvSpPr>
        <p:spPr>
          <a:xfrm>
            <a:off x="5011128" y="4681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4884519" y="42545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5036919" y="4406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5189319" y="4559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5163528" y="4300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5315928" y="4452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5468328" y="4605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5239728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5392128" y="42240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5544528" y="43764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5290528" y="37668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5442928" y="39192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5595328" y="4071619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5239728" y="3429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5392128" y="35814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5544528" y="37338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5011128" y="3644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/>
          <p:cNvSpPr/>
          <p:nvPr/>
        </p:nvSpPr>
        <p:spPr>
          <a:xfrm>
            <a:off x="5163528" y="3797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/>
          <p:cNvSpPr/>
          <p:nvPr/>
        </p:nvSpPr>
        <p:spPr>
          <a:xfrm>
            <a:off x="5315928" y="39497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4795619" y="38862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4948019" y="40386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/>
          <p:cNvSpPr/>
          <p:nvPr/>
        </p:nvSpPr>
        <p:spPr>
          <a:xfrm>
            <a:off x="5100419" y="41910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4808319" y="42799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>
            <a:off x="4960719" y="4432300"/>
            <a:ext cx="50409" cy="457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/>
          <p:cNvSpPr/>
          <p:nvPr/>
        </p:nvSpPr>
        <p:spPr>
          <a:xfrm>
            <a:off x="2267537" y="4876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/>
          <p:cNvSpPr/>
          <p:nvPr/>
        </p:nvSpPr>
        <p:spPr>
          <a:xfrm>
            <a:off x="2419937" y="5029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/>
          <p:cNvSpPr/>
          <p:nvPr/>
        </p:nvSpPr>
        <p:spPr>
          <a:xfrm>
            <a:off x="2216737" y="45389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/>
          <p:cNvSpPr/>
          <p:nvPr/>
        </p:nvSpPr>
        <p:spPr>
          <a:xfrm>
            <a:off x="2369137" y="46913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/>
          <p:cNvSpPr/>
          <p:nvPr/>
        </p:nvSpPr>
        <p:spPr>
          <a:xfrm>
            <a:off x="2521537" y="48437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/>
          <p:cNvSpPr/>
          <p:nvPr/>
        </p:nvSpPr>
        <p:spPr>
          <a:xfrm>
            <a:off x="2140537" y="49072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/>
          <p:cNvSpPr/>
          <p:nvPr/>
        </p:nvSpPr>
        <p:spPr>
          <a:xfrm>
            <a:off x="2292937" y="50596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1772628" y="499618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2115137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/>
          <p:cNvSpPr/>
          <p:nvPr/>
        </p:nvSpPr>
        <p:spPr>
          <a:xfrm>
            <a:off x="2267537" y="5062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2216737" y="4724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2369137" y="4876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1988137" y="49403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1620228" y="5029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/>
          <p:cNvSpPr/>
          <p:nvPr/>
        </p:nvSpPr>
        <p:spPr>
          <a:xfrm>
            <a:off x="1886537" y="4996341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/>
          <p:cNvSpPr/>
          <p:nvPr/>
        </p:nvSpPr>
        <p:spPr>
          <a:xfrm>
            <a:off x="1607137" y="48744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/>
          <p:cNvSpPr/>
          <p:nvPr/>
        </p:nvSpPr>
        <p:spPr>
          <a:xfrm>
            <a:off x="1759537" y="5026822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/>
          <p:cNvSpPr/>
          <p:nvPr/>
        </p:nvSpPr>
        <p:spPr>
          <a:xfrm>
            <a:off x="1785328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1632928" y="50165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1759537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/>
          <p:cNvSpPr/>
          <p:nvPr/>
        </p:nvSpPr>
        <p:spPr>
          <a:xfrm>
            <a:off x="1911937" y="5062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>
            <a:off x="2140537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2191337" y="4681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/>
          <p:cNvSpPr/>
          <p:nvPr/>
        </p:nvSpPr>
        <p:spPr>
          <a:xfrm>
            <a:off x="2140537" y="43434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1902617" y="497315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/>
          <p:cNvSpPr/>
          <p:nvPr/>
        </p:nvSpPr>
        <p:spPr>
          <a:xfrm>
            <a:off x="1784546" y="49403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val 294"/>
          <p:cNvSpPr/>
          <p:nvPr/>
        </p:nvSpPr>
        <p:spPr>
          <a:xfrm>
            <a:off x="2013146" y="4986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/>
          <p:cNvSpPr/>
          <p:nvPr/>
        </p:nvSpPr>
        <p:spPr>
          <a:xfrm>
            <a:off x="2191337" y="4864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/>
          <p:cNvSpPr/>
          <p:nvPr/>
        </p:nvSpPr>
        <p:spPr>
          <a:xfrm>
            <a:off x="2165546" y="4605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/>
          <p:cNvSpPr/>
          <p:nvPr/>
        </p:nvSpPr>
        <p:spPr>
          <a:xfrm>
            <a:off x="2317946" y="4757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/>
          <p:cNvSpPr/>
          <p:nvPr/>
        </p:nvSpPr>
        <p:spPr>
          <a:xfrm>
            <a:off x="2470346" y="4909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/>
          <p:cNvSpPr/>
          <p:nvPr/>
        </p:nvSpPr>
        <p:spPr>
          <a:xfrm>
            <a:off x="2241746" y="4376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/>
          <p:cNvSpPr/>
          <p:nvPr/>
        </p:nvSpPr>
        <p:spPr>
          <a:xfrm>
            <a:off x="2394146" y="45288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/>
          <p:cNvSpPr/>
          <p:nvPr/>
        </p:nvSpPr>
        <p:spPr>
          <a:xfrm>
            <a:off x="2546546" y="46812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val 302"/>
          <p:cNvSpPr/>
          <p:nvPr/>
        </p:nvSpPr>
        <p:spPr>
          <a:xfrm>
            <a:off x="2292546" y="40716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/>
          <p:cNvSpPr/>
          <p:nvPr/>
        </p:nvSpPr>
        <p:spPr>
          <a:xfrm>
            <a:off x="2444946" y="42240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/>
          <p:cNvSpPr/>
          <p:nvPr/>
        </p:nvSpPr>
        <p:spPr>
          <a:xfrm>
            <a:off x="2597346" y="4376419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val 305"/>
          <p:cNvSpPr/>
          <p:nvPr/>
        </p:nvSpPr>
        <p:spPr>
          <a:xfrm>
            <a:off x="2241746" y="3733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/>
          <p:cNvSpPr/>
          <p:nvPr/>
        </p:nvSpPr>
        <p:spPr>
          <a:xfrm>
            <a:off x="2394146" y="38862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/>
          <p:cNvSpPr/>
          <p:nvPr/>
        </p:nvSpPr>
        <p:spPr>
          <a:xfrm>
            <a:off x="2546546" y="40386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/>
          <p:cNvSpPr/>
          <p:nvPr/>
        </p:nvSpPr>
        <p:spPr>
          <a:xfrm>
            <a:off x="2165546" y="41021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/>
          <p:cNvSpPr/>
          <p:nvPr/>
        </p:nvSpPr>
        <p:spPr>
          <a:xfrm>
            <a:off x="2317946" y="42545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>
            <a:off x="2102437" y="4495800"/>
            <a:ext cx="50409" cy="4571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>
            <a:off x="2588417" y="60934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>
            <a:off x="2740817" y="62458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>
            <a:off x="2893217" y="63982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>
            <a:off x="3045617" y="65506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>
            <a:off x="3198017" y="670306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2470346" y="6060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>
            <a:off x="2622746" y="62130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>
            <a:off x="2775146" y="6365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val 319"/>
          <p:cNvSpPr/>
          <p:nvPr/>
        </p:nvSpPr>
        <p:spPr>
          <a:xfrm>
            <a:off x="2698946" y="6106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val 320"/>
          <p:cNvSpPr/>
          <p:nvPr/>
        </p:nvSpPr>
        <p:spPr>
          <a:xfrm>
            <a:off x="2851346" y="62587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Oval 321"/>
          <p:cNvSpPr/>
          <p:nvPr/>
        </p:nvSpPr>
        <p:spPr>
          <a:xfrm>
            <a:off x="3003746" y="64111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val 322"/>
          <p:cNvSpPr/>
          <p:nvPr/>
        </p:nvSpPr>
        <p:spPr>
          <a:xfrm>
            <a:off x="2394146" y="60606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val 323"/>
          <p:cNvSpPr/>
          <p:nvPr/>
        </p:nvSpPr>
        <p:spPr>
          <a:xfrm>
            <a:off x="3029537" y="6136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val 324"/>
          <p:cNvSpPr/>
          <p:nvPr/>
        </p:nvSpPr>
        <p:spPr>
          <a:xfrm>
            <a:off x="3181937" y="6289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val 325"/>
          <p:cNvSpPr/>
          <p:nvPr/>
        </p:nvSpPr>
        <p:spPr>
          <a:xfrm>
            <a:off x="3308546" y="61825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val 326"/>
          <p:cNvSpPr/>
          <p:nvPr/>
        </p:nvSpPr>
        <p:spPr>
          <a:xfrm>
            <a:off x="3460946" y="63349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Oval 327"/>
          <p:cNvSpPr/>
          <p:nvPr/>
        </p:nvSpPr>
        <p:spPr>
          <a:xfrm>
            <a:off x="3537146" y="61063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/>
          <p:cNvSpPr/>
          <p:nvPr/>
        </p:nvSpPr>
        <p:spPr>
          <a:xfrm>
            <a:off x="2953337" y="6162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Oval 329"/>
          <p:cNvSpPr/>
          <p:nvPr/>
        </p:nvSpPr>
        <p:spPr>
          <a:xfrm>
            <a:off x="2740817" y="6431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val 330"/>
          <p:cNvSpPr/>
          <p:nvPr/>
        </p:nvSpPr>
        <p:spPr>
          <a:xfrm>
            <a:off x="2893217" y="6583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/>
          <p:cNvSpPr/>
          <p:nvPr/>
        </p:nvSpPr>
        <p:spPr>
          <a:xfrm>
            <a:off x="3045617" y="6736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/>
          <p:cNvSpPr/>
          <p:nvPr/>
        </p:nvSpPr>
        <p:spPr>
          <a:xfrm>
            <a:off x="2622746" y="63984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Oval 333"/>
          <p:cNvSpPr/>
          <p:nvPr/>
        </p:nvSpPr>
        <p:spPr>
          <a:xfrm>
            <a:off x="2698946" y="62917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/>
          <p:cNvSpPr/>
          <p:nvPr/>
        </p:nvSpPr>
        <p:spPr>
          <a:xfrm>
            <a:off x="2851346" y="6444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2877137" y="616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val 336"/>
          <p:cNvSpPr/>
          <p:nvPr/>
        </p:nvSpPr>
        <p:spPr>
          <a:xfrm>
            <a:off x="3029537" y="6322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Oval 337"/>
          <p:cNvSpPr/>
          <p:nvPr/>
        </p:nvSpPr>
        <p:spPr>
          <a:xfrm>
            <a:off x="3003746" y="6063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/>
          <p:cNvSpPr/>
          <p:nvPr/>
        </p:nvSpPr>
        <p:spPr>
          <a:xfrm>
            <a:off x="3156146" y="6215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/>
          <p:cNvSpPr/>
          <p:nvPr/>
        </p:nvSpPr>
        <p:spPr>
          <a:xfrm>
            <a:off x="3308546" y="63679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/>
          <p:cNvSpPr/>
          <p:nvPr/>
        </p:nvSpPr>
        <p:spPr>
          <a:xfrm>
            <a:off x="3384746" y="6139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val 341"/>
          <p:cNvSpPr/>
          <p:nvPr/>
        </p:nvSpPr>
        <p:spPr>
          <a:xfrm>
            <a:off x="2648537" y="6042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/>
          <p:cNvSpPr/>
          <p:nvPr/>
        </p:nvSpPr>
        <p:spPr>
          <a:xfrm>
            <a:off x="2800937" y="61952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/>
          <p:cNvSpPr/>
          <p:nvPr/>
        </p:nvSpPr>
        <p:spPr>
          <a:xfrm>
            <a:off x="2359817" y="63654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val 344"/>
          <p:cNvSpPr/>
          <p:nvPr/>
        </p:nvSpPr>
        <p:spPr>
          <a:xfrm>
            <a:off x="2512217" y="65178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/>
          <p:cNvSpPr/>
          <p:nvPr/>
        </p:nvSpPr>
        <p:spPr>
          <a:xfrm>
            <a:off x="2664617" y="667020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/>
          <p:cNvSpPr/>
          <p:nvPr/>
        </p:nvSpPr>
        <p:spPr>
          <a:xfrm>
            <a:off x="2241746" y="63325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val 347"/>
          <p:cNvSpPr/>
          <p:nvPr/>
        </p:nvSpPr>
        <p:spPr>
          <a:xfrm>
            <a:off x="2317946" y="62258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Oval 348"/>
          <p:cNvSpPr/>
          <p:nvPr/>
        </p:nvSpPr>
        <p:spPr>
          <a:xfrm>
            <a:off x="2470346" y="63782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Oval 349"/>
          <p:cNvSpPr/>
          <p:nvPr/>
        </p:nvSpPr>
        <p:spPr>
          <a:xfrm>
            <a:off x="2496137" y="61039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/>
          <p:cNvSpPr/>
          <p:nvPr/>
        </p:nvSpPr>
        <p:spPr>
          <a:xfrm>
            <a:off x="2648537" y="62563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/>
          <p:cNvSpPr/>
          <p:nvPr/>
        </p:nvSpPr>
        <p:spPr>
          <a:xfrm>
            <a:off x="2775146" y="61496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Oval 352"/>
          <p:cNvSpPr/>
          <p:nvPr/>
        </p:nvSpPr>
        <p:spPr>
          <a:xfrm>
            <a:off x="2927546" y="63020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/>
          <p:cNvSpPr/>
          <p:nvPr/>
        </p:nvSpPr>
        <p:spPr>
          <a:xfrm>
            <a:off x="3003746" y="6073463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/>
          <p:cNvSpPr/>
          <p:nvPr/>
        </p:nvSpPr>
        <p:spPr>
          <a:xfrm>
            <a:off x="2419937" y="6129344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/>
          <p:cNvSpPr/>
          <p:nvPr/>
        </p:nvSpPr>
        <p:spPr>
          <a:xfrm>
            <a:off x="2106208" y="6202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/>
          <p:cNvSpPr/>
          <p:nvPr/>
        </p:nvSpPr>
        <p:spPr>
          <a:xfrm>
            <a:off x="2258608" y="63550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/>
          <p:cNvSpPr/>
          <p:nvPr/>
        </p:nvSpPr>
        <p:spPr>
          <a:xfrm>
            <a:off x="2411008" y="65074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/>
          <p:cNvSpPr/>
          <p:nvPr/>
        </p:nvSpPr>
        <p:spPr>
          <a:xfrm>
            <a:off x="1988137" y="61698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/>
          <p:cNvSpPr/>
          <p:nvPr/>
        </p:nvSpPr>
        <p:spPr>
          <a:xfrm>
            <a:off x="2064337" y="60631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val 360"/>
          <p:cNvSpPr/>
          <p:nvPr/>
        </p:nvSpPr>
        <p:spPr>
          <a:xfrm>
            <a:off x="2216737" y="62155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/>
          <p:cNvSpPr/>
          <p:nvPr/>
        </p:nvSpPr>
        <p:spPr>
          <a:xfrm>
            <a:off x="2394928" y="6093622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/>
          <p:cNvSpPr/>
          <p:nvPr/>
        </p:nvSpPr>
        <p:spPr>
          <a:xfrm>
            <a:off x="2673937" y="613934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/>
          <p:cNvSpPr/>
          <p:nvPr/>
        </p:nvSpPr>
        <p:spPr>
          <a:xfrm>
            <a:off x="2664617" y="60502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/>
          <p:cNvSpPr/>
          <p:nvPr/>
        </p:nvSpPr>
        <p:spPr>
          <a:xfrm>
            <a:off x="2817017" y="6202681"/>
            <a:ext cx="50409" cy="45719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5001808" y="62788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/>
          <p:cNvSpPr/>
          <p:nvPr/>
        </p:nvSpPr>
        <p:spPr>
          <a:xfrm>
            <a:off x="4985728" y="5865022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/>
          <p:cNvSpPr/>
          <p:nvPr/>
        </p:nvSpPr>
        <p:spPr>
          <a:xfrm>
            <a:off x="4959937" y="5605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val 368"/>
          <p:cNvSpPr/>
          <p:nvPr/>
        </p:nvSpPr>
        <p:spPr>
          <a:xfrm>
            <a:off x="5112337" y="57583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/>
          <p:cNvSpPr/>
          <p:nvPr/>
        </p:nvSpPr>
        <p:spPr>
          <a:xfrm>
            <a:off x="5264737" y="59107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/>
          <p:cNvSpPr/>
          <p:nvPr/>
        </p:nvSpPr>
        <p:spPr>
          <a:xfrm>
            <a:off x="5340937" y="5682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val 371"/>
          <p:cNvSpPr/>
          <p:nvPr/>
        </p:nvSpPr>
        <p:spPr>
          <a:xfrm>
            <a:off x="4959937" y="57913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5112337" y="5943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Oval 373"/>
          <p:cNvSpPr/>
          <p:nvPr/>
        </p:nvSpPr>
        <p:spPr>
          <a:xfrm>
            <a:off x="5036137" y="55627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Oval 374"/>
          <p:cNvSpPr/>
          <p:nvPr/>
        </p:nvSpPr>
        <p:spPr>
          <a:xfrm>
            <a:off x="5188537" y="571516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Oval 375"/>
          <p:cNvSpPr/>
          <p:nvPr/>
        </p:nvSpPr>
        <p:spPr>
          <a:xfrm>
            <a:off x="4985728" y="6202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Oval 376"/>
          <p:cNvSpPr/>
          <p:nvPr/>
        </p:nvSpPr>
        <p:spPr>
          <a:xfrm>
            <a:off x="5061928" y="59740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/>
          <p:cNvSpPr/>
          <p:nvPr/>
        </p:nvSpPr>
        <p:spPr>
          <a:xfrm>
            <a:off x="4909528" y="6007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Rounded Rectangle 378"/>
          <p:cNvSpPr/>
          <p:nvPr/>
        </p:nvSpPr>
        <p:spPr>
          <a:xfrm>
            <a:off x="4884128" y="412495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ounded Rectangle 379"/>
          <p:cNvSpPr/>
          <p:nvPr/>
        </p:nvSpPr>
        <p:spPr>
          <a:xfrm>
            <a:off x="2207612" y="45586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Rounded Rectangle 380"/>
          <p:cNvSpPr/>
          <p:nvPr/>
        </p:nvSpPr>
        <p:spPr>
          <a:xfrm>
            <a:off x="3676846" y="503173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ounded Rectangle 381"/>
          <p:cNvSpPr/>
          <p:nvPr/>
        </p:nvSpPr>
        <p:spPr>
          <a:xfrm>
            <a:off x="2877528" y="6158389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/>
          <p:cNvSpPr/>
          <p:nvPr/>
        </p:nvSpPr>
        <p:spPr>
          <a:xfrm>
            <a:off x="4468408" y="60831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/>
          <p:cNvSpPr/>
          <p:nvPr/>
        </p:nvSpPr>
        <p:spPr>
          <a:xfrm>
            <a:off x="4620808" y="623554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/>
          <p:cNvSpPr/>
          <p:nvPr/>
        </p:nvSpPr>
        <p:spPr>
          <a:xfrm>
            <a:off x="4426537" y="5943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/>
          <p:cNvSpPr/>
          <p:nvPr/>
        </p:nvSpPr>
        <p:spPr>
          <a:xfrm>
            <a:off x="4452328" y="56692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/>
          <p:cNvSpPr/>
          <p:nvPr/>
        </p:nvSpPr>
        <p:spPr>
          <a:xfrm>
            <a:off x="4604728" y="58216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/>
          <p:cNvSpPr/>
          <p:nvPr/>
        </p:nvSpPr>
        <p:spPr>
          <a:xfrm>
            <a:off x="4578937" y="55626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/>
          <p:cNvSpPr/>
          <p:nvPr/>
        </p:nvSpPr>
        <p:spPr>
          <a:xfrm>
            <a:off x="4731337" y="5715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/>
          <p:cNvSpPr/>
          <p:nvPr/>
        </p:nvSpPr>
        <p:spPr>
          <a:xfrm>
            <a:off x="4883737" y="5867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/>
          <p:cNvSpPr/>
          <p:nvPr/>
        </p:nvSpPr>
        <p:spPr>
          <a:xfrm>
            <a:off x="46551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/>
          <p:cNvSpPr/>
          <p:nvPr/>
        </p:nvSpPr>
        <p:spPr>
          <a:xfrm>
            <a:off x="4807537" y="54864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/>
          <p:cNvSpPr/>
          <p:nvPr/>
        </p:nvSpPr>
        <p:spPr>
          <a:xfrm>
            <a:off x="4959937" y="56388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/>
          <p:cNvSpPr/>
          <p:nvPr/>
        </p:nvSpPr>
        <p:spPr>
          <a:xfrm>
            <a:off x="5010737" y="53340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/>
          <p:cNvSpPr/>
          <p:nvPr/>
        </p:nvSpPr>
        <p:spPr>
          <a:xfrm>
            <a:off x="4515828" y="545338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/>
          <p:cNvSpPr/>
          <p:nvPr/>
        </p:nvSpPr>
        <p:spPr>
          <a:xfrm>
            <a:off x="4468408" y="62685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/>
          <p:cNvSpPr/>
          <p:nvPr/>
        </p:nvSpPr>
        <p:spPr>
          <a:xfrm>
            <a:off x="4452328" y="58547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/>
          <p:cNvSpPr/>
          <p:nvPr/>
        </p:nvSpPr>
        <p:spPr>
          <a:xfrm>
            <a:off x="4426537" y="55956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/>
          <p:cNvSpPr/>
          <p:nvPr/>
        </p:nvSpPr>
        <p:spPr>
          <a:xfrm>
            <a:off x="4578937" y="5748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/>
          <p:cNvSpPr/>
          <p:nvPr/>
        </p:nvSpPr>
        <p:spPr>
          <a:xfrm>
            <a:off x="4731337" y="5900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/>
          <p:cNvSpPr/>
          <p:nvPr/>
        </p:nvSpPr>
        <p:spPr>
          <a:xfrm>
            <a:off x="45027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/>
          <p:cNvSpPr/>
          <p:nvPr/>
        </p:nvSpPr>
        <p:spPr>
          <a:xfrm>
            <a:off x="4655137" y="55194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/>
          <p:cNvSpPr/>
          <p:nvPr/>
        </p:nvSpPr>
        <p:spPr>
          <a:xfrm>
            <a:off x="4807537" y="56718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/>
          <p:cNvSpPr/>
          <p:nvPr/>
        </p:nvSpPr>
        <p:spPr>
          <a:xfrm>
            <a:off x="48583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/>
          <p:cNvSpPr/>
          <p:nvPr/>
        </p:nvSpPr>
        <p:spPr>
          <a:xfrm>
            <a:off x="4578937" y="5245100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val 405"/>
          <p:cNvSpPr/>
          <p:nvPr/>
        </p:nvSpPr>
        <p:spPr>
          <a:xfrm>
            <a:off x="4426537" y="56059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val 406"/>
          <p:cNvSpPr/>
          <p:nvPr/>
        </p:nvSpPr>
        <p:spPr>
          <a:xfrm>
            <a:off x="4477337" y="5301141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Oval 407"/>
          <p:cNvSpPr/>
          <p:nvPr/>
        </p:nvSpPr>
        <p:spPr>
          <a:xfrm>
            <a:off x="4502737" y="536701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Oval 408"/>
          <p:cNvSpPr/>
          <p:nvPr/>
        </p:nvSpPr>
        <p:spPr>
          <a:xfrm>
            <a:off x="4493417" y="52779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/>
          <p:cNvSpPr/>
          <p:nvPr/>
        </p:nvSpPr>
        <p:spPr>
          <a:xfrm>
            <a:off x="4645817" y="5430359"/>
            <a:ext cx="50409" cy="4571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Rounded Rectangle 410"/>
          <p:cNvSpPr/>
          <p:nvPr/>
        </p:nvSpPr>
        <p:spPr>
          <a:xfrm>
            <a:off x="4686007" y="5676898"/>
            <a:ext cx="152400" cy="16002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TextBox 411"/>
          <p:cNvSpPr txBox="1"/>
          <p:nvPr/>
        </p:nvSpPr>
        <p:spPr>
          <a:xfrm>
            <a:off x="990600" y="4222234"/>
            <a:ext cx="111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1</a:t>
            </a:r>
            <a:endParaRPr lang="en-US" dirty="0"/>
          </a:p>
        </p:txBody>
      </p:sp>
      <p:sp>
        <p:nvSpPr>
          <p:cNvPr id="413" name="Freeform 412"/>
          <p:cNvSpPr/>
          <p:nvPr/>
        </p:nvSpPr>
        <p:spPr>
          <a:xfrm>
            <a:off x="1454737" y="3619394"/>
            <a:ext cx="1326463" cy="1715121"/>
          </a:xfrm>
          <a:custGeom>
            <a:avLst/>
            <a:gdLst>
              <a:gd name="connsiteX0" fmla="*/ 762000 w 1326463"/>
              <a:gd name="connsiteY0" fmla="*/ 106 h 1715121"/>
              <a:gd name="connsiteX1" fmla="*/ 809625 w 1326463"/>
              <a:gd name="connsiteY1" fmla="*/ 28681 h 1715121"/>
              <a:gd name="connsiteX2" fmla="*/ 876300 w 1326463"/>
              <a:gd name="connsiteY2" fmla="*/ 114406 h 1715121"/>
              <a:gd name="connsiteX3" fmla="*/ 914400 w 1326463"/>
              <a:gd name="connsiteY3" fmla="*/ 171556 h 1715121"/>
              <a:gd name="connsiteX4" fmla="*/ 971550 w 1326463"/>
              <a:gd name="connsiteY4" fmla="*/ 219181 h 1715121"/>
              <a:gd name="connsiteX5" fmla="*/ 1000125 w 1326463"/>
              <a:gd name="connsiteY5" fmla="*/ 238231 h 1715121"/>
              <a:gd name="connsiteX6" fmla="*/ 1057275 w 1326463"/>
              <a:gd name="connsiteY6" fmla="*/ 276331 h 1715121"/>
              <a:gd name="connsiteX7" fmla="*/ 1076325 w 1326463"/>
              <a:gd name="connsiteY7" fmla="*/ 304906 h 1715121"/>
              <a:gd name="connsiteX8" fmla="*/ 1143000 w 1326463"/>
              <a:gd name="connsiteY8" fmla="*/ 362056 h 1715121"/>
              <a:gd name="connsiteX9" fmla="*/ 1181100 w 1326463"/>
              <a:gd name="connsiteY9" fmla="*/ 400156 h 1715121"/>
              <a:gd name="connsiteX10" fmla="*/ 1219200 w 1326463"/>
              <a:gd name="connsiteY10" fmla="*/ 438256 h 1715121"/>
              <a:gd name="connsiteX11" fmla="*/ 1247775 w 1326463"/>
              <a:gd name="connsiteY11" fmla="*/ 533506 h 1715121"/>
              <a:gd name="connsiteX12" fmla="*/ 1257300 w 1326463"/>
              <a:gd name="connsiteY12" fmla="*/ 562081 h 1715121"/>
              <a:gd name="connsiteX13" fmla="*/ 1276350 w 1326463"/>
              <a:gd name="connsiteY13" fmla="*/ 657331 h 1715121"/>
              <a:gd name="connsiteX14" fmla="*/ 1295400 w 1326463"/>
              <a:gd name="connsiteY14" fmla="*/ 724006 h 1715121"/>
              <a:gd name="connsiteX15" fmla="*/ 1314450 w 1326463"/>
              <a:gd name="connsiteY15" fmla="*/ 781156 h 1715121"/>
              <a:gd name="connsiteX16" fmla="*/ 1314450 w 1326463"/>
              <a:gd name="connsiteY16" fmla="*/ 1124056 h 1715121"/>
              <a:gd name="connsiteX17" fmla="*/ 1295400 w 1326463"/>
              <a:gd name="connsiteY17" fmla="*/ 1181206 h 1715121"/>
              <a:gd name="connsiteX18" fmla="*/ 1285875 w 1326463"/>
              <a:gd name="connsiteY18" fmla="*/ 1219306 h 1715121"/>
              <a:gd name="connsiteX19" fmla="*/ 1257300 w 1326463"/>
              <a:gd name="connsiteY19" fmla="*/ 1257406 h 1715121"/>
              <a:gd name="connsiteX20" fmla="*/ 1247775 w 1326463"/>
              <a:gd name="connsiteY20" fmla="*/ 1295506 h 1715121"/>
              <a:gd name="connsiteX21" fmla="*/ 1200150 w 1326463"/>
              <a:gd name="connsiteY21" fmla="*/ 1371706 h 1715121"/>
              <a:gd name="connsiteX22" fmla="*/ 1181100 w 1326463"/>
              <a:gd name="connsiteY22" fmla="*/ 1428856 h 1715121"/>
              <a:gd name="connsiteX23" fmla="*/ 1171575 w 1326463"/>
              <a:gd name="connsiteY23" fmla="*/ 1457431 h 1715121"/>
              <a:gd name="connsiteX24" fmla="*/ 1143000 w 1326463"/>
              <a:gd name="connsiteY24" fmla="*/ 1486006 h 1715121"/>
              <a:gd name="connsiteX25" fmla="*/ 1114425 w 1326463"/>
              <a:gd name="connsiteY25" fmla="*/ 1505056 h 1715121"/>
              <a:gd name="connsiteX26" fmla="*/ 1085850 w 1326463"/>
              <a:gd name="connsiteY26" fmla="*/ 1514581 h 1715121"/>
              <a:gd name="connsiteX27" fmla="*/ 1028700 w 1326463"/>
              <a:gd name="connsiteY27" fmla="*/ 1562206 h 1715121"/>
              <a:gd name="connsiteX28" fmla="*/ 971550 w 1326463"/>
              <a:gd name="connsiteY28" fmla="*/ 1581256 h 1715121"/>
              <a:gd name="connsiteX29" fmla="*/ 933450 w 1326463"/>
              <a:gd name="connsiteY29" fmla="*/ 1609831 h 1715121"/>
              <a:gd name="connsiteX30" fmla="*/ 876300 w 1326463"/>
              <a:gd name="connsiteY30" fmla="*/ 1628881 h 1715121"/>
              <a:gd name="connsiteX31" fmla="*/ 847725 w 1326463"/>
              <a:gd name="connsiteY31" fmla="*/ 1647931 h 1715121"/>
              <a:gd name="connsiteX32" fmla="*/ 600075 w 1326463"/>
              <a:gd name="connsiteY32" fmla="*/ 1695556 h 1715121"/>
              <a:gd name="connsiteX33" fmla="*/ 561975 w 1326463"/>
              <a:gd name="connsiteY33" fmla="*/ 1705081 h 1715121"/>
              <a:gd name="connsiteX34" fmla="*/ 209550 w 1326463"/>
              <a:gd name="connsiteY34" fmla="*/ 1705081 h 1715121"/>
              <a:gd name="connsiteX35" fmla="*/ 114300 w 1326463"/>
              <a:gd name="connsiteY35" fmla="*/ 1628881 h 1715121"/>
              <a:gd name="connsiteX36" fmla="*/ 114300 w 1326463"/>
              <a:gd name="connsiteY36" fmla="*/ 1628881 h 1715121"/>
              <a:gd name="connsiteX37" fmla="*/ 57150 w 1326463"/>
              <a:gd name="connsiteY37" fmla="*/ 1581256 h 1715121"/>
              <a:gd name="connsiteX38" fmla="*/ 19050 w 1326463"/>
              <a:gd name="connsiteY38" fmla="*/ 1524106 h 1715121"/>
              <a:gd name="connsiteX39" fmla="*/ 0 w 1326463"/>
              <a:gd name="connsiteY39" fmla="*/ 1466956 h 1715121"/>
              <a:gd name="connsiteX40" fmla="*/ 9525 w 1326463"/>
              <a:gd name="connsiteY40" fmla="*/ 1409806 h 1715121"/>
              <a:gd name="connsiteX41" fmla="*/ 28575 w 1326463"/>
              <a:gd name="connsiteY41" fmla="*/ 1352656 h 1715121"/>
              <a:gd name="connsiteX42" fmla="*/ 38100 w 1326463"/>
              <a:gd name="connsiteY42" fmla="*/ 1324081 h 1715121"/>
              <a:gd name="connsiteX43" fmla="*/ 47625 w 1326463"/>
              <a:gd name="connsiteY43" fmla="*/ 1276456 h 1715121"/>
              <a:gd name="connsiteX44" fmla="*/ 114300 w 1326463"/>
              <a:gd name="connsiteY44" fmla="*/ 1238356 h 1715121"/>
              <a:gd name="connsiteX45" fmla="*/ 171450 w 1326463"/>
              <a:gd name="connsiteY45" fmla="*/ 1219306 h 1715121"/>
              <a:gd name="connsiteX46" fmla="*/ 247650 w 1326463"/>
              <a:gd name="connsiteY46" fmla="*/ 1200256 h 1715121"/>
              <a:gd name="connsiteX47" fmla="*/ 333375 w 1326463"/>
              <a:gd name="connsiteY47" fmla="*/ 1152631 h 1715121"/>
              <a:gd name="connsiteX48" fmla="*/ 381000 w 1326463"/>
              <a:gd name="connsiteY48" fmla="*/ 1143106 h 1715121"/>
              <a:gd name="connsiteX49" fmla="*/ 438150 w 1326463"/>
              <a:gd name="connsiteY49" fmla="*/ 1105006 h 1715121"/>
              <a:gd name="connsiteX50" fmla="*/ 466725 w 1326463"/>
              <a:gd name="connsiteY50" fmla="*/ 1085956 h 1715121"/>
              <a:gd name="connsiteX51" fmla="*/ 523875 w 1326463"/>
              <a:gd name="connsiteY51" fmla="*/ 1038331 h 1715121"/>
              <a:gd name="connsiteX52" fmla="*/ 542925 w 1326463"/>
              <a:gd name="connsiteY52" fmla="*/ 1009756 h 1715121"/>
              <a:gd name="connsiteX53" fmla="*/ 571500 w 1326463"/>
              <a:gd name="connsiteY53" fmla="*/ 990706 h 1715121"/>
              <a:gd name="connsiteX54" fmla="*/ 581025 w 1326463"/>
              <a:gd name="connsiteY54" fmla="*/ 952606 h 1715121"/>
              <a:gd name="connsiteX55" fmla="*/ 609600 w 1326463"/>
              <a:gd name="connsiteY55" fmla="*/ 885931 h 1715121"/>
              <a:gd name="connsiteX56" fmla="*/ 609600 w 1326463"/>
              <a:gd name="connsiteY56" fmla="*/ 676381 h 1715121"/>
              <a:gd name="connsiteX57" fmla="*/ 628650 w 1326463"/>
              <a:gd name="connsiteY57" fmla="*/ 476356 h 1715121"/>
              <a:gd name="connsiteX58" fmla="*/ 638175 w 1326463"/>
              <a:gd name="connsiteY58" fmla="*/ 447781 h 1715121"/>
              <a:gd name="connsiteX59" fmla="*/ 657225 w 1326463"/>
              <a:gd name="connsiteY59" fmla="*/ 381106 h 1715121"/>
              <a:gd name="connsiteX60" fmla="*/ 676275 w 1326463"/>
              <a:gd name="connsiteY60" fmla="*/ 352531 h 1715121"/>
              <a:gd name="connsiteX61" fmla="*/ 704850 w 1326463"/>
              <a:gd name="connsiteY61" fmla="*/ 295381 h 1715121"/>
              <a:gd name="connsiteX62" fmla="*/ 714375 w 1326463"/>
              <a:gd name="connsiteY62" fmla="*/ 257281 h 1715121"/>
              <a:gd name="connsiteX63" fmla="*/ 733425 w 1326463"/>
              <a:gd name="connsiteY63" fmla="*/ 200131 h 1715121"/>
              <a:gd name="connsiteX64" fmla="*/ 742950 w 1326463"/>
              <a:gd name="connsiteY64" fmla="*/ 66781 h 1715121"/>
              <a:gd name="connsiteX65" fmla="*/ 752475 w 1326463"/>
              <a:gd name="connsiteY65" fmla="*/ 38206 h 1715121"/>
              <a:gd name="connsiteX66" fmla="*/ 762000 w 1326463"/>
              <a:gd name="connsiteY66" fmla="*/ 106 h 171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326463" h="1715121">
                <a:moveTo>
                  <a:pt x="762000" y="106"/>
                </a:moveTo>
                <a:cubicBezTo>
                  <a:pt x="771525" y="-1482"/>
                  <a:pt x="797240" y="14920"/>
                  <a:pt x="809625" y="28681"/>
                </a:cubicBezTo>
                <a:cubicBezTo>
                  <a:pt x="916338" y="147251"/>
                  <a:pt x="798282" y="62394"/>
                  <a:pt x="876300" y="114406"/>
                </a:cubicBezTo>
                <a:cubicBezTo>
                  <a:pt x="889000" y="133456"/>
                  <a:pt x="895350" y="158856"/>
                  <a:pt x="914400" y="171556"/>
                </a:cubicBezTo>
                <a:cubicBezTo>
                  <a:pt x="985346" y="218854"/>
                  <a:pt x="898211" y="158065"/>
                  <a:pt x="971550" y="219181"/>
                </a:cubicBezTo>
                <a:cubicBezTo>
                  <a:pt x="980344" y="226510"/>
                  <a:pt x="991331" y="230902"/>
                  <a:pt x="1000125" y="238231"/>
                </a:cubicBezTo>
                <a:cubicBezTo>
                  <a:pt x="1047691" y="277869"/>
                  <a:pt x="1007057" y="259592"/>
                  <a:pt x="1057275" y="276331"/>
                </a:cubicBezTo>
                <a:cubicBezTo>
                  <a:pt x="1063625" y="285856"/>
                  <a:pt x="1068875" y="296214"/>
                  <a:pt x="1076325" y="304906"/>
                </a:cubicBezTo>
                <a:cubicBezTo>
                  <a:pt x="1107121" y="340835"/>
                  <a:pt x="1109295" y="339586"/>
                  <a:pt x="1143000" y="362056"/>
                </a:cubicBezTo>
                <a:cubicBezTo>
                  <a:pt x="1168400" y="438256"/>
                  <a:pt x="1130300" y="349356"/>
                  <a:pt x="1181100" y="400156"/>
                </a:cubicBezTo>
                <a:cubicBezTo>
                  <a:pt x="1231900" y="450956"/>
                  <a:pt x="1143000" y="412856"/>
                  <a:pt x="1219200" y="438256"/>
                </a:cubicBezTo>
                <a:cubicBezTo>
                  <a:pt x="1233595" y="495837"/>
                  <a:pt x="1224585" y="463937"/>
                  <a:pt x="1247775" y="533506"/>
                </a:cubicBezTo>
                <a:cubicBezTo>
                  <a:pt x="1250950" y="543031"/>
                  <a:pt x="1255331" y="552236"/>
                  <a:pt x="1257300" y="562081"/>
                </a:cubicBezTo>
                <a:cubicBezTo>
                  <a:pt x="1263650" y="593831"/>
                  <a:pt x="1266111" y="626614"/>
                  <a:pt x="1276350" y="657331"/>
                </a:cubicBezTo>
                <a:cubicBezTo>
                  <a:pt x="1308361" y="753363"/>
                  <a:pt x="1259520" y="604405"/>
                  <a:pt x="1295400" y="724006"/>
                </a:cubicBezTo>
                <a:cubicBezTo>
                  <a:pt x="1301170" y="743240"/>
                  <a:pt x="1314450" y="781156"/>
                  <a:pt x="1314450" y="781156"/>
                </a:cubicBezTo>
                <a:cubicBezTo>
                  <a:pt x="1327851" y="928564"/>
                  <a:pt x="1332889" y="933523"/>
                  <a:pt x="1314450" y="1124056"/>
                </a:cubicBezTo>
                <a:cubicBezTo>
                  <a:pt x="1312516" y="1144043"/>
                  <a:pt x="1300270" y="1161725"/>
                  <a:pt x="1295400" y="1181206"/>
                </a:cubicBezTo>
                <a:cubicBezTo>
                  <a:pt x="1292225" y="1193906"/>
                  <a:pt x="1291729" y="1207597"/>
                  <a:pt x="1285875" y="1219306"/>
                </a:cubicBezTo>
                <a:cubicBezTo>
                  <a:pt x="1278775" y="1233505"/>
                  <a:pt x="1266825" y="1244706"/>
                  <a:pt x="1257300" y="1257406"/>
                </a:cubicBezTo>
                <a:cubicBezTo>
                  <a:pt x="1254125" y="1270106"/>
                  <a:pt x="1253629" y="1283797"/>
                  <a:pt x="1247775" y="1295506"/>
                </a:cubicBezTo>
                <a:cubicBezTo>
                  <a:pt x="1190457" y="1410141"/>
                  <a:pt x="1244388" y="1261112"/>
                  <a:pt x="1200150" y="1371706"/>
                </a:cubicBezTo>
                <a:cubicBezTo>
                  <a:pt x="1192692" y="1390350"/>
                  <a:pt x="1187450" y="1409806"/>
                  <a:pt x="1181100" y="1428856"/>
                </a:cubicBezTo>
                <a:cubicBezTo>
                  <a:pt x="1177925" y="1438381"/>
                  <a:pt x="1178675" y="1450331"/>
                  <a:pt x="1171575" y="1457431"/>
                </a:cubicBezTo>
                <a:cubicBezTo>
                  <a:pt x="1162050" y="1466956"/>
                  <a:pt x="1153348" y="1477382"/>
                  <a:pt x="1143000" y="1486006"/>
                </a:cubicBezTo>
                <a:cubicBezTo>
                  <a:pt x="1134206" y="1493335"/>
                  <a:pt x="1124664" y="1499936"/>
                  <a:pt x="1114425" y="1505056"/>
                </a:cubicBezTo>
                <a:cubicBezTo>
                  <a:pt x="1105445" y="1509546"/>
                  <a:pt x="1095375" y="1511406"/>
                  <a:pt x="1085850" y="1514581"/>
                </a:cubicBezTo>
                <a:cubicBezTo>
                  <a:pt x="1067905" y="1532526"/>
                  <a:pt x="1052570" y="1551597"/>
                  <a:pt x="1028700" y="1562206"/>
                </a:cubicBezTo>
                <a:cubicBezTo>
                  <a:pt x="1010350" y="1570361"/>
                  <a:pt x="990600" y="1574906"/>
                  <a:pt x="971550" y="1581256"/>
                </a:cubicBezTo>
                <a:cubicBezTo>
                  <a:pt x="958850" y="1590781"/>
                  <a:pt x="947649" y="1602731"/>
                  <a:pt x="933450" y="1609831"/>
                </a:cubicBezTo>
                <a:cubicBezTo>
                  <a:pt x="915489" y="1618811"/>
                  <a:pt x="893008" y="1617742"/>
                  <a:pt x="876300" y="1628881"/>
                </a:cubicBezTo>
                <a:cubicBezTo>
                  <a:pt x="866775" y="1635231"/>
                  <a:pt x="857964" y="1642811"/>
                  <a:pt x="847725" y="1647931"/>
                </a:cubicBezTo>
                <a:cubicBezTo>
                  <a:pt x="771479" y="1686054"/>
                  <a:pt x="682974" y="1688020"/>
                  <a:pt x="600075" y="1695556"/>
                </a:cubicBezTo>
                <a:cubicBezTo>
                  <a:pt x="587375" y="1698731"/>
                  <a:pt x="574951" y="1703351"/>
                  <a:pt x="561975" y="1705081"/>
                </a:cubicBezTo>
                <a:cubicBezTo>
                  <a:pt x="421119" y="1723862"/>
                  <a:pt x="383433" y="1711769"/>
                  <a:pt x="209550" y="1705081"/>
                </a:cubicBezTo>
                <a:cubicBezTo>
                  <a:pt x="130680" y="1678791"/>
                  <a:pt x="163539" y="1702739"/>
                  <a:pt x="114300" y="1628881"/>
                </a:cubicBezTo>
                <a:lnTo>
                  <a:pt x="114300" y="1628881"/>
                </a:lnTo>
                <a:cubicBezTo>
                  <a:pt x="88900" y="1611948"/>
                  <a:pt x="76895" y="1606643"/>
                  <a:pt x="57150" y="1581256"/>
                </a:cubicBezTo>
                <a:cubicBezTo>
                  <a:pt x="43094" y="1563184"/>
                  <a:pt x="26290" y="1545826"/>
                  <a:pt x="19050" y="1524106"/>
                </a:cubicBezTo>
                <a:lnTo>
                  <a:pt x="0" y="1466956"/>
                </a:lnTo>
                <a:cubicBezTo>
                  <a:pt x="3175" y="1447906"/>
                  <a:pt x="4841" y="1428542"/>
                  <a:pt x="9525" y="1409806"/>
                </a:cubicBezTo>
                <a:cubicBezTo>
                  <a:pt x="14395" y="1390325"/>
                  <a:pt x="22225" y="1371706"/>
                  <a:pt x="28575" y="1352656"/>
                </a:cubicBezTo>
                <a:cubicBezTo>
                  <a:pt x="31750" y="1343131"/>
                  <a:pt x="36131" y="1333926"/>
                  <a:pt x="38100" y="1324081"/>
                </a:cubicBezTo>
                <a:cubicBezTo>
                  <a:pt x="41275" y="1308206"/>
                  <a:pt x="39593" y="1290512"/>
                  <a:pt x="47625" y="1276456"/>
                </a:cubicBezTo>
                <a:cubicBezTo>
                  <a:pt x="52716" y="1267546"/>
                  <a:pt x="109743" y="1240179"/>
                  <a:pt x="114300" y="1238356"/>
                </a:cubicBezTo>
                <a:cubicBezTo>
                  <a:pt x="132944" y="1230898"/>
                  <a:pt x="151759" y="1223244"/>
                  <a:pt x="171450" y="1219306"/>
                </a:cubicBezTo>
                <a:cubicBezTo>
                  <a:pt x="184645" y="1216667"/>
                  <a:pt x="231175" y="1209409"/>
                  <a:pt x="247650" y="1200256"/>
                </a:cubicBezTo>
                <a:cubicBezTo>
                  <a:pt x="305694" y="1168009"/>
                  <a:pt x="286351" y="1164387"/>
                  <a:pt x="333375" y="1152631"/>
                </a:cubicBezTo>
                <a:cubicBezTo>
                  <a:pt x="349081" y="1148704"/>
                  <a:pt x="365125" y="1146281"/>
                  <a:pt x="381000" y="1143106"/>
                </a:cubicBezTo>
                <a:lnTo>
                  <a:pt x="438150" y="1105006"/>
                </a:lnTo>
                <a:cubicBezTo>
                  <a:pt x="447675" y="1098656"/>
                  <a:pt x="458630" y="1094051"/>
                  <a:pt x="466725" y="1085956"/>
                </a:cubicBezTo>
                <a:cubicBezTo>
                  <a:pt x="503395" y="1049286"/>
                  <a:pt x="484092" y="1064853"/>
                  <a:pt x="523875" y="1038331"/>
                </a:cubicBezTo>
                <a:cubicBezTo>
                  <a:pt x="530225" y="1028806"/>
                  <a:pt x="534830" y="1017851"/>
                  <a:pt x="542925" y="1009756"/>
                </a:cubicBezTo>
                <a:cubicBezTo>
                  <a:pt x="551020" y="1001661"/>
                  <a:pt x="565150" y="1000231"/>
                  <a:pt x="571500" y="990706"/>
                </a:cubicBezTo>
                <a:cubicBezTo>
                  <a:pt x="578762" y="979814"/>
                  <a:pt x="577429" y="965193"/>
                  <a:pt x="581025" y="952606"/>
                </a:cubicBezTo>
                <a:cubicBezTo>
                  <a:pt x="590368" y="919904"/>
                  <a:pt x="592667" y="919798"/>
                  <a:pt x="609600" y="885931"/>
                </a:cubicBezTo>
                <a:cubicBezTo>
                  <a:pt x="631564" y="754147"/>
                  <a:pt x="609600" y="912434"/>
                  <a:pt x="609600" y="676381"/>
                </a:cubicBezTo>
                <a:cubicBezTo>
                  <a:pt x="609600" y="639092"/>
                  <a:pt x="618427" y="527470"/>
                  <a:pt x="628650" y="476356"/>
                </a:cubicBezTo>
                <a:cubicBezTo>
                  <a:pt x="630619" y="466511"/>
                  <a:pt x="635417" y="457435"/>
                  <a:pt x="638175" y="447781"/>
                </a:cubicBezTo>
                <a:cubicBezTo>
                  <a:pt x="642244" y="433539"/>
                  <a:pt x="649612" y="396331"/>
                  <a:pt x="657225" y="381106"/>
                </a:cubicBezTo>
                <a:cubicBezTo>
                  <a:pt x="662345" y="370867"/>
                  <a:pt x="671155" y="362770"/>
                  <a:pt x="676275" y="352531"/>
                </a:cubicBezTo>
                <a:cubicBezTo>
                  <a:pt x="715710" y="273661"/>
                  <a:pt x="650255" y="377273"/>
                  <a:pt x="704850" y="295381"/>
                </a:cubicBezTo>
                <a:cubicBezTo>
                  <a:pt x="708025" y="282681"/>
                  <a:pt x="710613" y="269820"/>
                  <a:pt x="714375" y="257281"/>
                </a:cubicBezTo>
                <a:cubicBezTo>
                  <a:pt x="720145" y="238047"/>
                  <a:pt x="733425" y="200131"/>
                  <a:pt x="733425" y="200131"/>
                </a:cubicBezTo>
                <a:cubicBezTo>
                  <a:pt x="736600" y="155681"/>
                  <a:pt x="737743" y="111039"/>
                  <a:pt x="742950" y="66781"/>
                </a:cubicBezTo>
                <a:cubicBezTo>
                  <a:pt x="744123" y="56810"/>
                  <a:pt x="745375" y="45306"/>
                  <a:pt x="752475" y="38206"/>
                </a:cubicBezTo>
                <a:cubicBezTo>
                  <a:pt x="759575" y="31106"/>
                  <a:pt x="752475" y="1694"/>
                  <a:pt x="762000" y="10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414" name="Freeform 413"/>
          <p:cNvSpPr/>
          <p:nvPr/>
        </p:nvSpPr>
        <p:spPr>
          <a:xfrm>
            <a:off x="3920628" y="5019675"/>
            <a:ext cx="1640894" cy="1393654"/>
          </a:xfrm>
          <a:custGeom>
            <a:avLst/>
            <a:gdLst>
              <a:gd name="connsiteX0" fmla="*/ 1458409 w 1640894"/>
              <a:gd name="connsiteY0" fmla="*/ 400050 h 1393654"/>
              <a:gd name="connsiteX1" fmla="*/ 1382209 w 1640894"/>
              <a:gd name="connsiteY1" fmla="*/ 333375 h 1393654"/>
              <a:gd name="connsiteX2" fmla="*/ 1306009 w 1640894"/>
              <a:gd name="connsiteY2" fmla="*/ 257175 h 1393654"/>
              <a:gd name="connsiteX3" fmla="*/ 1267909 w 1640894"/>
              <a:gd name="connsiteY3" fmla="*/ 209550 h 1393654"/>
              <a:gd name="connsiteX4" fmla="*/ 1239334 w 1640894"/>
              <a:gd name="connsiteY4" fmla="*/ 190500 h 1393654"/>
              <a:gd name="connsiteX5" fmla="*/ 1220284 w 1640894"/>
              <a:gd name="connsiteY5" fmla="*/ 161925 h 1393654"/>
              <a:gd name="connsiteX6" fmla="*/ 1191709 w 1640894"/>
              <a:gd name="connsiteY6" fmla="*/ 142875 h 1393654"/>
              <a:gd name="connsiteX7" fmla="*/ 1134559 w 1640894"/>
              <a:gd name="connsiteY7" fmla="*/ 123825 h 1393654"/>
              <a:gd name="connsiteX8" fmla="*/ 991684 w 1640894"/>
              <a:gd name="connsiteY8" fmla="*/ 142875 h 1393654"/>
              <a:gd name="connsiteX9" fmla="*/ 915484 w 1640894"/>
              <a:gd name="connsiteY9" fmla="*/ 161925 h 1393654"/>
              <a:gd name="connsiteX10" fmla="*/ 791659 w 1640894"/>
              <a:gd name="connsiteY10" fmla="*/ 180975 h 1393654"/>
              <a:gd name="connsiteX11" fmla="*/ 753559 w 1640894"/>
              <a:gd name="connsiteY11" fmla="*/ 171450 h 1393654"/>
              <a:gd name="connsiteX12" fmla="*/ 696409 w 1640894"/>
              <a:gd name="connsiteY12" fmla="*/ 133350 h 1393654"/>
              <a:gd name="connsiteX13" fmla="*/ 629734 w 1640894"/>
              <a:gd name="connsiteY13" fmla="*/ 114300 h 1393654"/>
              <a:gd name="connsiteX14" fmla="*/ 544009 w 1640894"/>
              <a:gd name="connsiteY14" fmla="*/ 57150 h 1393654"/>
              <a:gd name="connsiteX15" fmla="*/ 515434 w 1640894"/>
              <a:gd name="connsiteY15" fmla="*/ 38100 h 1393654"/>
              <a:gd name="connsiteX16" fmla="*/ 486859 w 1640894"/>
              <a:gd name="connsiteY16" fmla="*/ 28575 h 1393654"/>
              <a:gd name="connsiteX17" fmla="*/ 429709 w 1640894"/>
              <a:gd name="connsiteY17" fmla="*/ 0 h 1393654"/>
              <a:gd name="connsiteX18" fmla="*/ 391609 w 1640894"/>
              <a:gd name="connsiteY18" fmla="*/ 19050 h 1393654"/>
              <a:gd name="connsiteX19" fmla="*/ 343984 w 1640894"/>
              <a:gd name="connsiteY19" fmla="*/ 76200 h 1393654"/>
              <a:gd name="connsiteX20" fmla="*/ 324934 w 1640894"/>
              <a:gd name="connsiteY20" fmla="*/ 133350 h 1393654"/>
              <a:gd name="connsiteX21" fmla="*/ 315409 w 1640894"/>
              <a:gd name="connsiteY21" fmla="*/ 161925 h 1393654"/>
              <a:gd name="connsiteX22" fmla="*/ 286834 w 1640894"/>
              <a:gd name="connsiteY22" fmla="*/ 352425 h 1393654"/>
              <a:gd name="connsiteX23" fmla="*/ 248734 w 1640894"/>
              <a:gd name="connsiteY23" fmla="*/ 409575 h 1393654"/>
              <a:gd name="connsiteX24" fmla="*/ 191584 w 1640894"/>
              <a:gd name="connsiteY24" fmla="*/ 447675 h 1393654"/>
              <a:gd name="connsiteX25" fmla="*/ 134434 w 1640894"/>
              <a:gd name="connsiteY25" fmla="*/ 485775 h 1393654"/>
              <a:gd name="connsiteX26" fmla="*/ 115384 w 1640894"/>
              <a:gd name="connsiteY26" fmla="*/ 514350 h 1393654"/>
              <a:gd name="connsiteX27" fmla="*/ 96334 w 1640894"/>
              <a:gd name="connsiteY27" fmla="*/ 571500 h 1393654"/>
              <a:gd name="connsiteX28" fmla="*/ 58234 w 1640894"/>
              <a:gd name="connsiteY28" fmla="*/ 771525 h 1393654"/>
              <a:gd name="connsiteX29" fmla="*/ 29659 w 1640894"/>
              <a:gd name="connsiteY29" fmla="*/ 781050 h 1393654"/>
              <a:gd name="connsiteX30" fmla="*/ 10609 w 1640894"/>
              <a:gd name="connsiteY30" fmla="*/ 809625 h 1393654"/>
              <a:gd name="connsiteX31" fmla="*/ 10609 w 1640894"/>
              <a:gd name="connsiteY31" fmla="*/ 1009650 h 1393654"/>
              <a:gd name="connsiteX32" fmla="*/ 67759 w 1640894"/>
              <a:gd name="connsiteY32" fmla="*/ 1028700 h 1393654"/>
              <a:gd name="connsiteX33" fmla="*/ 124909 w 1640894"/>
              <a:gd name="connsiteY33" fmla="*/ 1057275 h 1393654"/>
              <a:gd name="connsiteX34" fmla="*/ 143959 w 1640894"/>
              <a:gd name="connsiteY34" fmla="*/ 1114425 h 1393654"/>
              <a:gd name="connsiteX35" fmla="*/ 182059 w 1640894"/>
              <a:gd name="connsiteY35" fmla="*/ 1190625 h 1393654"/>
              <a:gd name="connsiteX36" fmla="*/ 191584 w 1640894"/>
              <a:gd name="connsiteY36" fmla="*/ 1247775 h 1393654"/>
              <a:gd name="connsiteX37" fmla="*/ 210634 w 1640894"/>
              <a:gd name="connsiteY37" fmla="*/ 1276350 h 1393654"/>
              <a:gd name="connsiteX38" fmla="*/ 296359 w 1640894"/>
              <a:gd name="connsiteY38" fmla="*/ 1333500 h 1393654"/>
              <a:gd name="connsiteX39" fmla="*/ 601159 w 1640894"/>
              <a:gd name="connsiteY39" fmla="*/ 1362075 h 1393654"/>
              <a:gd name="connsiteX40" fmla="*/ 848809 w 1640894"/>
              <a:gd name="connsiteY40" fmla="*/ 1371600 h 1393654"/>
              <a:gd name="connsiteX41" fmla="*/ 1105984 w 1640894"/>
              <a:gd name="connsiteY41" fmla="*/ 1390650 h 1393654"/>
              <a:gd name="connsiteX42" fmla="*/ 1172659 w 1640894"/>
              <a:gd name="connsiteY42" fmla="*/ 1371600 h 1393654"/>
              <a:gd name="connsiteX43" fmla="*/ 1229809 w 1640894"/>
              <a:gd name="connsiteY43" fmla="*/ 1362075 h 1393654"/>
              <a:gd name="connsiteX44" fmla="*/ 1296484 w 1640894"/>
              <a:gd name="connsiteY44" fmla="*/ 1323975 h 1393654"/>
              <a:gd name="connsiteX45" fmla="*/ 1315534 w 1640894"/>
              <a:gd name="connsiteY45" fmla="*/ 1247775 h 1393654"/>
              <a:gd name="connsiteX46" fmla="*/ 1325059 w 1640894"/>
              <a:gd name="connsiteY46" fmla="*/ 1009650 h 1393654"/>
              <a:gd name="connsiteX47" fmla="*/ 1353634 w 1640894"/>
              <a:gd name="connsiteY47" fmla="*/ 990600 h 1393654"/>
              <a:gd name="connsiteX48" fmla="*/ 1410784 w 1640894"/>
              <a:gd name="connsiteY48" fmla="*/ 971550 h 1393654"/>
              <a:gd name="connsiteX49" fmla="*/ 1439359 w 1640894"/>
              <a:gd name="connsiteY49" fmla="*/ 962025 h 1393654"/>
              <a:gd name="connsiteX50" fmla="*/ 1496509 w 1640894"/>
              <a:gd name="connsiteY50" fmla="*/ 914400 h 1393654"/>
              <a:gd name="connsiteX51" fmla="*/ 1553659 w 1640894"/>
              <a:gd name="connsiteY51" fmla="*/ 876300 h 1393654"/>
              <a:gd name="connsiteX52" fmla="*/ 1620334 w 1640894"/>
              <a:gd name="connsiteY52" fmla="*/ 809625 h 1393654"/>
              <a:gd name="connsiteX53" fmla="*/ 1639384 w 1640894"/>
              <a:gd name="connsiteY53" fmla="*/ 781050 h 1393654"/>
              <a:gd name="connsiteX54" fmla="*/ 1610809 w 1640894"/>
              <a:gd name="connsiteY54" fmla="*/ 638175 h 1393654"/>
              <a:gd name="connsiteX55" fmla="*/ 1572709 w 1640894"/>
              <a:gd name="connsiteY55" fmla="*/ 619125 h 1393654"/>
              <a:gd name="connsiteX56" fmla="*/ 1515559 w 1640894"/>
              <a:gd name="connsiteY56" fmla="*/ 581025 h 1393654"/>
              <a:gd name="connsiteX57" fmla="*/ 1506034 w 1640894"/>
              <a:gd name="connsiteY57" fmla="*/ 552450 h 1393654"/>
              <a:gd name="connsiteX58" fmla="*/ 1467934 w 1640894"/>
              <a:gd name="connsiteY58" fmla="*/ 409575 h 1393654"/>
              <a:gd name="connsiteX59" fmla="*/ 1458409 w 1640894"/>
              <a:gd name="connsiteY59" fmla="*/ 400050 h 139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640894" h="1393654">
                <a:moveTo>
                  <a:pt x="1458409" y="400050"/>
                </a:moveTo>
                <a:cubicBezTo>
                  <a:pt x="1444121" y="387350"/>
                  <a:pt x="1399894" y="356113"/>
                  <a:pt x="1382209" y="333375"/>
                </a:cubicBezTo>
                <a:cubicBezTo>
                  <a:pt x="1323694" y="258141"/>
                  <a:pt x="1372363" y="290352"/>
                  <a:pt x="1306009" y="257175"/>
                </a:cubicBezTo>
                <a:cubicBezTo>
                  <a:pt x="1293309" y="241300"/>
                  <a:pt x="1282284" y="223925"/>
                  <a:pt x="1267909" y="209550"/>
                </a:cubicBezTo>
                <a:cubicBezTo>
                  <a:pt x="1259814" y="201455"/>
                  <a:pt x="1247429" y="198595"/>
                  <a:pt x="1239334" y="190500"/>
                </a:cubicBezTo>
                <a:cubicBezTo>
                  <a:pt x="1231239" y="182405"/>
                  <a:pt x="1228379" y="170020"/>
                  <a:pt x="1220284" y="161925"/>
                </a:cubicBezTo>
                <a:cubicBezTo>
                  <a:pt x="1212189" y="153830"/>
                  <a:pt x="1202170" y="147524"/>
                  <a:pt x="1191709" y="142875"/>
                </a:cubicBezTo>
                <a:cubicBezTo>
                  <a:pt x="1173359" y="134720"/>
                  <a:pt x="1134559" y="123825"/>
                  <a:pt x="1134559" y="123825"/>
                </a:cubicBezTo>
                <a:cubicBezTo>
                  <a:pt x="1056917" y="132452"/>
                  <a:pt x="1058870" y="130659"/>
                  <a:pt x="991684" y="142875"/>
                </a:cubicBezTo>
                <a:cubicBezTo>
                  <a:pt x="862956" y="166280"/>
                  <a:pt x="1003610" y="139894"/>
                  <a:pt x="915484" y="161925"/>
                </a:cubicBezTo>
                <a:cubicBezTo>
                  <a:pt x="871849" y="172834"/>
                  <a:pt x="837928" y="175191"/>
                  <a:pt x="791659" y="180975"/>
                </a:cubicBezTo>
                <a:cubicBezTo>
                  <a:pt x="778959" y="177800"/>
                  <a:pt x="765268" y="177304"/>
                  <a:pt x="753559" y="171450"/>
                </a:cubicBezTo>
                <a:cubicBezTo>
                  <a:pt x="733081" y="161211"/>
                  <a:pt x="718129" y="140590"/>
                  <a:pt x="696409" y="133350"/>
                </a:cubicBezTo>
                <a:cubicBezTo>
                  <a:pt x="655415" y="119685"/>
                  <a:pt x="677574" y="126260"/>
                  <a:pt x="629734" y="114300"/>
                </a:cubicBezTo>
                <a:lnTo>
                  <a:pt x="544009" y="57150"/>
                </a:lnTo>
                <a:cubicBezTo>
                  <a:pt x="534484" y="50800"/>
                  <a:pt x="526294" y="41720"/>
                  <a:pt x="515434" y="38100"/>
                </a:cubicBezTo>
                <a:cubicBezTo>
                  <a:pt x="505909" y="34925"/>
                  <a:pt x="495839" y="33065"/>
                  <a:pt x="486859" y="28575"/>
                </a:cubicBezTo>
                <a:cubicBezTo>
                  <a:pt x="413001" y="-8354"/>
                  <a:pt x="501533" y="23941"/>
                  <a:pt x="429709" y="0"/>
                </a:cubicBezTo>
                <a:cubicBezTo>
                  <a:pt x="417009" y="6350"/>
                  <a:pt x="403163" y="10797"/>
                  <a:pt x="391609" y="19050"/>
                </a:cubicBezTo>
                <a:cubicBezTo>
                  <a:pt x="377003" y="29483"/>
                  <a:pt x="351756" y="58714"/>
                  <a:pt x="343984" y="76200"/>
                </a:cubicBezTo>
                <a:cubicBezTo>
                  <a:pt x="335829" y="94550"/>
                  <a:pt x="331284" y="114300"/>
                  <a:pt x="324934" y="133350"/>
                </a:cubicBezTo>
                <a:lnTo>
                  <a:pt x="315409" y="161925"/>
                </a:lnTo>
                <a:cubicBezTo>
                  <a:pt x="313279" y="191740"/>
                  <a:pt x="315999" y="308677"/>
                  <a:pt x="286834" y="352425"/>
                </a:cubicBezTo>
                <a:cubicBezTo>
                  <a:pt x="274134" y="371475"/>
                  <a:pt x="267784" y="396875"/>
                  <a:pt x="248734" y="409575"/>
                </a:cubicBezTo>
                <a:cubicBezTo>
                  <a:pt x="229684" y="422275"/>
                  <a:pt x="207773" y="431486"/>
                  <a:pt x="191584" y="447675"/>
                </a:cubicBezTo>
                <a:cubicBezTo>
                  <a:pt x="155909" y="483350"/>
                  <a:pt x="175788" y="471990"/>
                  <a:pt x="134434" y="485775"/>
                </a:cubicBezTo>
                <a:cubicBezTo>
                  <a:pt x="128084" y="495300"/>
                  <a:pt x="120033" y="503889"/>
                  <a:pt x="115384" y="514350"/>
                </a:cubicBezTo>
                <a:cubicBezTo>
                  <a:pt x="107229" y="532700"/>
                  <a:pt x="96334" y="571500"/>
                  <a:pt x="96334" y="571500"/>
                </a:cubicBezTo>
                <a:cubicBezTo>
                  <a:pt x="89955" y="692696"/>
                  <a:pt x="136362" y="732461"/>
                  <a:pt x="58234" y="771525"/>
                </a:cubicBezTo>
                <a:cubicBezTo>
                  <a:pt x="49254" y="776015"/>
                  <a:pt x="39184" y="777875"/>
                  <a:pt x="29659" y="781050"/>
                </a:cubicBezTo>
                <a:cubicBezTo>
                  <a:pt x="23309" y="790575"/>
                  <a:pt x="13898" y="798660"/>
                  <a:pt x="10609" y="809625"/>
                </a:cubicBezTo>
                <a:cubicBezTo>
                  <a:pt x="-3862" y="857862"/>
                  <a:pt x="-3207" y="978070"/>
                  <a:pt x="10609" y="1009650"/>
                </a:cubicBezTo>
                <a:cubicBezTo>
                  <a:pt x="18658" y="1028047"/>
                  <a:pt x="51051" y="1017561"/>
                  <a:pt x="67759" y="1028700"/>
                </a:cubicBezTo>
                <a:cubicBezTo>
                  <a:pt x="104688" y="1053319"/>
                  <a:pt x="85474" y="1044130"/>
                  <a:pt x="124909" y="1057275"/>
                </a:cubicBezTo>
                <a:cubicBezTo>
                  <a:pt x="131259" y="1076325"/>
                  <a:pt x="132820" y="1097717"/>
                  <a:pt x="143959" y="1114425"/>
                </a:cubicBezTo>
                <a:cubicBezTo>
                  <a:pt x="172493" y="1157226"/>
                  <a:pt x="158757" y="1132371"/>
                  <a:pt x="182059" y="1190625"/>
                </a:cubicBezTo>
                <a:cubicBezTo>
                  <a:pt x="185234" y="1209675"/>
                  <a:pt x="185477" y="1229453"/>
                  <a:pt x="191584" y="1247775"/>
                </a:cubicBezTo>
                <a:cubicBezTo>
                  <a:pt x="195204" y="1258635"/>
                  <a:pt x="203305" y="1267556"/>
                  <a:pt x="210634" y="1276350"/>
                </a:cubicBezTo>
                <a:cubicBezTo>
                  <a:pt x="232922" y="1303095"/>
                  <a:pt x="261415" y="1326511"/>
                  <a:pt x="296359" y="1333500"/>
                </a:cubicBezTo>
                <a:cubicBezTo>
                  <a:pt x="429877" y="1360204"/>
                  <a:pt x="443678" y="1355228"/>
                  <a:pt x="601159" y="1362075"/>
                </a:cubicBezTo>
                <a:lnTo>
                  <a:pt x="848809" y="1371600"/>
                </a:lnTo>
                <a:cubicBezTo>
                  <a:pt x="946549" y="1396035"/>
                  <a:pt x="936767" y="1396291"/>
                  <a:pt x="1105984" y="1390650"/>
                </a:cubicBezTo>
                <a:cubicBezTo>
                  <a:pt x="1129086" y="1389880"/>
                  <a:pt x="1150137" y="1376797"/>
                  <a:pt x="1172659" y="1371600"/>
                </a:cubicBezTo>
                <a:cubicBezTo>
                  <a:pt x="1191477" y="1367257"/>
                  <a:pt x="1210759" y="1365250"/>
                  <a:pt x="1229809" y="1362075"/>
                </a:cubicBezTo>
                <a:cubicBezTo>
                  <a:pt x="1239184" y="1357388"/>
                  <a:pt x="1287509" y="1335194"/>
                  <a:pt x="1296484" y="1323975"/>
                </a:cubicBezTo>
                <a:cubicBezTo>
                  <a:pt x="1304294" y="1314212"/>
                  <a:pt x="1315060" y="1250147"/>
                  <a:pt x="1315534" y="1247775"/>
                </a:cubicBezTo>
                <a:cubicBezTo>
                  <a:pt x="1318709" y="1168400"/>
                  <a:pt x="1313417" y="1088231"/>
                  <a:pt x="1325059" y="1009650"/>
                </a:cubicBezTo>
                <a:cubicBezTo>
                  <a:pt x="1326737" y="998326"/>
                  <a:pt x="1343173" y="995249"/>
                  <a:pt x="1353634" y="990600"/>
                </a:cubicBezTo>
                <a:cubicBezTo>
                  <a:pt x="1371984" y="982445"/>
                  <a:pt x="1391734" y="977900"/>
                  <a:pt x="1410784" y="971550"/>
                </a:cubicBezTo>
                <a:cubicBezTo>
                  <a:pt x="1420309" y="968375"/>
                  <a:pt x="1431005" y="967594"/>
                  <a:pt x="1439359" y="962025"/>
                </a:cubicBezTo>
                <a:cubicBezTo>
                  <a:pt x="1541469" y="893952"/>
                  <a:pt x="1386500" y="999963"/>
                  <a:pt x="1496509" y="914400"/>
                </a:cubicBezTo>
                <a:cubicBezTo>
                  <a:pt x="1514581" y="900344"/>
                  <a:pt x="1553659" y="876300"/>
                  <a:pt x="1553659" y="876300"/>
                </a:cubicBezTo>
                <a:cubicBezTo>
                  <a:pt x="1597328" y="810796"/>
                  <a:pt x="1570039" y="826390"/>
                  <a:pt x="1620334" y="809625"/>
                </a:cubicBezTo>
                <a:cubicBezTo>
                  <a:pt x="1626684" y="800100"/>
                  <a:pt x="1638623" y="792472"/>
                  <a:pt x="1639384" y="781050"/>
                </a:cubicBezTo>
                <a:cubicBezTo>
                  <a:pt x="1641111" y="755144"/>
                  <a:pt x="1647413" y="668678"/>
                  <a:pt x="1610809" y="638175"/>
                </a:cubicBezTo>
                <a:cubicBezTo>
                  <a:pt x="1599901" y="629085"/>
                  <a:pt x="1584885" y="626430"/>
                  <a:pt x="1572709" y="619125"/>
                </a:cubicBezTo>
                <a:cubicBezTo>
                  <a:pt x="1553076" y="607345"/>
                  <a:pt x="1515559" y="581025"/>
                  <a:pt x="1515559" y="581025"/>
                </a:cubicBezTo>
                <a:cubicBezTo>
                  <a:pt x="1512384" y="571500"/>
                  <a:pt x="1507279" y="562413"/>
                  <a:pt x="1506034" y="552450"/>
                </a:cubicBezTo>
                <a:cubicBezTo>
                  <a:pt x="1493760" y="454257"/>
                  <a:pt x="1531471" y="441343"/>
                  <a:pt x="1467934" y="409575"/>
                </a:cubicBezTo>
                <a:cubicBezTo>
                  <a:pt x="1465094" y="408155"/>
                  <a:pt x="1472697" y="412750"/>
                  <a:pt x="1458409" y="40005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415" name="TextBox 414"/>
          <p:cNvSpPr txBox="1"/>
          <p:nvPr/>
        </p:nvSpPr>
        <p:spPr>
          <a:xfrm>
            <a:off x="5515953" y="5212834"/>
            <a:ext cx="1117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Cluster 5</a:t>
            </a:r>
            <a:endParaRPr lang="en-US" dirty="0"/>
          </a:p>
        </p:txBody>
      </p:sp>
      <p:cxnSp>
        <p:nvCxnSpPr>
          <p:cNvPr id="416" name="Straight Arrow Connector 415"/>
          <p:cNvCxnSpPr>
            <a:stCxn id="411" idx="1"/>
          </p:cNvCxnSpPr>
          <p:nvPr/>
        </p:nvCxnSpPr>
        <p:spPr>
          <a:xfrm flipH="1" flipV="1">
            <a:off x="2353955" y="4694430"/>
            <a:ext cx="2332052" cy="1062479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" name="Rounded Rectangle 418"/>
          <p:cNvSpPr/>
          <p:nvPr/>
        </p:nvSpPr>
        <p:spPr>
          <a:xfrm>
            <a:off x="6781800" y="4011999"/>
            <a:ext cx="2082800" cy="210781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 Increasing SSE across  clusters increases </a:t>
            </a:r>
            <a:r>
              <a:rPr lang="en-US" sz="2000" b="1" dirty="0" smtClean="0">
                <a:solidFill>
                  <a:srgbClr val="FFFF00"/>
                </a:solidFill>
              </a:rPr>
              <a:t>separation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(we want that)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91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Figuring out if our clusters are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“Good” means</a:t>
            </a:r>
          </a:p>
          <a:p>
            <a:pPr lvl="1"/>
            <a:r>
              <a:rPr lang="en-US" dirty="0" smtClean="0"/>
              <a:t>Meaningful</a:t>
            </a:r>
          </a:p>
          <a:p>
            <a:pPr lvl="1"/>
            <a:r>
              <a:rPr lang="en-US" dirty="0" smtClean="0"/>
              <a:t>Useful</a:t>
            </a:r>
          </a:p>
          <a:p>
            <a:pPr lvl="1"/>
            <a:r>
              <a:rPr lang="en-US" dirty="0" smtClean="0"/>
              <a:t>Provides insight</a:t>
            </a:r>
          </a:p>
          <a:p>
            <a:pPr lvl="1"/>
            <a:endParaRPr lang="en-US" dirty="0"/>
          </a:p>
          <a:p>
            <a:r>
              <a:rPr lang="en-US" dirty="0" smtClean="0"/>
              <a:t>The pitfalls</a:t>
            </a:r>
          </a:p>
          <a:p>
            <a:pPr lvl="1"/>
            <a:r>
              <a:rPr lang="en-US" dirty="0" smtClean="0"/>
              <a:t>Poor clusters reveal incorrect associations</a:t>
            </a:r>
          </a:p>
          <a:p>
            <a:pPr lvl="1"/>
            <a:r>
              <a:rPr lang="en-US" dirty="0" smtClean="0"/>
              <a:t>Poor clusters reveal inconclusive associations</a:t>
            </a:r>
          </a:p>
          <a:p>
            <a:pPr lvl="1"/>
            <a:r>
              <a:rPr lang="en-US" dirty="0" smtClean="0"/>
              <a:t>There might be room for improvement and we can’t tell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This is somewhat subjective and depends upon the expectations of the analyst</a:t>
            </a:r>
          </a:p>
        </p:txBody>
      </p:sp>
    </p:spTree>
    <p:extLst>
      <p:ext uri="{BB962C8B-B14F-4D97-AF65-F5344CB8AC3E}">
        <p14:creationId xmlns:p14="http://schemas.microsoft.com/office/powerpoint/2010/main" val="41660104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validity assessment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546788"/>
              </p:ext>
            </p:extLst>
          </p:nvPr>
        </p:nvGraphicFramePr>
        <p:xfrm>
          <a:off x="762000" y="1752600"/>
          <a:ext cx="7696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170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Keys to Successful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5715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want high </a:t>
            </a:r>
            <a:r>
              <a:rPr lang="en-US" b="1" dirty="0" smtClean="0"/>
              <a:t>cohesion</a:t>
            </a:r>
            <a:r>
              <a:rPr lang="en-US" dirty="0" smtClean="0"/>
              <a:t> within clusters (minimize differences)</a:t>
            </a:r>
          </a:p>
          <a:p>
            <a:pPr lvl="1"/>
            <a:r>
              <a:rPr lang="en-US" dirty="0" smtClean="0"/>
              <a:t>High SSE, high </a:t>
            </a:r>
            <a:r>
              <a:rPr lang="en-US" dirty="0" smtClean="0"/>
              <a:t>correlation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high </a:t>
            </a:r>
            <a:r>
              <a:rPr lang="en-US" b="1" dirty="0" smtClean="0"/>
              <a:t>separation</a:t>
            </a:r>
            <a:r>
              <a:rPr lang="en-US" dirty="0" smtClean="0"/>
              <a:t> between clusters (maximize differences)</a:t>
            </a:r>
          </a:p>
          <a:p>
            <a:pPr lvl="1"/>
            <a:r>
              <a:rPr lang="en-US" dirty="0" smtClean="0"/>
              <a:t>Low SSE, low </a:t>
            </a:r>
            <a:r>
              <a:rPr lang="en-US" dirty="0" smtClean="0"/>
              <a:t>correlation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need to choose the right number of clusters</a:t>
            </a:r>
          </a:p>
          <a:p>
            <a:r>
              <a:rPr lang="en-US" dirty="0" smtClean="0"/>
              <a:t>We need to choose the right initial centroids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smtClean="0"/>
              <a:t>there’s no easy way to do this</a:t>
            </a:r>
          </a:p>
          <a:p>
            <a:r>
              <a:rPr lang="en-US" dirty="0" smtClean="0"/>
              <a:t>Combination of trial-and-error, knowledge of the problem, and looking at the output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867400" y="1828800"/>
            <a:ext cx="2895600" cy="1295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SAS, </a:t>
            </a:r>
            <a:r>
              <a:rPr lang="en-US" b="1" dirty="0" smtClean="0"/>
              <a:t>cohesion</a:t>
            </a:r>
            <a:r>
              <a:rPr lang="en-US" dirty="0" smtClean="0"/>
              <a:t> is measured by root mean square standard deviation…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867400" y="3429000"/>
            <a:ext cx="2895600" cy="1295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…and </a:t>
            </a:r>
            <a:r>
              <a:rPr lang="en-US" b="1" dirty="0" smtClean="0"/>
              <a:t>separation</a:t>
            </a:r>
            <a:r>
              <a:rPr lang="en-US" dirty="0" smtClean="0"/>
              <a:t> measured by distance to nearest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2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758454"/>
              </p:ext>
            </p:extLst>
          </p:nvPr>
        </p:nvGraphicFramePr>
        <p:xfrm>
          <a:off x="1066800" y="1981200"/>
          <a:ext cx="7086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782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742990"/>
              </p:ext>
            </p:extLst>
          </p:nvPr>
        </p:nvGraphicFramePr>
        <p:xfrm>
          <a:off x="914400" y="1676400"/>
          <a:ext cx="7391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83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cluster analysis is NOT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759425"/>
              </p:ext>
            </p:extLst>
          </p:nvPr>
        </p:nvGraphicFramePr>
        <p:xfrm>
          <a:off x="609600" y="2133600"/>
          <a:ext cx="5334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248400" y="1676400"/>
            <a:ext cx="2514600" cy="4495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idea: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The clusters must come from the data, not from external specifications.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Creating the “buckets” beforehand is categorization, but not clustering.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831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Clusters can be ambiguous</a:t>
            </a:r>
            <a:endParaRPr lang="en-US" dirty="0"/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838200" y="1981200"/>
            <a:ext cx="3344863" cy="819150"/>
            <a:chOff x="2464" y="2296"/>
            <a:chExt cx="2634" cy="646"/>
          </a:xfrm>
        </p:grpSpPr>
        <p:sp>
          <p:nvSpPr>
            <p:cNvPr id="7" name="Oval 4"/>
            <p:cNvSpPr>
              <a:spLocks noChangeAspect="1" noChangeArrowheads="1"/>
            </p:cNvSpPr>
            <p:nvPr/>
          </p:nvSpPr>
          <p:spPr bwMode="auto">
            <a:xfrm>
              <a:off x="45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spect="1" noChangeArrowheads="1"/>
            </p:cNvSpPr>
            <p:nvPr/>
          </p:nvSpPr>
          <p:spPr bwMode="auto">
            <a:xfrm>
              <a:off x="4312" y="284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spect="1" noChangeArrowheads="1"/>
            </p:cNvSpPr>
            <p:nvPr/>
          </p:nvSpPr>
          <p:spPr bwMode="auto">
            <a:xfrm>
              <a:off x="4466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spect="1" noChangeArrowheads="1"/>
            </p:cNvSpPr>
            <p:nvPr/>
          </p:nvSpPr>
          <p:spPr bwMode="auto">
            <a:xfrm>
              <a:off x="4410" y="274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8"/>
            <p:cNvSpPr>
              <a:spLocks noChangeAspect="1" noChangeArrowheads="1"/>
            </p:cNvSpPr>
            <p:nvPr/>
          </p:nvSpPr>
          <p:spPr bwMode="auto">
            <a:xfrm>
              <a:off x="4326" y="247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"/>
            <p:cNvSpPr>
              <a:spLocks noChangeAspect="1" noChangeArrowheads="1"/>
            </p:cNvSpPr>
            <p:nvPr/>
          </p:nvSpPr>
          <p:spPr bwMode="auto">
            <a:xfrm>
              <a:off x="4158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24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788" y="271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5012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3"/>
            <p:cNvSpPr>
              <a:spLocks noChangeAspect="1" noChangeArrowheads="1"/>
            </p:cNvSpPr>
            <p:nvPr/>
          </p:nvSpPr>
          <p:spPr bwMode="auto">
            <a:xfrm>
              <a:off x="478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4"/>
            <p:cNvSpPr>
              <a:spLocks noChangeAspect="1" noChangeArrowheads="1"/>
            </p:cNvSpPr>
            <p:nvPr/>
          </p:nvSpPr>
          <p:spPr bwMode="auto">
            <a:xfrm flipV="1">
              <a:off x="2870" y="2422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15"/>
            <p:cNvSpPr>
              <a:spLocks noChangeAspect="1" noChangeArrowheads="1"/>
            </p:cNvSpPr>
            <p:nvPr/>
          </p:nvSpPr>
          <p:spPr bwMode="auto">
            <a:xfrm flipV="1">
              <a:off x="2618" y="231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spect="1" noChangeArrowheads="1"/>
            </p:cNvSpPr>
            <p:nvPr/>
          </p:nvSpPr>
          <p:spPr bwMode="auto">
            <a:xfrm flipV="1">
              <a:off x="2772" y="229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7"/>
            <p:cNvSpPr>
              <a:spLocks noChangeAspect="1" noChangeArrowheads="1"/>
            </p:cNvSpPr>
            <p:nvPr/>
          </p:nvSpPr>
          <p:spPr bwMode="auto">
            <a:xfrm flipV="1">
              <a:off x="2716" y="240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spect="1" noChangeArrowheads="1"/>
            </p:cNvSpPr>
            <p:nvPr/>
          </p:nvSpPr>
          <p:spPr bwMode="auto">
            <a:xfrm flipV="1">
              <a:off x="2632" y="267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9"/>
            <p:cNvSpPr>
              <a:spLocks noChangeAspect="1" noChangeArrowheads="1"/>
            </p:cNvSpPr>
            <p:nvPr/>
          </p:nvSpPr>
          <p:spPr bwMode="auto">
            <a:xfrm flipV="1">
              <a:off x="2464" y="2730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0"/>
            <p:cNvSpPr>
              <a:spLocks noChangeAspect="1" noChangeArrowheads="1"/>
            </p:cNvSpPr>
            <p:nvPr/>
          </p:nvSpPr>
          <p:spPr bwMode="auto">
            <a:xfrm flipV="1">
              <a:off x="2548" y="285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spect="1" noChangeArrowheads="1"/>
            </p:cNvSpPr>
            <p:nvPr/>
          </p:nvSpPr>
          <p:spPr bwMode="auto">
            <a:xfrm flipV="1">
              <a:off x="309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spect="1" noChangeArrowheads="1"/>
            </p:cNvSpPr>
            <p:nvPr/>
          </p:nvSpPr>
          <p:spPr bwMode="auto">
            <a:xfrm flipV="1">
              <a:off x="3318" y="2534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spect="1" noChangeArrowheads="1"/>
            </p:cNvSpPr>
            <p:nvPr/>
          </p:nvSpPr>
          <p:spPr bwMode="auto">
            <a:xfrm flipV="1">
              <a:off x="3094" y="2618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6"/>
          <p:cNvGrpSpPr>
            <a:grpSpLocks/>
          </p:cNvGrpSpPr>
          <p:nvPr/>
        </p:nvGrpSpPr>
        <p:grpSpPr bwMode="auto">
          <a:xfrm>
            <a:off x="5113338" y="4191000"/>
            <a:ext cx="3344862" cy="822325"/>
            <a:chOff x="3125" y="2592"/>
            <a:chExt cx="2107" cy="518"/>
          </a:xfrm>
        </p:grpSpPr>
        <p:sp>
          <p:nvSpPr>
            <p:cNvPr id="30" name="AutoShape 67"/>
            <p:cNvSpPr>
              <a:spLocks noChangeAspect="1" noChangeArrowheads="1"/>
            </p:cNvSpPr>
            <p:nvPr/>
          </p:nvSpPr>
          <p:spPr bwMode="auto">
            <a:xfrm>
              <a:off x="4805" y="294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AutoShape 68"/>
            <p:cNvSpPr>
              <a:spLocks noChangeAspect="1" noChangeArrowheads="1"/>
            </p:cNvSpPr>
            <p:nvPr/>
          </p:nvSpPr>
          <p:spPr bwMode="auto">
            <a:xfrm>
              <a:off x="4603" y="303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69"/>
            <p:cNvSpPr>
              <a:spLocks noChangeAspect="1" noChangeArrowheads="1"/>
            </p:cNvSpPr>
            <p:nvPr/>
          </p:nvSpPr>
          <p:spPr bwMode="auto">
            <a:xfrm>
              <a:off x="4726" y="3041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70"/>
            <p:cNvSpPr>
              <a:spLocks noChangeAspect="1" noChangeArrowheads="1"/>
            </p:cNvSpPr>
            <p:nvPr/>
          </p:nvSpPr>
          <p:spPr bwMode="auto">
            <a:xfrm>
              <a:off x="4682" y="2951"/>
              <a:ext cx="68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AutoShape 71"/>
            <p:cNvSpPr>
              <a:spLocks noChangeAspect="1" noChangeArrowheads="1"/>
            </p:cNvSpPr>
            <p:nvPr/>
          </p:nvSpPr>
          <p:spPr bwMode="auto">
            <a:xfrm>
              <a:off x="4614" y="2738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5" name="AutoShape 72"/>
            <p:cNvSpPr>
              <a:spLocks noChangeAspect="1" noChangeArrowheads="1"/>
            </p:cNvSpPr>
            <p:nvPr/>
          </p:nvSpPr>
          <p:spPr bwMode="auto">
            <a:xfrm>
              <a:off x="4480" y="2693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" name="AutoShape 73"/>
            <p:cNvSpPr>
              <a:spLocks noChangeAspect="1" noChangeArrowheads="1"/>
            </p:cNvSpPr>
            <p:nvPr/>
          </p:nvSpPr>
          <p:spPr bwMode="auto">
            <a:xfrm>
              <a:off x="4547" y="2592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7" name="AutoShape 74"/>
            <p:cNvSpPr>
              <a:spLocks noChangeAspect="1" noChangeArrowheads="1"/>
            </p:cNvSpPr>
            <p:nvPr/>
          </p:nvSpPr>
          <p:spPr bwMode="auto">
            <a:xfrm>
              <a:off x="4984" y="2929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75"/>
            <p:cNvSpPr>
              <a:spLocks noChangeAspect="1" noChangeArrowheads="1"/>
            </p:cNvSpPr>
            <p:nvPr/>
          </p:nvSpPr>
          <p:spPr bwMode="auto">
            <a:xfrm>
              <a:off x="5163" y="2850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76"/>
            <p:cNvSpPr>
              <a:spLocks noChangeAspect="1" noChangeArrowheads="1"/>
            </p:cNvSpPr>
            <p:nvPr/>
          </p:nvSpPr>
          <p:spPr bwMode="auto">
            <a:xfrm>
              <a:off x="4984" y="2783"/>
              <a:ext cx="69" cy="69"/>
            </a:xfrm>
            <a:prstGeom prst="diamond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 noChangeAspect="1" noChangeArrowheads="1"/>
            </p:cNvSpPr>
            <p:nvPr/>
          </p:nvSpPr>
          <p:spPr bwMode="auto">
            <a:xfrm flipV="1">
              <a:off x="3450" y="269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78"/>
            <p:cNvSpPr>
              <a:spLocks noChangeAspect="1" noChangeArrowheads="1"/>
            </p:cNvSpPr>
            <p:nvPr/>
          </p:nvSpPr>
          <p:spPr bwMode="auto">
            <a:xfrm flipV="1">
              <a:off x="3248" y="260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AutoShape 79"/>
            <p:cNvSpPr>
              <a:spLocks noChangeAspect="1" noChangeArrowheads="1"/>
            </p:cNvSpPr>
            <p:nvPr/>
          </p:nvSpPr>
          <p:spPr bwMode="auto">
            <a:xfrm flipV="1">
              <a:off x="3371" y="2592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AutoShape 80"/>
            <p:cNvSpPr>
              <a:spLocks noChangeAspect="1" noChangeArrowheads="1"/>
            </p:cNvSpPr>
            <p:nvPr/>
          </p:nvSpPr>
          <p:spPr bwMode="auto">
            <a:xfrm flipV="1">
              <a:off x="3327" y="2682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AutoShape 81"/>
            <p:cNvSpPr>
              <a:spLocks noChangeAspect="1" noChangeArrowheads="1"/>
            </p:cNvSpPr>
            <p:nvPr/>
          </p:nvSpPr>
          <p:spPr bwMode="auto">
            <a:xfrm flipV="1">
              <a:off x="3259" y="2895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2"/>
            <p:cNvSpPr>
              <a:spLocks noChangeAspect="1" noChangeArrowheads="1"/>
            </p:cNvSpPr>
            <p:nvPr/>
          </p:nvSpPr>
          <p:spPr bwMode="auto">
            <a:xfrm flipV="1">
              <a:off x="3125" y="2940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AutoShape 83"/>
            <p:cNvSpPr>
              <a:spLocks noChangeAspect="1" noChangeArrowheads="1"/>
            </p:cNvSpPr>
            <p:nvPr/>
          </p:nvSpPr>
          <p:spPr bwMode="auto">
            <a:xfrm flipV="1">
              <a:off x="3192" y="3041"/>
              <a:ext cx="69" cy="69"/>
            </a:xfrm>
            <a:prstGeom prst="flowChartExtra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84"/>
            <p:cNvSpPr>
              <a:spLocks noChangeAspect="1" noChangeArrowheads="1"/>
            </p:cNvSpPr>
            <p:nvPr/>
          </p:nvSpPr>
          <p:spPr bwMode="auto">
            <a:xfrm flipV="1">
              <a:off x="3629" y="2704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85"/>
            <p:cNvSpPr>
              <a:spLocks noChangeAspect="1" noChangeArrowheads="1"/>
            </p:cNvSpPr>
            <p:nvPr/>
          </p:nvSpPr>
          <p:spPr bwMode="auto">
            <a:xfrm flipV="1">
              <a:off x="3808" y="2783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AutoShape 86"/>
            <p:cNvSpPr>
              <a:spLocks noChangeAspect="1" noChangeArrowheads="1"/>
            </p:cNvSpPr>
            <p:nvPr/>
          </p:nvSpPr>
          <p:spPr bwMode="auto">
            <a:xfrm flipV="1">
              <a:off x="3629" y="285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45"/>
          <p:cNvGrpSpPr>
            <a:grpSpLocks/>
          </p:cNvGrpSpPr>
          <p:nvPr/>
        </p:nvGrpSpPr>
        <p:grpSpPr bwMode="auto">
          <a:xfrm>
            <a:off x="838200" y="4191000"/>
            <a:ext cx="3344863" cy="819150"/>
            <a:chOff x="432" y="2592"/>
            <a:chExt cx="2107" cy="516"/>
          </a:xfrm>
        </p:grpSpPr>
        <p:sp>
          <p:nvSpPr>
            <p:cNvPr id="53" name="AutoShape 46"/>
            <p:cNvSpPr>
              <a:spLocks noChangeAspect="1" noChangeArrowheads="1"/>
            </p:cNvSpPr>
            <p:nvPr/>
          </p:nvSpPr>
          <p:spPr bwMode="auto">
            <a:xfrm>
              <a:off x="2112" y="2939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AutoShape 47"/>
            <p:cNvSpPr>
              <a:spLocks noChangeAspect="1" noChangeArrowheads="1"/>
            </p:cNvSpPr>
            <p:nvPr/>
          </p:nvSpPr>
          <p:spPr bwMode="auto">
            <a:xfrm>
              <a:off x="1910" y="302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AutoShape 48"/>
            <p:cNvSpPr>
              <a:spLocks noChangeAspect="1" noChangeArrowheads="1"/>
            </p:cNvSpPr>
            <p:nvPr/>
          </p:nvSpPr>
          <p:spPr bwMode="auto">
            <a:xfrm>
              <a:off x="2033" y="303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AutoShape 49"/>
            <p:cNvSpPr>
              <a:spLocks noChangeAspect="1" noChangeArrowheads="1"/>
            </p:cNvSpPr>
            <p:nvPr/>
          </p:nvSpPr>
          <p:spPr bwMode="auto">
            <a:xfrm>
              <a:off x="1989" y="2950"/>
              <a:ext cx="68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AutoShape 50"/>
            <p:cNvSpPr>
              <a:spLocks noChangeAspect="1" noChangeArrowheads="1"/>
            </p:cNvSpPr>
            <p:nvPr/>
          </p:nvSpPr>
          <p:spPr bwMode="auto">
            <a:xfrm>
              <a:off x="1921" y="273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AutoShape 51"/>
            <p:cNvSpPr>
              <a:spLocks noChangeAspect="1" noChangeArrowheads="1"/>
            </p:cNvSpPr>
            <p:nvPr/>
          </p:nvSpPr>
          <p:spPr bwMode="auto">
            <a:xfrm>
              <a:off x="1787" y="2693"/>
              <a:ext cx="69" cy="68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AutoShape 52"/>
            <p:cNvSpPr>
              <a:spLocks noChangeAspect="1" noChangeArrowheads="1"/>
            </p:cNvSpPr>
            <p:nvPr/>
          </p:nvSpPr>
          <p:spPr bwMode="auto">
            <a:xfrm>
              <a:off x="1854" y="259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AutoShape 53"/>
            <p:cNvSpPr>
              <a:spLocks noChangeAspect="1" noChangeArrowheads="1"/>
            </p:cNvSpPr>
            <p:nvPr/>
          </p:nvSpPr>
          <p:spPr bwMode="auto">
            <a:xfrm>
              <a:off x="2291" y="2927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AutoShape 54"/>
            <p:cNvSpPr>
              <a:spLocks noChangeAspect="1" noChangeArrowheads="1"/>
            </p:cNvSpPr>
            <p:nvPr/>
          </p:nvSpPr>
          <p:spPr bwMode="auto">
            <a:xfrm>
              <a:off x="2470" y="28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AutoShape 55"/>
            <p:cNvSpPr>
              <a:spLocks noChangeAspect="1" noChangeArrowheads="1"/>
            </p:cNvSpPr>
            <p:nvPr/>
          </p:nvSpPr>
          <p:spPr bwMode="auto">
            <a:xfrm>
              <a:off x="2291" y="2782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56"/>
            <p:cNvSpPr>
              <a:spLocks noChangeAspect="1" noChangeArrowheads="1"/>
            </p:cNvSpPr>
            <p:nvPr/>
          </p:nvSpPr>
          <p:spPr bwMode="auto">
            <a:xfrm flipV="1">
              <a:off x="757" y="2693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Rectangle 57"/>
            <p:cNvSpPr>
              <a:spLocks noChangeAspect="1" noChangeArrowheads="1"/>
            </p:cNvSpPr>
            <p:nvPr/>
          </p:nvSpPr>
          <p:spPr bwMode="auto">
            <a:xfrm flipV="1">
              <a:off x="555" y="2603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58"/>
            <p:cNvSpPr>
              <a:spLocks noChangeAspect="1" noChangeArrowheads="1"/>
            </p:cNvSpPr>
            <p:nvPr/>
          </p:nvSpPr>
          <p:spPr bwMode="auto">
            <a:xfrm flipV="1">
              <a:off x="678" y="259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59"/>
            <p:cNvSpPr>
              <a:spLocks noChangeAspect="1" noChangeArrowheads="1"/>
            </p:cNvSpPr>
            <p:nvPr/>
          </p:nvSpPr>
          <p:spPr bwMode="auto">
            <a:xfrm flipV="1">
              <a:off x="634" y="2681"/>
              <a:ext cx="68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60"/>
            <p:cNvSpPr>
              <a:spLocks noChangeAspect="1" noChangeArrowheads="1"/>
            </p:cNvSpPr>
            <p:nvPr/>
          </p:nvSpPr>
          <p:spPr bwMode="auto">
            <a:xfrm flipV="1">
              <a:off x="566" y="289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Rectangle 61"/>
            <p:cNvSpPr>
              <a:spLocks noChangeAspect="1" noChangeArrowheads="1"/>
            </p:cNvSpPr>
            <p:nvPr/>
          </p:nvSpPr>
          <p:spPr bwMode="auto">
            <a:xfrm flipV="1">
              <a:off x="432" y="2939"/>
              <a:ext cx="69" cy="6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2"/>
            <p:cNvSpPr>
              <a:spLocks noChangeAspect="1" noChangeArrowheads="1"/>
            </p:cNvSpPr>
            <p:nvPr/>
          </p:nvSpPr>
          <p:spPr bwMode="auto">
            <a:xfrm flipV="1">
              <a:off x="499" y="303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Rectangle 63"/>
            <p:cNvSpPr>
              <a:spLocks noChangeAspect="1" noChangeArrowheads="1"/>
            </p:cNvSpPr>
            <p:nvPr/>
          </p:nvSpPr>
          <p:spPr bwMode="auto">
            <a:xfrm flipV="1">
              <a:off x="936" y="2704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Rectangle 64"/>
            <p:cNvSpPr>
              <a:spLocks noChangeAspect="1" noChangeArrowheads="1"/>
            </p:cNvSpPr>
            <p:nvPr/>
          </p:nvSpPr>
          <p:spPr bwMode="auto">
            <a:xfrm flipV="1">
              <a:off x="1115" y="2782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Rectangle 65"/>
            <p:cNvSpPr>
              <a:spLocks noChangeAspect="1" noChangeArrowheads="1"/>
            </p:cNvSpPr>
            <p:nvPr/>
          </p:nvSpPr>
          <p:spPr bwMode="auto">
            <a:xfrm flipV="1">
              <a:off x="936" y="2849"/>
              <a:ext cx="69" cy="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24"/>
          <p:cNvGrpSpPr>
            <a:grpSpLocks/>
          </p:cNvGrpSpPr>
          <p:nvPr/>
        </p:nvGrpSpPr>
        <p:grpSpPr bwMode="auto">
          <a:xfrm>
            <a:off x="5113338" y="1981200"/>
            <a:ext cx="3344862" cy="822325"/>
            <a:chOff x="3125" y="1200"/>
            <a:chExt cx="2107" cy="518"/>
          </a:xfrm>
        </p:grpSpPr>
        <p:sp>
          <p:nvSpPr>
            <p:cNvPr id="76" name="AutoShape 25"/>
            <p:cNvSpPr>
              <a:spLocks noChangeAspect="1" noChangeArrowheads="1"/>
            </p:cNvSpPr>
            <p:nvPr/>
          </p:nvSpPr>
          <p:spPr bwMode="auto">
            <a:xfrm>
              <a:off x="4805" y="154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AutoShape 26"/>
            <p:cNvSpPr>
              <a:spLocks noChangeAspect="1" noChangeArrowheads="1"/>
            </p:cNvSpPr>
            <p:nvPr/>
          </p:nvSpPr>
          <p:spPr bwMode="auto">
            <a:xfrm>
              <a:off x="4603" y="1638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AutoShape 27"/>
            <p:cNvSpPr>
              <a:spLocks noChangeAspect="1" noChangeArrowheads="1"/>
            </p:cNvSpPr>
            <p:nvPr/>
          </p:nvSpPr>
          <p:spPr bwMode="auto">
            <a:xfrm>
              <a:off x="4726" y="1649"/>
              <a:ext cx="69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AutoShape 28"/>
            <p:cNvSpPr>
              <a:spLocks noChangeAspect="1" noChangeArrowheads="1"/>
            </p:cNvSpPr>
            <p:nvPr/>
          </p:nvSpPr>
          <p:spPr bwMode="auto">
            <a:xfrm>
              <a:off x="4682" y="1559"/>
              <a:ext cx="68" cy="69"/>
            </a:xfrm>
            <a:prstGeom prst="diamond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AutoShape 29"/>
            <p:cNvSpPr>
              <a:spLocks noChangeAspect="1" noChangeArrowheads="1"/>
            </p:cNvSpPr>
            <p:nvPr/>
          </p:nvSpPr>
          <p:spPr bwMode="auto">
            <a:xfrm>
              <a:off x="4614" y="1346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1" name="AutoShape 30"/>
            <p:cNvSpPr>
              <a:spLocks noChangeAspect="1" noChangeArrowheads="1"/>
            </p:cNvSpPr>
            <p:nvPr/>
          </p:nvSpPr>
          <p:spPr bwMode="auto">
            <a:xfrm>
              <a:off x="4480" y="1301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2" name="AutoShape 31"/>
            <p:cNvSpPr>
              <a:spLocks noChangeAspect="1" noChangeArrowheads="1"/>
            </p:cNvSpPr>
            <p:nvPr/>
          </p:nvSpPr>
          <p:spPr bwMode="auto">
            <a:xfrm>
              <a:off x="4547" y="1200"/>
              <a:ext cx="69" cy="69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3" name="Rectangle 32"/>
            <p:cNvSpPr>
              <a:spLocks noChangeAspect="1" noChangeArrowheads="1"/>
            </p:cNvSpPr>
            <p:nvPr/>
          </p:nvSpPr>
          <p:spPr bwMode="auto">
            <a:xfrm>
              <a:off x="4984" y="1537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Rectangle 33"/>
            <p:cNvSpPr>
              <a:spLocks noChangeAspect="1" noChangeArrowheads="1"/>
            </p:cNvSpPr>
            <p:nvPr/>
          </p:nvSpPr>
          <p:spPr bwMode="auto">
            <a:xfrm>
              <a:off x="5163" y="1458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Rectangle 34"/>
            <p:cNvSpPr>
              <a:spLocks noChangeAspect="1" noChangeArrowheads="1"/>
            </p:cNvSpPr>
            <p:nvPr/>
          </p:nvSpPr>
          <p:spPr bwMode="auto">
            <a:xfrm>
              <a:off x="4984" y="1391"/>
              <a:ext cx="69" cy="6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AutoShape 35"/>
            <p:cNvSpPr>
              <a:spLocks noChangeAspect="1" noChangeArrowheads="1"/>
            </p:cNvSpPr>
            <p:nvPr/>
          </p:nvSpPr>
          <p:spPr bwMode="auto">
            <a:xfrm flipV="1">
              <a:off x="3450" y="130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AutoShape 36"/>
            <p:cNvSpPr>
              <a:spLocks noChangeAspect="1" noChangeArrowheads="1"/>
            </p:cNvSpPr>
            <p:nvPr/>
          </p:nvSpPr>
          <p:spPr bwMode="auto">
            <a:xfrm flipV="1">
              <a:off x="3248" y="1211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AutoShape 37"/>
            <p:cNvSpPr>
              <a:spLocks noChangeAspect="1" noChangeArrowheads="1"/>
            </p:cNvSpPr>
            <p:nvPr/>
          </p:nvSpPr>
          <p:spPr bwMode="auto">
            <a:xfrm flipV="1">
              <a:off x="3371" y="1200"/>
              <a:ext cx="69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AutoShape 38"/>
            <p:cNvSpPr>
              <a:spLocks noChangeAspect="1" noChangeArrowheads="1"/>
            </p:cNvSpPr>
            <p:nvPr/>
          </p:nvSpPr>
          <p:spPr bwMode="auto">
            <a:xfrm flipV="1">
              <a:off x="3327" y="1290"/>
              <a:ext cx="68" cy="69"/>
            </a:xfrm>
            <a:prstGeom prst="star4">
              <a:avLst>
                <a:gd name="adj" fmla="val 125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AutoShape 39"/>
            <p:cNvSpPr>
              <a:spLocks noChangeAspect="1" noChangeArrowheads="1"/>
            </p:cNvSpPr>
            <p:nvPr/>
          </p:nvSpPr>
          <p:spPr bwMode="auto">
            <a:xfrm flipV="1">
              <a:off x="3259" y="1503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40"/>
            <p:cNvSpPr>
              <a:spLocks noChangeAspect="1" noChangeArrowheads="1"/>
            </p:cNvSpPr>
            <p:nvPr/>
          </p:nvSpPr>
          <p:spPr bwMode="auto">
            <a:xfrm flipV="1">
              <a:off x="3125" y="1548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AutoShape 41"/>
            <p:cNvSpPr>
              <a:spLocks noChangeAspect="1" noChangeArrowheads="1"/>
            </p:cNvSpPr>
            <p:nvPr/>
          </p:nvSpPr>
          <p:spPr bwMode="auto">
            <a:xfrm flipV="1">
              <a:off x="3192" y="1649"/>
              <a:ext cx="69" cy="69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Oval 42"/>
            <p:cNvSpPr>
              <a:spLocks noChangeAspect="1" noChangeArrowheads="1"/>
            </p:cNvSpPr>
            <p:nvPr/>
          </p:nvSpPr>
          <p:spPr bwMode="auto">
            <a:xfrm flipV="1">
              <a:off x="3629" y="1312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Oval 43"/>
            <p:cNvSpPr>
              <a:spLocks noChangeAspect="1" noChangeArrowheads="1"/>
            </p:cNvSpPr>
            <p:nvPr/>
          </p:nvSpPr>
          <p:spPr bwMode="auto">
            <a:xfrm flipV="1">
              <a:off x="3808" y="1391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Oval 44"/>
            <p:cNvSpPr>
              <a:spLocks noChangeAspect="1" noChangeArrowheads="1"/>
            </p:cNvSpPr>
            <p:nvPr/>
          </p:nvSpPr>
          <p:spPr bwMode="auto">
            <a:xfrm flipV="1">
              <a:off x="3629" y="1458"/>
              <a:ext cx="69" cy="69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" name="Rounded Rectangle 187"/>
          <p:cNvSpPr/>
          <p:nvPr/>
        </p:nvSpPr>
        <p:spPr>
          <a:xfrm>
            <a:off x="1219200" y="5851525"/>
            <a:ext cx="7479072" cy="7778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The difference is the threshold you set.</a:t>
            </a:r>
          </a:p>
          <a:p>
            <a:pPr algn="ctr"/>
            <a:r>
              <a:rPr lang="en-US" sz="2000" b="1" i="1" dirty="0" smtClean="0"/>
              <a:t>How distinct must a cluster be to be it’s own cluster?</a:t>
            </a:r>
            <a:endParaRPr lang="en-US" sz="2000" b="1" i="1" dirty="0"/>
          </a:p>
        </p:txBody>
      </p:sp>
      <p:sp>
        <p:nvSpPr>
          <p:cNvPr id="189" name="TextBox 188"/>
          <p:cNvSpPr txBox="1"/>
          <p:nvPr/>
        </p:nvSpPr>
        <p:spPr>
          <a:xfrm>
            <a:off x="1371600" y="3048000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How many clusters?</a:t>
            </a:r>
            <a:endParaRPr lang="en-US" sz="2000" b="1" dirty="0"/>
          </a:p>
        </p:txBody>
      </p:sp>
      <p:sp>
        <p:nvSpPr>
          <p:cNvPr id="191" name="Rounded Rectangle 190"/>
          <p:cNvSpPr/>
          <p:nvPr/>
        </p:nvSpPr>
        <p:spPr>
          <a:xfrm>
            <a:off x="6477000" y="2945864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</a:t>
            </a:r>
            <a:endParaRPr lang="en-US" sz="2000" b="1" dirty="0"/>
          </a:p>
        </p:txBody>
      </p:sp>
      <p:sp>
        <p:nvSpPr>
          <p:cNvPr id="192" name="Rounded Rectangle 191"/>
          <p:cNvSpPr/>
          <p:nvPr/>
        </p:nvSpPr>
        <p:spPr>
          <a:xfrm>
            <a:off x="2391292" y="5052993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2</a:t>
            </a:r>
            <a:endParaRPr lang="en-US" sz="2000" b="1" dirty="0"/>
          </a:p>
        </p:txBody>
      </p:sp>
      <p:sp>
        <p:nvSpPr>
          <p:cNvPr id="193" name="Rounded Rectangle 192"/>
          <p:cNvSpPr/>
          <p:nvPr/>
        </p:nvSpPr>
        <p:spPr>
          <a:xfrm>
            <a:off x="6477000" y="5065197"/>
            <a:ext cx="575258" cy="57360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611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clustering techniques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82765357"/>
              </p:ext>
            </p:extLst>
          </p:nvPr>
        </p:nvGraphicFramePr>
        <p:xfrm>
          <a:off x="838200" y="1905000"/>
          <a:ext cx="76200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010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Partitional</a:t>
            </a:r>
            <a:r>
              <a:rPr lang="en-US" dirty="0" smtClean="0"/>
              <a:t> Clustering</a:t>
            </a:r>
            <a:endParaRPr lang="en-US" dirty="0"/>
          </a:p>
        </p:txBody>
      </p:sp>
      <p:pic>
        <p:nvPicPr>
          <p:cNvPr id="23" name="Picture 2" descr="http://www.baseball.bornbybits.com/blog/uploaded_images/Takashi_Saito-7036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16099"/>
            <a:ext cx="6086313" cy="412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 rot="3103781">
            <a:off x="2326325" y="1996625"/>
            <a:ext cx="1143000" cy="220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4197737">
            <a:off x="3970904" y="2882345"/>
            <a:ext cx="902490" cy="1523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4197737">
            <a:off x="4084365" y="3864357"/>
            <a:ext cx="577571" cy="1085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400800" y="3101525"/>
            <a:ext cx="2616200" cy="3505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Three distinct groups emerge, but…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…some curveballs behave more like splitters.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…some splitters look more like fastballs.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351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Clustering</a:t>
            </a:r>
            <a:endParaRPr lang="en-US" dirty="0"/>
          </a:p>
        </p:txBody>
      </p:sp>
      <p:pic>
        <p:nvPicPr>
          <p:cNvPr id="23" name="Picture 2" descr="http://www.baseball.bornbybits.com/blog/uploaded_images/Takashi_Saito-7036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7" y="1968499"/>
            <a:ext cx="6086313" cy="412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 rot="3103781">
            <a:off x="1955012" y="2149025"/>
            <a:ext cx="1143000" cy="220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 rot="4197737">
            <a:off x="3599591" y="3034745"/>
            <a:ext cx="902490" cy="15233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 rot="4197737">
            <a:off x="3713052" y="4016757"/>
            <a:ext cx="577571" cy="108508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3249007">
            <a:off x="3140300" y="2894403"/>
            <a:ext cx="1835968" cy="24153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19487" y="28956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p1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1877727" y="32004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/>
              <a:t>p2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3591087" y="347219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p3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3514887" y="4419600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68727" y="3602995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p4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32944"/>
            <a:ext cx="1752600" cy="2016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6855562" y="38862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p1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7315200" y="38862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p2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846162" y="38862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p3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8229600" y="38862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p4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8531962" y="38862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p5</a:t>
            </a:r>
            <a:endParaRPr lang="en-US" sz="1400" dirty="0"/>
          </a:p>
        </p:txBody>
      </p:sp>
      <p:sp>
        <p:nvSpPr>
          <p:cNvPr id="63" name="Rounded Rectangle 62"/>
          <p:cNvSpPr/>
          <p:nvPr/>
        </p:nvSpPr>
        <p:spPr>
          <a:xfrm>
            <a:off x="6768465" y="4328904"/>
            <a:ext cx="2236470" cy="1981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This is a </a:t>
            </a:r>
            <a:r>
              <a:rPr lang="en-US" sz="2000" b="1" dirty="0" err="1" smtClean="0"/>
              <a:t>dendrogram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Tree diagram used to represent clusters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3851871" y="36447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108796" y="33399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65721" y="3035140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465983" y="3044665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389198" y="3816185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765542" y="4547704"/>
            <a:ext cx="5040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725</TotalTime>
  <Words>1088</Words>
  <Application>Microsoft Office PowerPoint</Application>
  <PresentationFormat>On-screen Show (4:3)</PresentationFormat>
  <Paragraphs>226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Clarity</vt:lpstr>
      <vt:lpstr>Equation</vt:lpstr>
      <vt:lpstr>Clustering and segmentation</vt:lpstr>
      <vt:lpstr>What is Cluster Analysis?</vt:lpstr>
      <vt:lpstr>Applications</vt:lpstr>
      <vt:lpstr>Even more examples</vt:lpstr>
      <vt:lpstr>What cluster analysis is NOT</vt:lpstr>
      <vt:lpstr>Clusters can be ambiguous</vt:lpstr>
      <vt:lpstr>Two clustering techniques</vt:lpstr>
      <vt:lpstr>Partitional Clustering</vt:lpstr>
      <vt:lpstr>Hierarchical Clustering</vt:lpstr>
      <vt:lpstr>Clusters can be ambiguous</vt:lpstr>
      <vt:lpstr>K-means (partitional)</vt:lpstr>
      <vt:lpstr>K-Means Demonstration</vt:lpstr>
      <vt:lpstr>K-Means Demonstration</vt:lpstr>
      <vt:lpstr>K-Means Demonstration</vt:lpstr>
      <vt:lpstr>K-Means Demonstration</vt:lpstr>
      <vt:lpstr>K-Means Demonstration</vt:lpstr>
      <vt:lpstr>K-Means Demonstration</vt:lpstr>
      <vt:lpstr>Choosing the initial centroids</vt:lpstr>
      <vt:lpstr>Example of Poor Initialization</vt:lpstr>
      <vt:lpstr>Evaluating K-Means Clusters</vt:lpstr>
      <vt:lpstr>Example: Evaluating Clusters</vt:lpstr>
      <vt:lpstr>Choosing the best initial centroids</vt:lpstr>
      <vt:lpstr>Pre-processing: Getting the right centroids</vt:lpstr>
      <vt:lpstr>Post-processing: Getting the right centroids</vt:lpstr>
      <vt:lpstr>Limitations of K-Means Clustering</vt:lpstr>
      <vt:lpstr>Similarity between clusters (inter-cluster)</vt:lpstr>
      <vt:lpstr>Figuring out if our clusters are good</vt:lpstr>
      <vt:lpstr>Cluster validity assessment</vt:lpstr>
      <vt:lpstr>The Keys to Successful Clustering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David</cp:lastModifiedBy>
  <cp:revision>297</cp:revision>
  <cp:lastPrinted>2011-06-28T14:45:53Z</cp:lastPrinted>
  <dcterms:created xsi:type="dcterms:W3CDTF">2011-06-28T13:08:25Z</dcterms:created>
  <dcterms:modified xsi:type="dcterms:W3CDTF">2011-11-10T20:31:15Z</dcterms:modified>
</cp:coreProperties>
</file>