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9"/>
  </p:notesMasterIdLst>
  <p:sldIdLst>
    <p:sldId id="256" r:id="rId2"/>
    <p:sldId id="326" r:id="rId3"/>
    <p:sldId id="321" r:id="rId4"/>
    <p:sldId id="324" r:id="rId5"/>
    <p:sldId id="328" r:id="rId6"/>
    <p:sldId id="341" r:id="rId7"/>
    <p:sldId id="342" r:id="rId8"/>
    <p:sldId id="338" r:id="rId9"/>
    <p:sldId id="339" r:id="rId10"/>
    <p:sldId id="340" r:id="rId11"/>
    <p:sldId id="332" r:id="rId12"/>
    <p:sldId id="331" r:id="rId13"/>
    <p:sldId id="336" r:id="rId14"/>
    <p:sldId id="337" r:id="rId15"/>
    <p:sldId id="334" r:id="rId16"/>
    <p:sldId id="335" r:id="rId17"/>
    <p:sldId id="325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58" autoAdjust="0"/>
    <p:restoredTop sz="93250" autoAdjust="0"/>
  </p:normalViewPr>
  <p:slideViewPr>
    <p:cSldViewPr>
      <p:cViewPr>
        <p:scale>
          <a:sx n="80" d="100"/>
          <a:sy n="80" d="100"/>
        </p:scale>
        <p:origin x="-1242" y="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16846D-C39C-44A2-90C6-8F42CA6FF4A5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178A15E-28F9-4C99-8D60-0AA802A4F648}">
      <dgm:prSet phldrT="[Text]"/>
      <dgm:spPr/>
      <dgm:t>
        <a:bodyPr/>
        <a:lstStyle/>
        <a:p>
          <a:r>
            <a:rPr lang="en-US" dirty="0" smtClean="0"/>
            <a:t>2 baskets have milk, beer, and diapers</a:t>
          </a:r>
          <a:endParaRPr lang="en-US" dirty="0"/>
        </a:p>
      </dgm:t>
    </dgm:pt>
    <dgm:pt modelId="{3FDFBC76-3E66-4779-87C8-EC0F03674B6E}" type="parTrans" cxnId="{896DF46B-D7C2-4438-A0CB-48723CF18ED1}">
      <dgm:prSet/>
      <dgm:spPr/>
      <dgm:t>
        <a:bodyPr/>
        <a:lstStyle/>
        <a:p>
          <a:endParaRPr lang="en-US"/>
        </a:p>
      </dgm:t>
    </dgm:pt>
    <dgm:pt modelId="{A29FFDE6-08F3-48AE-9ED5-D34FA2A1CAAE}" type="sibTrans" cxnId="{896DF46B-D7C2-4438-A0CB-48723CF18ED1}">
      <dgm:prSet/>
      <dgm:spPr/>
      <dgm:t>
        <a:bodyPr/>
        <a:lstStyle/>
        <a:p>
          <a:endParaRPr lang="en-US"/>
        </a:p>
      </dgm:t>
    </dgm:pt>
    <dgm:pt modelId="{3E2276FC-0B08-4C64-B6D0-AD9BAC9ED7CE}">
      <dgm:prSet phldrT="[Text]"/>
      <dgm:spPr/>
      <dgm:t>
        <a:bodyPr/>
        <a:lstStyle/>
        <a:p>
          <a:r>
            <a:rPr lang="en-US" dirty="0" smtClean="0"/>
            <a:t>5 baskets total</a:t>
          </a:r>
          <a:endParaRPr lang="en-US" dirty="0"/>
        </a:p>
      </dgm:t>
    </dgm:pt>
    <dgm:pt modelId="{53FAA012-C0D0-46FA-AABF-B51AAB687CAE}" type="parTrans" cxnId="{339378E2-EF55-469B-A9E5-706C2C6CAA9A}">
      <dgm:prSet/>
      <dgm:spPr/>
      <dgm:t>
        <a:bodyPr/>
        <a:lstStyle/>
        <a:p>
          <a:endParaRPr lang="en-US"/>
        </a:p>
      </dgm:t>
    </dgm:pt>
    <dgm:pt modelId="{11046EFC-D44E-4D7A-AF1F-12D4140DD049}" type="sibTrans" cxnId="{339378E2-EF55-469B-A9E5-706C2C6CAA9A}">
      <dgm:prSet/>
      <dgm:spPr/>
      <dgm:t>
        <a:bodyPr/>
        <a:lstStyle/>
        <a:p>
          <a:endParaRPr lang="en-US"/>
        </a:p>
      </dgm:t>
    </dgm:pt>
    <dgm:pt modelId="{32E60F58-292F-4CF1-89E5-642571C6747B}" type="pres">
      <dgm:prSet presAssocID="{5616846D-C39C-44A2-90C6-8F42CA6FF4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85A6A3-2F4C-4BA4-B4FD-DBAC033A93BD}" type="pres">
      <dgm:prSet presAssocID="{4178A15E-28F9-4C99-8D60-0AA802A4F64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BB637B-0CDB-4EAF-ACF3-03F6E9FF22E7}" type="pres">
      <dgm:prSet presAssocID="{A29FFDE6-08F3-48AE-9ED5-D34FA2A1CAAE}" presName="spacer" presStyleCnt="0"/>
      <dgm:spPr/>
    </dgm:pt>
    <dgm:pt modelId="{00D7FAD6-D262-4090-8A8C-4B2792E813AE}" type="pres">
      <dgm:prSet presAssocID="{3E2276FC-0B08-4C64-B6D0-AD9BAC9ED7C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9378E2-EF55-469B-A9E5-706C2C6CAA9A}" srcId="{5616846D-C39C-44A2-90C6-8F42CA6FF4A5}" destId="{3E2276FC-0B08-4C64-B6D0-AD9BAC9ED7CE}" srcOrd="1" destOrd="0" parTransId="{53FAA012-C0D0-46FA-AABF-B51AAB687CAE}" sibTransId="{11046EFC-D44E-4D7A-AF1F-12D4140DD049}"/>
    <dgm:cxn modelId="{896DF46B-D7C2-4438-A0CB-48723CF18ED1}" srcId="{5616846D-C39C-44A2-90C6-8F42CA6FF4A5}" destId="{4178A15E-28F9-4C99-8D60-0AA802A4F648}" srcOrd="0" destOrd="0" parTransId="{3FDFBC76-3E66-4779-87C8-EC0F03674B6E}" sibTransId="{A29FFDE6-08F3-48AE-9ED5-D34FA2A1CAAE}"/>
    <dgm:cxn modelId="{D733ED61-818C-458D-9E95-78B6243690BE}" type="presOf" srcId="{3E2276FC-0B08-4C64-B6D0-AD9BAC9ED7CE}" destId="{00D7FAD6-D262-4090-8A8C-4B2792E813AE}" srcOrd="0" destOrd="0" presId="urn:microsoft.com/office/officeart/2005/8/layout/vList2"/>
    <dgm:cxn modelId="{6EF4520B-16E7-483B-B644-382A82204554}" type="presOf" srcId="{4178A15E-28F9-4C99-8D60-0AA802A4F648}" destId="{5C85A6A3-2F4C-4BA4-B4FD-DBAC033A93BD}" srcOrd="0" destOrd="0" presId="urn:microsoft.com/office/officeart/2005/8/layout/vList2"/>
    <dgm:cxn modelId="{8B55FB33-2E4B-48CB-B0FE-A5C1CD61A193}" type="presOf" srcId="{5616846D-C39C-44A2-90C6-8F42CA6FF4A5}" destId="{32E60F58-292F-4CF1-89E5-642571C6747B}" srcOrd="0" destOrd="0" presId="urn:microsoft.com/office/officeart/2005/8/layout/vList2"/>
    <dgm:cxn modelId="{B4CE3F1A-794B-469C-B35F-97C40EB0C1ED}" type="presParOf" srcId="{32E60F58-292F-4CF1-89E5-642571C6747B}" destId="{5C85A6A3-2F4C-4BA4-B4FD-DBAC033A93BD}" srcOrd="0" destOrd="0" presId="urn:microsoft.com/office/officeart/2005/8/layout/vList2"/>
    <dgm:cxn modelId="{18F62ED3-EBCD-476F-B717-C456BC805245}" type="presParOf" srcId="{32E60F58-292F-4CF1-89E5-642571C6747B}" destId="{5BBB637B-0CDB-4EAF-ACF3-03F6E9FF22E7}" srcOrd="1" destOrd="0" presId="urn:microsoft.com/office/officeart/2005/8/layout/vList2"/>
    <dgm:cxn modelId="{8FE58E60-5222-4F61-9E9B-799CABE45932}" type="presParOf" srcId="{32E60F58-292F-4CF1-89E5-642571C6747B}" destId="{00D7FAD6-D262-4090-8A8C-4B2792E813A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1843C7-02A3-4D88-B855-35E4C849112A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130C7A6-9521-44CF-BE92-9042B68A2584}">
      <dgm:prSet/>
      <dgm:spPr/>
      <dgm:t>
        <a:bodyPr/>
        <a:lstStyle/>
        <a:p>
          <a:pPr rtl="0"/>
          <a:r>
            <a:rPr lang="en-US" smtClean="0"/>
            <a:t>Understanding</a:t>
          </a:r>
          <a:endParaRPr lang="en-US"/>
        </a:p>
      </dgm:t>
    </dgm:pt>
    <dgm:pt modelId="{A2FEAE97-1666-45D2-854C-EC3BD3987A29}" type="parTrans" cxnId="{0665EB4F-6726-4D35-9A93-56031BC8EE6E}">
      <dgm:prSet/>
      <dgm:spPr/>
      <dgm:t>
        <a:bodyPr/>
        <a:lstStyle/>
        <a:p>
          <a:endParaRPr lang="en-US"/>
        </a:p>
      </dgm:t>
    </dgm:pt>
    <dgm:pt modelId="{A2C4684A-348B-4395-BAD2-73C09408D7B5}" type="sibTrans" cxnId="{0665EB4F-6726-4D35-9A93-56031BC8EE6E}">
      <dgm:prSet/>
      <dgm:spPr/>
      <dgm:t>
        <a:bodyPr/>
        <a:lstStyle/>
        <a:p>
          <a:endParaRPr lang="en-US"/>
        </a:p>
      </dgm:t>
    </dgm:pt>
    <dgm:pt modelId="{42D63138-FC32-4BC6-A2D7-CC4046278C88}">
      <dgm:prSet/>
      <dgm:spPr/>
      <dgm:t>
        <a:bodyPr/>
        <a:lstStyle/>
        <a:p>
          <a:pPr rtl="0"/>
          <a:r>
            <a:rPr lang="en-US" dirty="0" smtClean="0"/>
            <a:t>Group related documents for browsing</a:t>
          </a:r>
          <a:endParaRPr lang="en-US" dirty="0"/>
        </a:p>
      </dgm:t>
    </dgm:pt>
    <dgm:pt modelId="{A921215A-92B9-441B-95A8-3835C884C3D5}" type="parTrans" cxnId="{9729FFAD-4513-4319-AAE6-29B7FF6E1B58}">
      <dgm:prSet/>
      <dgm:spPr/>
      <dgm:t>
        <a:bodyPr/>
        <a:lstStyle/>
        <a:p>
          <a:endParaRPr lang="en-US"/>
        </a:p>
      </dgm:t>
    </dgm:pt>
    <dgm:pt modelId="{65A8880B-F202-4842-A6D8-05DFAC39ADC4}" type="sibTrans" cxnId="{9729FFAD-4513-4319-AAE6-29B7FF6E1B58}">
      <dgm:prSet/>
      <dgm:spPr/>
      <dgm:t>
        <a:bodyPr/>
        <a:lstStyle/>
        <a:p>
          <a:endParaRPr lang="en-US"/>
        </a:p>
      </dgm:t>
    </dgm:pt>
    <dgm:pt modelId="{C919CCDE-2940-4017-9F98-ACE06BDBFD1A}">
      <dgm:prSet/>
      <dgm:spPr/>
      <dgm:t>
        <a:bodyPr/>
        <a:lstStyle/>
        <a:p>
          <a:pPr rtl="0"/>
          <a:r>
            <a:rPr lang="en-US" dirty="0" smtClean="0"/>
            <a:t>Discover which stocks have similar price fluctuations</a:t>
          </a:r>
          <a:endParaRPr lang="en-US" dirty="0"/>
        </a:p>
      </dgm:t>
    </dgm:pt>
    <dgm:pt modelId="{E4D7B1E8-5956-497E-BC7F-5B021C86CE3A}" type="parTrans" cxnId="{DADC9CBD-0F57-4CFC-BF8A-DFCE289FEB3C}">
      <dgm:prSet/>
      <dgm:spPr/>
      <dgm:t>
        <a:bodyPr/>
        <a:lstStyle/>
        <a:p>
          <a:endParaRPr lang="en-US"/>
        </a:p>
      </dgm:t>
    </dgm:pt>
    <dgm:pt modelId="{6609A8C2-3011-4E3C-8BD7-86CDD78B3053}" type="sibTrans" cxnId="{DADC9CBD-0F57-4CFC-BF8A-DFCE289FEB3C}">
      <dgm:prSet/>
      <dgm:spPr/>
      <dgm:t>
        <a:bodyPr/>
        <a:lstStyle/>
        <a:p>
          <a:endParaRPr lang="en-US"/>
        </a:p>
      </dgm:t>
    </dgm:pt>
    <dgm:pt modelId="{EB3843A7-30A1-46DB-9C99-884FF47AAB94}">
      <dgm:prSet/>
      <dgm:spPr/>
      <dgm:t>
        <a:bodyPr/>
        <a:lstStyle/>
        <a:p>
          <a:pPr rtl="0"/>
          <a:r>
            <a:rPr lang="en-US" smtClean="0"/>
            <a:t>Summarization</a:t>
          </a:r>
          <a:endParaRPr lang="en-US"/>
        </a:p>
      </dgm:t>
    </dgm:pt>
    <dgm:pt modelId="{B6C1D688-6EFF-464D-9027-C940783E73C2}" type="parTrans" cxnId="{92532E1D-9C17-4E2D-A343-DDB17DF5BA2B}">
      <dgm:prSet/>
      <dgm:spPr/>
      <dgm:t>
        <a:bodyPr/>
        <a:lstStyle/>
        <a:p>
          <a:endParaRPr lang="en-US"/>
        </a:p>
      </dgm:t>
    </dgm:pt>
    <dgm:pt modelId="{D9CE8BF0-E975-4AB4-BC52-AB606C6155C1}" type="sibTrans" cxnId="{92532E1D-9C17-4E2D-A343-DDB17DF5BA2B}">
      <dgm:prSet/>
      <dgm:spPr/>
      <dgm:t>
        <a:bodyPr/>
        <a:lstStyle/>
        <a:p>
          <a:endParaRPr lang="en-US"/>
        </a:p>
      </dgm:t>
    </dgm:pt>
    <dgm:pt modelId="{684F0FDB-11F6-435F-9451-4CD7DCEBEE9F}">
      <dgm:prSet/>
      <dgm:spPr/>
      <dgm:t>
        <a:bodyPr/>
        <a:lstStyle/>
        <a:p>
          <a:pPr rtl="0"/>
          <a:r>
            <a:rPr lang="en-US" smtClean="0"/>
            <a:t>Reduce the size of large data sets</a:t>
          </a:r>
          <a:endParaRPr lang="en-US"/>
        </a:p>
      </dgm:t>
    </dgm:pt>
    <dgm:pt modelId="{4207D6D2-6821-4DDD-B10E-BB9D49DCB8BF}" type="parTrans" cxnId="{FB3B1E17-6F91-4148-8F81-83B872B6AF57}">
      <dgm:prSet/>
      <dgm:spPr/>
      <dgm:t>
        <a:bodyPr/>
        <a:lstStyle/>
        <a:p>
          <a:endParaRPr lang="en-US"/>
        </a:p>
      </dgm:t>
    </dgm:pt>
    <dgm:pt modelId="{3EFC4C8E-B07F-46AF-9051-F8C1B3B867E7}" type="sibTrans" cxnId="{FB3B1E17-6F91-4148-8F81-83B872B6AF57}">
      <dgm:prSet/>
      <dgm:spPr/>
      <dgm:t>
        <a:bodyPr/>
        <a:lstStyle/>
        <a:p>
          <a:endParaRPr lang="en-US"/>
        </a:p>
      </dgm:t>
    </dgm:pt>
    <dgm:pt modelId="{1EAE50A2-7583-4334-B7B3-FCFB4BF18F59}">
      <dgm:prSet/>
      <dgm:spPr/>
      <dgm:t>
        <a:bodyPr/>
        <a:lstStyle/>
        <a:p>
          <a:pPr rtl="0"/>
          <a:r>
            <a:rPr lang="en-US" smtClean="0"/>
            <a:t>Those similar groups can be treated as a single data point</a:t>
          </a:r>
          <a:endParaRPr lang="en-US"/>
        </a:p>
      </dgm:t>
    </dgm:pt>
    <dgm:pt modelId="{B6B24DBA-8194-4547-B1C2-BA68869D96E6}" type="parTrans" cxnId="{C5534576-FC98-4B10-847B-7C205156ADF1}">
      <dgm:prSet/>
      <dgm:spPr/>
      <dgm:t>
        <a:bodyPr/>
        <a:lstStyle/>
        <a:p>
          <a:endParaRPr lang="en-US"/>
        </a:p>
      </dgm:t>
    </dgm:pt>
    <dgm:pt modelId="{EC22537B-2FC3-4C4A-A555-A8A91DE04A9B}" type="sibTrans" cxnId="{C5534576-FC98-4B10-847B-7C205156ADF1}">
      <dgm:prSet/>
      <dgm:spPr/>
      <dgm:t>
        <a:bodyPr/>
        <a:lstStyle/>
        <a:p>
          <a:endParaRPr lang="en-US"/>
        </a:p>
      </dgm:t>
    </dgm:pt>
    <dgm:pt modelId="{B3A8B17E-98E7-4016-B312-6F2A4B5B9437}">
      <dgm:prSet/>
      <dgm:spPr/>
      <dgm:t>
        <a:bodyPr/>
        <a:lstStyle/>
        <a:p>
          <a:pPr rtl="0"/>
          <a:r>
            <a:rPr lang="en-US" dirty="0" smtClean="0"/>
            <a:t>Create groups of similar customers</a:t>
          </a:r>
          <a:endParaRPr lang="en-US" dirty="0"/>
        </a:p>
      </dgm:t>
    </dgm:pt>
    <dgm:pt modelId="{5C2A1454-E102-42F8-901A-0FA251AABAD2}" type="parTrans" cxnId="{CA938465-EA1D-4C0B-B38D-67E6162EAE2B}">
      <dgm:prSet/>
      <dgm:spPr/>
      <dgm:t>
        <a:bodyPr/>
        <a:lstStyle/>
        <a:p>
          <a:endParaRPr lang="en-US"/>
        </a:p>
      </dgm:t>
    </dgm:pt>
    <dgm:pt modelId="{4E91FD8C-A1D4-4391-A142-35D9B28451F4}" type="sibTrans" cxnId="{CA938465-EA1D-4C0B-B38D-67E6162EAE2B}">
      <dgm:prSet/>
      <dgm:spPr/>
      <dgm:t>
        <a:bodyPr/>
        <a:lstStyle/>
        <a:p>
          <a:endParaRPr lang="en-US"/>
        </a:p>
      </dgm:t>
    </dgm:pt>
    <dgm:pt modelId="{59E05778-2FFF-40E8-B9C0-9277FA03B9D2}" type="pres">
      <dgm:prSet presAssocID="{1F1843C7-02A3-4D88-B855-35E4C84911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CF9B2C-CB80-44C9-9277-3C3ED996C0BD}" type="pres">
      <dgm:prSet presAssocID="{2130C7A6-9521-44CF-BE92-9042B68A258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C7CCA3-A4BA-4E80-921B-994F4922B6B6}" type="pres">
      <dgm:prSet presAssocID="{2130C7A6-9521-44CF-BE92-9042B68A258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86D72A-101B-44BF-80D6-CFD18F49614A}" type="pres">
      <dgm:prSet presAssocID="{EB3843A7-30A1-46DB-9C99-884FF47AAB9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9D3131-2D1A-43A6-93E6-EE054E257B87}" type="pres">
      <dgm:prSet presAssocID="{EB3843A7-30A1-46DB-9C99-884FF47AAB9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DC9CBD-0F57-4CFC-BF8A-DFCE289FEB3C}" srcId="{2130C7A6-9521-44CF-BE92-9042B68A2584}" destId="{C919CCDE-2940-4017-9F98-ACE06BDBFD1A}" srcOrd="2" destOrd="0" parTransId="{E4D7B1E8-5956-497E-BC7F-5B021C86CE3A}" sibTransId="{6609A8C2-3011-4E3C-8BD7-86CDD78B3053}"/>
    <dgm:cxn modelId="{92532E1D-9C17-4E2D-A343-DDB17DF5BA2B}" srcId="{1F1843C7-02A3-4D88-B855-35E4C849112A}" destId="{EB3843A7-30A1-46DB-9C99-884FF47AAB94}" srcOrd="1" destOrd="0" parTransId="{B6C1D688-6EFF-464D-9027-C940783E73C2}" sibTransId="{D9CE8BF0-E975-4AB4-BC52-AB606C6155C1}"/>
    <dgm:cxn modelId="{0665EB4F-6726-4D35-9A93-56031BC8EE6E}" srcId="{1F1843C7-02A3-4D88-B855-35E4C849112A}" destId="{2130C7A6-9521-44CF-BE92-9042B68A2584}" srcOrd="0" destOrd="0" parTransId="{A2FEAE97-1666-45D2-854C-EC3BD3987A29}" sibTransId="{A2C4684A-348B-4395-BAD2-73C09408D7B5}"/>
    <dgm:cxn modelId="{CA938465-EA1D-4C0B-B38D-67E6162EAE2B}" srcId="{2130C7A6-9521-44CF-BE92-9042B68A2584}" destId="{B3A8B17E-98E7-4016-B312-6F2A4B5B9437}" srcOrd="1" destOrd="0" parTransId="{5C2A1454-E102-42F8-901A-0FA251AABAD2}" sibTransId="{4E91FD8C-A1D4-4391-A142-35D9B28451F4}"/>
    <dgm:cxn modelId="{DFD4B9F9-571D-4649-B96D-D892A5BBCB60}" type="presOf" srcId="{B3A8B17E-98E7-4016-B312-6F2A4B5B9437}" destId="{29C7CCA3-A4BA-4E80-921B-994F4922B6B6}" srcOrd="0" destOrd="1" presId="urn:microsoft.com/office/officeart/2005/8/layout/vList2"/>
    <dgm:cxn modelId="{C93D55B1-8344-4C30-92DE-83F6305BDDD0}" type="presOf" srcId="{684F0FDB-11F6-435F-9451-4CD7DCEBEE9F}" destId="{6E9D3131-2D1A-43A6-93E6-EE054E257B87}" srcOrd="0" destOrd="0" presId="urn:microsoft.com/office/officeart/2005/8/layout/vList2"/>
    <dgm:cxn modelId="{41839A1A-8371-4506-97B4-73C066480D4B}" type="presOf" srcId="{EB3843A7-30A1-46DB-9C99-884FF47AAB94}" destId="{0D86D72A-101B-44BF-80D6-CFD18F49614A}" srcOrd="0" destOrd="0" presId="urn:microsoft.com/office/officeart/2005/8/layout/vList2"/>
    <dgm:cxn modelId="{74B329BC-4516-47B4-8E97-BF3C7220BF72}" type="presOf" srcId="{1EAE50A2-7583-4334-B7B3-FCFB4BF18F59}" destId="{6E9D3131-2D1A-43A6-93E6-EE054E257B87}" srcOrd="0" destOrd="1" presId="urn:microsoft.com/office/officeart/2005/8/layout/vList2"/>
    <dgm:cxn modelId="{C5534576-FC98-4B10-847B-7C205156ADF1}" srcId="{EB3843A7-30A1-46DB-9C99-884FF47AAB94}" destId="{1EAE50A2-7583-4334-B7B3-FCFB4BF18F59}" srcOrd="1" destOrd="0" parTransId="{B6B24DBA-8194-4547-B1C2-BA68869D96E6}" sibTransId="{EC22537B-2FC3-4C4A-A555-A8A91DE04A9B}"/>
    <dgm:cxn modelId="{7B80625E-7CBB-40BC-8C4C-57800139F692}" type="presOf" srcId="{C919CCDE-2940-4017-9F98-ACE06BDBFD1A}" destId="{29C7CCA3-A4BA-4E80-921B-994F4922B6B6}" srcOrd="0" destOrd="2" presId="urn:microsoft.com/office/officeart/2005/8/layout/vList2"/>
    <dgm:cxn modelId="{6F985863-9183-4997-A045-4566ACBB4198}" type="presOf" srcId="{1F1843C7-02A3-4D88-B855-35E4C849112A}" destId="{59E05778-2FFF-40E8-B9C0-9277FA03B9D2}" srcOrd="0" destOrd="0" presId="urn:microsoft.com/office/officeart/2005/8/layout/vList2"/>
    <dgm:cxn modelId="{22603D29-DAE3-4450-AA75-C0E35FD051A6}" type="presOf" srcId="{2130C7A6-9521-44CF-BE92-9042B68A2584}" destId="{D0CF9B2C-CB80-44C9-9277-3C3ED996C0BD}" srcOrd="0" destOrd="0" presId="urn:microsoft.com/office/officeart/2005/8/layout/vList2"/>
    <dgm:cxn modelId="{0285CC63-9EA0-4BDA-A8E0-BF8C58C091F9}" type="presOf" srcId="{42D63138-FC32-4BC6-A2D7-CC4046278C88}" destId="{29C7CCA3-A4BA-4E80-921B-994F4922B6B6}" srcOrd="0" destOrd="0" presId="urn:microsoft.com/office/officeart/2005/8/layout/vList2"/>
    <dgm:cxn modelId="{9729FFAD-4513-4319-AAE6-29B7FF6E1B58}" srcId="{2130C7A6-9521-44CF-BE92-9042B68A2584}" destId="{42D63138-FC32-4BC6-A2D7-CC4046278C88}" srcOrd="0" destOrd="0" parTransId="{A921215A-92B9-441B-95A8-3835C884C3D5}" sibTransId="{65A8880B-F202-4842-A6D8-05DFAC39ADC4}"/>
    <dgm:cxn modelId="{FB3B1E17-6F91-4148-8F81-83B872B6AF57}" srcId="{EB3843A7-30A1-46DB-9C99-884FF47AAB94}" destId="{684F0FDB-11F6-435F-9451-4CD7DCEBEE9F}" srcOrd="0" destOrd="0" parTransId="{4207D6D2-6821-4DDD-B10E-BB9D49DCB8BF}" sibTransId="{3EFC4C8E-B07F-46AF-9051-F8C1B3B867E7}"/>
    <dgm:cxn modelId="{909B9103-80F3-42D4-B31E-6DFF09316632}" type="presParOf" srcId="{59E05778-2FFF-40E8-B9C0-9277FA03B9D2}" destId="{D0CF9B2C-CB80-44C9-9277-3C3ED996C0BD}" srcOrd="0" destOrd="0" presId="urn:microsoft.com/office/officeart/2005/8/layout/vList2"/>
    <dgm:cxn modelId="{A9C71307-E4EE-4DD1-9A09-076D11AC2783}" type="presParOf" srcId="{59E05778-2FFF-40E8-B9C0-9277FA03B9D2}" destId="{29C7CCA3-A4BA-4E80-921B-994F4922B6B6}" srcOrd="1" destOrd="0" presId="urn:microsoft.com/office/officeart/2005/8/layout/vList2"/>
    <dgm:cxn modelId="{7AC02638-DBDF-4818-9986-45A07A705A12}" type="presParOf" srcId="{59E05778-2FFF-40E8-B9C0-9277FA03B9D2}" destId="{0D86D72A-101B-44BF-80D6-CFD18F49614A}" srcOrd="2" destOrd="0" presId="urn:microsoft.com/office/officeart/2005/8/layout/vList2"/>
    <dgm:cxn modelId="{6DC9272E-094E-46A8-B0F8-41ECAF1A94E9}" type="presParOf" srcId="{59E05778-2FFF-40E8-B9C0-9277FA03B9D2}" destId="{6E9D3131-2D1A-43A6-93E6-EE054E257B8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85A6A3-2F4C-4BA4-B4FD-DBAC033A93BD}">
      <dsp:nvSpPr>
        <dsp:cNvPr id="0" name=""/>
        <dsp:cNvSpPr/>
      </dsp:nvSpPr>
      <dsp:spPr>
        <a:xfrm>
          <a:off x="0" y="3000"/>
          <a:ext cx="2922238" cy="6949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 baskets have milk, beer, and diapers</a:t>
          </a:r>
          <a:endParaRPr lang="en-US" sz="1800" kern="1200" dirty="0"/>
        </a:p>
      </dsp:txBody>
      <dsp:txXfrm>
        <a:off x="33926" y="36926"/>
        <a:ext cx="2854386" cy="627128"/>
      </dsp:txXfrm>
    </dsp:sp>
    <dsp:sp modelId="{00D7FAD6-D262-4090-8A8C-4B2792E813AE}">
      <dsp:nvSpPr>
        <dsp:cNvPr id="0" name=""/>
        <dsp:cNvSpPr/>
      </dsp:nvSpPr>
      <dsp:spPr>
        <a:xfrm>
          <a:off x="0" y="749820"/>
          <a:ext cx="2922238" cy="694980"/>
        </a:xfrm>
        <a:prstGeom prst="roundRect">
          <a:avLst/>
        </a:prstGeom>
        <a:solidFill>
          <a:schemeClr val="accent4">
            <a:hueOff val="217289"/>
            <a:satOff val="-2070"/>
            <a:lumOff val="20784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5 baskets total</a:t>
          </a:r>
          <a:endParaRPr lang="en-US" sz="1800" kern="1200" dirty="0"/>
        </a:p>
      </dsp:txBody>
      <dsp:txXfrm>
        <a:off x="33926" y="783746"/>
        <a:ext cx="2854386" cy="6271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CF9B2C-CB80-44C9-9277-3C3ED996C0BD}">
      <dsp:nvSpPr>
        <dsp:cNvPr id="0" name=""/>
        <dsp:cNvSpPr/>
      </dsp:nvSpPr>
      <dsp:spPr>
        <a:xfrm>
          <a:off x="0" y="75345"/>
          <a:ext cx="7086600" cy="772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smtClean="0"/>
            <a:t>Understanding</a:t>
          </a:r>
          <a:endParaRPr lang="en-US" sz="3300" kern="1200"/>
        </a:p>
      </dsp:txBody>
      <dsp:txXfrm>
        <a:off x="37696" y="113041"/>
        <a:ext cx="7011208" cy="696808"/>
      </dsp:txXfrm>
    </dsp:sp>
    <dsp:sp modelId="{29C7CCA3-A4BA-4E80-921B-994F4922B6B6}">
      <dsp:nvSpPr>
        <dsp:cNvPr id="0" name=""/>
        <dsp:cNvSpPr/>
      </dsp:nvSpPr>
      <dsp:spPr>
        <a:xfrm>
          <a:off x="0" y="847545"/>
          <a:ext cx="7086600" cy="1605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600" kern="1200" dirty="0" smtClean="0"/>
            <a:t>Group related documents for browsing</a:t>
          </a:r>
          <a:endParaRPr lang="en-US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600" kern="1200" dirty="0" smtClean="0"/>
            <a:t>Create groups of similar customers</a:t>
          </a:r>
          <a:endParaRPr lang="en-US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600" kern="1200" dirty="0" smtClean="0"/>
            <a:t>Discover which stocks have similar price fluctuations</a:t>
          </a:r>
          <a:endParaRPr lang="en-US" sz="2600" kern="1200" dirty="0"/>
        </a:p>
      </dsp:txBody>
      <dsp:txXfrm>
        <a:off x="0" y="847545"/>
        <a:ext cx="7086600" cy="1605285"/>
      </dsp:txXfrm>
    </dsp:sp>
    <dsp:sp modelId="{0D86D72A-101B-44BF-80D6-CFD18F49614A}">
      <dsp:nvSpPr>
        <dsp:cNvPr id="0" name=""/>
        <dsp:cNvSpPr/>
      </dsp:nvSpPr>
      <dsp:spPr>
        <a:xfrm>
          <a:off x="0" y="2452830"/>
          <a:ext cx="7086600" cy="7722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smtClean="0"/>
            <a:t>Summarization</a:t>
          </a:r>
          <a:endParaRPr lang="en-US" sz="3300" kern="1200"/>
        </a:p>
      </dsp:txBody>
      <dsp:txXfrm>
        <a:off x="37696" y="2490526"/>
        <a:ext cx="7011208" cy="696808"/>
      </dsp:txXfrm>
    </dsp:sp>
    <dsp:sp modelId="{6E9D3131-2D1A-43A6-93E6-EE054E257B87}">
      <dsp:nvSpPr>
        <dsp:cNvPr id="0" name=""/>
        <dsp:cNvSpPr/>
      </dsp:nvSpPr>
      <dsp:spPr>
        <a:xfrm>
          <a:off x="0" y="3225030"/>
          <a:ext cx="7086600" cy="1195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600" kern="1200" smtClean="0"/>
            <a:t>Reduce the size of large data sets</a:t>
          </a:r>
          <a:endParaRPr lang="en-US" sz="2600" kern="120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600" kern="1200" smtClean="0"/>
            <a:t>Those similar groups can be treated as a single data point</a:t>
          </a:r>
          <a:endParaRPr lang="en-US" sz="2600" kern="1200"/>
        </a:p>
      </dsp:txBody>
      <dsp:txXfrm>
        <a:off x="0" y="3225030"/>
        <a:ext cx="7086600" cy="11954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BDB22-7379-4393-9707-218E5349C7E2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27A1B-6C11-4AAF-BD53-3AB9B3BB53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6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A058EB6-411A-411F-BC35-6FE70E395CEB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848600" cy="1524000"/>
          </a:xfrm>
        </p:spPr>
        <p:txBody>
          <a:bodyPr/>
          <a:lstStyle/>
          <a:p>
            <a:r>
              <a:rPr lang="en-US" sz="4000" dirty="0" smtClean="0"/>
              <a:t>Exam review 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MIS2502</a:t>
            </a:r>
          </a:p>
          <a:p>
            <a:r>
              <a:rPr lang="en-US" smtClean="0"/>
              <a:t>Data Analytics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896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Takes into account how co-occurrence differs from what is expected by chance</a:t>
            </a:r>
          </a:p>
          <a:p>
            <a:pPr lvl="1"/>
            <a:r>
              <a:rPr lang="en-US" dirty="0" smtClean="0"/>
              <a:t>i.e., if items were selected independently from one another</a:t>
            </a:r>
          </a:p>
          <a:p>
            <a:pPr lvl="1"/>
            <a:endParaRPr lang="en-US" dirty="0"/>
          </a:p>
          <a:p>
            <a:r>
              <a:rPr lang="en-US" dirty="0" smtClean="0"/>
              <a:t>Based on the support metric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7876519"/>
              </p:ext>
            </p:extLst>
          </p:nvPr>
        </p:nvGraphicFramePr>
        <p:xfrm>
          <a:off x="1414463" y="3979863"/>
          <a:ext cx="2778125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3" imgW="1130040" imgH="419040" progId="Equation.3">
                  <p:embed/>
                </p:oleObj>
              </mc:Choice>
              <mc:Fallback>
                <p:oleObj name="Equation" r:id="rId3" imgW="11300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4463" y="3979863"/>
                        <a:ext cx="2778125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419600" y="3733800"/>
            <a:ext cx="4419600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Support for total </a:t>
            </a:r>
            <a:r>
              <a:rPr lang="en-US" sz="2000" dirty="0" err="1" smtClean="0"/>
              <a:t>itemset</a:t>
            </a:r>
            <a:r>
              <a:rPr lang="en-US" sz="2000" dirty="0" smtClean="0"/>
              <a:t> X and Y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4419600" y="4495800"/>
            <a:ext cx="4419600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Support for X times support for Y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54102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Arial" pitchFamily="34" charset="0"/>
                <a:cs typeface="Arial" pitchFamily="34" charset="0"/>
              </a:rPr>
              <a:t>Independent Events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Arial" pitchFamily="34" charset="0"/>
                <a:cs typeface="Arial" pitchFamily="34" charset="0"/>
              </a:rPr>
              <a:t>Two events are independent if the occurrence of one does not change the probability of the other occurring.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events are independent, then the probability of them both occurring is the product of the probabilities of each occurring.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altLang="en-US" sz="1200" dirty="0" bmk="">
                <a:latin typeface="Arial" pitchFamily="34" charset="0"/>
                <a:cs typeface="Arial" pitchFamily="34" charset="0"/>
              </a:rPr>
              <a:t>pecific Multiplication Rule</a:t>
            </a:r>
            <a:endParaRPr lang="en-US" altLang="en-US" sz="12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Arial" pitchFamily="34" charset="0"/>
                <a:cs typeface="Arial" pitchFamily="34" charset="0"/>
              </a:rPr>
              <a:t>Only valid for independent events </a:t>
            </a:r>
            <a:endParaRPr lang="en-US" altLang="en-US" sz="1200" dirty="0">
              <a:latin typeface="Arial Unicode MS" pitchFamily="34" charset="-128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Arial Unicode MS" pitchFamily="34" charset="-128"/>
                <a:cs typeface="Arial" pitchFamily="34" charset="0"/>
              </a:rPr>
              <a:t>P(A and B) = P(A) * P(B) </a:t>
            </a:r>
            <a:endParaRPr lang="en-US" altLang="en-U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690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Set </a:t>
            </a:r>
            <a:r>
              <a:rPr lang="en-US" dirty="0"/>
              <a:t>r</a:t>
            </a:r>
            <a:r>
              <a:rPr lang="en-US" dirty="0" smtClean="0"/>
              <a:t>ule thresholds</a:t>
            </a:r>
          </a:p>
          <a:p>
            <a:r>
              <a:rPr lang="en-US" dirty="0" smtClean="0"/>
              <a:t>Define Item Sets </a:t>
            </a:r>
          </a:p>
          <a:p>
            <a:r>
              <a:rPr lang="en-US" dirty="0" smtClean="0"/>
              <a:t>Read through Item Sets, create list of all possible association rules (X =&gt; Y) for the Item Sets</a:t>
            </a:r>
          </a:p>
          <a:p>
            <a:r>
              <a:rPr lang="en-US" dirty="0" smtClean="0"/>
              <a:t>Compute Support, Confidence and Lift for each Rule</a:t>
            </a:r>
          </a:p>
          <a:p>
            <a:r>
              <a:rPr lang="en-US" dirty="0" smtClean="0"/>
              <a:t>Drop </a:t>
            </a:r>
            <a:r>
              <a:rPr lang="en-US" dirty="0" smtClean="0"/>
              <a:t>those that don’t meet thresholds 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90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4582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Evaluating </a:t>
            </a:r>
            <a:r>
              <a:rPr lang="en-US" dirty="0" smtClean="0"/>
              <a:t>Associative Rules Output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7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3" y="1237255"/>
            <a:ext cx="8994458" cy="460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6824" y="1143000"/>
            <a:ext cx="9137176" cy="1752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752600" y="1570630"/>
            <a:ext cx="381000" cy="132497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5663" y="4741502"/>
            <a:ext cx="8095014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What product is most likely to be bought if someone buys a Pencil?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What stat did you use to answer this 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Why might the highest confidence item not have the highest lift?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What might you recommend to a store manager given that the lift for </a:t>
            </a:r>
            <a:r>
              <a:rPr lang="en-US" dirty="0" err="1" smtClean="0"/>
              <a:t>PhotoProcessing</a:t>
            </a:r>
            <a:r>
              <a:rPr lang="en-US" dirty="0" smtClean="0"/>
              <a:t>&gt;Magazine is 1.17</a:t>
            </a:r>
          </a:p>
        </p:txBody>
      </p:sp>
    </p:spTree>
    <p:extLst>
      <p:ext uri="{BB962C8B-B14F-4D97-AF65-F5344CB8AC3E}">
        <p14:creationId xmlns:p14="http://schemas.microsoft.com/office/powerpoint/2010/main" val="352831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Cluster Analysis?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Grouping data so that elements in a group will be</a:t>
            </a:r>
          </a:p>
          <a:p>
            <a:pPr lvl="1"/>
            <a:r>
              <a:rPr lang="en-US" dirty="0" smtClean="0"/>
              <a:t>Similar (or related) to one another</a:t>
            </a:r>
          </a:p>
          <a:p>
            <a:pPr lvl="1"/>
            <a:r>
              <a:rPr lang="en-US" dirty="0" smtClean="0"/>
              <a:t>Different (or unrelated) from elements in other groups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5122" name="Picture 2" descr="http://www.baseball.bornbybits.com/blog/uploaded_images/Takashi_Saito-70361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284220"/>
            <a:ext cx="4419600" cy="2997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2514600" y="6274713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100" dirty="0"/>
              <a:t>http://www.baseball.bornbybits.com/blog/uploaded_images</a:t>
            </a:r>
            <a:r>
              <a:rPr lang="en-US" sz="1100" dirty="0" smtClean="0"/>
              <a:t>/</a:t>
            </a:r>
            <a:br>
              <a:rPr lang="en-US" sz="1100" dirty="0" smtClean="0"/>
            </a:br>
            <a:r>
              <a:rPr lang="en-US" sz="1100" dirty="0" smtClean="0"/>
              <a:t>Takashi_Saito-703616.gif</a:t>
            </a:r>
            <a:endParaRPr lang="en-US" sz="1100" dirty="0"/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4191000" y="3863340"/>
            <a:ext cx="304800" cy="0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3733800" y="2971800"/>
            <a:ext cx="1295400" cy="762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Distance within clusters is minimized</a:t>
            </a:r>
            <a:endParaRPr lang="en-US" sz="1600" dirty="0"/>
          </a:p>
        </p:txBody>
      </p:sp>
      <p:cxnSp>
        <p:nvCxnSpPr>
          <p:cNvPr id="49" name="Straight Arrow Connector 48"/>
          <p:cNvCxnSpPr/>
          <p:nvPr/>
        </p:nvCxnSpPr>
        <p:spPr>
          <a:xfrm flipH="1" flipV="1">
            <a:off x="4343400" y="4419600"/>
            <a:ext cx="685800" cy="609600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3733800" y="4820920"/>
            <a:ext cx="990600" cy="762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Distance between clusters is maximized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0762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8008927"/>
              </p:ext>
            </p:extLst>
          </p:nvPr>
        </p:nvGraphicFramePr>
        <p:xfrm>
          <a:off x="1066800" y="1981200"/>
          <a:ext cx="7086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7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51100" y="1828800"/>
            <a:ext cx="334010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Choose K clusters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38400" y="2800350"/>
            <a:ext cx="334010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Select K points as initial centroids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76500" y="3771900"/>
            <a:ext cx="334010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Assign all points to clusters based on distance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38400" y="4743450"/>
            <a:ext cx="334010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Recompute</a:t>
            </a:r>
            <a:r>
              <a:rPr lang="en-US" dirty="0" smtClean="0"/>
              <a:t> the centroid of each cluster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51100" y="5715000"/>
            <a:ext cx="334010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Did the center change?</a:t>
            </a:r>
            <a:endParaRPr lang="en-US" dirty="0"/>
          </a:p>
        </p:txBody>
      </p:sp>
      <p:cxnSp>
        <p:nvCxnSpPr>
          <p:cNvPr id="13" name="Elbow Connector 12"/>
          <p:cNvCxnSpPr>
            <a:stCxn id="8" idx="1"/>
            <a:endCxn id="6" idx="1"/>
          </p:cNvCxnSpPr>
          <p:nvPr/>
        </p:nvCxnSpPr>
        <p:spPr>
          <a:xfrm rot="10800000" flipH="1">
            <a:off x="2451100" y="4076700"/>
            <a:ext cx="25400" cy="1943100"/>
          </a:xfrm>
          <a:prstGeom prst="bentConnector3">
            <a:avLst>
              <a:gd name="adj1" fmla="val -5050000"/>
            </a:avLst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3"/>
          </p:cNvCxnSpPr>
          <p:nvPr/>
        </p:nvCxnSpPr>
        <p:spPr>
          <a:xfrm>
            <a:off x="5791200" y="6019800"/>
            <a:ext cx="10668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858000" y="5702300"/>
            <a:ext cx="167005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DONE!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191549" y="4800600"/>
            <a:ext cx="804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Yes</a:t>
            </a:r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867400" y="5410200"/>
            <a:ext cx="663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No</a:t>
            </a:r>
            <a:endParaRPr lang="en-US" sz="2800" b="1" dirty="0"/>
          </a:p>
        </p:txBody>
      </p:sp>
      <p:cxnSp>
        <p:nvCxnSpPr>
          <p:cNvPr id="27" name="Straight Arrow Connector 26"/>
          <p:cNvCxnSpPr>
            <a:endCxn id="5" idx="0"/>
          </p:cNvCxnSpPr>
          <p:nvPr/>
        </p:nvCxnSpPr>
        <p:spPr>
          <a:xfrm>
            <a:off x="4108450" y="243840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108450" y="340995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108450" y="438150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108450" y="535305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6189857" y="2124075"/>
            <a:ext cx="2616200" cy="23709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K-means algorithm is one method for doing </a:t>
            </a:r>
            <a:r>
              <a:rPr lang="en-US" sz="2400" dirty="0" err="1" smtClean="0"/>
              <a:t>partitional</a:t>
            </a:r>
            <a:r>
              <a:rPr lang="en-US" sz="2400" dirty="0" smtClean="0"/>
              <a:t> clustering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840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Clustering Output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2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97942"/>
            <a:ext cx="7467599" cy="4237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658" y="1240796"/>
            <a:ext cx="7500257" cy="1578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9247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Clustering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Using the Mean Statistics, which cluster (identified by segment ID) has the highest cohesion? </a:t>
            </a:r>
          </a:p>
          <a:p>
            <a:r>
              <a:rPr lang="en-US" i="1" dirty="0"/>
              <a:t>(write the segment number: 1, 2, 3, or 4)</a:t>
            </a:r>
            <a:endParaRPr lang="en-US" dirty="0"/>
          </a:p>
          <a:p>
            <a:pPr lvl="0"/>
            <a:r>
              <a:rPr lang="en-US" dirty="0"/>
              <a:t>Using the Segment Profile plot, is the </a:t>
            </a:r>
            <a:r>
              <a:rPr lang="en-US" dirty="0" smtClean="0"/>
              <a:t>Original Jeans Sales  of </a:t>
            </a:r>
            <a:r>
              <a:rPr lang="en-US" dirty="0"/>
              <a:t>segment 2 (the first one) </a:t>
            </a:r>
            <a:r>
              <a:rPr lang="en-US" b="1" i="1" dirty="0"/>
              <a:t>lower</a:t>
            </a:r>
            <a:r>
              <a:rPr lang="en-US" dirty="0"/>
              <a:t> or </a:t>
            </a:r>
            <a:r>
              <a:rPr lang="en-US" b="1" i="1" dirty="0"/>
              <a:t>higher </a:t>
            </a:r>
            <a:r>
              <a:rPr lang="en-US" dirty="0"/>
              <a:t>than the average over the entire population? </a:t>
            </a:r>
            <a:r>
              <a:rPr lang="en-US" i="1" dirty="0"/>
              <a:t> (write “lower” or “higher”)</a:t>
            </a:r>
            <a:endParaRPr lang="en-US" dirty="0"/>
          </a:p>
          <a:p>
            <a:pPr lvl="0"/>
            <a:r>
              <a:rPr lang="en-US" dirty="0"/>
              <a:t>Using the Segment Profile plot, is the </a:t>
            </a:r>
            <a:r>
              <a:rPr lang="en-US" dirty="0" smtClean="0"/>
              <a:t>Leisure Jeans Sales of </a:t>
            </a:r>
            <a:r>
              <a:rPr lang="en-US" dirty="0"/>
              <a:t>segment </a:t>
            </a:r>
            <a:r>
              <a:rPr lang="en-US" dirty="0" smtClean="0"/>
              <a:t>4 </a:t>
            </a:r>
            <a:r>
              <a:rPr lang="en-US" dirty="0"/>
              <a:t>(the </a:t>
            </a:r>
            <a:r>
              <a:rPr lang="en-US" dirty="0" smtClean="0"/>
              <a:t>second </a:t>
            </a:r>
            <a:r>
              <a:rPr lang="en-US" dirty="0"/>
              <a:t>one) </a:t>
            </a:r>
            <a:r>
              <a:rPr lang="en-US" b="1" i="1" dirty="0"/>
              <a:t>lower</a:t>
            </a:r>
            <a:r>
              <a:rPr lang="en-US" dirty="0"/>
              <a:t> or </a:t>
            </a:r>
            <a:r>
              <a:rPr lang="en-US" b="1" i="1" dirty="0"/>
              <a:t>higher </a:t>
            </a:r>
            <a:r>
              <a:rPr lang="en-US" dirty="0"/>
              <a:t>than the average over the entire population? </a:t>
            </a:r>
            <a:r>
              <a:rPr lang="en-US" i="1" dirty="0"/>
              <a:t> (write “lower” or “higher”)</a:t>
            </a:r>
            <a:endParaRPr lang="en-US" dirty="0"/>
          </a:p>
          <a:p>
            <a:pPr lvl="0"/>
            <a:r>
              <a:rPr lang="en-US" dirty="0"/>
              <a:t>As a general rule, if we increase the number of clusters, is the cohesion within clusters likely to </a:t>
            </a:r>
            <a:r>
              <a:rPr lang="en-US" b="1" i="1" dirty="0"/>
              <a:t>increase</a:t>
            </a:r>
            <a:r>
              <a:rPr lang="en-US" dirty="0"/>
              <a:t> or </a:t>
            </a:r>
            <a:r>
              <a:rPr lang="en-US" b="1" i="1" dirty="0"/>
              <a:t>decrease</a:t>
            </a:r>
            <a:r>
              <a:rPr lang="en-US" dirty="0"/>
              <a:t>? </a:t>
            </a:r>
            <a:r>
              <a:rPr lang="en-US" i="1" dirty="0"/>
              <a:t>(write “increase” or “decrease”)</a:t>
            </a:r>
            <a:endParaRPr lang="en-US" dirty="0"/>
          </a:p>
          <a:p>
            <a:pPr lvl="0"/>
            <a:r>
              <a:rPr lang="en-US" dirty="0"/>
              <a:t>As a general rule, if we increase the number of clusters, is the separation between clusters likely to </a:t>
            </a:r>
            <a:r>
              <a:rPr lang="en-US" b="1" i="1" dirty="0"/>
              <a:t>increase</a:t>
            </a:r>
            <a:r>
              <a:rPr lang="en-US" dirty="0"/>
              <a:t> or </a:t>
            </a:r>
            <a:r>
              <a:rPr lang="en-US" b="1" i="1" dirty="0"/>
              <a:t>decrease</a:t>
            </a:r>
            <a:r>
              <a:rPr lang="en-US" dirty="0"/>
              <a:t>? </a:t>
            </a:r>
            <a:r>
              <a:rPr lang="en-US" i="1" dirty="0"/>
              <a:t>(write “increase” or “decrease”)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004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Tool to Use?</a:t>
            </a:r>
          </a:p>
          <a:p>
            <a:r>
              <a:rPr lang="en-US" dirty="0" smtClean="0"/>
              <a:t>Evaluating </a:t>
            </a:r>
          </a:p>
          <a:p>
            <a:pPr lvl="1"/>
            <a:r>
              <a:rPr lang="en-US" dirty="0" smtClean="0"/>
              <a:t>Decision Trees </a:t>
            </a:r>
          </a:p>
          <a:p>
            <a:pPr lvl="1"/>
            <a:r>
              <a:rPr lang="en-US" dirty="0" smtClean="0"/>
              <a:t>Association Rules </a:t>
            </a:r>
          </a:p>
          <a:p>
            <a:pPr lvl="1"/>
            <a:r>
              <a:rPr lang="en-US" dirty="0" smtClean="0"/>
              <a:t>Clustering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947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Using the Right Data Mining Technique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79248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  </a:t>
            </a:r>
          </a:p>
          <a:p>
            <a:r>
              <a:rPr lang="en-US" sz="1800" dirty="0" smtClean="0"/>
              <a:t>You run an e store for </a:t>
            </a:r>
            <a:r>
              <a:rPr lang="en-US" sz="1800" dirty="0" err="1" smtClean="0"/>
              <a:t>xtreme</a:t>
            </a:r>
            <a:r>
              <a:rPr lang="en-US" sz="1800" dirty="0" smtClean="0"/>
              <a:t> sporting goods and have collected </a:t>
            </a:r>
            <a:r>
              <a:rPr lang="en-US" sz="1800" dirty="0" smtClean="0"/>
              <a:t>a </a:t>
            </a:r>
            <a:r>
              <a:rPr lang="en-US" sz="1800" dirty="0" smtClean="0"/>
              <a:t>year of sales data from your website.  You’re looking to identify customer segments to create some better </a:t>
            </a:r>
            <a:r>
              <a:rPr lang="en-US" sz="1800" dirty="0" smtClean="0"/>
              <a:t>target </a:t>
            </a:r>
            <a:r>
              <a:rPr lang="en-US" sz="1800" dirty="0" smtClean="0"/>
              <a:t> marketing.  </a:t>
            </a:r>
          </a:p>
          <a:p>
            <a:endParaRPr lang="en-US" sz="1800" dirty="0"/>
          </a:p>
          <a:p>
            <a:r>
              <a:rPr lang="en-US" sz="1800" dirty="0" smtClean="0"/>
              <a:t>On your  e store you want to implement a feature that recommends other items to purchase based on items that other customers have purchased when buying </a:t>
            </a:r>
          </a:p>
          <a:p>
            <a:endParaRPr lang="en-US" sz="1800" dirty="0"/>
          </a:p>
          <a:p>
            <a:r>
              <a:rPr lang="en-US" sz="1800" dirty="0"/>
              <a:t>You’ve had a coupon program in place </a:t>
            </a:r>
            <a:r>
              <a:rPr lang="en-US" sz="1800" dirty="0" smtClean="0"/>
              <a:t>for the past 6 months. You are now redesigning  the reprogram to target only those people who are likely to use the coupon.  </a:t>
            </a:r>
            <a:endParaRPr lang="en-US" sz="1800" dirty="0"/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946790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Descriptive Statistics 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71600"/>
            <a:ext cx="6536789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19" y="3096014"/>
            <a:ext cx="6483584" cy="3304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0" y="2590800"/>
            <a:ext cx="1981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the mean for </a:t>
            </a:r>
            <a:r>
              <a:rPr lang="en-US" dirty="0" err="1" smtClean="0"/>
              <a:t>DemAge</a:t>
            </a:r>
            <a:r>
              <a:rPr lang="en-US" dirty="0" smtClean="0"/>
              <a:t> ?</a:t>
            </a:r>
          </a:p>
          <a:p>
            <a:endParaRPr lang="en-US" dirty="0" smtClean="0"/>
          </a:p>
          <a:p>
            <a:r>
              <a:rPr lang="en-US" dirty="0" smtClean="0"/>
              <a:t>What would it mean if min of </a:t>
            </a:r>
            <a:r>
              <a:rPr lang="en-US" dirty="0" err="1"/>
              <a:t>D</a:t>
            </a:r>
            <a:r>
              <a:rPr lang="en-US" dirty="0" err="1" smtClean="0"/>
              <a:t>emAge</a:t>
            </a:r>
            <a:r>
              <a:rPr lang="en-US" dirty="0" smtClean="0"/>
              <a:t> was 0?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53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33400"/>
            <a:ext cx="8229600" cy="990600"/>
          </a:xfrm>
        </p:spPr>
        <p:txBody>
          <a:bodyPr/>
          <a:lstStyle/>
          <a:p>
            <a:r>
              <a:rPr lang="en-US" dirty="0" smtClean="0"/>
              <a:t>Navigating the Tree 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" y="1371600"/>
            <a:ext cx="9144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" y="5715000"/>
            <a:ext cx="41529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How many leaves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Which group more likely to give gift? Those who’ve made &lt; 2.5 gifts in the last month, or those who have made 2.5 or more?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Describe donors least likely to give gift </a:t>
            </a:r>
            <a:endParaRPr 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4051465" y="5809910"/>
            <a:ext cx="502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Why no “Time Since </a:t>
            </a:r>
            <a:r>
              <a:rPr lang="en-US" sz="1200" dirty="0"/>
              <a:t>L</a:t>
            </a:r>
            <a:r>
              <a:rPr lang="en-US" sz="1200" dirty="0" smtClean="0"/>
              <a:t>ast Gift” split under “Gift Amount Last  &lt; 7.5” 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What’s the  probability that someone who has made less than 1 gifts in the last 36 months, and has median home value is 75K will make a gift?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30784" y="1563469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 Validation Amount.  ‘1’ is a positive outcome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34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Association Mining?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Discovering interesting relationships between variables in </a:t>
            </a:r>
            <a:r>
              <a:rPr lang="en-US" sz="2800" dirty="0"/>
              <a:t>large databases </a:t>
            </a:r>
            <a:r>
              <a:rPr lang="en-US" sz="1800" dirty="0"/>
              <a:t>(http://</a:t>
            </a:r>
            <a:r>
              <a:rPr lang="en-US" sz="1800" dirty="0" smtClean="0"/>
              <a:t>en.wikipedia.org/wiki/Association_rule_learning)</a:t>
            </a:r>
          </a:p>
          <a:p>
            <a:endParaRPr lang="en-US" sz="2800" dirty="0" smtClean="0"/>
          </a:p>
          <a:p>
            <a:r>
              <a:rPr lang="en-US" sz="2800" dirty="0" smtClean="0"/>
              <a:t>Find out which items predict the occurrence of other items</a:t>
            </a:r>
          </a:p>
          <a:p>
            <a:endParaRPr lang="en-US" sz="2800" dirty="0"/>
          </a:p>
          <a:p>
            <a:r>
              <a:rPr lang="en-US" sz="2800" dirty="0" smtClean="0"/>
              <a:t>Also known as “affinity analysis” or “market basket” analysis</a:t>
            </a:r>
          </a:p>
        </p:txBody>
      </p:sp>
    </p:spTree>
    <p:extLst>
      <p:ext uri="{BB962C8B-B14F-4D97-AF65-F5344CB8AC3E}">
        <p14:creationId xmlns:p14="http://schemas.microsoft.com/office/powerpoint/2010/main" val="817301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idea: The </a:t>
            </a:r>
            <a:r>
              <a:rPr lang="en-US" dirty="0" err="1" smtClean="0"/>
              <a:t>itemset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Itemset</a:t>
            </a:r>
            <a:r>
              <a:rPr lang="en-US" b="1" dirty="0" smtClean="0"/>
              <a:t>: </a:t>
            </a:r>
            <a:r>
              <a:rPr lang="en-US" dirty="0" smtClean="0"/>
              <a:t>A group of items of interest</a:t>
            </a:r>
            <a:br>
              <a:rPr lang="en-US" dirty="0" smtClean="0"/>
            </a:br>
            <a:r>
              <a:rPr lang="en-US" dirty="0" smtClean="0"/>
              <a:t>{Milk, Beer, Diapers}</a:t>
            </a:r>
          </a:p>
          <a:p>
            <a:pPr lvl="1"/>
            <a:r>
              <a:rPr lang="en-US" dirty="0" smtClean="0"/>
              <a:t>This </a:t>
            </a:r>
            <a:r>
              <a:rPr lang="en-US" dirty="0" err="1" smtClean="0"/>
              <a:t>itemset</a:t>
            </a:r>
            <a:r>
              <a:rPr lang="en-US" dirty="0" smtClean="0"/>
              <a:t> is a “3 </a:t>
            </a:r>
            <a:r>
              <a:rPr lang="en-US" dirty="0" err="1" smtClean="0"/>
              <a:t>itemset</a:t>
            </a:r>
            <a:r>
              <a:rPr lang="en-US" dirty="0" smtClean="0"/>
              <a:t>” because it</a:t>
            </a:r>
            <a:br>
              <a:rPr lang="en-US" dirty="0" smtClean="0"/>
            </a:br>
            <a:r>
              <a:rPr lang="en-US" dirty="0" smtClean="0"/>
              <a:t>contains…3 items!</a:t>
            </a:r>
          </a:p>
          <a:p>
            <a:endParaRPr lang="en-US" dirty="0"/>
          </a:p>
          <a:p>
            <a:r>
              <a:rPr lang="en-US" dirty="0" smtClean="0"/>
              <a:t>An </a:t>
            </a:r>
            <a:r>
              <a:rPr lang="en-US" b="1" dirty="0" smtClean="0"/>
              <a:t>association rule </a:t>
            </a:r>
            <a:r>
              <a:rPr lang="en-US" dirty="0" smtClean="0"/>
              <a:t>expresses related </a:t>
            </a:r>
            <a:r>
              <a:rPr lang="en-US" dirty="0" err="1" smtClean="0"/>
              <a:t>itemsets</a:t>
            </a:r>
            <a:endParaRPr lang="en-US" dirty="0" smtClean="0"/>
          </a:p>
          <a:p>
            <a:pPr lvl="1"/>
            <a:r>
              <a:rPr lang="en-US" dirty="0" smtClean="0"/>
              <a:t>X </a:t>
            </a:r>
            <a:r>
              <a:rPr lang="en-US" dirty="0" smtClean="0">
                <a:latin typeface="Arial" charset="0"/>
                <a:sym typeface="Symbol" pitchFamily="18" charset="2"/>
              </a:rPr>
              <a:t> Y, where X and Y are two </a:t>
            </a:r>
            <a:r>
              <a:rPr lang="en-US" dirty="0" err="1" smtClean="0">
                <a:latin typeface="Arial" charset="0"/>
                <a:sym typeface="Symbol" pitchFamily="18" charset="2"/>
              </a:rPr>
              <a:t>itemsets</a:t>
            </a:r>
            <a:endParaRPr lang="en-US" dirty="0" smtClean="0"/>
          </a:p>
          <a:p>
            <a:pPr lvl="1"/>
            <a:r>
              <a:rPr lang="en-US" dirty="0" smtClean="0"/>
              <a:t>{Milk, Diapers} </a:t>
            </a:r>
            <a:r>
              <a:rPr lang="en-US" dirty="0" smtClean="0">
                <a:latin typeface="Arial" charset="0"/>
                <a:sym typeface="Symbol" pitchFamily="18" charset="2"/>
              </a:rPr>
              <a:t> {Beer} means</a:t>
            </a:r>
            <a:br>
              <a:rPr lang="en-US" dirty="0" smtClean="0">
                <a:latin typeface="Arial" charset="0"/>
                <a:sym typeface="Symbol" pitchFamily="18" charset="2"/>
              </a:rPr>
            </a:br>
            <a:r>
              <a:rPr lang="en-US" dirty="0" smtClean="0">
                <a:latin typeface="Arial" charset="0"/>
                <a:sym typeface="Symbol" pitchFamily="18" charset="2"/>
              </a:rPr>
              <a:t>“when you have milk and diapers, you also have beer)</a:t>
            </a:r>
          </a:p>
          <a:p>
            <a:pPr lvl="1"/>
            <a:endParaRPr lang="en-US" dirty="0">
              <a:latin typeface="Arial" charset="0"/>
              <a:sym typeface="Symbol" pitchFamily="18" charset="2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3290243"/>
              </p:ext>
            </p:extLst>
          </p:nvPr>
        </p:nvGraphicFramePr>
        <p:xfrm>
          <a:off x="5943600" y="1600200"/>
          <a:ext cx="2944178" cy="16764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948134"/>
                <a:gridCol w="1996044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Basket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Items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smtClean="0"/>
                        <a:t>Bread, </a:t>
                      </a:r>
                      <a:r>
                        <a:rPr lang="en-US" sz="1200" kern="1200" dirty="0"/>
                        <a:t>Milk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smtClean="0"/>
                        <a:t>Bread, </a:t>
                      </a:r>
                      <a:r>
                        <a:rPr lang="en-US" sz="1200" kern="1200" dirty="0" smtClean="0"/>
                        <a:t>Diapers, </a:t>
                      </a:r>
                      <a:r>
                        <a:rPr lang="en-US" sz="1200" kern="1200" dirty="0"/>
                        <a:t>Beer, Eggs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/>
                        <a:t>Milk, </a:t>
                      </a:r>
                      <a:r>
                        <a:rPr lang="en-US" sz="1200" kern="1200" dirty="0" smtClean="0"/>
                        <a:t>Diapers, </a:t>
                      </a:r>
                      <a:r>
                        <a:rPr lang="en-US" sz="1200" kern="1200" dirty="0"/>
                        <a:t>Beer</a:t>
                      </a:r>
                      <a:r>
                        <a:rPr lang="en-US" sz="1200" kern="1200"/>
                        <a:t>, </a:t>
                      </a:r>
                      <a:r>
                        <a:rPr lang="en-US" sz="1200" kern="1200" smtClean="0"/>
                        <a:t>Coke 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smtClean="0"/>
                        <a:t>Bread, </a:t>
                      </a:r>
                      <a:r>
                        <a:rPr lang="en-US" sz="1200" kern="1200" dirty="0"/>
                        <a:t>Milk, </a:t>
                      </a:r>
                      <a:r>
                        <a:rPr lang="en-US" sz="1200" kern="1200" dirty="0" smtClean="0"/>
                        <a:t>Diapers, </a:t>
                      </a:r>
                      <a:r>
                        <a:rPr lang="en-US" sz="1200" kern="1200" dirty="0"/>
                        <a:t>Beer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219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smtClean="0"/>
                        <a:t>Bread, </a:t>
                      </a:r>
                      <a:r>
                        <a:rPr lang="en-US" sz="1200" kern="1200" dirty="0"/>
                        <a:t>Milk, </a:t>
                      </a:r>
                      <a:r>
                        <a:rPr lang="en-US" sz="1200" kern="1200" dirty="0" smtClean="0"/>
                        <a:t>Diapers</a:t>
                      </a:r>
                      <a:r>
                        <a:rPr lang="en-US" sz="1200" kern="1200" smtClean="0"/>
                        <a:t>, Coke 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912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b="1" dirty="0"/>
              <a:t>Support count </a:t>
            </a:r>
            <a:r>
              <a:rPr lang="en-US" dirty="0"/>
              <a:t>(</a:t>
            </a:r>
            <a:r>
              <a:rPr lang="en-US" b="1" dirty="0">
                <a:latin typeface="Arial" charset="0"/>
                <a:sym typeface="Symbol" pitchFamily="18" charset="2"/>
              </a:rPr>
              <a:t></a:t>
            </a:r>
            <a:r>
              <a:rPr lang="en-US" dirty="0">
                <a:latin typeface="Arial" charset="0"/>
                <a:sym typeface="Symbol" pitchFamily="18" charset="2"/>
              </a:rPr>
              <a:t>)</a:t>
            </a:r>
          </a:p>
          <a:p>
            <a:pPr lvl="1"/>
            <a:r>
              <a:rPr lang="en-US" dirty="0">
                <a:latin typeface="Arial" charset="0"/>
                <a:sym typeface="Symbol" pitchFamily="18" charset="2"/>
              </a:rPr>
              <a:t>Frequency of occurrence of an </a:t>
            </a:r>
            <a:r>
              <a:rPr lang="en-US" dirty="0" err="1">
                <a:latin typeface="Arial" charset="0"/>
                <a:sym typeface="Symbol" pitchFamily="18" charset="2"/>
              </a:rPr>
              <a:t>itemset</a:t>
            </a:r>
            <a:endParaRPr lang="en-US" dirty="0">
              <a:latin typeface="Arial" charset="0"/>
              <a:sym typeface="Symbol" pitchFamily="18" charset="2"/>
            </a:endParaRPr>
          </a:p>
          <a:p>
            <a:pPr lvl="1"/>
            <a:r>
              <a:rPr lang="en-US" b="1" dirty="0">
                <a:latin typeface="Arial" charset="0"/>
                <a:sym typeface="Symbol" pitchFamily="18" charset="2"/>
              </a:rPr>
              <a:t></a:t>
            </a:r>
            <a:r>
              <a:rPr lang="en-US" dirty="0"/>
              <a:t>{Milk, Beer, Diapers} = 2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i.e., it’s in baskets 4 and 5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b="1" dirty="0"/>
              <a:t>Support (s)</a:t>
            </a:r>
          </a:p>
          <a:p>
            <a:pPr lvl="1"/>
            <a:r>
              <a:rPr lang="en-US" dirty="0"/>
              <a:t>Fraction of transactions that contain all</a:t>
            </a:r>
            <a:br>
              <a:rPr lang="en-US" dirty="0"/>
            </a:br>
            <a:r>
              <a:rPr lang="en-US" dirty="0" err="1"/>
              <a:t>itemsets</a:t>
            </a:r>
            <a:r>
              <a:rPr lang="en-US" dirty="0"/>
              <a:t> in the relationship X </a:t>
            </a:r>
            <a:r>
              <a:rPr lang="en-US" dirty="0">
                <a:latin typeface="Arial" charset="0"/>
                <a:sym typeface="Symbol" pitchFamily="18" charset="2"/>
              </a:rPr>
              <a:t> Y</a:t>
            </a:r>
          </a:p>
          <a:p>
            <a:pPr lvl="1"/>
            <a:r>
              <a:rPr lang="en-US" dirty="0">
                <a:latin typeface="Arial" charset="0"/>
                <a:sym typeface="Symbol" pitchFamily="18" charset="2"/>
              </a:rPr>
              <a:t>s({Milk, Diapers, Beer}) = 2/5 = 0.4</a:t>
            </a:r>
          </a:p>
          <a:p>
            <a:pPr lvl="1"/>
            <a:endParaRPr lang="en-US" dirty="0" smtClean="0">
              <a:latin typeface="Arial" charset="0"/>
              <a:sym typeface="Symbol" pitchFamily="18" charset="2"/>
            </a:endParaRPr>
          </a:p>
          <a:p>
            <a:pPr lvl="1"/>
            <a:endParaRPr lang="en-US" dirty="0">
              <a:latin typeface="Arial" charset="0"/>
              <a:sym typeface="Symbol" pitchFamily="18" charset="2"/>
            </a:endParaRPr>
          </a:p>
          <a:p>
            <a:r>
              <a:rPr lang="en-US" dirty="0" smtClean="0">
                <a:latin typeface="Arial" charset="0"/>
                <a:sym typeface="Symbol" pitchFamily="18" charset="2"/>
              </a:rPr>
              <a:t>You can calculate support for both X and Y separately</a:t>
            </a:r>
          </a:p>
          <a:p>
            <a:pPr lvl="1"/>
            <a:r>
              <a:rPr lang="en-US" dirty="0" smtClean="0">
                <a:latin typeface="Arial" charset="0"/>
                <a:sym typeface="Symbol" pitchFamily="18" charset="2"/>
              </a:rPr>
              <a:t>Support for X = 3/5 = 0.6; Support for Y = 3/5 = 0.6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9702551"/>
              </p:ext>
            </p:extLst>
          </p:nvPr>
        </p:nvGraphicFramePr>
        <p:xfrm>
          <a:off x="5943600" y="1600200"/>
          <a:ext cx="2944178" cy="16764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948134"/>
                <a:gridCol w="1996044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Basket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Items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smtClean="0"/>
                        <a:t>Bread, </a:t>
                      </a:r>
                      <a:r>
                        <a:rPr lang="en-US" sz="1200" kern="1200" dirty="0"/>
                        <a:t>Milk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smtClean="0"/>
                        <a:t>Bread, </a:t>
                      </a:r>
                      <a:r>
                        <a:rPr lang="en-US" sz="1200" kern="1200" dirty="0" smtClean="0"/>
                        <a:t>Diapers, </a:t>
                      </a:r>
                      <a:r>
                        <a:rPr lang="en-US" sz="1200" kern="1200" dirty="0"/>
                        <a:t>Beer, Eggs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/>
                        <a:t>Milk, </a:t>
                      </a:r>
                      <a:r>
                        <a:rPr lang="en-US" sz="1200" kern="1200" dirty="0" smtClean="0"/>
                        <a:t>Diapers, </a:t>
                      </a:r>
                      <a:r>
                        <a:rPr lang="en-US" sz="1200" kern="1200" dirty="0"/>
                        <a:t>Beer</a:t>
                      </a:r>
                      <a:r>
                        <a:rPr lang="en-US" sz="1200" kern="1200"/>
                        <a:t>, </a:t>
                      </a:r>
                      <a:r>
                        <a:rPr lang="en-US" sz="1200" kern="1200" smtClean="0"/>
                        <a:t>Coke 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smtClean="0"/>
                        <a:t>Bread, </a:t>
                      </a:r>
                      <a:r>
                        <a:rPr lang="en-US" sz="1200" kern="1200" dirty="0"/>
                        <a:t>Milk, </a:t>
                      </a:r>
                      <a:r>
                        <a:rPr lang="en-US" sz="1200" kern="1200" dirty="0" smtClean="0"/>
                        <a:t>Diapers, </a:t>
                      </a:r>
                      <a:r>
                        <a:rPr lang="en-US" sz="1200" kern="1200" dirty="0"/>
                        <a:t>Beer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219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smtClean="0"/>
                        <a:t>Bread, </a:t>
                      </a:r>
                      <a:r>
                        <a:rPr lang="en-US" sz="1200" kern="1200" dirty="0"/>
                        <a:t>Milk, </a:t>
                      </a:r>
                      <a:r>
                        <a:rPr lang="en-US" sz="1200" kern="1200" dirty="0" smtClean="0"/>
                        <a:t>Diapers</a:t>
                      </a:r>
                      <a:r>
                        <a:rPr lang="en-US" sz="1200" kern="1200" smtClean="0"/>
                        <a:t>, Coke 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 rot="5400000">
            <a:off x="1900512" y="4295604"/>
            <a:ext cx="195129" cy="14478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 rot="5400000">
            <a:off x="3056546" y="4723108"/>
            <a:ext cx="228600" cy="626262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807577" y="5095977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X</a:t>
            </a:r>
          </a:p>
        </p:txBody>
      </p:sp>
      <p:sp>
        <p:nvSpPr>
          <p:cNvPr id="8" name="Rectangle 7"/>
          <p:cNvSpPr/>
          <p:nvPr/>
        </p:nvSpPr>
        <p:spPr>
          <a:xfrm>
            <a:off x="2988892" y="5117068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233589006"/>
              </p:ext>
            </p:extLst>
          </p:nvPr>
        </p:nvGraphicFramePr>
        <p:xfrm>
          <a:off x="5943600" y="3702739"/>
          <a:ext cx="2922238" cy="144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0949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charset="0"/>
                <a:sym typeface="Symbol" pitchFamily="18" charset="2"/>
              </a:rPr>
              <a:t>Confidence </a:t>
            </a:r>
            <a:r>
              <a:rPr lang="en-US" dirty="0" smtClean="0">
                <a:latin typeface="Arial" charset="0"/>
                <a:sym typeface="Symbol" pitchFamily="18" charset="2"/>
              </a:rPr>
              <a:t>is the strength of the </a:t>
            </a:r>
            <a:br>
              <a:rPr lang="en-US" dirty="0" smtClean="0">
                <a:latin typeface="Arial" charset="0"/>
                <a:sym typeface="Symbol" pitchFamily="18" charset="2"/>
              </a:rPr>
            </a:br>
            <a:r>
              <a:rPr lang="en-US" dirty="0" smtClean="0">
                <a:latin typeface="Arial" charset="0"/>
                <a:sym typeface="Symbol" pitchFamily="18" charset="2"/>
              </a:rPr>
              <a:t>association</a:t>
            </a:r>
          </a:p>
          <a:p>
            <a:pPr lvl="1"/>
            <a:r>
              <a:rPr lang="en-US" dirty="0" smtClean="0">
                <a:latin typeface="Arial" charset="0"/>
                <a:sym typeface="Symbol" pitchFamily="18" charset="2"/>
              </a:rPr>
              <a:t>Measures how often items in Y appear in </a:t>
            </a:r>
            <a:br>
              <a:rPr lang="en-US" dirty="0" smtClean="0">
                <a:latin typeface="Arial" charset="0"/>
                <a:sym typeface="Symbol" pitchFamily="18" charset="2"/>
              </a:rPr>
            </a:br>
            <a:r>
              <a:rPr lang="en-US" dirty="0" smtClean="0">
                <a:latin typeface="Arial" charset="0"/>
                <a:sym typeface="Symbol" pitchFamily="18" charset="2"/>
              </a:rPr>
              <a:t>transactions that contain X</a:t>
            </a:r>
          </a:p>
          <a:p>
            <a:pPr lvl="1"/>
            <a:endParaRPr lang="en-US" dirty="0">
              <a:sym typeface="Symbol" pitchFamily="18" charset="2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0982268"/>
              </p:ext>
            </p:extLst>
          </p:nvPr>
        </p:nvGraphicFramePr>
        <p:xfrm>
          <a:off x="5943600" y="1600200"/>
          <a:ext cx="2944178" cy="16764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948134"/>
                <a:gridCol w="1996044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Basket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Items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smtClean="0"/>
                        <a:t>Bread, </a:t>
                      </a:r>
                      <a:r>
                        <a:rPr lang="en-US" sz="1200" kern="1200" dirty="0"/>
                        <a:t>Milk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smtClean="0"/>
                        <a:t>Bread, </a:t>
                      </a:r>
                      <a:r>
                        <a:rPr lang="en-US" sz="1200" kern="1200" dirty="0" smtClean="0"/>
                        <a:t>Diapers, </a:t>
                      </a:r>
                      <a:r>
                        <a:rPr lang="en-US" sz="1200" kern="1200" dirty="0"/>
                        <a:t>Beer, Eggs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/>
                        <a:t>Milk, </a:t>
                      </a:r>
                      <a:r>
                        <a:rPr lang="en-US" sz="1200" kern="1200" dirty="0" smtClean="0"/>
                        <a:t>Diapers, </a:t>
                      </a:r>
                      <a:r>
                        <a:rPr lang="en-US" sz="1200" kern="1200" dirty="0"/>
                        <a:t>Beer</a:t>
                      </a:r>
                      <a:r>
                        <a:rPr lang="en-US" sz="1200" kern="1200"/>
                        <a:t>, </a:t>
                      </a:r>
                      <a:r>
                        <a:rPr lang="en-US" sz="1200" kern="1200" smtClean="0"/>
                        <a:t>Coke 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smtClean="0"/>
                        <a:t>Bread, </a:t>
                      </a:r>
                      <a:r>
                        <a:rPr lang="en-US" sz="1200" kern="1200" dirty="0"/>
                        <a:t>Milk, </a:t>
                      </a:r>
                      <a:r>
                        <a:rPr lang="en-US" sz="1200" kern="1200" dirty="0" smtClean="0"/>
                        <a:t>Diapers, </a:t>
                      </a:r>
                      <a:r>
                        <a:rPr lang="en-US" sz="1200" kern="1200" dirty="0"/>
                        <a:t>Beer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219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smtClean="0"/>
                        <a:t>Bread, </a:t>
                      </a:r>
                      <a:r>
                        <a:rPr lang="en-US" sz="1200" kern="1200" dirty="0"/>
                        <a:t>Milk, </a:t>
                      </a:r>
                      <a:r>
                        <a:rPr lang="en-US" sz="1200" kern="1200" dirty="0" smtClean="0"/>
                        <a:t>Diapers</a:t>
                      </a:r>
                      <a:r>
                        <a:rPr lang="en-US" sz="1200" kern="1200" smtClean="0"/>
                        <a:t>, Coke 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8050805"/>
              </p:ext>
            </p:extLst>
          </p:nvPr>
        </p:nvGraphicFramePr>
        <p:xfrm>
          <a:off x="990600" y="3048000"/>
          <a:ext cx="4713288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3" imgW="3174840" imgH="419040" progId="Equation.3">
                  <p:embed/>
                </p:oleObj>
              </mc:Choice>
              <mc:Fallback>
                <p:oleObj name="Equation" r:id="rId3" imgW="31748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048000"/>
                        <a:ext cx="4713288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486400" y="4135452"/>
            <a:ext cx="3124200" cy="188434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This says 67% of the times when you have milk and diapers in the </a:t>
            </a:r>
            <a:r>
              <a:rPr lang="en-US" sz="2000" dirty="0" err="1" smtClean="0"/>
              <a:t>itemset</a:t>
            </a:r>
            <a:r>
              <a:rPr lang="en-US" sz="2000" dirty="0" smtClean="0"/>
              <a:t> you also have beer!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658815" y="3974123"/>
            <a:ext cx="3200400" cy="9233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 smtClean="0"/>
              <a:t>c must be between </a:t>
            </a:r>
            <a:r>
              <a:rPr lang="en-US" dirty="0"/>
              <a:t>0 and 1</a:t>
            </a:r>
            <a:br>
              <a:rPr lang="en-US" dirty="0"/>
            </a:br>
            <a:r>
              <a:rPr lang="en-US" sz="1600" dirty="0"/>
              <a:t>1 is a complete association</a:t>
            </a:r>
          </a:p>
          <a:p>
            <a:r>
              <a:rPr lang="en-US" sz="1600" dirty="0"/>
              <a:t>0 is no association</a:t>
            </a:r>
          </a:p>
        </p:txBody>
      </p:sp>
    </p:spTree>
    <p:extLst>
      <p:ext uri="{BB962C8B-B14F-4D97-AF65-F5344CB8AC3E}">
        <p14:creationId xmlns:p14="http://schemas.microsoft.com/office/powerpoint/2010/main" val="28305240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25443</TotalTime>
  <Words>990</Words>
  <Application>Microsoft Office PowerPoint</Application>
  <PresentationFormat>On-screen Show (4:3)</PresentationFormat>
  <Paragraphs>156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Clarity</vt:lpstr>
      <vt:lpstr>Equation</vt:lpstr>
      <vt:lpstr>Exam review  </vt:lpstr>
      <vt:lpstr>Exam </vt:lpstr>
      <vt:lpstr>1. Using the Right Data Mining Technique</vt:lpstr>
      <vt:lpstr>Understanding Descriptive Statistics </vt:lpstr>
      <vt:lpstr>Navigating the Tree </vt:lpstr>
      <vt:lpstr>What is Association Mining?</vt:lpstr>
      <vt:lpstr>Core idea: The itemset</vt:lpstr>
      <vt:lpstr>Support</vt:lpstr>
      <vt:lpstr>Confidence</vt:lpstr>
      <vt:lpstr>Lift</vt:lpstr>
      <vt:lpstr>Process</vt:lpstr>
      <vt:lpstr>Evaluating Associative Rules Output </vt:lpstr>
      <vt:lpstr>What is Cluster Analysis?</vt:lpstr>
      <vt:lpstr>Applications</vt:lpstr>
      <vt:lpstr>Process </vt:lpstr>
      <vt:lpstr>Clustering Output  </vt:lpstr>
      <vt:lpstr>Some Clustering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Frank Hoban</cp:lastModifiedBy>
  <cp:revision>301</cp:revision>
  <cp:lastPrinted>2011-06-28T14:45:53Z</cp:lastPrinted>
  <dcterms:created xsi:type="dcterms:W3CDTF">2011-06-28T13:08:25Z</dcterms:created>
  <dcterms:modified xsi:type="dcterms:W3CDTF">2014-04-30T18:26:56Z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11132458</vt:i4>
  </property>
  <property fmtid="{D5CDD505-2E9C-101B-9397-08002B2CF9AE}" pid="3" name="_NewReviewCycle">
    <vt:lpwstr/>
  </property>
  <property fmtid="{D5CDD505-2E9C-101B-9397-08002B2CF9AE}" pid="4" name="_EmailSubject">
    <vt:lpwstr>04 02 Class Materials </vt:lpwstr>
  </property>
  <property fmtid="{D5CDD505-2E9C-101B-9397-08002B2CF9AE}" pid="5" name="_AuthorEmail">
    <vt:lpwstr>FHoban@styron.com</vt:lpwstr>
  </property>
  <property fmtid="{D5CDD505-2E9C-101B-9397-08002B2CF9AE}" pid="6" name="_AuthorEmailDisplayName">
    <vt:lpwstr>Hoban, Frank (FF)</vt:lpwstr>
  </property>
</Properties>
</file>