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embeddings/oleObject1.bin" ContentType="application/vnd.openxmlformats-officedocument.oleObject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0" r:id="rId2"/>
    <p:sldId id="312" r:id="rId3"/>
    <p:sldId id="285" r:id="rId4"/>
    <p:sldId id="286" r:id="rId5"/>
    <p:sldId id="287" r:id="rId6"/>
    <p:sldId id="288" r:id="rId7"/>
    <p:sldId id="290" r:id="rId8"/>
    <p:sldId id="292" r:id="rId9"/>
    <p:sldId id="313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5" r:id="rId22"/>
    <p:sldId id="307" r:id="rId23"/>
    <p:sldId id="308" r:id="rId24"/>
    <p:sldId id="309" r:id="rId25"/>
    <p:sldId id="31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2830" autoAdjust="0"/>
  </p:normalViewPr>
  <p:slideViewPr>
    <p:cSldViewPr>
      <p:cViewPr>
        <p:scale>
          <a:sx n="90" d="100"/>
          <a:sy n="90" d="100"/>
        </p:scale>
        <p:origin x="-16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dirty="0" smtClean="0"/>
            <a:t>Understanding data</a:t>
          </a:r>
          <a:endParaRPr lang="en-US" dirty="0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dirty="0" smtClean="0"/>
            <a:t>Summarizing data</a:t>
          </a:r>
          <a:endParaRPr lang="en-US" dirty="0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dirty="0" smtClean="0"/>
            <a:t>Reduce the size of large data sets</a:t>
          </a:r>
          <a:endParaRPr lang="en-US" dirty="0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dirty="0" smtClean="0"/>
            <a:t>Data in similar groups can be combined into a single data point</a:t>
          </a:r>
          <a:endParaRPr lang="en-US" dirty="0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05D346CD-FCEC-4D34-9A01-1A17EAE7D01F}" type="presOf" srcId="{EB3843A7-30A1-46DB-9C99-884FF47AAB94}" destId="{0D86D72A-101B-44BF-80D6-CFD18F49614A}" srcOrd="0" destOrd="0" presId="urn:microsoft.com/office/officeart/2005/8/layout/vList2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7A5BA22F-BC9E-49E2-87A1-BCCC3E50667B}" type="presOf" srcId="{B3A8B17E-98E7-4016-B312-6F2A4B5B9437}" destId="{29C7CCA3-A4BA-4E80-921B-994F4922B6B6}" srcOrd="0" destOrd="1" presId="urn:microsoft.com/office/officeart/2005/8/layout/vList2"/>
    <dgm:cxn modelId="{956C8FA3-445C-4778-806F-32A38494A06A}" type="presOf" srcId="{42D63138-FC32-4BC6-A2D7-CC4046278C88}" destId="{29C7CCA3-A4BA-4E80-921B-994F4922B6B6}" srcOrd="0" destOrd="0" presId="urn:microsoft.com/office/officeart/2005/8/layout/vList2"/>
    <dgm:cxn modelId="{DB763346-ED0E-4481-A9D9-130567E03717}" type="presOf" srcId="{1EAE50A2-7583-4334-B7B3-FCFB4BF18F59}" destId="{6E9D3131-2D1A-43A6-93E6-EE054E257B87}" srcOrd="0" destOrd="1" presId="urn:microsoft.com/office/officeart/2005/8/layout/vList2"/>
    <dgm:cxn modelId="{8B0351D3-E5B4-43F3-A3A7-E5E366E080A2}" type="presOf" srcId="{2130C7A6-9521-44CF-BE92-9042B68A2584}" destId="{D0CF9B2C-CB80-44C9-9277-3C3ED996C0BD}" srcOrd="0" destOrd="0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235E9FD2-9336-4D66-9608-9A49BBE2F207}" type="presOf" srcId="{684F0FDB-11F6-435F-9451-4CD7DCEBEE9F}" destId="{6E9D3131-2D1A-43A6-93E6-EE054E257B87}" srcOrd="0" destOrd="0" presId="urn:microsoft.com/office/officeart/2005/8/layout/vList2"/>
    <dgm:cxn modelId="{8612B4E6-6F71-444C-8DE6-F8B0EF9D105B}" type="presOf" srcId="{C919CCDE-2940-4017-9F98-ACE06BDBFD1A}" destId="{29C7CCA3-A4BA-4E80-921B-994F4922B6B6}" srcOrd="0" destOrd="2" presId="urn:microsoft.com/office/officeart/2005/8/layout/vList2"/>
    <dgm:cxn modelId="{BCC7ED3B-E456-4B3B-87B7-23C1DC8A45FE}" type="presOf" srcId="{1F1843C7-02A3-4D88-B855-35E4C849112A}" destId="{59E05778-2FFF-40E8-B9C0-9277FA03B9D2}" srcOrd="0" destOrd="0" presId="urn:microsoft.com/office/officeart/2005/8/layout/vList2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9B247245-7BD3-48EA-A6DB-005ABC01FF40}" type="presParOf" srcId="{59E05778-2FFF-40E8-B9C0-9277FA03B9D2}" destId="{D0CF9B2C-CB80-44C9-9277-3C3ED996C0BD}" srcOrd="0" destOrd="0" presId="urn:microsoft.com/office/officeart/2005/8/layout/vList2"/>
    <dgm:cxn modelId="{492D81AE-2C4C-4286-AC08-F19233F340BF}" type="presParOf" srcId="{59E05778-2FFF-40E8-B9C0-9277FA03B9D2}" destId="{29C7CCA3-A4BA-4E80-921B-994F4922B6B6}" srcOrd="1" destOrd="0" presId="urn:microsoft.com/office/officeart/2005/8/layout/vList2"/>
    <dgm:cxn modelId="{A6B051F4-E1DC-4CD7-A851-44CF42DDD3CF}" type="presParOf" srcId="{59E05778-2FFF-40E8-B9C0-9277FA03B9D2}" destId="{0D86D72A-101B-44BF-80D6-CFD18F49614A}" srcOrd="2" destOrd="0" presId="urn:microsoft.com/office/officeart/2005/8/layout/vList2"/>
    <dgm:cxn modelId="{0518AC1B-C4A8-472E-BCEA-1BBD496FC769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 smtClean="0"/>
            <a:t>Marketing</a:t>
          </a:r>
          <a:endParaRPr lang="en-US" dirty="0"/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 smtClean="0"/>
            <a:t>Discover distinct customer groups for targeted promotions</a:t>
          </a:r>
          <a:endParaRPr lang="en-US" dirty="0"/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 smtClean="0"/>
            <a:t>Insurance</a:t>
          </a:r>
          <a:endParaRPr lang="en-US" dirty="0"/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 smtClean="0"/>
            <a:t>Finding “good customers” (low claim costs, reliable premium payments)</a:t>
          </a:r>
          <a:endParaRPr lang="en-US" dirty="0"/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 smtClean="0"/>
            <a:t>Healthcare</a:t>
          </a:r>
          <a:endParaRPr lang="en-US" dirty="0"/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 smtClean="0"/>
            <a:t>Find patients with high-risk behaviors</a:t>
          </a:r>
          <a:endParaRPr lang="en-US" dirty="0"/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EC0B-DE17-4926-9587-EE972A97B281}" type="pres">
      <dgm:prSet presAssocID="{4BB4B1BE-6054-48C9-ACAE-BDAABB6F0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62C6-E246-4C66-830D-64169A0E8A3B}" type="pres">
      <dgm:prSet presAssocID="{4BB4B1BE-6054-48C9-ACAE-BDAABB6F01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EF87-7D9B-49D9-AB13-430E3E29EA0E}" type="pres">
      <dgm:prSet presAssocID="{8C857017-FAEC-47EB-A864-540FEBAFC4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A1E3-4048-4B26-8E93-7BF273CEACCC}" type="pres">
      <dgm:prSet presAssocID="{8C857017-FAEC-47EB-A864-540FEBAFC40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6C4A0-BBE0-4361-ABBF-E7A72A58E4DF}" type="pres">
      <dgm:prSet presAssocID="{93132498-92E5-4BD7-A0E4-3C57F9BC7F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C437-C2A4-48D2-B250-12ABA168E9FA}" type="pres">
      <dgm:prSet presAssocID="{93132498-92E5-4BD7-A0E4-3C57F9BC7FC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 smtClean="0"/>
            <a:t>Manual (“supervised”) classification</a:t>
          </a:r>
          <a:endParaRPr lang="en-US" dirty="0"/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 smtClean="0"/>
            <a:t>People simply place items into categories</a:t>
          </a:r>
          <a:endParaRPr lang="en-US" dirty="0"/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dirty="0" smtClean="0"/>
            <a:t>Simple segmentation</a:t>
          </a:r>
          <a:endParaRPr lang="en-US" dirty="0"/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 smtClean="0"/>
            <a:t>Dividing students into groups by last name</a:t>
          </a:r>
          <a:endParaRPr lang="en-US" dirty="0"/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/>
      <dgm:spPr/>
      <dgm:t>
        <a:bodyPr/>
        <a:lstStyle/>
        <a:p>
          <a:endParaRPr lang="en-US"/>
        </a:p>
      </dgm:t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/>
      <dgm:spPr/>
      <dgm:t>
        <a:bodyPr/>
        <a:lstStyle/>
        <a:p>
          <a:endParaRPr lang="en-US"/>
        </a:p>
      </dgm:t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 smtClean="0"/>
            <a:t>The clusters must come from the data, not from external specifications.</a:t>
          </a:r>
          <a:endParaRPr lang="en-US" dirty="0"/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 smtClean="0"/>
            <a:t>Creating the “buckets” beforehand is categorization, but not clustering.</a:t>
          </a:r>
          <a:endParaRPr lang="en-US" dirty="0"/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DB8E14-171D-4F74-8500-3A524C8F9E25}" type="pres">
      <dgm:prSet presAssocID="{5D4E49C3-CFBC-4941-BD16-B7CAE2815F5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/>
      <dgm:spPr/>
      <dgm:t>
        <a:bodyPr/>
        <a:lstStyle/>
        <a:p>
          <a:pPr rtl="0"/>
          <a:r>
            <a:rPr lang="en-US" smtClean="0"/>
            <a:t>It matters</a:t>
          </a:r>
          <a:endParaRPr lang="en-US"/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/>
      <dgm:spPr/>
      <dgm:t>
        <a:bodyPr/>
        <a:lstStyle/>
        <a:p>
          <a:pPr rtl="0"/>
          <a:r>
            <a:rPr lang="en-US" smtClean="0"/>
            <a:t>Choosing the right number</a:t>
          </a:r>
          <a:endParaRPr lang="en-US"/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/>
      <dgm:spPr/>
      <dgm:t>
        <a:bodyPr/>
        <a:lstStyle/>
        <a:p>
          <a:pPr rtl="0"/>
          <a:r>
            <a:rPr lang="en-US" smtClean="0"/>
            <a:t>Choosing the right initial location</a:t>
          </a:r>
          <a:endParaRPr lang="en-US"/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/>
      <dgm:spPr/>
      <dgm:t>
        <a:bodyPr/>
        <a:lstStyle/>
        <a:p>
          <a:pPr rtl="0"/>
          <a:r>
            <a:rPr lang="en-US" smtClean="0"/>
            <a:t>Bad choices create bad groupings</a:t>
          </a:r>
          <a:endParaRPr lang="en-US"/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/>
      <dgm:spPr/>
      <dgm:t>
        <a:bodyPr/>
        <a:lstStyle/>
        <a:p>
          <a:pPr rtl="0"/>
          <a:r>
            <a:rPr lang="en-US" smtClean="0"/>
            <a:t>They won’t make sense within the context of the problem</a:t>
          </a:r>
          <a:endParaRPr lang="en-US"/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/>
      <dgm:spPr/>
      <dgm:t>
        <a:bodyPr/>
        <a:lstStyle/>
        <a:p>
          <a:pPr rtl="0"/>
          <a:r>
            <a:rPr lang="en-US" smtClean="0"/>
            <a:t>Unrelated data points will be included in the same group</a:t>
          </a:r>
          <a:endParaRPr lang="en-US"/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AED997D-58BF-4662-8FD8-492FDAC3048B}" type="pres">
      <dgm:prSet presAssocID="{481DD6BE-7F57-4E3C-8D38-422F4A431C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58BB73-0AA3-48AA-8355-C401B38E27AD}" type="pres">
      <dgm:prSet presAssocID="{25F33480-171A-4AD3-8C93-3257BFEA94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/>
      <dgm:spPr/>
      <dgm:t>
        <a:bodyPr/>
        <a:lstStyle/>
        <a:p>
          <a:r>
            <a:rPr lang="en-US" dirty="0" smtClean="0"/>
            <a:t>Considerations</a:t>
          </a:r>
          <a:endParaRPr lang="en-US" dirty="0"/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/>
        </a:p>
      </dgm:t>
    </dgm:pt>
    <dgm:pt modelId="{CB13B65E-2B81-45BE-A01D-CBB758149861}">
      <dgm:prSet phldrT="[Text]"/>
      <dgm:spPr/>
      <dgm:t>
        <a:bodyPr/>
        <a:lstStyle/>
        <a:p>
          <a:r>
            <a:rPr lang="en-US" dirty="0" smtClean="0"/>
            <a:t>Lower individual cluster SSE = a better cluster</a:t>
          </a:r>
          <a:endParaRPr lang="en-US" dirty="0"/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/>
        </a:p>
      </dgm:t>
    </dgm:pt>
    <dgm:pt modelId="{C8531F03-0CE5-453A-98E8-EC1E7DD0591A}">
      <dgm:prSet phldrT="[Text]"/>
      <dgm:spPr/>
      <dgm:t>
        <a:bodyPr/>
        <a:lstStyle/>
        <a:p>
          <a:r>
            <a:rPr lang="en-US" dirty="0" smtClean="0"/>
            <a:t>Lower total SSE = a better set of clusters</a:t>
          </a:r>
          <a:endParaRPr lang="en-US" dirty="0"/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/>
        </a:p>
      </dgm:t>
    </dgm:pt>
    <dgm:pt modelId="{74F5794F-6294-4FF6-BF78-86C816904B97}">
      <dgm:prSet phldrT="[Text]"/>
      <dgm:spPr/>
      <dgm:t>
        <a:bodyPr/>
        <a:lstStyle/>
        <a:p>
          <a:r>
            <a:rPr lang="en-US" b="1" dirty="0" smtClean="0"/>
            <a:t>More clusters will reduce SSE</a:t>
          </a:r>
          <a:endParaRPr lang="en-US" b="1" dirty="0"/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2C248F-10FF-4D98-8461-7DE3E0735736}" type="pres">
      <dgm:prSet presAssocID="{CB46626B-D494-4F4A-9A5F-754F6930E615}" presName="parentLin" presStyleCnt="0"/>
      <dgm:spPr/>
      <dgm:t>
        <a:bodyPr/>
        <a:lstStyle/>
        <a:p>
          <a:endParaRPr lang="en-US"/>
        </a:p>
      </dgm:t>
    </dgm:pt>
    <dgm:pt modelId="{9E6324B6-049E-4265-884E-426420E25857}" type="pres">
      <dgm:prSet presAssocID="{CB46626B-D494-4F4A-9A5F-754F6930E61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41ED-DDB8-404E-8E60-A622D3E17D93}" type="pres">
      <dgm:prSet presAssocID="{CB46626B-D494-4F4A-9A5F-754F6930E615}" presName="negativeSpace" presStyleCnt="0"/>
      <dgm:spPr/>
      <dgm:t>
        <a:bodyPr/>
        <a:lstStyle/>
        <a:p>
          <a:endParaRPr lang="en-US"/>
        </a:p>
      </dgm:t>
    </dgm:pt>
    <dgm:pt modelId="{1ED920F6-1EF6-46CD-95DE-7F6F1E9B93E1}" type="pres">
      <dgm:prSet presAssocID="{CB46626B-D494-4F4A-9A5F-754F6930E61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 smtClean="0"/>
            <a:t>K-Means gives unreliable results when</a:t>
          </a:r>
          <a:endParaRPr lang="en-US" dirty="0"/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/>
          <a:r>
            <a:rPr lang="en-US" dirty="0" smtClean="0"/>
            <a:t>Clusters vary widely in size</a:t>
          </a:r>
          <a:endParaRPr lang="en-US" dirty="0"/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/>
          <a:r>
            <a:rPr lang="en-US" dirty="0" smtClean="0"/>
            <a:t>Clusters vary widely in density</a:t>
          </a:r>
          <a:endParaRPr lang="en-US" dirty="0"/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/>
          <a:r>
            <a:rPr lang="en-US" dirty="0" smtClean="0"/>
            <a:t>The data set has a lot of outliers</a:t>
          </a:r>
          <a:endParaRPr lang="en-US" dirty="0"/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/>
          <a:r>
            <a:rPr lang="en-US" dirty="0" smtClean="0"/>
            <a:t>Clusters are not in rounded shapes</a:t>
          </a:r>
          <a:endParaRPr lang="en-US" dirty="0"/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D0CCE-EA6A-430D-8CF4-B7DB071C2EDC}" type="pres">
      <dgm:prSet presAssocID="{CB23B330-713F-4D6F-A0AB-B781BED80FA7}" presName="linNode" presStyleCnt="0"/>
      <dgm:spPr/>
      <dgm:t>
        <a:bodyPr/>
        <a:lstStyle/>
        <a:p>
          <a:endParaRPr lang="en-US"/>
        </a:p>
      </dgm:t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9A69998B-ED2B-41B8-A675-A5EF55720D67}" type="presOf" srcId="{CDB483ED-D9CB-41FA-9491-C196AD25418D}" destId="{CCFC78AE-499C-432E-92C6-4636FCF016C6}" srcOrd="0" destOrd="0" presId="urn:microsoft.com/office/officeart/2005/8/layout/vList5"/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D424E04C-EFC6-4ABB-81EA-DDBB48B0F789}" type="presOf" srcId="{507E74FA-9287-4F9C-8950-FD84477DCD7F}" destId="{CCFC78AE-499C-432E-92C6-4636FCF016C6}" srcOrd="0" destOrd="1" presId="urn:microsoft.com/office/officeart/2005/8/layout/vList5"/>
    <dgm:cxn modelId="{98E98ABA-99FF-43FC-896A-EF7A5505BBCD}" type="presOf" srcId="{70D599F8-5589-4B52-AADC-D8C90E34404B}" destId="{CCFC78AE-499C-432E-92C6-4636FCF016C6}" srcOrd="0" destOrd="2" presId="urn:microsoft.com/office/officeart/2005/8/layout/vList5"/>
    <dgm:cxn modelId="{0C7E81A5-EF9B-4C13-98C9-E2A0CB715078}" type="presOf" srcId="{DDCA2362-7444-4530-9B05-526D4CB09607}" destId="{C9C4784C-FE1B-44AE-8628-DBA8F5DD9CC0}" srcOrd="0" destOrd="0" presId="urn:microsoft.com/office/officeart/2005/8/layout/vList5"/>
    <dgm:cxn modelId="{F316B023-E0D6-481E-BA7D-DB7510646C0E}" type="presOf" srcId="{CB23B330-713F-4D6F-A0AB-B781BED80FA7}" destId="{843515E7-6220-4C8D-B6B9-F7585DB4A33C}" srcOrd="0" destOrd="0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1672E571-DB89-4B86-952E-34781F37A530}" type="presOf" srcId="{63525A19-801B-413D-ABBA-899EDA52F94E}" destId="{CCFC78AE-499C-432E-92C6-4636FCF016C6}" srcOrd="0" destOrd="3" presId="urn:microsoft.com/office/officeart/2005/8/layout/vList5"/>
    <dgm:cxn modelId="{3320DAAF-FE84-481B-93E3-B4222910CE61}" type="presParOf" srcId="{C9C4784C-FE1B-44AE-8628-DBA8F5DD9CC0}" destId="{3C6D0CCE-EA6A-430D-8CF4-B7DB071C2EDC}" srcOrd="0" destOrd="0" presId="urn:microsoft.com/office/officeart/2005/8/layout/vList5"/>
    <dgm:cxn modelId="{F974B204-6D73-41CC-86DA-04AFC84B8F71}" type="presParOf" srcId="{3C6D0CCE-EA6A-430D-8CF4-B7DB071C2EDC}" destId="{843515E7-6220-4C8D-B6B9-F7585DB4A33C}" srcOrd="0" destOrd="0" presId="urn:microsoft.com/office/officeart/2005/8/layout/vList5"/>
    <dgm:cxn modelId="{D70C2550-1F9D-45EB-A1C9-5DD7DDB09C49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9B2C-CB80-44C9-9277-3C3ED996C0BD}">
      <dsp:nvSpPr>
        <dsp:cNvPr id="0" name=""/>
        <dsp:cNvSpPr/>
      </dsp:nvSpPr>
      <dsp:spPr>
        <a:xfrm>
          <a:off x="0" y="21262"/>
          <a:ext cx="7086600" cy="839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Understanding data</a:t>
          </a:r>
          <a:endParaRPr lang="en-US" sz="3500" kern="1200" dirty="0"/>
        </a:p>
      </dsp:txBody>
      <dsp:txXfrm>
        <a:off x="40980" y="62242"/>
        <a:ext cx="7004640" cy="757514"/>
      </dsp:txXfrm>
    </dsp:sp>
    <dsp:sp modelId="{29C7CCA3-A4BA-4E80-921B-994F4922B6B6}">
      <dsp:nvSpPr>
        <dsp:cNvPr id="0" name=""/>
        <dsp:cNvSpPr/>
      </dsp:nvSpPr>
      <dsp:spPr>
        <a:xfrm>
          <a:off x="0" y="860737"/>
          <a:ext cx="7086600" cy="1775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Group related documents for browsing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Create groups of similar customers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Discover which stocks have similar price fluctuations</a:t>
          </a:r>
          <a:endParaRPr lang="en-US" sz="2700" kern="1200" dirty="0"/>
        </a:p>
      </dsp:txBody>
      <dsp:txXfrm>
        <a:off x="0" y="860737"/>
        <a:ext cx="7086600" cy="1775025"/>
      </dsp:txXfrm>
    </dsp:sp>
    <dsp:sp modelId="{0D86D72A-101B-44BF-80D6-CFD18F49614A}">
      <dsp:nvSpPr>
        <dsp:cNvPr id="0" name=""/>
        <dsp:cNvSpPr/>
      </dsp:nvSpPr>
      <dsp:spPr>
        <a:xfrm>
          <a:off x="0" y="2635762"/>
          <a:ext cx="7086600" cy="8394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Summarizing data</a:t>
          </a:r>
          <a:endParaRPr lang="en-US" sz="3500" kern="1200" dirty="0"/>
        </a:p>
      </dsp:txBody>
      <dsp:txXfrm>
        <a:off x="40980" y="2676742"/>
        <a:ext cx="7004640" cy="757514"/>
      </dsp:txXfrm>
    </dsp:sp>
    <dsp:sp modelId="{6E9D3131-2D1A-43A6-93E6-EE054E257B87}">
      <dsp:nvSpPr>
        <dsp:cNvPr id="0" name=""/>
        <dsp:cNvSpPr/>
      </dsp:nvSpPr>
      <dsp:spPr>
        <a:xfrm>
          <a:off x="0" y="3475237"/>
          <a:ext cx="7086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Reduce the size of large data sets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Data in similar groups can be combined into a single data point</a:t>
          </a:r>
          <a:endParaRPr lang="en-US" sz="2700" kern="1200" dirty="0"/>
        </a:p>
      </dsp:txBody>
      <dsp:txXfrm>
        <a:off x="0" y="3475237"/>
        <a:ext cx="7086600" cy="130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5782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Marketing</a:t>
          </a:r>
          <a:endParaRPr lang="en-US" sz="3300" kern="1200" dirty="0"/>
        </a:p>
      </dsp:txBody>
      <dsp:txXfrm>
        <a:off x="38638" y="44420"/>
        <a:ext cx="7314124" cy="714229"/>
      </dsp:txXfrm>
    </dsp:sp>
    <dsp:sp modelId="{D15862C6-E246-4C66-830D-64169A0E8A3B}">
      <dsp:nvSpPr>
        <dsp:cNvPr id="0" name=""/>
        <dsp:cNvSpPr/>
      </dsp:nvSpPr>
      <dsp:spPr>
        <a:xfrm>
          <a:off x="0" y="797287"/>
          <a:ext cx="73914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Discover distinct customer groups for targeted promotions</a:t>
          </a:r>
          <a:endParaRPr lang="en-US" sz="2600" kern="1200" dirty="0"/>
        </a:p>
      </dsp:txBody>
      <dsp:txXfrm>
        <a:off x="0" y="797287"/>
        <a:ext cx="7391400" cy="819720"/>
      </dsp:txXfrm>
    </dsp:sp>
    <dsp:sp modelId="{8C2BEF87-7D9B-49D9-AB13-430E3E29EA0E}">
      <dsp:nvSpPr>
        <dsp:cNvPr id="0" name=""/>
        <dsp:cNvSpPr/>
      </dsp:nvSpPr>
      <dsp:spPr>
        <a:xfrm>
          <a:off x="0" y="1617007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60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Insurance</a:t>
          </a:r>
          <a:endParaRPr lang="en-US" sz="3300" kern="1200" dirty="0"/>
        </a:p>
      </dsp:txBody>
      <dsp:txXfrm>
        <a:off x="38638" y="1655645"/>
        <a:ext cx="7314124" cy="714229"/>
      </dsp:txXfrm>
    </dsp:sp>
    <dsp:sp modelId="{D24EA1E3-4048-4B26-8E93-7BF273CEACCC}">
      <dsp:nvSpPr>
        <dsp:cNvPr id="0" name=""/>
        <dsp:cNvSpPr/>
      </dsp:nvSpPr>
      <dsp:spPr>
        <a:xfrm>
          <a:off x="0" y="2408512"/>
          <a:ext cx="73914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Finding “good customers” (low claim costs, reliable premium payments)</a:t>
          </a:r>
          <a:endParaRPr lang="en-US" sz="2600" kern="1200" dirty="0"/>
        </a:p>
      </dsp:txBody>
      <dsp:txXfrm>
        <a:off x="0" y="2408512"/>
        <a:ext cx="7391400" cy="819720"/>
      </dsp:txXfrm>
    </dsp:sp>
    <dsp:sp modelId="{C5E6C4A0-BBE0-4361-ABBF-E7A72A58E4DF}">
      <dsp:nvSpPr>
        <dsp:cNvPr id="0" name=""/>
        <dsp:cNvSpPr/>
      </dsp:nvSpPr>
      <dsp:spPr>
        <a:xfrm>
          <a:off x="0" y="3228232"/>
          <a:ext cx="7391400" cy="791505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20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Healthcare</a:t>
          </a:r>
          <a:endParaRPr lang="en-US" sz="3300" kern="1200" dirty="0"/>
        </a:p>
      </dsp:txBody>
      <dsp:txXfrm>
        <a:off x="38638" y="3266870"/>
        <a:ext cx="7314124" cy="714229"/>
      </dsp:txXfrm>
    </dsp:sp>
    <dsp:sp modelId="{7766C437-C2A4-48D2-B250-12ABA168E9FA}">
      <dsp:nvSpPr>
        <dsp:cNvPr id="0" name=""/>
        <dsp:cNvSpPr/>
      </dsp:nvSpPr>
      <dsp:spPr>
        <a:xfrm>
          <a:off x="0" y="4019737"/>
          <a:ext cx="7391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Find patients with high-risk behaviors</a:t>
          </a:r>
          <a:endParaRPr lang="en-US" sz="2600" kern="1200" dirty="0"/>
        </a:p>
      </dsp:txBody>
      <dsp:txXfrm>
        <a:off x="0" y="4019737"/>
        <a:ext cx="7391400" cy="546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220152" y="837997"/>
          <a:ext cx="2285107" cy="15241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People simply place items into categories</a:t>
          </a:r>
          <a:endParaRPr lang="en-US" sz="2100" kern="1200" dirty="0"/>
        </a:p>
      </dsp:txBody>
      <dsp:txXfrm>
        <a:off x="1585769" y="837997"/>
        <a:ext cx="1919489" cy="1524166"/>
      </dsp:txXfrm>
    </dsp:sp>
    <dsp:sp modelId="{F1ABFFC1-E94B-4C03-A434-146358BD4466}">
      <dsp:nvSpPr>
        <dsp:cNvPr id="0" name=""/>
        <dsp:cNvSpPr/>
      </dsp:nvSpPr>
      <dsp:spPr>
        <a:xfrm>
          <a:off x="1428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Manual (“supervised”) classification</a:t>
          </a:r>
          <a:endParaRPr lang="en-US" sz="1400" kern="1200" dirty="0"/>
        </a:p>
      </dsp:txBody>
      <dsp:txXfrm>
        <a:off x="224525" y="451732"/>
        <a:ext cx="1077210" cy="1077210"/>
      </dsp:txXfrm>
    </dsp:sp>
    <dsp:sp modelId="{870B6A89-FEAD-4814-A8FF-29FA619DCA77}">
      <dsp:nvSpPr>
        <dsp:cNvPr id="0" name=""/>
        <dsp:cNvSpPr/>
      </dsp:nvSpPr>
      <dsp:spPr>
        <a:xfrm>
          <a:off x="5028664" y="837997"/>
          <a:ext cx="2285107" cy="15241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Dividing students into groups by last name</a:t>
          </a:r>
          <a:endParaRPr lang="en-US" sz="2100" kern="1200" dirty="0"/>
        </a:p>
      </dsp:txBody>
      <dsp:txXfrm>
        <a:off x="5394281" y="837997"/>
        <a:ext cx="1919489" cy="1524166"/>
      </dsp:txXfrm>
    </dsp:sp>
    <dsp:sp modelId="{D8248BE1-BD65-454D-A181-AB131DD77B82}">
      <dsp:nvSpPr>
        <dsp:cNvPr id="0" name=""/>
        <dsp:cNvSpPr/>
      </dsp:nvSpPr>
      <dsp:spPr>
        <a:xfrm>
          <a:off x="3809940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Simple segmentation</a:t>
          </a:r>
          <a:endParaRPr lang="en-US" sz="1400" kern="1200" dirty="0"/>
        </a:p>
      </dsp:txBody>
      <dsp:txXfrm>
        <a:off x="4033037" y="451732"/>
        <a:ext cx="1077210" cy="10772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78075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clusters must come from the data, not from external specifications.</a:t>
          </a:r>
          <a:endParaRPr lang="en-US" sz="2500" kern="1200" dirty="0"/>
        </a:p>
      </dsp:txBody>
      <dsp:txXfrm>
        <a:off x="78075" y="535"/>
        <a:ext cx="3046214" cy="1827728"/>
      </dsp:txXfrm>
    </dsp:sp>
    <dsp:sp modelId="{8DB5AA51-2C1D-4BCE-97BD-2B7662D15A37}">
      <dsp:nvSpPr>
        <dsp:cNvPr id="0" name=""/>
        <dsp:cNvSpPr/>
      </dsp:nvSpPr>
      <dsp:spPr>
        <a:xfrm>
          <a:off x="3428910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Creating the “buckets” beforehand is categorization, but not clustering.</a:t>
          </a:r>
          <a:endParaRPr lang="en-US" sz="2500" kern="1200" dirty="0"/>
        </a:p>
      </dsp:txBody>
      <dsp:txXfrm>
        <a:off x="3428910" y="535"/>
        <a:ext cx="3046214" cy="1827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409349"/>
          <a:ext cx="75438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number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initial location</a:t>
          </a:r>
          <a:endParaRPr lang="en-US" sz="2700" kern="1200"/>
        </a:p>
      </dsp:txBody>
      <dsp:txXfrm>
        <a:off x="0" y="409349"/>
        <a:ext cx="7543800" cy="1573424"/>
      </dsp:txXfrm>
    </dsp:sp>
    <dsp:sp modelId="{4AED997D-58BF-4662-8FD8-492FDAC3048B}">
      <dsp:nvSpPr>
        <dsp:cNvPr id="0" name=""/>
        <dsp:cNvSpPr/>
      </dsp:nvSpPr>
      <dsp:spPr>
        <a:xfrm>
          <a:off x="377190" y="10829"/>
          <a:ext cx="5280660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It matters</a:t>
          </a:r>
          <a:endParaRPr lang="en-US" sz="2700" kern="1200"/>
        </a:p>
      </dsp:txBody>
      <dsp:txXfrm>
        <a:off x="416098" y="49737"/>
        <a:ext cx="5202844" cy="719224"/>
      </dsp:txXfrm>
    </dsp:sp>
    <dsp:sp modelId="{8C48373C-F905-4794-A80B-5437B4770771}">
      <dsp:nvSpPr>
        <dsp:cNvPr id="0" name=""/>
        <dsp:cNvSpPr/>
      </dsp:nvSpPr>
      <dsp:spPr>
        <a:xfrm>
          <a:off x="0" y="2527095"/>
          <a:ext cx="7543800" cy="2338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They won’t make sense within the context of the problem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Unrelated data points will be included in the same group</a:t>
          </a:r>
          <a:endParaRPr lang="en-US" sz="2700" kern="1200"/>
        </a:p>
      </dsp:txBody>
      <dsp:txXfrm>
        <a:off x="0" y="2527095"/>
        <a:ext cx="7543800" cy="2338875"/>
      </dsp:txXfrm>
    </dsp:sp>
    <dsp:sp modelId="{D358BB73-0AA3-48AA-8355-C401B38E27AD}">
      <dsp:nvSpPr>
        <dsp:cNvPr id="0" name=""/>
        <dsp:cNvSpPr/>
      </dsp:nvSpPr>
      <dsp:spPr>
        <a:xfrm>
          <a:off x="377190" y="2128575"/>
          <a:ext cx="5280660" cy="797040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Bad choices create bad groupings</a:t>
          </a:r>
          <a:endParaRPr lang="en-US" sz="2700" kern="1200"/>
        </a:p>
      </dsp:txBody>
      <dsp:txXfrm>
        <a:off x="416098" y="2167483"/>
        <a:ext cx="520284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410648"/>
          <a:ext cx="5175280" cy="125842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1659" tIns="354076" rIns="40165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Lower individual cluster SSE = a better cluster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Lower total SSE = a better set of clusters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/>
            <a:t>More clusters will reduce SSE</a:t>
          </a:r>
          <a:endParaRPr lang="en-US" sz="1700" b="1" kern="1200" dirty="0"/>
        </a:p>
      </dsp:txBody>
      <dsp:txXfrm>
        <a:off x="0" y="410648"/>
        <a:ext cx="5175280" cy="1258424"/>
      </dsp:txXfrm>
    </dsp:sp>
    <dsp:sp modelId="{8133A02E-2E07-440D-B82D-5CA552FB3F11}">
      <dsp:nvSpPr>
        <dsp:cNvPr id="0" name=""/>
        <dsp:cNvSpPr/>
      </dsp:nvSpPr>
      <dsp:spPr>
        <a:xfrm>
          <a:off x="258764" y="159728"/>
          <a:ext cx="3622696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929" tIns="0" rIns="1369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Considerations</a:t>
          </a:r>
          <a:endParaRPr lang="en-US" sz="1700" kern="1200" dirty="0"/>
        </a:p>
      </dsp:txBody>
      <dsp:txXfrm>
        <a:off x="283262" y="184226"/>
        <a:ext cx="3573700" cy="452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size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density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are not in rounded shapes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The data set has a lot of outliers</a:t>
          </a:r>
          <a:endParaRPr lang="en-US" sz="2600" kern="1200" dirty="0"/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K-Means gives unreliable results when</a:t>
          </a:r>
          <a:endParaRPr lang="en-US" sz="3600" kern="1200" dirty="0"/>
        </a:p>
      </dsp:txBody>
      <dsp:txXfrm>
        <a:off x="144625" y="144625"/>
        <a:ext cx="2673406" cy="268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9C7D0-E7A6-3B4A-9F0A-DF1E8C905A83}" type="datetimeFigureOut">
              <a:rPr lang="en-US" smtClean="0"/>
              <a:t>3/29/15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B6798-D597-DA47-87FB-C2652FD69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clustering?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What is </a:t>
            </a:r>
            <a:r>
              <a:rPr lang="en-US" baseline="0" dirty="0" err="1" smtClean="0"/>
              <a:t>segmentaiton</a:t>
            </a:r>
            <a:r>
              <a:rPr lang="en-US" baseline="0" dirty="0" smtClean="0"/>
              <a:t>? </a:t>
            </a:r>
          </a:p>
          <a:p>
            <a:endParaRPr lang="en-US" baseline="0" dirty="0" smtClean="0"/>
          </a:p>
          <a:p>
            <a:r>
              <a:rPr lang="en-US" dirty="0" smtClean="0"/>
              <a:t>Where would</a:t>
            </a:r>
            <a:r>
              <a:rPr lang="en-US" baseline="0" dirty="0" smtClean="0"/>
              <a:t> clustering and segmentation be useful?</a:t>
            </a:r>
          </a:p>
          <a:p>
            <a:endParaRPr lang="en-US" dirty="0" smtClean="0"/>
          </a:p>
          <a:p>
            <a:r>
              <a:rPr lang="en-US" dirty="0" smtClean="0"/>
              <a:t>So in this slide – we have a bunch of countries – what would</a:t>
            </a:r>
            <a:r>
              <a:rPr lang="en-US" baseline="0" dirty="0" smtClean="0"/>
              <a:t> the clusters look like?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would you place these countries in the same group and others in a different group?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5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9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we add some more countries in to the analysis –</a:t>
            </a:r>
            <a:r>
              <a:rPr lang="en-US" baseline="0" dirty="0" smtClean="0"/>
              <a:t> however the clusters that are formed some countries are on the border and can go to perhaps the incorrect cluster.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2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2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B6798-D597-DA47-87FB-C2652FD696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3/29/15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Clustering and Segmentation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(</a:t>
            </a:r>
            <a:r>
              <a:rPr lang="en-US" dirty="0" err="1" smtClean="0"/>
              <a:t>partitional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 is the initial data set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676400"/>
            <a:ext cx="5791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2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" name="Picture 4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" y="1968500"/>
            <a:ext cx="57912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Choose K points as initial centroids </a:t>
            </a:r>
            <a:endParaRPr lang="en-US" sz="2800" dirty="0"/>
          </a:p>
        </p:txBody>
      </p:sp>
      <p:sp>
        <p:nvSpPr>
          <p:cNvPr id="407" name="Rounded Rectangle 406"/>
          <p:cNvSpPr/>
          <p:nvPr/>
        </p:nvSpPr>
        <p:spPr>
          <a:xfrm>
            <a:off x="2286000" y="237633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ounded Rectangle 440"/>
          <p:cNvSpPr/>
          <p:nvPr/>
        </p:nvSpPr>
        <p:spPr>
          <a:xfrm>
            <a:off x="4114800" y="221250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Picture 2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68500"/>
            <a:ext cx="5769864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Assign data points according to distance</a:t>
            </a:r>
            <a:endParaRPr lang="en-US" sz="2800" dirty="0"/>
          </a:p>
        </p:txBody>
      </p:sp>
      <p:sp>
        <p:nvSpPr>
          <p:cNvPr id="440" name="Rounded Rectangle 439"/>
          <p:cNvSpPr/>
          <p:nvPr/>
        </p:nvSpPr>
        <p:spPr>
          <a:xfrm>
            <a:off x="2286000" y="237633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ounded Rectangle 440"/>
          <p:cNvSpPr/>
          <p:nvPr/>
        </p:nvSpPr>
        <p:spPr>
          <a:xfrm>
            <a:off x="4114800" y="221250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Recalculate the centroids</a:t>
            </a:r>
            <a:endParaRPr lang="en-US" sz="2800" dirty="0"/>
          </a:p>
        </p:txBody>
      </p:sp>
      <p:pic>
        <p:nvPicPr>
          <p:cNvPr id="442" name="Picture 4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04669"/>
            <a:ext cx="5887453" cy="4343400"/>
          </a:xfrm>
          <a:prstGeom prst="rect">
            <a:avLst/>
          </a:prstGeom>
        </p:spPr>
      </p:pic>
      <p:sp>
        <p:nvSpPr>
          <p:cNvPr id="443" name="Rounded Rectangle 442"/>
          <p:cNvSpPr/>
          <p:nvPr/>
        </p:nvSpPr>
        <p:spPr>
          <a:xfrm>
            <a:off x="1143000" y="35052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Rounded Rectangle 443"/>
          <p:cNvSpPr/>
          <p:nvPr/>
        </p:nvSpPr>
        <p:spPr>
          <a:xfrm>
            <a:off x="3657600" y="20574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re-assign the points</a:t>
            </a:r>
            <a:endParaRPr lang="en-US" sz="2800" dirty="0"/>
          </a:p>
        </p:txBody>
      </p:sp>
      <p:pic>
        <p:nvPicPr>
          <p:cNvPr id="274" name="Picture 2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6096851" cy="4572638"/>
          </a:xfrm>
          <a:prstGeom prst="rect">
            <a:avLst/>
          </a:prstGeom>
        </p:spPr>
      </p:pic>
      <p:sp>
        <p:nvSpPr>
          <p:cNvPr id="439" name="Rounded Rectangle 438"/>
          <p:cNvSpPr/>
          <p:nvPr/>
        </p:nvSpPr>
        <p:spPr>
          <a:xfrm>
            <a:off x="990600" y="35814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ounded Rectangle 439"/>
          <p:cNvSpPr/>
          <p:nvPr/>
        </p:nvSpPr>
        <p:spPr>
          <a:xfrm>
            <a:off x="3657600" y="20574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keep doing that until you settle on a final set of clusters</a:t>
            </a:r>
            <a:endParaRPr lang="en-US" sz="2800" dirty="0"/>
          </a:p>
        </p:txBody>
      </p:sp>
      <p:pic>
        <p:nvPicPr>
          <p:cNvPr id="274" name="Picture 2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6096851" cy="4572638"/>
          </a:xfrm>
          <a:prstGeom prst="rect">
            <a:avLst/>
          </a:prstGeom>
        </p:spPr>
      </p:pic>
      <p:sp>
        <p:nvSpPr>
          <p:cNvPr id="439" name="Rounded Rectangle 438"/>
          <p:cNvSpPr/>
          <p:nvPr/>
        </p:nvSpPr>
        <p:spPr>
          <a:xfrm>
            <a:off x="990600" y="367672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ounded Rectangle 439"/>
          <p:cNvSpPr/>
          <p:nvPr/>
        </p:nvSpPr>
        <p:spPr>
          <a:xfrm>
            <a:off x="3657600" y="20574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 smtClean="0"/>
              <a:t>Choosing the initial centroids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16002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 smtClean="0"/>
              <a:t>Example of Poor Initialization</a:t>
            </a:r>
            <a:endParaRPr lang="en-US" dirty="0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may “work” mathematically but the clusters don’t make much sense.</a:t>
            </a:r>
            <a:endParaRPr lang="en-US" sz="2800" dirty="0"/>
          </a:p>
        </p:txBody>
      </p:sp>
      <p:pic>
        <p:nvPicPr>
          <p:cNvPr id="794" name="Picture 79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41" y="1687868"/>
            <a:ext cx="4288536" cy="3216402"/>
          </a:xfrm>
          <a:prstGeom prst="rect">
            <a:avLst/>
          </a:prstGeom>
        </p:spPr>
      </p:pic>
      <p:pic>
        <p:nvPicPr>
          <p:cNvPr id="274" name="Picture 2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075" y="1687868"/>
            <a:ext cx="4166026" cy="3216402"/>
          </a:xfrm>
          <a:prstGeom prst="rect">
            <a:avLst/>
          </a:prstGeom>
        </p:spPr>
      </p:pic>
      <p:sp>
        <p:nvSpPr>
          <p:cNvPr id="797" name="Rounded Rectangle 796"/>
          <p:cNvSpPr/>
          <p:nvPr/>
        </p:nvSpPr>
        <p:spPr>
          <a:xfrm>
            <a:off x="5943600" y="3436385"/>
            <a:ext cx="132909" cy="10714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Rounded Rectangle 797"/>
          <p:cNvSpPr/>
          <p:nvPr/>
        </p:nvSpPr>
        <p:spPr>
          <a:xfrm>
            <a:off x="6477000" y="2133600"/>
            <a:ext cx="132909" cy="10714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Rounded Rectangle 798"/>
          <p:cNvSpPr/>
          <p:nvPr/>
        </p:nvSpPr>
        <p:spPr>
          <a:xfrm>
            <a:off x="1295400" y="3436385"/>
            <a:ext cx="132909" cy="10714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Rounded Rectangle 799"/>
          <p:cNvSpPr/>
          <p:nvPr/>
        </p:nvSpPr>
        <p:spPr>
          <a:xfrm>
            <a:off x="1905000" y="2133600"/>
            <a:ext cx="132909" cy="10714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ight Arrow 279"/>
          <p:cNvSpPr/>
          <p:nvPr/>
        </p:nvSpPr>
        <p:spPr>
          <a:xfrm>
            <a:off x="4613089" y="2971800"/>
            <a:ext cx="492311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Evaluating K-Means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previous slides, we did it visually, but there is a mathematical test</a:t>
            </a:r>
          </a:p>
          <a:p>
            <a:endParaRPr lang="en-US" dirty="0"/>
          </a:p>
          <a:p>
            <a:r>
              <a:rPr lang="en-US" dirty="0" smtClean="0"/>
              <a:t>Sum-of-Squares Error (SSE)</a:t>
            </a:r>
          </a:p>
          <a:p>
            <a:pPr lvl="1"/>
            <a:r>
              <a:rPr lang="en-US" dirty="0" smtClean="0"/>
              <a:t>The distance to the nearest cluster center</a:t>
            </a:r>
          </a:p>
          <a:p>
            <a:pPr lvl="1"/>
            <a:r>
              <a:rPr lang="en-US" dirty="0" smtClean="0"/>
              <a:t>How close does each point get to the center?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just means</a:t>
            </a:r>
          </a:p>
          <a:p>
            <a:pPr lvl="2"/>
            <a:r>
              <a:rPr lang="en-US" dirty="0" smtClean="0"/>
              <a:t>In a cluster, compute distance from a point (m) to the cluster center (x)</a:t>
            </a:r>
          </a:p>
          <a:p>
            <a:pPr lvl="2"/>
            <a:r>
              <a:rPr lang="en-US" dirty="0" smtClean="0"/>
              <a:t>Square that distance (so sign isn’t an issue)</a:t>
            </a:r>
          </a:p>
          <a:p>
            <a:pPr lvl="2"/>
            <a:r>
              <a:rPr lang="en-US" dirty="0" smtClean="0"/>
              <a:t>Add them all together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3" imgW="1511300" imgH="457200" progId="Equation.3">
                  <p:embed/>
                </p:oleObj>
              </mc:Choice>
              <mc:Fallback>
                <p:oleObj name="Equation" r:id="rId3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of Countries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390568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/>
          <a:lstStyle/>
          <a:p>
            <a:r>
              <a:rPr lang="en-US" dirty="0" smtClean="0"/>
              <a:t>Example: Evaluating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31805951"/>
              </p:ext>
            </p:extLst>
          </p:nvPr>
        </p:nvGraphicFramePr>
        <p:xfrm>
          <a:off x="533400" y="4876799"/>
          <a:ext cx="5175280" cy="182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6010275" y="5026199"/>
            <a:ext cx="26162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Reducing SSE within a cluster increases </a:t>
            </a:r>
            <a:r>
              <a:rPr lang="en-US" sz="2000" b="1" dirty="0" smtClean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17" y="1952251"/>
            <a:ext cx="487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Normalize the data</a:t>
            </a:r>
          </a:p>
          <a:p>
            <a:pPr lvl="1"/>
            <a:r>
              <a:rPr lang="en-US" dirty="0" smtClean="0"/>
              <a:t>Reduces dispersion and influence of outliers</a:t>
            </a:r>
          </a:p>
          <a:p>
            <a:pPr lvl="1"/>
            <a:r>
              <a:rPr lang="en-US" dirty="0" smtClean="0"/>
              <a:t>Adjusts for differences in scale</a:t>
            </a:r>
            <a:br>
              <a:rPr lang="en-US" dirty="0" smtClean="0"/>
            </a:br>
            <a:r>
              <a:rPr lang="en-US" dirty="0" smtClean="0"/>
              <a:t>(income in dollars versus age in years)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 smtClean="0"/>
              <a:t>Remove outliers altogether</a:t>
            </a:r>
          </a:p>
          <a:p>
            <a:pPr lvl="1"/>
            <a:r>
              <a:rPr lang="en-US" dirty="0" smtClean="0"/>
              <a:t>Also reduces dispersion that can skew the cluster centroids</a:t>
            </a:r>
          </a:p>
          <a:p>
            <a:pPr lvl="1"/>
            <a:r>
              <a:rPr lang="en-US" dirty="0" smtClean="0"/>
              <a:t>They don’t represent the population anyway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81000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700263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 smtClean="0"/>
              <a:t>Limitations of K-Means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014478"/>
              </p:ext>
            </p:extLst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9459" y="53340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The clusters may </a:t>
            </a:r>
            <a:r>
              <a:rPr lang="en-US" sz="2800" b="1" dirty="0" smtClean="0"/>
              <a:t>never</a:t>
            </a:r>
            <a:r>
              <a:rPr lang="en-US" sz="2800" dirty="0" smtClean="0"/>
              <a:t> </a:t>
            </a:r>
            <a:r>
              <a:rPr lang="en-US" sz="2400" dirty="0" smtClean="0"/>
              <a:t>make sense.</a:t>
            </a:r>
          </a:p>
          <a:p>
            <a:pPr algn="ctr"/>
            <a:r>
              <a:rPr lang="en-US" sz="2400" dirty="0" smtClean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586050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Similarity between clusters (inter-cluster)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1208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common: distance between centroids</a:t>
            </a:r>
          </a:p>
          <a:p>
            <a:r>
              <a:rPr lang="en-US" dirty="0" smtClean="0"/>
              <a:t>Also can use SSE</a:t>
            </a:r>
          </a:p>
          <a:p>
            <a:pPr lvl="1"/>
            <a:r>
              <a:rPr lang="en-US" dirty="0" smtClean="0"/>
              <a:t>Look at distance between cluster 1’s points and other centroids</a:t>
            </a:r>
          </a:p>
          <a:p>
            <a:pPr lvl="1"/>
            <a:r>
              <a:rPr lang="en-US" dirty="0" smtClean="0"/>
              <a:t>You’d want to maximize SSE </a:t>
            </a:r>
            <a:r>
              <a:rPr lang="en-US" b="1" i="1" dirty="0" smtClean="0"/>
              <a:t>between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  <p:sp>
        <p:nvSpPr>
          <p:cNvPr id="419" name="Rounded Rectangle 418"/>
          <p:cNvSpPr/>
          <p:nvPr/>
        </p:nvSpPr>
        <p:spPr>
          <a:xfrm>
            <a:off x="6781800" y="4011999"/>
            <a:ext cx="2082800" cy="2107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Increasing SSE across  clusters increases </a:t>
            </a:r>
            <a:r>
              <a:rPr lang="en-US" sz="2000" b="1" dirty="0" smtClean="0">
                <a:solidFill>
                  <a:srgbClr val="FFFF00"/>
                </a:solidFill>
              </a:rPr>
              <a:t>separation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18" name="Picture 4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24200"/>
            <a:ext cx="4954819" cy="3716114"/>
          </a:xfrm>
          <a:prstGeom prst="rect">
            <a:avLst/>
          </a:prstGeom>
        </p:spPr>
      </p:pic>
      <p:sp>
        <p:nvSpPr>
          <p:cNvPr id="420" name="Rounded Rectangle 419"/>
          <p:cNvSpPr/>
          <p:nvPr/>
        </p:nvSpPr>
        <p:spPr>
          <a:xfrm>
            <a:off x="1752600" y="4343400"/>
            <a:ext cx="121903" cy="9802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ounded Rectangle 420"/>
          <p:cNvSpPr/>
          <p:nvPr/>
        </p:nvSpPr>
        <p:spPr>
          <a:xfrm>
            <a:off x="3276600" y="3429000"/>
            <a:ext cx="121903" cy="9802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Figuring out if our clusters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“Good” means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Provides insight</a:t>
            </a:r>
          </a:p>
          <a:p>
            <a:pPr lvl="1"/>
            <a:endParaRPr lang="en-US" dirty="0"/>
          </a:p>
          <a:p>
            <a:r>
              <a:rPr lang="en-US" dirty="0" smtClean="0"/>
              <a:t>The pitfalls</a:t>
            </a:r>
          </a:p>
          <a:p>
            <a:pPr lvl="1"/>
            <a:r>
              <a:rPr lang="en-US" dirty="0" smtClean="0"/>
              <a:t>Poor clusters reveal </a:t>
            </a:r>
            <a:br>
              <a:rPr lang="en-US" dirty="0" smtClean="0"/>
            </a:br>
            <a:r>
              <a:rPr lang="en-US" dirty="0" smtClean="0"/>
              <a:t>incorrect associations</a:t>
            </a:r>
          </a:p>
          <a:p>
            <a:pPr lvl="1"/>
            <a:r>
              <a:rPr lang="en-US" dirty="0" smtClean="0"/>
              <a:t>Poor clusters reveal inconclusive associations</a:t>
            </a:r>
          </a:p>
          <a:p>
            <a:pPr lvl="1"/>
            <a:r>
              <a:rPr lang="en-US" dirty="0" smtClean="0"/>
              <a:t>There might be room for improvement and we can’t tell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295161"/>
            <a:ext cx="4343400" cy="28910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77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Keys to Successful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9754"/>
            <a:ext cx="6019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high </a:t>
            </a:r>
            <a:r>
              <a:rPr lang="en-US" b="1" dirty="0" smtClean="0"/>
              <a:t>cohesion</a:t>
            </a:r>
            <a:r>
              <a:rPr lang="en-US" dirty="0" smtClean="0"/>
              <a:t> within clusters (minimize differences)</a:t>
            </a:r>
          </a:p>
          <a:p>
            <a:pPr lvl="1"/>
            <a:r>
              <a:rPr lang="en-US" dirty="0" smtClean="0"/>
              <a:t>Low SSE, high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high </a:t>
            </a:r>
            <a:r>
              <a:rPr lang="en-US" b="1" dirty="0" smtClean="0"/>
              <a:t>separation</a:t>
            </a:r>
            <a:r>
              <a:rPr lang="en-US" dirty="0" smtClean="0"/>
              <a:t> between clusters (maximize differences)</a:t>
            </a:r>
          </a:p>
          <a:p>
            <a:pPr lvl="1"/>
            <a:r>
              <a:rPr lang="en-US" dirty="0" smtClean="0"/>
              <a:t>High SSE, low 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Choose the right number of clusters</a:t>
            </a:r>
          </a:p>
          <a:p>
            <a:r>
              <a:rPr lang="en-US" dirty="0" smtClean="0"/>
              <a:t>Choose the right initial centroids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easy way to do this</a:t>
            </a:r>
          </a:p>
          <a:p>
            <a:r>
              <a:rPr lang="en-US" dirty="0" smtClean="0"/>
              <a:t>Trial-and-error, knowledge of the problem, and looking at the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57109" y="1299754"/>
            <a:ext cx="2743200" cy="1295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SAS, </a:t>
            </a:r>
            <a:r>
              <a:rPr lang="en-US" b="1" dirty="0" smtClean="0"/>
              <a:t>cohesion</a:t>
            </a:r>
            <a:r>
              <a:rPr lang="en-US" dirty="0" smtClean="0"/>
              <a:t> is measured by </a:t>
            </a:r>
            <a:r>
              <a:rPr lang="en-US" sz="2000" b="1" dirty="0" smtClean="0"/>
              <a:t>root mean square standard deviation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7109" y="2667000"/>
            <a:ext cx="2743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</a:t>
            </a:r>
            <a:r>
              <a:rPr lang="en-US" b="1" dirty="0" smtClean="0"/>
              <a:t>separation</a:t>
            </a:r>
            <a:r>
              <a:rPr lang="en-US" dirty="0" smtClean="0"/>
              <a:t> measured by </a:t>
            </a:r>
            <a:r>
              <a:rPr lang="en-US" sz="2000" b="1" dirty="0" smtClean="0"/>
              <a:t>distance to nearest cluster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34" y="1960365"/>
            <a:ext cx="5080426" cy="3810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6" y="1691798"/>
            <a:ext cx="3962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Grouping data so that elements in a group will be</a:t>
            </a:r>
          </a:p>
          <a:p>
            <a:r>
              <a:rPr lang="en-US" sz="2800" dirty="0" smtClean="0"/>
              <a:t>Similar (or related) to one another</a:t>
            </a:r>
          </a:p>
          <a:p>
            <a:r>
              <a:rPr lang="en-US" sz="2800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162800" y="2362200"/>
            <a:ext cx="304800" cy="448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955536" y="1198365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5334000" y="2362200"/>
            <a:ext cx="1371600" cy="150332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438900" y="2904947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9221"/>
              </p:ext>
            </p:extLst>
          </p:nvPr>
        </p:nvGraphicFramePr>
        <p:xfrm>
          <a:off x="1143000" y="1447800"/>
          <a:ext cx="708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92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023174"/>
              </p:ext>
            </p:extLst>
          </p:nvPr>
        </p:nvGraphicFramePr>
        <p:xfrm>
          <a:off x="914400" y="16764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 smtClean="0"/>
              <a:t>What cluster analysis is 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80375"/>
              </p:ext>
            </p:extLst>
          </p:nvPr>
        </p:nvGraphicFramePr>
        <p:xfrm>
          <a:off x="914400" y="1371600"/>
          <a:ext cx="7315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9519589"/>
              </p:ext>
            </p:extLst>
          </p:nvPr>
        </p:nvGraphicFramePr>
        <p:xfrm>
          <a:off x="1600200" y="42672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3379"/>
            <a:ext cx="6096851" cy="4572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Partitional</a:t>
            </a:r>
            <a:r>
              <a:rPr lang="en-US" dirty="0" smtClean="0"/>
              <a:t>) Clustering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 rot="5012028">
            <a:off x="3861460" y="77178"/>
            <a:ext cx="1629313" cy="40810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551379">
            <a:off x="1400346" y="2303110"/>
            <a:ext cx="1170396" cy="33168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400800" y="3101525"/>
            <a:ext cx="26162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Two distinct groups emerge, but…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Developing Countries look more like Developed Countries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574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332484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85111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946</Words>
  <Application>Microsoft Macintosh PowerPoint</Application>
  <PresentationFormat>On-screen Show (4:3)</PresentationFormat>
  <Paragraphs>174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MIS2502: Data Analytics Clustering and Segmentation</vt:lpstr>
      <vt:lpstr>Data of Countries</vt:lpstr>
      <vt:lpstr>What is Cluster Analysis?</vt:lpstr>
      <vt:lpstr>Applications</vt:lpstr>
      <vt:lpstr>Even more examples</vt:lpstr>
      <vt:lpstr>What cluster analysis is NOT</vt:lpstr>
      <vt:lpstr>(Partitional) Clustering</vt:lpstr>
      <vt:lpstr>Clusters can be ambiguous</vt:lpstr>
      <vt:lpstr>Clusters can be ambiguous</vt:lpstr>
      <vt:lpstr>K-means (partitional)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Demonstration</vt:lpstr>
      <vt:lpstr>Choosing the initial centroids</vt:lpstr>
      <vt:lpstr>Example of Poor Initialization</vt:lpstr>
      <vt:lpstr>Evaluating K-Means Clusters</vt:lpstr>
      <vt:lpstr>Example: Evaluating Clusters</vt:lpstr>
      <vt:lpstr>Pre-processing: Getting the right centroids</vt:lpstr>
      <vt:lpstr>Limitations of K-Means Clustering</vt:lpstr>
      <vt:lpstr>Similarity between clusters (inter-cluster)</vt:lpstr>
      <vt:lpstr>Figuring out if our clusters are good</vt:lpstr>
      <vt:lpstr>The Keys to Successful Clustering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Kartik Ganju </cp:lastModifiedBy>
  <cp:revision>145</cp:revision>
  <dcterms:created xsi:type="dcterms:W3CDTF">2011-09-06T14:24:06Z</dcterms:created>
  <dcterms:modified xsi:type="dcterms:W3CDTF">2015-03-30T02:08:27Z</dcterms:modified>
</cp:coreProperties>
</file>