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embeddings/oleObject1.bin" ContentType="application/vnd.openxmlformats-officedocument.oleObject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0" r:id="rId2"/>
    <p:sldId id="312" r:id="rId3"/>
    <p:sldId id="285" r:id="rId4"/>
    <p:sldId id="286" r:id="rId5"/>
    <p:sldId id="287" r:id="rId6"/>
    <p:sldId id="288" r:id="rId7"/>
    <p:sldId id="290" r:id="rId8"/>
    <p:sldId id="292" r:id="rId9"/>
    <p:sldId id="313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5" r:id="rId22"/>
    <p:sldId id="307" r:id="rId23"/>
    <p:sldId id="308" r:id="rId24"/>
    <p:sldId id="309" r:id="rId25"/>
    <p:sldId id="31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3" autoAdjust="0"/>
    <p:restoredTop sz="82830" autoAdjust="0"/>
  </p:normalViewPr>
  <p:slideViewPr>
    <p:cSldViewPr>
      <p:cViewPr>
        <p:scale>
          <a:sx n="90" d="100"/>
          <a:sy n="90" d="100"/>
        </p:scale>
        <p:origin x="-1664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1843C7-02A3-4D88-B855-35E4C849112A}" type="doc">
      <dgm:prSet loTypeId="urn:microsoft.com/office/officeart/2005/8/layout/vList2" loCatId="list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130C7A6-9521-44CF-BE92-9042B68A2584}">
      <dgm:prSet/>
      <dgm:spPr/>
      <dgm:t>
        <a:bodyPr/>
        <a:lstStyle/>
        <a:p>
          <a:pPr rtl="0"/>
          <a:r>
            <a:rPr lang="en-US" dirty="0" smtClean="0"/>
            <a:t>Understanding data</a:t>
          </a:r>
          <a:endParaRPr lang="en-US" dirty="0"/>
        </a:p>
      </dgm:t>
    </dgm:pt>
    <dgm:pt modelId="{A2FEAE97-1666-45D2-854C-EC3BD3987A29}" type="parTrans" cxnId="{0665EB4F-6726-4D35-9A93-56031BC8EE6E}">
      <dgm:prSet/>
      <dgm:spPr/>
      <dgm:t>
        <a:bodyPr/>
        <a:lstStyle/>
        <a:p>
          <a:endParaRPr lang="en-US"/>
        </a:p>
      </dgm:t>
    </dgm:pt>
    <dgm:pt modelId="{A2C4684A-348B-4395-BAD2-73C09408D7B5}" type="sibTrans" cxnId="{0665EB4F-6726-4D35-9A93-56031BC8EE6E}">
      <dgm:prSet/>
      <dgm:spPr/>
      <dgm:t>
        <a:bodyPr/>
        <a:lstStyle/>
        <a:p>
          <a:endParaRPr lang="en-US"/>
        </a:p>
      </dgm:t>
    </dgm:pt>
    <dgm:pt modelId="{42D63138-FC32-4BC6-A2D7-CC4046278C88}">
      <dgm:prSet/>
      <dgm:spPr/>
      <dgm:t>
        <a:bodyPr/>
        <a:lstStyle/>
        <a:p>
          <a:pPr rtl="0"/>
          <a:r>
            <a:rPr lang="en-US" dirty="0" smtClean="0"/>
            <a:t>Group related documents for browsing</a:t>
          </a:r>
          <a:endParaRPr lang="en-US" dirty="0"/>
        </a:p>
      </dgm:t>
    </dgm:pt>
    <dgm:pt modelId="{A921215A-92B9-441B-95A8-3835C884C3D5}" type="parTrans" cxnId="{9729FFAD-4513-4319-AAE6-29B7FF6E1B58}">
      <dgm:prSet/>
      <dgm:spPr/>
      <dgm:t>
        <a:bodyPr/>
        <a:lstStyle/>
        <a:p>
          <a:endParaRPr lang="en-US"/>
        </a:p>
      </dgm:t>
    </dgm:pt>
    <dgm:pt modelId="{65A8880B-F202-4842-A6D8-05DFAC39ADC4}" type="sibTrans" cxnId="{9729FFAD-4513-4319-AAE6-29B7FF6E1B58}">
      <dgm:prSet/>
      <dgm:spPr/>
      <dgm:t>
        <a:bodyPr/>
        <a:lstStyle/>
        <a:p>
          <a:endParaRPr lang="en-US"/>
        </a:p>
      </dgm:t>
    </dgm:pt>
    <dgm:pt modelId="{C919CCDE-2940-4017-9F98-ACE06BDBFD1A}">
      <dgm:prSet/>
      <dgm:spPr/>
      <dgm:t>
        <a:bodyPr/>
        <a:lstStyle/>
        <a:p>
          <a:pPr rtl="0"/>
          <a:r>
            <a:rPr lang="en-US" dirty="0" smtClean="0"/>
            <a:t>Discover which stocks have similar price fluctuations</a:t>
          </a:r>
          <a:endParaRPr lang="en-US" dirty="0"/>
        </a:p>
      </dgm:t>
    </dgm:pt>
    <dgm:pt modelId="{E4D7B1E8-5956-497E-BC7F-5B021C86CE3A}" type="parTrans" cxnId="{DADC9CBD-0F57-4CFC-BF8A-DFCE289FEB3C}">
      <dgm:prSet/>
      <dgm:spPr/>
      <dgm:t>
        <a:bodyPr/>
        <a:lstStyle/>
        <a:p>
          <a:endParaRPr lang="en-US"/>
        </a:p>
      </dgm:t>
    </dgm:pt>
    <dgm:pt modelId="{6609A8C2-3011-4E3C-8BD7-86CDD78B3053}" type="sibTrans" cxnId="{DADC9CBD-0F57-4CFC-BF8A-DFCE289FEB3C}">
      <dgm:prSet/>
      <dgm:spPr/>
      <dgm:t>
        <a:bodyPr/>
        <a:lstStyle/>
        <a:p>
          <a:endParaRPr lang="en-US"/>
        </a:p>
      </dgm:t>
    </dgm:pt>
    <dgm:pt modelId="{EB3843A7-30A1-46DB-9C99-884FF47AAB94}">
      <dgm:prSet/>
      <dgm:spPr/>
      <dgm:t>
        <a:bodyPr/>
        <a:lstStyle/>
        <a:p>
          <a:pPr rtl="0"/>
          <a:r>
            <a:rPr lang="en-US" dirty="0" smtClean="0"/>
            <a:t>Summarizing data</a:t>
          </a:r>
          <a:endParaRPr lang="en-US" dirty="0"/>
        </a:p>
      </dgm:t>
    </dgm:pt>
    <dgm:pt modelId="{B6C1D688-6EFF-464D-9027-C940783E73C2}" type="parTrans" cxnId="{92532E1D-9C17-4E2D-A343-DDB17DF5BA2B}">
      <dgm:prSet/>
      <dgm:spPr/>
      <dgm:t>
        <a:bodyPr/>
        <a:lstStyle/>
        <a:p>
          <a:endParaRPr lang="en-US"/>
        </a:p>
      </dgm:t>
    </dgm:pt>
    <dgm:pt modelId="{D9CE8BF0-E975-4AB4-BC52-AB606C6155C1}" type="sibTrans" cxnId="{92532E1D-9C17-4E2D-A343-DDB17DF5BA2B}">
      <dgm:prSet/>
      <dgm:spPr/>
      <dgm:t>
        <a:bodyPr/>
        <a:lstStyle/>
        <a:p>
          <a:endParaRPr lang="en-US"/>
        </a:p>
      </dgm:t>
    </dgm:pt>
    <dgm:pt modelId="{684F0FDB-11F6-435F-9451-4CD7DCEBEE9F}">
      <dgm:prSet/>
      <dgm:spPr/>
      <dgm:t>
        <a:bodyPr/>
        <a:lstStyle/>
        <a:p>
          <a:pPr rtl="0"/>
          <a:r>
            <a:rPr lang="en-US" dirty="0" smtClean="0"/>
            <a:t>Reduce the size of large data sets</a:t>
          </a:r>
          <a:endParaRPr lang="en-US" dirty="0"/>
        </a:p>
      </dgm:t>
    </dgm:pt>
    <dgm:pt modelId="{4207D6D2-6821-4DDD-B10E-BB9D49DCB8BF}" type="parTrans" cxnId="{FB3B1E17-6F91-4148-8F81-83B872B6AF57}">
      <dgm:prSet/>
      <dgm:spPr/>
      <dgm:t>
        <a:bodyPr/>
        <a:lstStyle/>
        <a:p>
          <a:endParaRPr lang="en-US"/>
        </a:p>
      </dgm:t>
    </dgm:pt>
    <dgm:pt modelId="{3EFC4C8E-B07F-46AF-9051-F8C1B3B867E7}" type="sibTrans" cxnId="{FB3B1E17-6F91-4148-8F81-83B872B6AF57}">
      <dgm:prSet/>
      <dgm:spPr/>
      <dgm:t>
        <a:bodyPr/>
        <a:lstStyle/>
        <a:p>
          <a:endParaRPr lang="en-US"/>
        </a:p>
      </dgm:t>
    </dgm:pt>
    <dgm:pt modelId="{1EAE50A2-7583-4334-B7B3-FCFB4BF18F59}">
      <dgm:prSet/>
      <dgm:spPr/>
      <dgm:t>
        <a:bodyPr/>
        <a:lstStyle/>
        <a:p>
          <a:pPr rtl="0"/>
          <a:r>
            <a:rPr lang="en-US" dirty="0" smtClean="0"/>
            <a:t>Data in similar groups can be combined into a single data point</a:t>
          </a:r>
          <a:endParaRPr lang="en-US" dirty="0"/>
        </a:p>
      </dgm:t>
    </dgm:pt>
    <dgm:pt modelId="{B6B24DBA-8194-4547-B1C2-BA68869D96E6}" type="parTrans" cxnId="{C5534576-FC98-4B10-847B-7C205156ADF1}">
      <dgm:prSet/>
      <dgm:spPr/>
      <dgm:t>
        <a:bodyPr/>
        <a:lstStyle/>
        <a:p>
          <a:endParaRPr lang="en-US"/>
        </a:p>
      </dgm:t>
    </dgm:pt>
    <dgm:pt modelId="{EC22537B-2FC3-4C4A-A555-A8A91DE04A9B}" type="sibTrans" cxnId="{C5534576-FC98-4B10-847B-7C205156ADF1}">
      <dgm:prSet/>
      <dgm:spPr/>
      <dgm:t>
        <a:bodyPr/>
        <a:lstStyle/>
        <a:p>
          <a:endParaRPr lang="en-US"/>
        </a:p>
      </dgm:t>
    </dgm:pt>
    <dgm:pt modelId="{B3A8B17E-98E7-4016-B312-6F2A4B5B9437}">
      <dgm:prSet/>
      <dgm:spPr/>
      <dgm:t>
        <a:bodyPr/>
        <a:lstStyle/>
        <a:p>
          <a:pPr rtl="0"/>
          <a:r>
            <a:rPr lang="en-US" dirty="0" smtClean="0"/>
            <a:t>Create groups of similar customers</a:t>
          </a:r>
          <a:endParaRPr lang="en-US" dirty="0"/>
        </a:p>
      </dgm:t>
    </dgm:pt>
    <dgm:pt modelId="{5C2A1454-E102-42F8-901A-0FA251AABAD2}" type="parTrans" cxnId="{CA938465-EA1D-4C0B-B38D-67E6162EAE2B}">
      <dgm:prSet/>
      <dgm:spPr/>
      <dgm:t>
        <a:bodyPr/>
        <a:lstStyle/>
        <a:p>
          <a:endParaRPr lang="en-US"/>
        </a:p>
      </dgm:t>
    </dgm:pt>
    <dgm:pt modelId="{4E91FD8C-A1D4-4391-A142-35D9B28451F4}" type="sibTrans" cxnId="{CA938465-EA1D-4C0B-B38D-67E6162EAE2B}">
      <dgm:prSet/>
      <dgm:spPr/>
      <dgm:t>
        <a:bodyPr/>
        <a:lstStyle/>
        <a:p>
          <a:endParaRPr lang="en-US"/>
        </a:p>
      </dgm:t>
    </dgm:pt>
    <dgm:pt modelId="{59E05778-2FFF-40E8-B9C0-9277FA03B9D2}" type="pres">
      <dgm:prSet presAssocID="{1F1843C7-02A3-4D88-B855-35E4C849112A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0CF9B2C-CB80-44C9-9277-3C3ED996C0BD}" type="pres">
      <dgm:prSet presAssocID="{2130C7A6-9521-44CF-BE92-9042B68A2584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7CCA3-A4BA-4E80-921B-994F4922B6B6}" type="pres">
      <dgm:prSet presAssocID="{2130C7A6-9521-44CF-BE92-9042B68A2584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86D72A-101B-44BF-80D6-CFD18F49614A}" type="pres">
      <dgm:prSet presAssocID="{EB3843A7-30A1-46DB-9C99-884FF47AAB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9D3131-2D1A-43A6-93E6-EE054E257B87}" type="pres">
      <dgm:prSet presAssocID="{EB3843A7-30A1-46DB-9C99-884FF47AAB9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DC9CBD-0F57-4CFC-BF8A-DFCE289FEB3C}" srcId="{2130C7A6-9521-44CF-BE92-9042B68A2584}" destId="{C919CCDE-2940-4017-9F98-ACE06BDBFD1A}" srcOrd="2" destOrd="0" parTransId="{E4D7B1E8-5956-497E-BC7F-5B021C86CE3A}" sibTransId="{6609A8C2-3011-4E3C-8BD7-86CDD78B3053}"/>
    <dgm:cxn modelId="{92532E1D-9C17-4E2D-A343-DDB17DF5BA2B}" srcId="{1F1843C7-02A3-4D88-B855-35E4C849112A}" destId="{EB3843A7-30A1-46DB-9C99-884FF47AAB94}" srcOrd="1" destOrd="0" parTransId="{B6C1D688-6EFF-464D-9027-C940783E73C2}" sibTransId="{D9CE8BF0-E975-4AB4-BC52-AB606C6155C1}"/>
    <dgm:cxn modelId="{0665EB4F-6726-4D35-9A93-56031BC8EE6E}" srcId="{1F1843C7-02A3-4D88-B855-35E4C849112A}" destId="{2130C7A6-9521-44CF-BE92-9042B68A2584}" srcOrd="0" destOrd="0" parTransId="{A2FEAE97-1666-45D2-854C-EC3BD3987A29}" sibTransId="{A2C4684A-348B-4395-BAD2-73C09408D7B5}"/>
    <dgm:cxn modelId="{05D346CD-FCEC-4D34-9A01-1A17EAE7D01F}" type="presOf" srcId="{EB3843A7-30A1-46DB-9C99-884FF47AAB94}" destId="{0D86D72A-101B-44BF-80D6-CFD18F49614A}" srcOrd="0" destOrd="0" presId="urn:microsoft.com/office/officeart/2005/8/layout/vList2"/>
    <dgm:cxn modelId="{CA938465-EA1D-4C0B-B38D-67E6162EAE2B}" srcId="{2130C7A6-9521-44CF-BE92-9042B68A2584}" destId="{B3A8B17E-98E7-4016-B312-6F2A4B5B9437}" srcOrd="1" destOrd="0" parTransId="{5C2A1454-E102-42F8-901A-0FA251AABAD2}" sibTransId="{4E91FD8C-A1D4-4391-A142-35D9B28451F4}"/>
    <dgm:cxn modelId="{7A5BA22F-BC9E-49E2-87A1-BCCC3E50667B}" type="presOf" srcId="{B3A8B17E-98E7-4016-B312-6F2A4B5B9437}" destId="{29C7CCA3-A4BA-4E80-921B-994F4922B6B6}" srcOrd="0" destOrd="1" presId="urn:microsoft.com/office/officeart/2005/8/layout/vList2"/>
    <dgm:cxn modelId="{956C8FA3-445C-4778-806F-32A38494A06A}" type="presOf" srcId="{42D63138-FC32-4BC6-A2D7-CC4046278C88}" destId="{29C7CCA3-A4BA-4E80-921B-994F4922B6B6}" srcOrd="0" destOrd="0" presId="urn:microsoft.com/office/officeart/2005/8/layout/vList2"/>
    <dgm:cxn modelId="{DB763346-ED0E-4481-A9D9-130567E03717}" type="presOf" srcId="{1EAE50A2-7583-4334-B7B3-FCFB4BF18F59}" destId="{6E9D3131-2D1A-43A6-93E6-EE054E257B87}" srcOrd="0" destOrd="1" presId="urn:microsoft.com/office/officeart/2005/8/layout/vList2"/>
    <dgm:cxn modelId="{8B0351D3-E5B4-43F3-A3A7-E5E366E080A2}" type="presOf" srcId="{2130C7A6-9521-44CF-BE92-9042B68A2584}" destId="{D0CF9B2C-CB80-44C9-9277-3C3ED996C0BD}" srcOrd="0" destOrd="0" presId="urn:microsoft.com/office/officeart/2005/8/layout/vList2"/>
    <dgm:cxn modelId="{C5534576-FC98-4B10-847B-7C205156ADF1}" srcId="{EB3843A7-30A1-46DB-9C99-884FF47AAB94}" destId="{1EAE50A2-7583-4334-B7B3-FCFB4BF18F59}" srcOrd="1" destOrd="0" parTransId="{B6B24DBA-8194-4547-B1C2-BA68869D96E6}" sibTransId="{EC22537B-2FC3-4C4A-A555-A8A91DE04A9B}"/>
    <dgm:cxn modelId="{235E9FD2-9336-4D66-9608-9A49BBE2F207}" type="presOf" srcId="{684F0FDB-11F6-435F-9451-4CD7DCEBEE9F}" destId="{6E9D3131-2D1A-43A6-93E6-EE054E257B87}" srcOrd="0" destOrd="0" presId="urn:microsoft.com/office/officeart/2005/8/layout/vList2"/>
    <dgm:cxn modelId="{8612B4E6-6F71-444C-8DE6-F8B0EF9D105B}" type="presOf" srcId="{C919CCDE-2940-4017-9F98-ACE06BDBFD1A}" destId="{29C7CCA3-A4BA-4E80-921B-994F4922B6B6}" srcOrd="0" destOrd="2" presId="urn:microsoft.com/office/officeart/2005/8/layout/vList2"/>
    <dgm:cxn modelId="{BCC7ED3B-E456-4B3B-87B7-23C1DC8A45FE}" type="presOf" srcId="{1F1843C7-02A3-4D88-B855-35E4C849112A}" destId="{59E05778-2FFF-40E8-B9C0-9277FA03B9D2}" srcOrd="0" destOrd="0" presId="urn:microsoft.com/office/officeart/2005/8/layout/vList2"/>
    <dgm:cxn modelId="{9729FFAD-4513-4319-AAE6-29B7FF6E1B58}" srcId="{2130C7A6-9521-44CF-BE92-9042B68A2584}" destId="{42D63138-FC32-4BC6-A2D7-CC4046278C88}" srcOrd="0" destOrd="0" parTransId="{A921215A-92B9-441B-95A8-3835C884C3D5}" sibTransId="{65A8880B-F202-4842-A6D8-05DFAC39ADC4}"/>
    <dgm:cxn modelId="{FB3B1E17-6F91-4148-8F81-83B872B6AF57}" srcId="{EB3843A7-30A1-46DB-9C99-884FF47AAB94}" destId="{684F0FDB-11F6-435F-9451-4CD7DCEBEE9F}" srcOrd="0" destOrd="0" parTransId="{4207D6D2-6821-4DDD-B10E-BB9D49DCB8BF}" sibTransId="{3EFC4C8E-B07F-46AF-9051-F8C1B3B867E7}"/>
    <dgm:cxn modelId="{9B247245-7BD3-48EA-A6DB-005ABC01FF40}" type="presParOf" srcId="{59E05778-2FFF-40E8-B9C0-9277FA03B9D2}" destId="{D0CF9B2C-CB80-44C9-9277-3C3ED996C0BD}" srcOrd="0" destOrd="0" presId="urn:microsoft.com/office/officeart/2005/8/layout/vList2"/>
    <dgm:cxn modelId="{492D81AE-2C4C-4286-AC08-F19233F340BF}" type="presParOf" srcId="{59E05778-2FFF-40E8-B9C0-9277FA03B9D2}" destId="{29C7CCA3-A4BA-4E80-921B-994F4922B6B6}" srcOrd="1" destOrd="0" presId="urn:microsoft.com/office/officeart/2005/8/layout/vList2"/>
    <dgm:cxn modelId="{A6B051F4-E1DC-4CD7-A851-44CF42DDD3CF}" type="presParOf" srcId="{59E05778-2FFF-40E8-B9C0-9277FA03B9D2}" destId="{0D86D72A-101B-44BF-80D6-CFD18F49614A}" srcOrd="2" destOrd="0" presId="urn:microsoft.com/office/officeart/2005/8/layout/vList2"/>
    <dgm:cxn modelId="{0518AC1B-C4A8-472E-BCEA-1BBD496FC769}" type="presParOf" srcId="{59E05778-2FFF-40E8-B9C0-9277FA03B9D2}" destId="{6E9D3131-2D1A-43A6-93E6-EE054E257B87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C73FD4B-24C6-4BB8-AD81-52AD7672624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BB4B1BE-6054-48C9-ACAE-BDAABB6F010C}">
      <dgm:prSet/>
      <dgm:spPr/>
      <dgm:t>
        <a:bodyPr/>
        <a:lstStyle/>
        <a:p>
          <a:pPr rtl="0"/>
          <a:r>
            <a:rPr lang="en-US" dirty="0" smtClean="0"/>
            <a:t>Marketing</a:t>
          </a:r>
          <a:endParaRPr lang="en-US" dirty="0"/>
        </a:p>
      </dgm:t>
    </dgm:pt>
    <dgm:pt modelId="{D749E9E8-5FA7-4F4B-BD84-B88D46AA1388}" type="parTrans" cxnId="{2AE77FE9-CC04-4234-BA84-ED8C2A372E5C}">
      <dgm:prSet/>
      <dgm:spPr/>
      <dgm:t>
        <a:bodyPr/>
        <a:lstStyle/>
        <a:p>
          <a:endParaRPr lang="en-US"/>
        </a:p>
      </dgm:t>
    </dgm:pt>
    <dgm:pt modelId="{CC1C81FE-5BE9-435C-BE9A-6B65BAC7256C}" type="sibTrans" cxnId="{2AE77FE9-CC04-4234-BA84-ED8C2A372E5C}">
      <dgm:prSet/>
      <dgm:spPr/>
      <dgm:t>
        <a:bodyPr/>
        <a:lstStyle/>
        <a:p>
          <a:endParaRPr lang="en-US"/>
        </a:p>
      </dgm:t>
    </dgm:pt>
    <dgm:pt modelId="{4F3EA61E-B41A-4FA7-900F-C90D9EBE2154}">
      <dgm:prSet/>
      <dgm:spPr/>
      <dgm:t>
        <a:bodyPr/>
        <a:lstStyle/>
        <a:p>
          <a:pPr rtl="0"/>
          <a:r>
            <a:rPr lang="en-US" dirty="0" smtClean="0"/>
            <a:t>Discover distinct customer groups for targeted promotions</a:t>
          </a:r>
          <a:endParaRPr lang="en-US" dirty="0"/>
        </a:p>
      </dgm:t>
    </dgm:pt>
    <dgm:pt modelId="{E6D41D73-A3A1-45C3-9E30-C85F7BB5DC43}" type="parTrans" cxnId="{2CE30D9F-A9FF-4549-8104-D59959660462}">
      <dgm:prSet/>
      <dgm:spPr/>
      <dgm:t>
        <a:bodyPr/>
        <a:lstStyle/>
        <a:p>
          <a:endParaRPr lang="en-US"/>
        </a:p>
      </dgm:t>
    </dgm:pt>
    <dgm:pt modelId="{77C92D19-2DE3-4118-92E6-D3BEFF1A2E88}" type="sibTrans" cxnId="{2CE30D9F-A9FF-4549-8104-D59959660462}">
      <dgm:prSet/>
      <dgm:spPr/>
      <dgm:t>
        <a:bodyPr/>
        <a:lstStyle/>
        <a:p>
          <a:endParaRPr lang="en-US"/>
        </a:p>
      </dgm:t>
    </dgm:pt>
    <dgm:pt modelId="{8C857017-FAEC-47EB-A864-540FEBAFC405}">
      <dgm:prSet/>
      <dgm:spPr/>
      <dgm:t>
        <a:bodyPr/>
        <a:lstStyle/>
        <a:p>
          <a:pPr rtl="0"/>
          <a:r>
            <a:rPr lang="en-US" dirty="0" smtClean="0"/>
            <a:t>Insurance</a:t>
          </a:r>
          <a:endParaRPr lang="en-US" dirty="0"/>
        </a:p>
      </dgm:t>
    </dgm:pt>
    <dgm:pt modelId="{90EA4BB2-49C2-47C7-B8C0-04F8DBE13309}" type="parTrans" cxnId="{C2EBC7FA-D511-4093-AEA3-BBA8DD6928DC}">
      <dgm:prSet/>
      <dgm:spPr/>
      <dgm:t>
        <a:bodyPr/>
        <a:lstStyle/>
        <a:p>
          <a:endParaRPr lang="en-US"/>
        </a:p>
      </dgm:t>
    </dgm:pt>
    <dgm:pt modelId="{1AFF1C3F-4FF0-42E2-BAD1-F00BFE80CB4D}" type="sibTrans" cxnId="{C2EBC7FA-D511-4093-AEA3-BBA8DD6928DC}">
      <dgm:prSet/>
      <dgm:spPr/>
      <dgm:t>
        <a:bodyPr/>
        <a:lstStyle/>
        <a:p>
          <a:endParaRPr lang="en-US"/>
        </a:p>
      </dgm:t>
    </dgm:pt>
    <dgm:pt modelId="{5D6E8B9E-FA32-4D4E-876E-15CD91E1FA3E}">
      <dgm:prSet/>
      <dgm:spPr/>
      <dgm:t>
        <a:bodyPr/>
        <a:lstStyle/>
        <a:p>
          <a:pPr rtl="0"/>
          <a:r>
            <a:rPr lang="en-US" dirty="0" smtClean="0"/>
            <a:t>Finding “good customers” (low claim costs, reliable premium payments)</a:t>
          </a:r>
          <a:endParaRPr lang="en-US" dirty="0"/>
        </a:p>
      </dgm:t>
    </dgm:pt>
    <dgm:pt modelId="{1FBBD5BD-3EC2-406A-BE76-7AF06EB4E049}" type="parTrans" cxnId="{CB92F1CE-B6D7-45CF-91E9-3639B2D4EF59}">
      <dgm:prSet/>
      <dgm:spPr/>
      <dgm:t>
        <a:bodyPr/>
        <a:lstStyle/>
        <a:p>
          <a:endParaRPr lang="en-US"/>
        </a:p>
      </dgm:t>
    </dgm:pt>
    <dgm:pt modelId="{5B8592F4-1AE2-4DD8-A74D-B17755B75B99}" type="sibTrans" cxnId="{CB92F1CE-B6D7-45CF-91E9-3639B2D4EF59}">
      <dgm:prSet/>
      <dgm:spPr/>
      <dgm:t>
        <a:bodyPr/>
        <a:lstStyle/>
        <a:p>
          <a:endParaRPr lang="en-US"/>
        </a:p>
      </dgm:t>
    </dgm:pt>
    <dgm:pt modelId="{93132498-92E5-4BD7-A0E4-3C57F9BC7FC9}">
      <dgm:prSet/>
      <dgm:spPr/>
      <dgm:t>
        <a:bodyPr/>
        <a:lstStyle/>
        <a:p>
          <a:pPr rtl="0"/>
          <a:r>
            <a:rPr lang="en-US" dirty="0" smtClean="0"/>
            <a:t>Healthcare</a:t>
          </a:r>
          <a:endParaRPr lang="en-US" dirty="0"/>
        </a:p>
      </dgm:t>
    </dgm:pt>
    <dgm:pt modelId="{9560DA8E-63A6-4C96-93EC-22D1FEFD86E0}" type="parTrans" cxnId="{FD22B9A6-7AE1-408F-B1B8-F85D3682D889}">
      <dgm:prSet/>
      <dgm:spPr/>
      <dgm:t>
        <a:bodyPr/>
        <a:lstStyle/>
        <a:p>
          <a:endParaRPr lang="en-US"/>
        </a:p>
      </dgm:t>
    </dgm:pt>
    <dgm:pt modelId="{F489E105-88E0-4FF0-9D40-FFDEB7279520}" type="sibTrans" cxnId="{FD22B9A6-7AE1-408F-B1B8-F85D3682D889}">
      <dgm:prSet/>
      <dgm:spPr/>
      <dgm:t>
        <a:bodyPr/>
        <a:lstStyle/>
        <a:p>
          <a:endParaRPr lang="en-US"/>
        </a:p>
      </dgm:t>
    </dgm:pt>
    <dgm:pt modelId="{8448E6A3-E23D-48C3-912A-FF4BCAAADB9A}">
      <dgm:prSet/>
      <dgm:spPr/>
      <dgm:t>
        <a:bodyPr/>
        <a:lstStyle/>
        <a:p>
          <a:pPr rtl="0"/>
          <a:r>
            <a:rPr lang="en-US" dirty="0" smtClean="0"/>
            <a:t>Find patients with high-risk behaviors</a:t>
          </a:r>
          <a:endParaRPr lang="en-US" dirty="0"/>
        </a:p>
      </dgm:t>
    </dgm:pt>
    <dgm:pt modelId="{375BAE0F-2551-42A2-A4C1-466EEB5B051C}" type="parTrans" cxnId="{2924E710-66B7-4558-BF59-D20CA5CF3265}">
      <dgm:prSet/>
      <dgm:spPr/>
      <dgm:t>
        <a:bodyPr/>
        <a:lstStyle/>
        <a:p>
          <a:endParaRPr lang="en-US"/>
        </a:p>
      </dgm:t>
    </dgm:pt>
    <dgm:pt modelId="{3FB598DF-0E59-4757-8156-E47DC21C2E1E}" type="sibTrans" cxnId="{2924E710-66B7-4558-BF59-D20CA5CF3265}">
      <dgm:prSet/>
      <dgm:spPr/>
      <dgm:t>
        <a:bodyPr/>
        <a:lstStyle/>
        <a:p>
          <a:endParaRPr lang="en-US"/>
        </a:p>
      </dgm:t>
    </dgm:pt>
    <dgm:pt modelId="{9B9D824B-10B3-4608-A9B5-33B17E7030AC}" type="pres">
      <dgm:prSet presAssocID="{6C73FD4B-24C6-4BB8-AD81-52AD7672624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055EC0B-DE17-4926-9587-EE972A97B281}" type="pres">
      <dgm:prSet presAssocID="{4BB4B1BE-6054-48C9-ACAE-BDAABB6F010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5862C6-E246-4C66-830D-64169A0E8A3B}" type="pres">
      <dgm:prSet presAssocID="{4BB4B1BE-6054-48C9-ACAE-BDAABB6F010C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C2BEF87-7D9B-49D9-AB13-430E3E29EA0E}" type="pres">
      <dgm:prSet presAssocID="{8C857017-FAEC-47EB-A864-540FEBAFC405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4EA1E3-4048-4B26-8E93-7BF273CEACCC}" type="pres">
      <dgm:prSet presAssocID="{8C857017-FAEC-47EB-A864-540FEBAFC405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E6C4A0-BBE0-4361-ABBF-E7A72A58E4DF}" type="pres">
      <dgm:prSet presAssocID="{93132498-92E5-4BD7-A0E4-3C57F9BC7FC9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66C437-C2A4-48D2-B250-12ABA168E9FA}" type="pres">
      <dgm:prSet presAssocID="{93132498-92E5-4BD7-A0E4-3C57F9BC7FC9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CE30D9F-A9FF-4549-8104-D59959660462}" srcId="{4BB4B1BE-6054-48C9-ACAE-BDAABB6F010C}" destId="{4F3EA61E-B41A-4FA7-900F-C90D9EBE2154}" srcOrd="0" destOrd="0" parTransId="{E6D41D73-A3A1-45C3-9E30-C85F7BB5DC43}" sibTransId="{77C92D19-2DE3-4118-92E6-D3BEFF1A2E88}"/>
    <dgm:cxn modelId="{9ABA4DAB-B10F-4B9E-938E-5A3C306EB9F1}" type="presOf" srcId="{5D6E8B9E-FA32-4D4E-876E-15CD91E1FA3E}" destId="{D24EA1E3-4048-4B26-8E93-7BF273CEACCC}" srcOrd="0" destOrd="0" presId="urn:microsoft.com/office/officeart/2005/8/layout/vList2"/>
    <dgm:cxn modelId="{2AE77FE9-CC04-4234-BA84-ED8C2A372E5C}" srcId="{6C73FD4B-24C6-4BB8-AD81-52AD76726244}" destId="{4BB4B1BE-6054-48C9-ACAE-BDAABB6F010C}" srcOrd="0" destOrd="0" parTransId="{D749E9E8-5FA7-4F4B-BD84-B88D46AA1388}" sibTransId="{CC1C81FE-5BE9-435C-BE9A-6B65BAC7256C}"/>
    <dgm:cxn modelId="{B1262895-D2CA-4054-9144-34A54464CA76}" type="presOf" srcId="{93132498-92E5-4BD7-A0E4-3C57F9BC7FC9}" destId="{C5E6C4A0-BBE0-4361-ABBF-E7A72A58E4DF}" srcOrd="0" destOrd="0" presId="urn:microsoft.com/office/officeart/2005/8/layout/vList2"/>
    <dgm:cxn modelId="{C2EBC7FA-D511-4093-AEA3-BBA8DD6928DC}" srcId="{6C73FD4B-24C6-4BB8-AD81-52AD76726244}" destId="{8C857017-FAEC-47EB-A864-540FEBAFC405}" srcOrd="1" destOrd="0" parTransId="{90EA4BB2-49C2-47C7-B8C0-04F8DBE13309}" sibTransId="{1AFF1C3F-4FF0-42E2-BAD1-F00BFE80CB4D}"/>
    <dgm:cxn modelId="{2924E710-66B7-4558-BF59-D20CA5CF3265}" srcId="{93132498-92E5-4BD7-A0E4-3C57F9BC7FC9}" destId="{8448E6A3-E23D-48C3-912A-FF4BCAAADB9A}" srcOrd="0" destOrd="0" parTransId="{375BAE0F-2551-42A2-A4C1-466EEB5B051C}" sibTransId="{3FB598DF-0E59-4757-8156-E47DC21C2E1E}"/>
    <dgm:cxn modelId="{FD22B9A6-7AE1-408F-B1B8-F85D3682D889}" srcId="{6C73FD4B-24C6-4BB8-AD81-52AD76726244}" destId="{93132498-92E5-4BD7-A0E4-3C57F9BC7FC9}" srcOrd="2" destOrd="0" parTransId="{9560DA8E-63A6-4C96-93EC-22D1FEFD86E0}" sibTransId="{F489E105-88E0-4FF0-9D40-FFDEB7279520}"/>
    <dgm:cxn modelId="{D8DE931F-7183-4621-B686-8B68A46E8A35}" type="presOf" srcId="{4F3EA61E-B41A-4FA7-900F-C90D9EBE2154}" destId="{D15862C6-E246-4C66-830D-64169A0E8A3B}" srcOrd="0" destOrd="0" presId="urn:microsoft.com/office/officeart/2005/8/layout/vList2"/>
    <dgm:cxn modelId="{CB92F1CE-B6D7-45CF-91E9-3639B2D4EF59}" srcId="{8C857017-FAEC-47EB-A864-540FEBAFC405}" destId="{5D6E8B9E-FA32-4D4E-876E-15CD91E1FA3E}" srcOrd="0" destOrd="0" parTransId="{1FBBD5BD-3EC2-406A-BE76-7AF06EB4E049}" sibTransId="{5B8592F4-1AE2-4DD8-A74D-B17755B75B99}"/>
    <dgm:cxn modelId="{421F8255-5327-447D-81CC-BCC073FC3396}" type="presOf" srcId="{8C857017-FAEC-47EB-A864-540FEBAFC405}" destId="{8C2BEF87-7D9B-49D9-AB13-430E3E29EA0E}" srcOrd="0" destOrd="0" presId="urn:microsoft.com/office/officeart/2005/8/layout/vList2"/>
    <dgm:cxn modelId="{FDB4AAA2-B95A-4F8C-AA68-F228991AFA7F}" type="presOf" srcId="{4BB4B1BE-6054-48C9-ACAE-BDAABB6F010C}" destId="{F055EC0B-DE17-4926-9587-EE972A97B281}" srcOrd="0" destOrd="0" presId="urn:microsoft.com/office/officeart/2005/8/layout/vList2"/>
    <dgm:cxn modelId="{C7E63952-3A1B-4CF4-B31F-5B8951FA606B}" type="presOf" srcId="{8448E6A3-E23D-48C3-912A-FF4BCAAADB9A}" destId="{7766C437-C2A4-48D2-B250-12ABA168E9FA}" srcOrd="0" destOrd="0" presId="urn:microsoft.com/office/officeart/2005/8/layout/vList2"/>
    <dgm:cxn modelId="{13D41FDA-7DA2-46D6-98E4-9A8AC2C430F6}" type="presOf" srcId="{6C73FD4B-24C6-4BB8-AD81-52AD76726244}" destId="{9B9D824B-10B3-4608-A9B5-33B17E7030AC}" srcOrd="0" destOrd="0" presId="urn:microsoft.com/office/officeart/2005/8/layout/vList2"/>
    <dgm:cxn modelId="{487F110E-CFA6-4062-87D6-E40DFA624B5A}" type="presParOf" srcId="{9B9D824B-10B3-4608-A9B5-33B17E7030AC}" destId="{F055EC0B-DE17-4926-9587-EE972A97B281}" srcOrd="0" destOrd="0" presId="urn:microsoft.com/office/officeart/2005/8/layout/vList2"/>
    <dgm:cxn modelId="{7CD20850-079B-4941-A331-60B898161BE3}" type="presParOf" srcId="{9B9D824B-10B3-4608-A9B5-33B17E7030AC}" destId="{D15862C6-E246-4C66-830D-64169A0E8A3B}" srcOrd="1" destOrd="0" presId="urn:microsoft.com/office/officeart/2005/8/layout/vList2"/>
    <dgm:cxn modelId="{2E2EA66E-0B31-46E1-91F2-9782D044223F}" type="presParOf" srcId="{9B9D824B-10B3-4608-A9B5-33B17E7030AC}" destId="{8C2BEF87-7D9B-49D9-AB13-430E3E29EA0E}" srcOrd="2" destOrd="0" presId="urn:microsoft.com/office/officeart/2005/8/layout/vList2"/>
    <dgm:cxn modelId="{2A419FB0-E87F-48F3-9F68-B21C1F08588F}" type="presParOf" srcId="{9B9D824B-10B3-4608-A9B5-33B17E7030AC}" destId="{D24EA1E3-4048-4B26-8E93-7BF273CEACCC}" srcOrd="3" destOrd="0" presId="urn:microsoft.com/office/officeart/2005/8/layout/vList2"/>
    <dgm:cxn modelId="{BC163950-85A3-4501-A7F0-703FED0C37E4}" type="presParOf" srcId="{9B9D824B-10B3-4608-A9B5-33B17E7030AC}" destId="{C5E6C4A0-BBE0-4361-ABBF-E7A72A58E4DF}" srcOrd="4" destOrd="0" presId="urn:microsoft.com/office/officeart/2005/8/layout/vList2"/>
    <dgm:cxn modelId="{5AF0F7B1-F712-480E-9272-005614E6A002}" type="presParOf" srcId="{9B9D824B-10B3-4608-A9B5-33B17E7030AC}" destId="{7766C437-C2A4-48D2-B250-12ABA168E9FA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010730-F0C4-44EA-BDCF-298950062959}" type="doc">
      <dgm:prSet loTypeId="urn:microsoft.com/office/officeart/2005/8/layout/hList9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A5C3578-B3AB-4CFE-8793-77C12FE30AD3}">
      <dgm:prSet/>
      <dgm:spPr/>
      <dgm:t>
        <a:bodyPr/>
        <a:lstStyle/>
        <a:p>
          <a:pPr rtl="0"/>
          <a:r>
            <a:rPr lang="en-US" dirty="0" smtClean="0"/>
            <a:t>Manual (“supervised”) classification</a:t>
          </a:r>
          <a:endParaRPr lang="en-US" dirty="0"/>
        </a:p>
      </dgm:t>
    </dgm:pt>
    <dgm:pt modelId="{AFA3A85C-E305-4282-AC89-3EBB7A434FFD}" type="parTrans" cxnId="{0915CAF8-C28F-45EA-A354-45E17B872E5C}">
      <dgm:prSet/>
      <dgm:spPr/>
      <dgm:t>
        <a:bodyPr/>
        <a:lstStyle/>
        <a:p>
          <a:endParaRPr lang="en-US"/>
        </a:p>
      </dgm:t>
    </dgm:pt>
    <dgm:pt modelId="{F7358B2F-2ABA-48FE-ADB8-27292D6681B1}" type="sibTrans" cxnId="{0915CAF8-C28F-45EA-A354-45E17B872E5C}">
      <dgm:prSet/>
      <dgm:spPr/>
      <dgm:t>
        <a:bodyPr/>
        <a:lstStyle/>
        <a:p>
          <a:endParaRPr lang="en-US"/>
        </a:p>
      </dgm:t>
    </dgm:pt>
    <dgm:pt modelId="{3B5AA315-15BF-42EF-810C-04D568988149}">
      <dgm:prSet/>
      <dgm:spPr/>
      <dgm:t>
        <a:bodyPr/>
        <a:lstStyle/>
        <a:p>
          <a:pPr rtl="0"/>
          <a:r>
            <a:rPr lang="en-US" dirty="0" smtClean="0"/>
            <a:t>People simply place items into categories</a:t>
          </a:r>
          <a:endParaRPr lang="en-US" dirty="0"/>
        </a:p>
      </dgm:t>
    </dgm:pt>
    <dgm:pt modelId="{FDBC7BF4-512D-4A54-B54C-A289C52933D4}" type="parTrans" cxnId="{43C08ADA-7FE7-40B9-AD68-620416461853}">
      <dgm:prSet/>
      <dgm:spPr/>
      <dgm:t>
        <a:bodyPr/>
        <a:lstStyle/>
        <a:p>
          <a:endParaRPr lang="en-US"/>
        </a:p>
      </dgm:t>
    </dgm:pt>
    <dgm:pt modelId="{E6569E5B-F7DB-43C1-9C8D-59D3A8E40269}" type="sibTrans" cxnId="{43C08ADA-7FE7-40B9-AD68-620416461853}">
      <dgm:prSet/>
      <dgm:spPr/>
      <dgm:t>
        <a:bodyPr/>
        <a:lstStyle/>
        <a:p>
          <a:endParaRPr lang="en-US"/>
        </a:p>
      </dgm:t>
    </dgm:pt>
    <dgm:pt modelId="{24169A92-93AD-425E-810D-5A2758ED27A5}">
      <dgm:prSet/>
      <dgm:spPr/>
      <dgm:t>
        <a:bodyPr/>
        <a:lstStyle/>
        <a:p>
          <a:pPr rtl="0"/>
          <a:r>
            <a:rPr lang="en-US" dirty="0" smtClean="0"/>
            <a:t>Simple segmentation</a:t>
          </a:r>
          <a:endParaRPr lang="en-US" dirty="0"/>
        </a:p>
      </dgm:t>
    </dgm:pt>
    <dgm:pt modelId="{922EE465-6CBC-4887-BBD9-D36ED3C6F060}" type="parTrans" cxnId="{C8F71D3B-94A4-44C6-BB61-53D729EB4926}">
      <dgm:prSet/>
      <dgm:spPr/>
      <dgm:t>
        <a:bodyPr/>
        <a:lstStyle/>
        <a:p>
          <a:endParaRPr lang="en-US"/>
        </a:p>
      </dgm:t>
    </dgm:pt>
    <dgm:pt modelId="{58180E13-965C-4772-9D6D-F2A0ED47CD5B}" type="sibTrans" cxnId="{C8F71D3B-94A4-44C6-BB61-53D729EB4926}">
      <dgm:prSet/>
      <dgm:spPr/>
      <dgm:t>
        <a:bodyPr/>
        <a:lstStyle/>
        <a:p>
          <a:endParaRPr lang="en-US"/>
        </a:p>
      </dgm:t>
    </dgm:pt>
    <dgm:pt modelId="{35FB27DC-E682-48B6-83A5-8118719F853C}">
      <dgm:prSet/>
      <dgm:spPr/>
      <dgm:t>
        <a:bodyPr/>
        <a:lstStyle/>
        <a:p>
          <a:pPr rtl="0"/>
          <a:r>
            <a:rPr lang="en-US" dirty="0" smtClean="0"/>
            <a:t>Dividing students into groups by last name</a:t>
          </a:r>
          <a:endParaRPr lang="en-US" dirty="0"/>
        </a:p>
      </dgm:t>
    </dgm:pt>
    <dgm:pt modelId="{C7792D0E-1B83-4833-A028-1C6A57195278}" type="parTrans" cxnId="{B91F2E75-3A11-48A6-8F5F-261B34039F7B}">
      <dgm:prSet/>
      <dgm:spPr/>
      <dgm:t>
        <a:bodyPr/>
        <a:lstStyle/>
        <a:p>
          <a:endParaRPr lang="en-US"/>
        </a:p>
      </dgm:t>
    </dgm:pt>
    <dgm:pt modelId="{50579270-F447-4D5C-8652-9AA153B950C9}" type="sibTrans" cxnId="{B91F2E75-3A11-48A6-8F5F-261B34039F7B}">
      <dgm:prSet/>
      <dgm:spPr/>
      <dgm:t>
        <a:bodyPr/>
        <a:lstStyle/>
        <a:p>
          <a:endParaRPr lang="en-US"/>
        </a:p>
      </dgm:t>
    </dgm:pt>
    <dgm:pt modelId="{8937E578-6750-4699-8407-3D26F31DBD72}" type="pres">
      <dgm:prSet presAssocID="{E5010730-F0C4-44EA-BDCF-298950062959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FB9941C2-C1A0-4D9B-9F7F-27262D66C697}" type="pres">
      <dgm:prSet presAssocID="{BA5C3578-B3AB-4CFE-8793-77C12FE30AD3}" presName="posSpace" presStyleCnt="0"/>
      <dgm:spPr/>
    </dgm:pt>
    <dgm:pt modelId="{DB60E39E-D273-46B1-B21F-5DA258FA850B}" type="pres">
      <dgm:prSet presAssocID="{BA5C3578-B3AB-4CFE-8793-77C12FE30AD3}" presName="vertFlow" presStyleCnt="0"/>
      <dgm:spPr/>
    </dgm:pt>
    <dgm:pt modelId="{747AA3D2-495C-4BAC-9182-5DC5869B537A}" type="pres">
      <dgm:prSet presAssocID="{BA5C3578-B3AB-4CFE-8793-77C12FE30AD3}" presName="topSpace" presStyleCnt="0"/>
      <dgm:spPr/>
    </dgm:pt>
    <dgm:pt modelId="{EBFB1471-27F4-49B3-AC85-BFD50860E900}" type="pres">
      <dgm:prSet presAssocID="{BA5C3578-B3AB-4CFE-8793-77C12FE30AD3}" presName="firstComp" presStyleCnt="0"/>
      <dgm:spPr/>
    </dgm:pt>
    <dgm:pt modelId="{FBB6BEF8-511A-4305-BCE5-3013836AB018}" type="pres">
      <dgm:prSet presAssocID="{BA5C3578-B3AB-4CFE-8793-77C12FE30AD3}" presName="firstChild" presStyleLbl="bgAccFollowNode1" presStyleIdx="0" presStyleCnt="2"/>
      <dgm:spPr/>
      <dgm:t>
        <a:bodyPr/>
        <a:lstStyle/>
        <a:p>
          <a:endParaRPr lang="en-US"/>
        </a:p>
      </dgm:t>
    </dgm:pt>
    <dgm:pt modelId="{5CDAAD48-14A7-43A8-AC22-2EBCBE39C2CB}" type="pres">
      <dgm:prSet presAssocID="{BA5C3578-B3AB-4CFE-8793-77C12FE30AD3}" presName="firstChildTx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B329DCA-084A-47FF-8651-E07F25856814}" type="pres">
      <dgm:prSet presAssocID="{BA5C3578-B3AB-4CFE-8793-77C12FE30AD3}" presName="negSpace" presStyleCnt="0"/>
      <dgm:spPr/>
    </dgm:pt>
    <dgm:pt modelId="{F1ABFFC1-E94B-4C03-A434-146358BD4466}" type="pres">
      <dgm:prSet presAssocID="{BA5C3578-B3AB-4CFE-8793-77C12FE30AD3}" presName="circle" presStyleLbl="node1" presStyleIdx="0" presStyleCnt="2"/>
      <dgm:spPr/>
      <dgm:t>
        <a:bodyPr/>
        <a:lstStyle/>
        <a:p>
          <a:endParaRPr lang="en-US"/>
        </a:p>
      </dgm:t>
    </dgm:pt>
    <dgm:pt modelId="{615E2830-DA8C-4D9E-9661-233F61A1E432}" type="pres">
      <dgm:prSet presAssocID="{F7358B2F-2ABA-48FE-ADB8-27292D6681B1}" presName="transSpace" presStyleCnt="0"/>
      <dgm:spPr/>
    </dgm:pt>
    <dgm:pt modelId="{2C62DD58-722D-4C2F-866E-8920E7579C04}" type="pres">
      <dgm:prSet presAssocID="{24169A92-93AD-425E-810D-5A2758ED27A5}" presName="posSpace" presStyleCnt="0"/>
      <dgm:spPr/>
    </dgm:pt>
    <dgm:pt modelId="{58C89965-C11E-4AC9-972C-35B41AD43C40}" type="pres">
      <dgm:prSet presAssocID="{24169A92-93AD-425E-810D-5A2758ED27A5}" presName="vertFlow" presStyleCnt="0"/>
      <dgm:spPr/>
    </dgm:pt>
    <dgm:pt modelId="{240B88B2-28D7-4FE6-967A-A31D5DC1FCD4}" type="pres">
      <dgm:prSet presAssocID="{24169A92-93AD-425E-810D-5A2758ED27A5}" presName="topSpace" presStyleCnt="0"/>
      <dgm:spPr/>
    </dgm:pt>
    <dgm:pt modelId="{341C45C7-D826-4DA5-8559-5E27B1BAA473}" type="pres">
      <dgm:prSet presAssocID="{24169A92-93AD-425E-810D-5A2758ED27A5}" presName="firstComp" presStyleCnt="0"/>
      <dgm:spPr/>
    </dgm:pt>
    <dgm:pt modelId="{870B6A89-FEAD-4814-A8FF-29FA619DCA77}" type="pres">
      <dgm:prSet presAssocID="{24169A92-93AD-425E-810D-5A2758ED27A5}" presName="firstChild" presStyleLbl="bgAccFollowNode1" presStyleIdx="1" presStyleCnt="2"/>
      <dgm:spPr/>
      <dgm:t>
        <a:bodyPr/>
        <a:lstStyle/>
        <a:p>
          <a:endParaRPr lang="en-US"/>
        </a:p>
      </dgm:t>
    </dgm:pt>
    <dgm:pt modelId="{670B4825-4408-425C-A364-0C70555CA0E1}" type="pres">
      <dgm:prSet presAssocID="{24169A92-93AD-425E-810D-5A2758ED27A5}" presName="firstChildTx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0361599-D2CF-41E3-8E9E-87AB4081BDAA}" type="pres">
      <dgm:prSet presAssocID="{24169A92-93AD-425E-810D-5A2758ED27A5}" presName="negSpace" presStyleCnt="0"/>
      <dgm:spPr/>
    </dgm:pt>
    <dgm:pt modelId="{D8248BE1-BD65-454D-A181-AB131DD77B82}" type="pres">
      <dgm:prSet presAssocID="{24169A92-93AD-425E-810D-5A2758ED27A5}" presName="circle" presStyleLbl="node1" presStyleIdx="1" presStyleCnt="2"/>
      <dgm:spPr/>
      <dgm:t>
        <a:bodyPr/>
        <a:lstStyle/>
        <a:p>
          <a:endParaRPr lang="en-US"/>
        </a:p>
      </dgm:t>
    </dgm:pt>
  </dgm:ptLst>
  <dgm:cxnLst>
    <dgm:cxn modelId="{B91F2E75-3A11-48A6-8F5F-261B34039F7B}" srcId="{24169A92-93AD-425E-810D-5A2758ED27A5}" destId="{35FB27DC-E682-48B6-83A5-8118719F853C}" srcOrd="0" destOrd="0" parTransId="{C7792D0E-1B83-4833-A028-1C6A57195278}" sibTransId="{50579270-F447-4D5C-8652-9AA153B950C9}"/>
    <dgm:cxn modelId="{42359437-F003-4DC7-B43E-0EAE55F83AC3}" type="presOf" srcId="{24169A92-93AD-425E-810D-5A2758ED27A5}" destId="{D8248BE1-BD65-454D-A181-AB131DD77B82}" srcOrd="0" destOrd="0" presId="urn:microsoft.com/office/officeart/2005/8/layout/hList9"/>
    <dgm:cxn modelId="{43C08ADA-7FE7-40B9-AD68-620416461853}" srcId="{BA5C3578-B3AB-4CFE-8793-77C12FE30AD3}" destId="{3B5AA315-15BF-42EF-810C-04D568988149}" srcOrd="0" destOrd="0" parTransId="{FDBC7BF4-512D-4A54-B54C-A289C52933D4}" sibTransId="{E6569E5B-F7DB-43C1-9C8D-59D3A8E40269}"/>
    <dgm:cxn modelId="{96913529-A5F2-4296-8220-306316F581BD}" type="presOf" srcId="{3B5AA315-15BF-42EF-810C-04D568988149}" destId="{5CDAAD48-14A7-43A8-AC22-2EBCBE39C2CB}" srcOrd="1" destOrd="0" presId="urn:microsoft.com/office/officeart/2005/8/layout/hList9"/>
    <dgm:cxn modelId="{0CE26EE9-DDB0-47BE-8B29-5E21B03ED4DF}" type="presOf" srcId="{BA5C3578-B3AB-4CFE-8793-77C12FE30AD3}" destId="{F1ABFFC1-E94B-4C03-A434-146358BD4466}" srcOrd="0" destOrd="0" presId="urn:microsoft.com/office/officeart/2005/8/layout/hList9"/>
    <dgm:cxn modelId="{E101F10A-88C7-49B9-9F44-09029464752E}" type="presOf" srcId="{E5010730-F0C4-44EA-BDCF-298950062959}" destId="{8937E578-6750-4699-8407-3D26F31DBD72}" srcOrd="0" destOrd="0" presId="urn:microsoft.com/office/officeart/2005/8/layout/hList9"/>
    <dgm:cxn modelId="{84EDA596-52A1-4D79-B46B-78023E3BFE48}" type="presOf" srcId="{35FB27DC-E682-48B6-83A5-8118719F853C}" destId="{870B6A89-FEAD-4814-A8FF-29FA619DCA77}" srcOrd="0" destOrd="0" presId="urn:microsoft.com/office/officeart/2005/8/layout/hList9"/>
    <dgm:cxn modelId="{3CA44922-5DDB-4CF3-A23E-A6B7F28F4828}" type="presOf" srcId="{35FB27DC-E682-48B6-83A5-8118719F853C}" destId="{670B4825-4408-425C-A364-0C70555CA0E1}" srcOrd="1" destOrd="0" presId="urn:microsoft.com/office/officeart/2005/8/layout/hList9"/>
    <dgm:cxn modelId="{11F13A03-383E-4F3F-B8BD-F1BD525C30D3}" type="presOf" srcId="{3B5AA315-15BF-42EF-810C-04D568988149}" destId="{FBB6BEF8-511A-4305-BCE5-3013836AB018}" srcOrd="0" destOrd="0" presId="urn:microsoft.com/office/officeart/2005/8/layout/hList9"/>
    <dgm:cxn modelId="{0915CAF8-C28F-45EA-A354-45E17B872E5C}" srcId="{E5010730-F0C4-44EA-BDCF-298950062959}" destId="{BA5C3578-B3AB-4CFE-8793-77C12FE30AD3}" srcOrd="0" destOrd="0" parTransId="{AFA3A85C-E305-4282-AC89-3EBB7A434FFD}" sibTransId="{F7358B2F-2ABA-48FE-ADB8-27292D6681B1}"/>
    <dgm:cxn modelId="{C8F71D3B-94A4-44C6-BB61-53D729EB4926}" srcId="{E5010730-F0C4-44EA-BDCF-298950062959}" destId="{24169A92-93AD-425E-810D-5A2758ED27A5}" srcOrd="1" destOrd="0" parTransId="{922EE465-6CBC-4887-BBD9-D36ED3C6F060}" sibTransId="{58180E13-965C-4772-9D6D-F2A0ED47CD5B}"/>
    <dgm:cxn modelId="{F1566679-67A4-4E5C-9A90-69D679400963}" type="presParOf" srcId="{8937E578-6750-4699-8407-3D26F31DBD72}" destId="{FB9941C2-C1A0-4D9B-9F7F-27262D66C697}" srcOrd="0" destOrd="0" presId="urn:microsoft.com/office/officeart/2005/8/layout/hList9"/>
    <dgm:cxn modelId="{C62E20C0-8AA7-40E7-8EF7-C7C5FB7AE1BC}" type="presParOf" srcId="{8937E578-6750-4699-8407-3D26F31DBD72}" destId="{DB60E39E-D273-46B1-B21F-5DA258FA850B}" srcOrd="1" destOrd="0" presId="urn:microsoft.com/office/officeart/2005/8/layout/hList9"/>
    <dgm:cxn modelId="{1A5A73AA-4AF8-4F79-87F4-4224341F1BEE}" type="presParOf" srcId="{DB60E39E-D273-46B1-B21F-5DA258FA850B}" destId="{747AA3D2-495C-4BAC-9182-5DC5869B537A}" srcOrd="0" destOrd="0" presId="urn:microsoft.com/office/officeart/2005/8/layout/hList9"/>
    <dgm:cxn modelId="{B3E48DCB-18CE-4DE0-AAA3-46577646C6FE}" type="presParOf" srcId="{DB60E39E-D273-46B1-B21F-5DA258FA850B}" destId="{EBFB1471-27F4-49B3-AC85-BFD50860E900}" srcOrd="1" destOrd="0" presId="urn:microsoft.com/office/officeart/2005/8/layout/hList9"/>
    <dgm:cxn modelId="{1C742954-EDFF-48C2-9ED6-52D255A79810}" type="presParOf" srcId="{EBFB1471-27F4-49B3-AC85-BFD50860E900}" destId="{FBB6BEF8-511A-4305-BCE5-3013836AB018}" srcOrd="0" destOrd="0" presId="urn:microsoft.com/office/officeart/2005/8/layout/hList9"/>
    <dgm:cxn modelId="{C1846D4B-CAEB-44AE-83CC-402E84EE702B}" type="presParOf" srcId="{EBFB1471-27F4-49B3-AC85-BFD50860E900}" destId="{5CDAAD48-14A7-43A8-AC22-2EBCBE39C2CB}" srcOrd="1" destOrd="0" presId="urn:microsoft.com/office/officeart/2005/8/layout/hList9"/>
    <dgm:cxn modelId="{9D2053C9-452D-4717-B7D8-69580944F396}" type="presParOf" srcId="{8937E578-6750-4699-8407-3D26F31DBD72}" destId="{2B329DCA-084A-47FF-8651-E07F25856814}" srcOrd="2" destOrd="0" presId="urn:microsoft.com/office/officeart/2005/8/layout/hList9"/>
    <dgm:cxn modelId="{F6989FA7-8FC2-4091-9894-717768E6B25B}" type="presParOf" srcId="{8937E578-6750-4699-8407-3D26F31DBD72}" destId="{F1ABFFC1-E94B-4C03-A434-146358BD4466}" srcOrd="3" destOrd="0" presId="urn:microsoft.com/office/officeart/2005/8/layout/hList9"/>
    <dgm:cxn modelId="{F68043A2-6327-45DA-B401-116184E31FDA}" type="presParOf" srcId="{8937E578-6750-4699-8407-3D26F31DBD72}" destId="{615E2830-DA8C-4D9E-9661-233F61A1E432}" srcOrd="4" destOrd="0" presId="urn:microsoft.com/office/officeart/2005/8/layout/hList9"/>
    <dgm:cxn modelId="{273098A6-57EB-424A-B240-D0B1A3773B76}" type="presParOf" srcId="{8937E578-6750-4699-8407-3D26F31DBD72}" destId="{2C62DD58-722D-4C2F-866E-8920E7579C04}" srcOrd="5" destOrd="0" presId="urn:microsoft.com/office/officeart/2005/8/layout/hList9"/>
    <dgm:cxn modelId="{4383D261-4707-438A-B69C-0175AC2395EA}" type="presParOf" srcId="{8937E578-6750-4699-8407-3D26F31DBD72}" destId="{58C89965-C11E-4AC9-972C-35B41AD43C40}" srcOrd="6" destOrd="0" presId="urn:microsoft.com/office/officeart/2005/8/layout/hList9"/>
    <dgm:cxn modelId="{4CDA8A16-0DB0-4522-A4F4-DCC77CBB8283}" type="presParOf" srcId="{58C89965-C11E-4AC9-972C-35B41AD43C40}" destId="{240B88B2-28D7-4FE6-967A-A31D5DC1FCD4}" srcOrd="0" destOrd="0" presId="urn:microsoft.com/office/officeart/2005/8/layout/hList9"/>
    <dgm:cxn modelId="{E0BCAFDE-166E-48EE-8237-E086455BE1D6}" type="presParOf" srcId="{58C89965-C11E-4AC9-972C-35B41AD43C40}" destId="{341C45C7-D826-4DA5-8559-5E27B1BAA473}" srcOrd="1" destOrd="0" presId="urn:microsoft.com/office/officeart/2005/8/layout/hList9"/>
    <dgm:cxn modelId="{C7C34441-270E-4CA3-B19F-86342A620EAF}" type="presParOf" srcId="{341C45C7-D826-4DA5-8559-5E27B1BAA473}" destId="{870B6A89-FEAD-4814-A8FF-29FA619DCA77}" srcOrd="0" destOrd="0" presId="urn:microsoft.com/office/officeart/2005/8/layout/hList9"/>
    <dgm:cxn modelId="{B4E3979A-0FC4-40FF-88EF-8DA106BFCECF}" type="presParOf" srcId="{341C45C7-D826-4DA5-8559-5E27B1BAA473}" destId="{670B4825-4408-425C-A364-0C70555CA0E1}" srcOrd="1" destOrd="0" presId="urn:microsoft.com/office/officeart/2005/8/layout/hList9"/>
    <dgm:cxn modelId="{091F8778-B435-4A01-ACA7-9C7978C3D7C4}" type="presParOf" srcId="{8937E578-6750-4699-8407-3D26F31DBD72}" destId="{10361599-D2CF-41E3-8E9E-87AB4081BDAA}" srcOrd="7" destOrd="0" presId="urn:microsoft.com/office/officeart/2005/8/layout/hList9"/>
    <dgm:cxn modelId="{42C44E16-CF52-4E6B-B0EE-AFCB46C4D2F8}" type="presParOf" srcId="{8937E578-6750-4699-8407-3D26F31DBD72}" destId="{D8248BE1-BD65-454D-A181-AB131DD77B82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6E0CB6-9900-4CAE-B568-81BAD14FBE74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D4E49C3-CFBC-4941-BD16-B7CAE2815F59}">
      <dgm:prSet/>
      <dgm:spPr/>
      <dgm:t>
        <a:bodyPr/>
        <a:lstStyle/>
        <a:p>
          <a:pPr rtl="0"/>
          <a:r>
            <a:rPr lang="en-US" dirty="0" smtClean="0"/>
            <a:t>The clusters must come from the data, not from external specifications.</a:t>
          </a:r>
          <a:endParaRPr lang="en-US" dirty="0"/>
        </a:p>
      </dgm:t>
    </dgm:pt>
    <dgm:pt modelId="{8A3EE400-A7C9-49A4-A7D7-E9B78694CBF0}" type="parTrans" cxnId="{DCC86B98-FBBB-4A67-8B48-ED4D1726CD2D}">
      <dgm:prSet/>
      <dgm:spPr/>
      <dgm:t>
        <a:bodyPr/>
        <a:lstStyle/>
        <a:p>
          <a:endParaRPr lang="en-US"/>
        </a:p>
      </dgm:t>
    </dgm:pt>
    <dgm:pt modelId="{5373A55D-2526-4D30-B5FC-5753E765B1F1}" type="sibTrans" cxnId="{DCC86B98-FBBB-4A67-8B48-ED4D1726CD2D}">
      <dgm:prSet/>
      <dgm:spPr/>
      <dgm:t>
        <a:bodyPr/>
        <a:lstStyle/>
        <a:p>
          <a:endParaRPr lang="en-US"/>
        </a:p>
      </dgm:t>
    </dgm:pt>
    <dgm:pt modelId="{12A25CB6-E4BB-4E2C-B0D6-753B7FDF0287}">
      <dgm:prSet/>
      <dgm:spPr/>
      <dgm:t>
        <a:bodyPr/>
        <a:lstStyle/>
        <a:p>
          <a:pPr rtl="0"/>
          <a:r>
            <a:rPr lang="en-US" dirty="0" smtClean="0"/>
            <a:t>Creating the “buckets” beforehand is categorization, but not clustering.</a:t>
          </a:r>
          <a:endParaRPr lang="en-US" dirty="0"/>
        </a:p>
      </dgm:t>
    </dgm:pt>
    <dgm:pt modelId="{077994D5-EB21-4574-8A18-B2860C791235}" type="parTrans" cxnId="{956D3A47-52EF-4877-97EA-2E1B7DCA4C5A}">
      <dgm:prSet/>
      <dgm:spPr/>
      <dgm:t>
        <a:bodyPr/>
        <a:lstStyle/>
        <a:p>
          <a:endParaRPr lang="en-US"/>
        </a:p>
      </dgm:t>
    </dgm:pt>
    <dgm:pt modelId="{3464E0EA-8CC7-4B0F-85AE-99110237C702}" type="sibTrans" cxnId="{956D3A47-52EF-4877-97EA-2E1B7DCA4C5A}">
      <dgm:prSet/>
      <dgm:spPr/>
      <dgm:t>
        <a:bodyPr/>
        <a:lstStyle/>
        <a:p>
          <a:endParaRPr lang="en-US"/>
        </a:p>
      </dgm:t>
    </dgm:pt>
    <dgm:pt modelId="{587245E4-32DA-41B2-8C5B-14CA80AB5B47}" type="pres">
      <dgm:prSet presAssocID="{596E0CB6-9900-4CAE-B568-81BAD14FBE7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DB8E14-171D-4F74-8500-3A524C8F9E25}" type="pres">
      <dgm:prSet presAssocID="{5D4E49C3-CFBC-4941-BD16-B7CAE2815F59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F9353F6-4BC0-48EB-849F-4F56758E05A9}" type="pres">
      <dgm:prSet presAssocID="{5373A55D-2526-4D30-B5FC-5753E765B1F1}" presName="sibTrans" presStyleCnt="0"/>
      <dgm:spPr/>
    </dgm:pt>
    <dgm:pt modelId="{8DB5AA51-2C1D-4BCE-97BD-2B7662D15A37}" type="pres">
      <dgm:prSet presAssocID="{12A25CB6-E4BB-4E2C-B0D6-753B7FDF0287}" presName="node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E2F5634-F0E5-427F-A6A6-A709465BED58}" type="presOf" srcId="{12A25CB6-E4BB-4E2C-B0D6-753B7FDF0287}" destId="{8DB5AA51-2C1D-4BCE-97BD-2B7662D15A37}" srcOrd="0" destOrd="0" presId="urn:microsoft.com/office/officeart/2005/8/layout/default"/>
    <dgm:cxn modelId="{DCC86B98-FBBB-4A67-8B48-ED4D1726CD2D}" srcId="{596E0CB6-9900-4CAE-B568-81BAD14FBE74}" destId="{5D4E49C3-CFBC-4941-BD16-B7CAE2815F59}" srcOrd="0" destOrd="0" parTransId="{8A3EE400-A7C9-49A4-A7D7-E9B78694CBF0}" sibTransId="{5373A55D-2526-4D30-B5FC-5753E765B1F1}"/>
    <dgm:cxn modelId="{956D3A47-52EF-4877-97EA-2E1B7DCA4C5A}" srcId="{596E0CB6-9900-4CAE-B568-81BAD14FBE74}" destId="{12A25CB6-E4BB-4E2C-B0D6-753B7FDF0287}" srcOrd="1" destOrd="0" parTransId="{077994D5-EB21-4574-8A18-B2860C791235}" sibTransId="{3464E0EA-8CC7-4B0F-85AE-99110237C702}"/>
    <dgm:cxn modelId="{1F6651F4-B663-467E-B114-75433C87C005}" type="presOf" srcId="{596E0CB6-9900-4CAE-B568-81BAD14FBE74}" destId="{587245E4-32DA-41B2-8C5B-14CA80AB5B47}" srcOrd="0" destOrd="0" presId="urn:microsoft.com/office/officeart/2005/8/layout/default"/>
    <dgm:cxn modelId="{58574283-BD63-48D8-83A0-B264B20BAEB3}" type="presOf" srcId="{5D4E49C3-CFBC-4941-BD16-B7CAE2815F59}" destId="{9FDB8E14-171D-4F74-8500-3A524C8F9E25}" srcOrd="0" destOrd="0" presId="urn:microsoft.com/office/officeart/2005/8/layout/default"/>
    <dgm:cxn modelId="{C04A2DC4-0BE3-4E22-AF9D-5AEC04A7653A}" type="presParOf" srcId="{587245E4-32DA-41B2-8C5B-14CA80AB5B47}" destId="{9FDB8E14-171D-4F74-8500-3A524C8F9E25}" srcOrd="0" destOrd="0" presId="urn:microsoft.com/office/officeart/2005/8/layout/default"/>
    <dgm:cxn modelId="{22A2962C-C3BA-4AC5-9AFA-3928B31D7CDF}" type="presParOf" srcId="{587245E4-32DA-41B2-8C5B-14CA80AB5B47}" destId="{0F9353F6-4BC0-48EB-849F-4F56758E05A9}" srcOrd="1" destOrd="0" presId="urn:microsoft.com/office/officeart/2005/8/layout/default"/>
    <dgm:cxn modelId="{E480E3B0-E32A-44EE-9A0C-E5AB5C917E77}" type="presParOf" srcId="{587245E4-32DA-41B2-8C5B-14CA80AB5B47}" destId="{8DB5AA51-2C1D-4BCE-97BD-2B7662D15A37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DAE6000-BFB4-4C25-B7DC-28C9BEBBC33E}" type="doc">
      <dgm:prSet loTypeId="urn:microsoft.com/office/officeart/2005/8/layout/list1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481DD6BE-7F57-4E3C-8D38-422F4A431C59}">
      <dgm:prSet/>
      <dgm:spPr/>
      <dgm:t>
        <a:bodyPr/>
        <a:lstStyle/>
        <a:p>
          <a:pPr rtl="0"/>
          <a:r>
            <a:rPr lang="en-US" smtClean="0"/>
            <a:t>It matters</a:t>
          </a:r>
          <a:endParaRPr lang="en-US"/>
        </a:p>
      </dgm:t>
    </dgm:pt>
    <dgm:pt modelId="{064F1752-170A-466A-839E-DE5E7505F268}" type="parTrans" cxnId="{AC36FBE6-91DA-43F5-82D6-328532548F34}">
      <dgm:prSet/>
      <dgm:spPr/>
      <dgm:t>
        <a:bodyPr/>
        <a:lstStyle/>
        <a:p>
          <a:endParaRPr lang="en-US"/>
        </a:p>
      </dgm:t>
    </dgm:pt>
    <dgm:pt modelId="{5D7504F8-9417-4BF6-9BFD-F2B49784A1F3}" type="sibTrans" cxnId="{AC36FBE6-91DA-43F5-82D6-328532548F34}">
      <dgm:prSet/>
      <dgm:spPr/>
      <dgm:t>
        <a:bodyPr/>
        <a:lstStyle/>
        <a:p>
          <a:endParaRPr lang="en-US"/>
        </a:p>
      </dgm:t>
    </dgm:pt>
    <dgm:pt modelId="{9DAA5B43-DB91-4305-BD06-89BBA72CB713}">
      <dgm:prSet/>
      <dgm:spPr/>
      <dgm:t>
        <a:bodyPr/>
        <a:lstStyle/>
        <a:p>
          <a:pPr rtl="0"/>
          <a:r>
            <a:rPr lang="en-US" smtClean="0"/>
            <a:t>Choosing the right number</a:t>
          </a:r>
          <a:endParaRPr lang="en-US"/>
        </a:p>
      </dgm:t>
    </dgm:pt>
    <dgm:pt modelId="{CDB592CA-3E8F-43A7-84D9-F9B04258C41A}" type="parTrans" cxnId="{6C33CA6C-FF9A-4B16-833D-4859C0694E7E}">
      <dgm:prSet/>
      <dgm:spPr/>
      <dgm:t>
        <a:bodyPr/>
        <a:lstStyle/>
        <a:p>
          <a:endParaRPr lang="en-US"/>
        </a:p>
      </dgm:t>
    </dgm:pt>
    <dgm:pt modelId="{5A82D405-BCFF-4066-A83D-BAAA83D85070}" type="sibTrans" cxnId="{6C33CA6C-FF9A-4B16-833D-4859C0694E7E}">
      <dgm:prSet/>
      <dgm:spPr/>
      <dgm:t>
        <a:bodyPr/>
        <a:lstStyle/>
        <a:p>
          <a:endParaRPr lang="en-US"/>
        </a:p>
      </dgm:t>
    </dgm:pt>
    <dgm:pt modelId="{8C9ADFB2-8A93-4C92-A4DD-5FDF08E44D43}">
      <dgm:prSet/>
      <dgm:spPr/>
      <dgm:t>
        <a:bodyPr/>
        <a:lstStyle/>
        <a:p>
          <a:pPr rtl="0"/>
          <a:r>
            <a:rPr lang="en-US" smtClean="0"/>
            <a:t>Choosing the right initial location</a:t>
          </a:r>
          <a:endParaRPr lang="en-US"/>
        </a:p>
      </dgm:t>
    </dgm:pt>
    <dgm:pt modelId="{EFDE55E5-AABD-4B19-B08A-976EF5F149FD}" type="parTrans" cxnId="{CAFC6771-66CD-483E-A3A9-63D213D03497}">
      <dgm:prSet/>
      <dgm:spPr/>
      <dgm:t>
        <a:bodyPr/>
        <a:lstStyle/>
        <a:p>
          <a:endParaRPr lang="en-US"/>
        </a:p>
      </dgm:t>
    </dgm:pt>
    <dgm:pt modelId="{DF42BBA1-6F5A-4BB9-B15B-5473F10A59E2}" type="sibTrans" cxnId="{CAFC6771-66CD-483E-A3A9-63D213D03497}">
      <dgm:prSet/>
      <dgm:spPr/>
      <dgm:t>
        <a:bodyPr/>
        <a:lstStyle/>
        <a:p>
          <a:endParaRPr lang="en-US"/>
        </a:p>
      </dgm:t>
    </dgm:pt>
    <dgm:pt modelId="{25F33480-171A-4AD3-8C93-3257BFEA94E6}">
      <dgm:prSet/>
      <dgm:spPr/>
      <dgm:t>
        <a:bodyPr/>
        <a:lstStyle/>
        <a:p>
          <a:pPr rtl="0"/>
          <a:r>
            <a:rPr lang="en-US" smtClean="0"/>
            <a:t>Bad choices create bad groupings</a:t>
          </a:r>
          <a:endParaRPr lang="en-US"/>
        </a:p>
      </dgm:t>
    </dgm:pt>
    <dgm:pt modelId="{A7C42758-111F-4FC3-A70D-DF3BC90C34BB}" type="parTrans" cxnId="{27CE6706-6B4B-4D4C-83CB-7B3695612ADD}">
      <dgm:prSet/>
      <dgm:spPr/>
      <dgm:t>
        <a:bodyPr/>
        <a:lstStyle/>
        <a:p>
          <a:endParaRPr lang="en-US"/>
        </a:p>
      </dgm:t>
    </dgm:pt>
    <dgm:pt modelId="{4324DD34-3D4E-4FB0-A204-CB43F19E9F28}" type="sibTrans" cxnId="{27CE6706-6B4B-4D4C-83CB-7B3695612ADD}">
      <dgm:prSet/>
      <dgm:spPr/>
      <dgm:t>
        <a:bodyPr/>
        <a:lstStyle/>
        <a:p>
          <a:endParaRPr lang="en-US"/>
        </a:p>
      </dgm:t>
    </dgm:pt>
    <dgm:pt modelId="{A40154C8-C215-4023-AE3E-5BFDB80A0AE4}">
      <dgm:prSet/>
      <dgm:spPr/>
      <dgm:t>
        <a:bodyPr/>
        <a:lstStyle/>
        <a:p>
          <a:pPr rtl="0"/>
          <a:r>
            <a:rPr lang="en-US" smtClean="0"/>
            <a:t>They won’t make sense within the context of the problem</a:t>
          </a:r>
          <a:endParaRPr lang="en-US"/>
        </a:p>
      </dgm:t>
    </dgm:pt>
    <dgm:pt modelId="{EE0BBC8B-0C0E-46A1-8E96-411B0169C3F5}" type="parTrans" cxnId="{F288DBAA-0500-49C7-AB7D-EB4E37B60939}">
      <dgm:prSet/>
      <dgm:spPr/>
      <dgm:t>
        <a:bodyPr/>
        <a:lstStyle/>
        <a:p>
          <a:endParaRPr lang="en-US"/>
        </a:p>
      </dgm:t>
    </dgm:pt>
    <dgm:pt modelId="{C649C3E7-0A79-4910-B7C7-38A24534B135}" type="sibTrans" cxnId="{F288DBAA-0500-49C7-AB7D-EB4E37B60939}">
      <dgm:prSet/>
      <dgm:spPr/>
      <dgm:t>
        <a:bodyPr/>
        <a:lstStyle/>
        <a:p>
          <a:endParaRPr lang="en-US"/>
        </a:p>
      </dgm:t>
    </dgm:pt>
    <dgm:pt modelId="{6BD5E9C3-078E-4C72-A51F-9283947D567B}">
      <dgm:prSet/>
      <dgm:spPr/>
      <dgm:t>
        <a:bodyPr/>
        <a:lstStyle/>
        <a:p>
          <a:pPr rtl="0"/>
          <a:r>
            <a:rPr lang="en-US" smtClean="0"/>
            <a:t>Unrelated data points will be included in the same group</a:t>
          </a:r>
          <a:endParaRPr lang="en-US"/>
        </a:p>
      </dgm:t>
    </dgm:pt>
    <dgm:pt modelId="{D656C40E-BB6A-4F3E-A4A5-6879D6A8EF64}" type="parTrans" cxnId="{60CEB685-314A-4C7F-89C9-EA7A78A80B66}">
      <dgm:prSet/>
      <dgm:spPr/>
      <dgm:t>
        <a:bodyPr/>
        <a:lstStyle/>
        <a:p>
          <a:endParaRPr lang="en-US"/>
        </a:p>
      </dgm:t>
    </dgm:pt>
    <dgm:pt modelId="{3BEAEF41-53FA-487D-9B7C-BDFB8E4B2AD2}" type="sibTrans" cxnId="{60CEB685-314A-4C7F-89C9-EA7A78A80B66}">
      <dgm:prSet/>
      <dgm:spPr/>
      <dgm:t>
        <a:bodyPr/>
        <a:lstStyle/>
        <a:p>
          <a:endParaRPr lang="en-US"/>
        </a:p>
      </dgm:t>
    </dgm:pt>
    <dgm:pt modelId="{F9B83572-0560-4824-8F61-1FED72B66F0A}" type="pres">
      <dgm:prSet presAssocID="{DDAE6000-BFB4-4C25-B7DC-28C9BEBBC3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375CD2-6966-4EA5-9D82-00C53CE36412}" type="pres">
      <dgm:prSet presAssocID="{481DD6BE-7F57-4E3C-8D38-422F4A431C59}" presName="parentLin" presStyleCnt="0"/>
      <dgm:spPr/>
    </dgm:pt>
    <dgm:pt modelId="{A76B9930-D02D-49C2-9F63-7C25C1CF4D6E}" type="pres">
      <dgm:prSet presAssocID="{481DD6BE-7F57-4E3C-8D38-422F4A431C59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4AED997D-58BF-4662-8FD8-492FDAC3048B}" type="pres">
      <dgm:prSet presAssocID="{481DD6BE-7F57-4E3C-8D38-422F4A431C5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BF8BA4-D19F-4EC4-B45C-69841D246F2A}" type="pres">
      <dgm:prSet presAssocID="{481DD6BE-7F57-4E3C-8D38-422F4A431C59}" presName="negativeSpace" presStyleCnt="0"/>
      <dgm:spPr/>
    </dgm:pt>
    <dgm:pt modelId="{DD3D8095-2A8D-4C30-A2F7-CD42AEB8D7A9}" type="pres">
      <dgm:prSet presAssocID="{481DD6BE-7F57-4E3C-8D38-422F4A431C59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F5C93A1-3A96-4CEB-B879-6DF3C5C3B977}" type="pres">
      <dgm:prSet presAssocID="{5D7504F8-9417-4BF6-9BFD-F2B49784A1F3}" presName="spaceBetweenRectangles" presStyleCnt="0"/>
      <dgm:spPr/>
    </dgm:pt>
    <dgm:pt modelId="{6B1F7E02-7AFD-4537-AF85-43B3CBE20EA3}" type="pres">
      <dgm:prSet presAssocID="{25F33480-171A-4AD3-8C93-3257BFEA94E6}" presName="parentLin" presStyleCnt="0"/>
      <dgm:spPr/>
    </dgm:pt>
    <dgm:pt modelId="{487F930A-C137-4279-B885-15845BBF7F52}" type="pres">
      <dgm:prSet presAssocID="{25F33480-171A-4AD3-8C93-3257BFEA94E6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D358BB73-0AA3-48AA-8355-C401B38E27AD}" type="pres">
      <dgm:prSet presAssocID="{25F33480-171A-4AD3-8C93-3257BFEA94E6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B80E78-4744-4007-9960-8E14486FFA73}" type="pres">
      <dgm:prSet presAssocID="{25F33480-171A-4AD3-8C93-3257BFEA94E6}" presName="negativeSpace" presStyleCnt="0"/>
      <dgm:spPr/>
    </dgm:pt>
    <dgm:pt modelId="{8C48373C-F905-4794-A80B-5437B4770771}" type="pres">
      <dgm:prSet presAssocID="{25F33480-171A-4AD3-8C93-3257BFEA94E6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6770630-3770-403B-8071-05EDCC24AC70}" type="presOf" srcId="{9DAA5B43-DB91-4305-BD06-89BBA72CB713}" destId="{DD3D8095-2A8D-4C30-A2F7-CD42AEB8D7A9}" srcOrd="0" destOrd="0" presId="urn:microsoft.com/office/officeart/2005/8/layout/list1"/>
    <dgm:cxn modelId="{5627F149-C6A0-4D8B-97C9-2949B779A33F}" type="presOf" srcId="{DDAE6000-BFB4-4C25-B7DC-28C9BEBBC33E}" destId="{F9B83572-0560-4824-8F61-1FED72B66F0A}" srcOrd="0" destOrd="0" presId="urn:microsoft.com/office/officeart/2005/8/layout/list1"/>
    <dgm:cxn modelId="{ED3E9F25-3D7D-4063-ABC8-7F0EF1749C92}" type="presOf" srcId="{A40154C8-C215-4023-AE3E-5BFDB80A0AE4}" destId="{8C48373C-F905-4794-A80B-5437B4770771}" srcOrd="0" destOrd="0" presId="urn:microsoft.com/office/officeart/2005/8/layout/list1"/>
    <dgm:cxn modelId="{CC9BB5B4-5C50-4675-86BA-DC316C967B46}" type="presOf" srcId="{481DD6BE-7F57-4E3C-8D38-422F4A431C59}" destId="{4AED997D-58BF-4662-8FD8-492FDAC3048B}" srcOrd="1" destOrd="0" presId="urn:microsoft.com/office/officeart/2005/8/layout/list1"/>
    <dgm:cxn modelId="{27CE6706-6B4B-4D4C-83CB-7B3695612ADD}" srcId="{DDAE6000-BFB4-4C25-B7DC-28C9BEBBC33E}" destId="{25F33480-171A-4AD3-8C93-3257BFEA94E6}" srcOrd="1" destOrd="0" parTransId="{A7C42758-111F-4FC3-A70D-DF3BC90C34BB}" sibTransId="{4324DD34-3D4E-4FB0-A204-CB43F19E9F28}"/>
    <dgm:cxn modelId="{AD2086CC-8E4C-4684-ACA4-C2A04BEF4600}" type="presOf" srcId="{481DD6BE-7F57-4E3C-8D38-422F4A431C59}" destId="{A76B9930-D02D-49C2-9F63-7C25C1CF4D6E}" srcOrd="0" destOrd="0" presId="urn:microsoft.com/office/officeart/2005/8/layout/list1"/>
    <dgm:cxn modelId="{16C83D1E-C69E-4800-B75B-799C71A13C75}" type="presOf" srcId="{25F33480-171A-4AD3-8C93-3257BFEA94E6}" destId="{D358BB73-0AA3-48AA-8355-C401B38E27AD}" srcOrd="1" destOrd="0" presId="urn:microsoft.com/office/officeart/2005/8/layout/list1"/>
    <dgm:cxn modelId="{F288DBAA-0500-49C7-AB7D-EB4E37B60939}" srcId="{25F33480-171A-4AD3-8C93-3257BFEA94E6}" destId="{A40154C8-C215-4023-AE3E-5BFDB80A0AE4}" srcOrd="0" destOrd="0" parTransId="{EE0BBC8B-0C0E-46A1-8E96-411B0169C3F5}" sibTransId="{C649C3E7-0A79-4910-B7C7-38A24534B135}"/>
    <dgm:cxn modelId="{CAFC6771-66CD-483E-A3A9-63D213D03497}" srcId="{481DD6BE-7F57-4E3C-8D38-422F4A431C59}" destId="{8C9ADFB2-8A93-4C92-A4DD-5FDF08E44D43}" srcOrd="1" destOrd="0" parTransId="{EFDE55E5-AABD-4B19-B08A-976EF5F149FD}" sibTransId="{DF42BBA1-6F5A-4BB9-B15B-5473F10A59E2}"/>
    <dgm:cxn modelId="{AC36FBE6-91DA-43F5-82D6-328532548F34}" srcId="{DDAE6000-BFB4-4C25-B7DC-28C9BEBBC33E}" destId="{481DD6BE-7F57-4E3C-8D38-422F4A431C59}" srcOrd="0" destOrd="0" parTransId="{064F1752-170A-466A-839E-DE5E7505F268}" sibTransId="{5D7504F8-9417-4BF6-9BFD-F2B49784A1F3}"/>
    <dgm:cxn modelId="{5979DBE1-707F-4DAA-ABC6-7BB0D1A197AB}" type="presOf" srcId="{8C9ADFB2-8A93-4C92-A4DD-5FDF08E44D43}" destId="{DD3D8095-2A8D-4C30-A2F7-CD42AEB8D7A9}" srcOrd="0" destOrd="1" presId="urn:microsoft.com/office/officeart/2005/8/layout/list1"/>
    <dgm:cxn modelId="{A9D2A15D-6B12-49A1-B2D2-46C8DCD4F595}" type="presOf" srcId="{25F33480-171A-4AD3-8C93-3257BFEA94E6}" destId="{487F930A-C137-4279-B885-15845BBF7F52}" srcOrd="0" destOrd="0" presId="urn:microsoft.com/office/officeart/2005/8/layout/list1"/>
    <dgm:cxn modelId="{6C33CA6C-FF9A-4B16-833D-4859C0694E7E}" srcId="{481DD6BE-7F57-4E3C-8D38-422F4A431C59}" destId="{9DAA5B43-DB91-4305-BD06-89BBA72CB713}" srcOrd="0" destOrd="0" parTransId="{CDB592CA-3E8F-43A7-84D9-F9B04258C41A}" sibTransId="{5A82D405-BCFF-4066-A83D-BAAA83D85070}"/>
    <dgm:cxn modelId="{EB3ED344-ABCA-428A-94A1-F0B844CFC83B}" type="presOf" srcId="{6BD5E9C3-078E-4C72-A51F-9283947D567B}" destId="{8C48373C-F905-4794-A80B-5437B4770771}" srcOrd="0" destOrd="1" presId="urn:microsoft.com/office/officeart/2005/8/layout/list1"/>
    <dgm:cxn modelId="{60CEB685-314A-4C7F-89C9-EA7A78A80B66}" srcId="{25F33480-171A-4AD3-8C93-3257BFEA94E6}" destId="{6BD5E9C3-078E-4C72-A51F-9283947D567B}" srcOrd="1" destOrd="0" parTransId="{D656C40E-BB6A-4F3E-A4A5-6879D6A8EF64}" sibTransId="{3BEAEF41-53FA-487D-9B7C-BDFB8E4B2AD2}"/>
    <dgm:cxn modelId="{5F3ECC3E-BC7C-40D1-A9A7-10FCADCECE63}" type="presParOf" srcId="{F9B83572-0560-4824-8F61-1FED72B66F0A}" destId="{18375CD2-6966-4EA5-9D82-00C53CE36412}" srcOrd="0" destOrd="0" presId="urn:microsoft.com/office/officeart/2005/8/layout/list1"/>
    <dgm:cxn modelId="{C6AB3291-A24C-48E2-B6C4-74B210D5E42C}" type="presParOf" srcId="{18375CD2-6966-4EA5-9D82-00C53CE36412}" destId="{A76B9930-D02D-49C2-9F63-7C25C1CF4D6E}" srcOrd="0" destOrd="0" presId="urn:microsoft.com/office/officeart/2005/8/layout/list1"/>
    <dgm:cxn modelId="{BCCAE90B-D10E-4BFF-81B5-20E7B6C1526C}" type="presParOf" srcId="{18375CD2-6966-4EA5-9D82-00C53CE36412}" destId="{4AED997D-58BF-4662-8FD8-492FDAC3048B}" srcOrd="1" destOrd="0" presId="urn:microsoft.com/office/officeart/2005/8/layout/list1"/>
    <dgm:cxn modelId="{D5485C5D-76A6-441D-A6B4-FA276DB882D9}" type="presParOf" srcId="{F9B83572-0560-4824-8F61-1FED72B66F0A}" destId="{38BF8BA4-D19F-4EC4-B45C-69841D246F2A}" srcOrd="1" destOrd="0" presId="urn:microsoft.com/office/officeart/2005/8/layout/list1"/>
    <dgm:cxn modelId="{095F49DE-ED49-4C7A-9EDD-EA1A5815FDAD}" type="presParOf" srcId="{F9B83572-0560-4824-8F61-1FED72B66F0A}" destId="{DD3D8095-2A8D-4C30-A2F7-CD42AEB8D7A9}" srcOrd="2" destOrd="0" presId="urn:microsoft.com/office/officeart/2005/8/layout/list1"/>
    <dgm:cxn modelId="{D0A41694-4E59-41CA-B04E-5B17861F658F}" type="presParOf" srcId="{F9B83572-0560-4824-8F61-1FED72B66F0A}" destId="{8F5C93A1-3A96-4CEB-B879-6DF3C5C3B977}" srcOrd="3" destOrd="0" presId="urn:microsoft.com/office/officeart/2005/8/layout/list1"/>
    <dgm:cxn modelId="{90544671-69F2-48CF-B070-9E45D6196FFB}" type="presParOf" srcId="{F9B83572-0560-4824-8F61-1FED72B66F0A}" destId="{6B1F7E02-7AFD-4537-AF85-43B3CBE20EA3}" srcOrd="4" destOrd="0" presId="urn:microsoft.com/office/officeart/2005/8/layout/list1"/>
    <dgm:cxn modelId="{EC182163-D3A3-4FDF-9BDE-EF819DB16FF1}" type="presParOf" srcId="{6B1F7E02-7AFD-4537-AF85-43B3CBE20EA3}" destId="{487F930A-C137-4279-B885-15845BBF7F52}" srcOrd="0" destOrd="0" presId="urn:microsoft.com/office/officeart/2005/8/layout/list1"/>
    <dgm:cxn modelId="{072C6866-8305-41F5-8E7D-224A87D23D42}" type="presParOf" srcId="{6B1F7E02-7AFD-4537-AF85-43B3CBE20EA3}" destId="{D358BB73-0AA3-48AA-8355-C401B38E27AD}" srcOrd="1" destOrd="0" presId="urn:microsoft.com/office/officeart/2005/8/layout/list1"/>
    <dgm:cxn modelId="{1D71E83C-235A-4CA2-8FDC-7B826B57E620}" type="presParOf" srcId="{F9B83572-0560-4824-8F61-1FED72B66F0A}" destId="{12B80E78-4744-4007-9960-8E14486FFA73}" srcOrd="5" destOrd="0" presId="urn:microsoft.com/office/officeart/2005/8/layout/list1"/>
    <dgm:cxn modelId="{68FE1857-CC95-4660-AA70-BE1AE4BC419B}" type="presParOf" srcId="{F9B83572-0560-4824-8F61-1FED72B66F0A}" destId="{8C48373C-F905-4794-A80B-5437B477077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E515606-D295-43C7-B133-B3491BF6F625}" type="doc">
      <dgm:prSet loTypeId="urn:microsoft.com/office/officeart/2005/8/layout/list1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CB46626B-D494-4F4A-9A5F-754F6930E615}">
      <dgm:prSet phldrT="[Text]"/>
      <dgm:spPr/>
      <dgm:t>
        <a:bodyPr/>
        <a:lstStyle/>
        <a:p>
          <a:r>
            <a:rPr lang="en-US" dirty="0" smtClean="0"/>
            <a:t>Considerations</a:t>
          </a:r>
          <a:endParaRPr lang="en-US" dirty="0"/>
        </a:p>
      </dgm:t>
    </dgm:pt>
    <dgm:pt modelId="{88706E9F-DACC-4F7E-B61D-578C5B92BADE}" type="parTrans" cxnId="{6F35E51A-2FFA-40CF-BD2C-7809F53936BA}">
      <dgm:prSet/>
      <dgm:spPr/>
      <dgm:t>
        <a:bodyPr/>
        <a:lstStyle/>
        <a:p>
          <a:endParaRPr lang="en-US"/>
        </a:p>
      </dgm:t>
    </dgm:pt>
    <dgm:pt modelId="{AEA0FA52-97D0-4E04-908A-D3BFBAE7BD74}" type="sibTrans" cxnId="{6F35E51A-2FFA-40CF-BD2C-7809F53936BA}">
      <dgm:prSet/>
      <dgm:spPr/>
      <dgm:t>
        <a:bodyPr/>
        <a:lstStyle/>
        <a:p>
          <a:endParaRPr lang="en-US"/>
        </a:p>
      </dgm:t>
    </dgm:pt>
    <dgm:pt modelId="{CB13B65E-2B81-45BE-A01D-CBB758149861}">
      <dgm:prSet phldrT="[Text]"/>
      <dgm:spPr/>
      <dgm:t>
        <a:bodyPr/>
        <a:lstStyle/>
        <a:p>
          <a:r>
            <a:rPr lang="en-US" dirty="0" smtClean="0"/>
            <a:t>Lower individual cluster SSE = a better cluster</a:t>
          </a:r>
          <a:endParaRPr lang="en-US" dirty="0"/>
        </a:p>
      </dgm:t>
    </dgm:pt>
    <dgm:pt modelId="{BF1FC8FA-8F9F-40E1-9BDD-245D52A9CAC4}" type="parTrans" cxnId="{256A3798-0AF5-469C-A1A0-14629F39C7D3}">
      <dgm:prSet/>
      <dgm:spPr/>
      <dgm:t>
        <a:bodyPr/>
        <a:lstStyle/>
        <a:p>
          <a:endParaRPr lang="en-US"/>
        </a:p>
      </dgm:t>
    </dgm:pt>
    <dgm:pt modelId="{8C971C04-A49B-4FA7-A279-66E6A855CD51}" type="sibTrans" cxnId="{256A3798-0AF5-469C-A1A0-14629F39C7D3}">
      <dgm:prSet/>
      <dgm:spPr/>
      <dgm:t>
        <a:bodyPr/>
        <a:lstStyle/>
        <a:p>
          <a:endParaRPr lang="en-US"/>
        </a:p>
      </dgm:t>
    </dgm:pt>
    <dgm:pt modelId="{C8531F03-0CE5-453A-98E8-EC1E7DD0591A}">
      <dgm:prSet phldrT="[Text]"/>
      <dgm:spPr/>
      <dgm:t>
        <a:bodyPr/>
        <a:lstStyle/>
        <a:p>
          <a:r>
            <a:rPr lang="en-US" dirty="0" smtClean="0"/>
            <a:t>Lower total SSE = a better set of clusters</a:t>
          </a:r>
          <a:endParaRPr lang="en-US" dirty="0"/>
        </a:p>
      </dgm:t>
    </dgm:pt>
    <dgm:pt modelId="{8C8A2982-66C2-4A18-9BB6-F59467FA6471}" type="parTrans" cxnId="{70BCFEFC-4C98-4C97-9B0C-7A2438DDF0DE}">
      <dgm:prSet/>
      <dgm:spPr/>
      <dgm:t>
        <a:bodyPr/>
        <a:lstStyle/>
        <a:p>
          <a:endParaRPr lang="en-US"/>
        </a:p>
      </dgm:t>
    </dgm:pt>
    <dgm:pt modelId="{A1CEA3A4-08E7-41F9-8C79-D668ED0004C0}" type="sibTrans" cxnId="{70BCFEFC-4C98-4C97-9B0C-7A2438DDF0DE}">
      <dgm:prSet/>
      <dgm:spPr/>
      <dgm:t>
        <a:bodyPr/>
        <a:lstStyle/>
        <a:p>
          <a:endParaRPr lang="en-US"/>
        </a:p>
      </dgm:t>
    </dgm:pt>
    <dgm:pt modelId="{74F5794F-6294-4FF6-BF78-86C816904B97}">
      <dgm:prSet phldrT="[Text]"/>
      <dgm:spPr/>
      <dgm:t>
        <a:bodyPr/>
        <a:lstStyle/>
        <a:p>
          <a:r>
            <a:rPr lang="en-US" b="1" dirty="0" smtClean="0"/>
            <a:t>More clusters will reduce SSE</a:t>
          </a:r>
          <a:endParaRPr lang="en-US" b="1" dirty="0"/>
        </a:p>
      </dgm:t>
    </dgm:pt>
    <dgm:pt modelId="{B389CD75-9B09-4352-AAEE-899EC58B3185}" type="parTrans" cxnId="{6240514B-FB1F-4442-845D-70ADF794B1C3}">
      <dgm:prSet/>
      <dgm:spPr/>
      <dgm:t>
        <a:bodyPr/>
        <a:lstStyle/>
        <a:p>
          <a:endParaRPr lang="en-US"/>
        </a:p>
      </dgm:t>
    </dgm:pt>
    <dgm:pt modelId="{CFE39598-880F-4811-99AD-7B1A78CD8779}" type="sibTrans" cxnId="{6240514B-FB1F-4442-845D-70ADF794B1C3}">
      <dgm:prSet/>
      <dgm:spPr/>
      <dgm:t>
        <a:bodyPr/>
        <a:lstStyle/>
        <a:p>
          <a:endParaRPr lang="en-US"/>
        </a:p>
      </dgm:t>
    </dgm:pt>
    <dgm:pt modelId="{D28A9D65-0FB5-4AB2-B2C0-83EADFFBEFDC}" type="pres">
      <dgm:prSet presAssocID="{9E515606-D295-43C7-B133-B3491BF6F625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22C248F-10FF-4D98-8461-7DE3E0735736}" type="pres">
      <dgm:prSet presAssocID="{CB46626B-D494-4F4A-9A5F-754F6930E615}" presName="parentLin" presStyleCnt="0"/>
      <dgm:spPr/>
      <dgm:t>
        <a:bodyPr/>
        <a:lstStyle/>
        <a:p>
          <a:endParaRPr lang="en-US"/>
        </a:p>
      </dgm:t>
    </dgm:pt>
    <dgm:pt modelId="{9E6324B6-049E-4265-884E-426420E25857}" type="pres">
      <dgm:prSet presAssocID="{CB46626B-D494-4F4A-9A5F-754F6930E615}" presName="parentLeftMargin" presStyleLbl="node1" presStyleIdx="0" presStyleCnt="1"/>
      <dgm:spPr/>
      <dgm:t>
        <a:bodyPr/>
        <a:lstStyle/>
        <a:p>
          <a:endParaRPr lang="en-US"/>
        </a:p>
      </dgm:t>
    </dgm:pt>
    <dgm:pt modelId="{8133A02E-2E07-440D-B82D-5CA552FB3F11}" type="pres">
      <dgm:prSet presAssocID="{CB46626B-D494-4F4A-9A5F-754F6930E61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6C41ED-DDB8-404E-8E60-A622D3E17D93}" type="pres">
      <dgm:prSet presAssocID="{CB46626B-D494-4F4A-9A5F-754F6930E615}" presName="negativeSpace" presStyleCnt="0"/>
      <dgm:spPr/>
      <dgm:t>
        <a:bodyPr/>
        <a:lstStyle/>
        <a:p>
          <a:endParaRPr lang="en-US"/>
        </a:p>
      </dgm:t>
    </dgm:pt>
    <dgm:pt modelId="{1ED920F6-1EF6-46CD-95DE-7F6F1E9B93E1}" type="pres">
      <dgm:prSet presAssocID="{CB46626B-D494-4F4A-9A5F-754F6930E615}" presName="childText" presStyleLbl="conFgAcc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BCFEFC-4C98-4C97-9B0C-7A2438DDF0DE}" srcId="{CB46626B-D494-4F4A-9A5F-754F6930E615}" destId="{C8531F03-0CE5-453A-98E8-EC1E7DD0591A}" srcOrd="1" destOrd="0" parTransId="{8C8A2982-66C2-4A18-9BB6-F59467FA6471}" sibTransId="{A1CEA3A4-08E7-41F9-8C79-D668ED0004C0}"/>
    <dgm:cxn modelId="{F52496B1-74A4-42CF-B0BD-B116786232D2}" type="presOf" srcId="{CB46626B-D494-4F4A-9A5F-754F6930E615}" destId="{9E6324B6-049E-4265-884E-426420E25857}" srcOrd="0" destOrd="0" presId="urn:microsoft.com/office/officeart/2005/8/layout/list1"/>
    <dgm:cxn modelId="{FB665988-85B4-4298-9A8F-9B7367EF3B9A}" type="presOf" srcId="{CB46626B-D494-4F4A-9A5F-754F6930E615}" destId="{8133A02E-2E07-440D-B82D-5CA552FB3F11}" srcOrd="1" destOrd="0" presId="urn:microsoft.com/office/officeart/2005/8/layout/list1"/>
    <dgm:cxn modelId="{6240514B-FB1F-4442-845D-70ADF794B1C3}" srcId="{CB46626B-D494-4F4A-9A5F-754F6930E615}" destId="{74F5794F-6294-4FF6-BF78-86C816904B97}" srcOrd="2" destOrd="0" parTransId="{B389CD75-9B09-4352-AAEE-899EC58B3185}" sibTransId="{CFE39598-880F-4811-99AD-7B1A78CD8779}"/>
    <dgm:cxn modelId="{4D17BE47-3560-4791-B4B3-60C8F1E5C67B}" type="presOf" srcId="{CB13B65E-2B81-45BE-A01D-CBB758149861}" destId="{1ED920F6-1EF6-46CD-95DE-7F6F1E9B93E1}" srcOrd="0" destOrd="0" presId="urn:microsoft.com/office/officeart/2005/8/layout/list1"/>
    <dgm:cxn modelId="{5E109CE5-14C2-4279-9FC1-8FB95C6B0185}" type="presOf" srcId="{74F5794F-6294-4FF6-BF78-86C816904B97}" destId="{1ED920F6-1EF6-46CD-95DE-7F6F1E9B93E1}" srcOrd="0" destOrd="2" presId="urn:microsoft.com/office/officeart/2005/8/layout/list1"/>
    <dgm:cxn modelId="{6F35E51A-2FFA-40CF-BD2C-7809F53936BA}" srcId="{9E515606-D295-43C7-B133-B3491BF6F625}" destId="{CB46626B-D494-4F4A-9A5F-754F6930E615}" srcOrd="0" destOrd="0" parTransId="{88706E9F-DACC-4F7E-B61D-578C5B92BADE}" sibTransId="{AEA0FA52-97D0-4E04-908A-D3BFBAE7BD74}"/>
    <dgm:cxn modelId="{256A3798-0AF5-469C-A1A0-14629F39C7D3}" srcId="{CB46626B-D494-4F4A-9A5F-754F6930E615}" destId="{CB13B65E-2B81-45BE-A01D-CBB758149861}" srcOrd="0" destOrd="0" parTransId="{BF1FC8FA-8F9F-40E1-9BDD-245D52A9CAC4}" sibTransId="{8C971C04-A49B-4FA7-A279-66E6A855CD51}"/>
    <dgm:cxn modelId="{2E4B10B2-5A11-457A-8C20-8BEC009C9FFF}" type="presOf" srcId="{C8531F03-0CE5-453A-98E8-EC1E7DD0591A}" destId="{1ED920F6-1EF6-46CD-95DE-7F6F1E9B93E1}" srcOrd="0" destOrd="1" presId="urn:microsoft.com/office/officeart/2005/8/layout/list1"/>
    <dgm:cxn modelId="{EF317FE2-E99D-474B-9B96-E24A0E6E33B1}" type="presOf" srcId="{9E515606-D295-43C7-B133-B3491BF6F625}" destId="{D28A9D65-0FB5-4AB2-B2C0-83EADFFBEFDC}" srcOrd="0" destOrd="0" presId="urn:microsoft.com/office/officeart/2005/8/layout/list1"/>
    <dgm:cxn modelId="{EB6D35FC-E2C1-4323-85D5-6B567A51C63B}" type="presParOf" srcId="{D28A9D65-0FB5-4AB2-B2C0-83EADFFBEFDC}" destId="{E22C248F-10FF-4D98-8461-7DE3E0735736}" srcOrd="0" destOrd="0" presId="urn:microsoft.com/office/officeart/2005/8/layout/list1"/>
    <dgm:cxn modelId="{71AA2C33-A791-4695-A256-D1365ADAD10B}" type="presParOf" srcId="{E22C248F-10FF-4D98-8461-7DE3E0735736}" destId="{9E6324B6-049E-4265-884E-426420E25857}" srcOrd="0" destOrd="0" presId="urn:microsoft.com/office/officeart/2005/8/layout/list1"/>
    <dgm:cxn modelId="{2F81D680-6F25-4AD7-913F-C65F5A014EC4}" type="presParOf" srcId="{E22C248F-10FF-4D98-8461-7DE3E0735736}" destId="{8133A02E-2E07-440D-B82D-5CA552FB3F11}" srcOrd="1" destOrd="0" presId="urn:microsoft.com/office/officeart/2005/8/layout/list1"/>
    <dgm:cxn modelId="{BA450CB7-FE00-4D63-ADA1-5CF1791A891A}" type="presParOf" srcId="{D28A9D65-0FB5-4AB2-B2C0-83EADFFBEFDC}" destId="{BA6C41ED-DDB8-404E-8E60-A622D3E17D93}" srcOrd="1" destOrd="0" presId="urn:microsoft.com/office/officeart/2005/8/layout/list1"/>
    <dgm:cxn modelId="{DBE77403-3A81-4C51-8912-516A7D0CAC57}" type="presParOf" srcId="{D28A9D65-0FB5-4AB2-B2C0-83EADFFBEFDC}" destId="{1ED920F6-1EF6-46CD-95DE-7F6F1E9B93E1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DDCA2362-7444-4530-9B05-526D4CB0960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B23B330-713F-4D6F-A0AB-B781BED80FA7}">
      <dgm:prSet/>
      <dgm:spPr/>
      <dgm:t>
        <a:bodyPr/>
        <a:lstStyle/>
        <a:p>
          <a:pPr rtl="0"/>
          <a:r>
            <a:rPr lang="en-US" dirty="0" smtClean="0"/>
            <a:t>K-Means gives unreliable results when</a:t>
          </a:r>
          <a:endParaRPr lang="en-US" dirty="0"/>
        </a:p>
      </dgm:t>
    </dgm:pt>
    <dgm:pt modelId="{3FA98275-CD51-433C-8F34-6C963310BF66}" type="parTrans" cxnId="{9DE61C8F-5851-4E21-80ED-BDFCB5246519}">
      <dgm:prSet/>
      <dgm:spPr/>
      <dgm:t>
        <a:bodyPr/>
        <a:lstStyle/>
        <a:p>
          <a:endParaRPr lang="en-US"/>
        </a:p>
      </dgm:t>
    </dgm:pt>
    <dgm:pt modelId="{4515EA42-09D0-447A-A9D1-E34049833B7C}" type="sibTrans" cxnId="{9DE61C8F-5851-4E21-80ED-BDFCB5246519}">
      <dgm:prSet/>
      <dgm:spPr/>
      <dgm:t>
        <a:bodyPr/>
        <a:lstStyle/>
        <a:p>
          <a:endParaRPr lang="en-US"/>
        </a:p>
      </dgm:t>
    </dgm:pt>
    <dgm:pt modelId="{CDB483ED-D9CB-41FA-9491-C196AD25418D}">
      <dgm:prSet/>
      <dgm:spPr/>
      <dgm:t>
        <a:bodyPr/>
        <a:lstStyle/>
        <a:p>
          <a:pPr rtl="0"/>
          <a:r>
            <a:rPr lang="en-US" dirty="0" smtClean="0"/>
            <a:t>Clusters vary widely in size</a:t>
          </a:r>
          <a:endParaRPr lang="en-US" dirty="0"/>
        </a:p>
      </dgm:t>
    </dgm:pt>
    <dgm:pt modelId="{E981E2F3-BF4C-4E5C-8717-3791D1755E9D}" type="parTrans" cxnId="{99D59755-C6A0-4A3D-82CC-4591E701C15C}">
      <dgm:prSet/>
      <dgm:spPr/>
      <dgm:t>
        <a:bodyPr/>
        <a:lstStyle/>
        <a:p>
          <a:endParaRPr lang="en-US"/>
        </a:p>
      </dgm:t>
    </dgm:pt>
    <dgm:pt modelId="{14817015-D8C4-4A51-9808-6D068CA5FE74}" type="sibTrans" cxnId="{99D59755-C6A0-4A3D-82CC-4591E701C15C}">
      <dgm:prSet/>
      <dgm:spPr/>
      <dgm:t>
        <a:bodyPr/>
        <a:lstStyle/>
        <a:p>
          <a:endParaRPr lang="en-US"/>
        </a:p>
      </dgm:t>
    </dgm:pt>
    <dgm:pt modelId="{507E74FA-9287-4F9C-8950-FD84477DCD7F}">
      <dgm:prSet/>
      <dgm:spPr/>
      <dgm:t>
        <a:bodyPr/>
        <a:lstStyle/>
        <a:p>
          <a:pPr rtl="0"/>
          <a:r>
            <a:rPr lang="en-US" dirty="0" smtClean="0"/>
            <a:t>Clusters vary widely in density</a:t>
          </a:r>
          <a:endParaRPr lang="en-US" dirty="0"/>
        </a:p>
      </dgm:t>
    </dgm:pt>
    <dgm:pt modelId="{B4F44E08-305B-4AC0-BEF6-C8BFFCD46197}" type="parTrans" cxnId="{B71F9045-2369-4FFE-9173-7D6DCFE1F9B2}">
      <dgm:prSet/>
      <dgm:spPr/>
      <dgm:t>
        <a:bodyPr/>
        <a:lstStyle/>
        <a:p>
          <a:endParaRPr lang="en-US"/>
        </a:p>
      </dgm:t>
    </dgm:pt>
    <dgm:pt modelId="{4F3224DB-6CAE-4B82-A60C-527F82B5FAF3}" type="sibTrans" cxnId="{B71F9045-2369-4FFE-9173-7D6DCFE1F9B2}">
      <dgm:prSet/>
      <dgm:spPr/>
      <dgm:t>
        <a:bodyPr/>
        <a:lstStyle/>
        <a:p>
          <a:endParaRPr lang="en-US"/>
        </a:p>
      </dgm:t>
    </dgm:pt>
    <dgm:pt modelId="{63525A19-801B-413D-ABBA-899EDA52F94E}">
      <dgm:prSet/>
      <dgm:spPr/>
      <dgm:t>
        <a:bodyPr/>
        <a:lstStyle/>
        <a:p>
          <a:pPr rtl="0"/>
          <a:r>
            <a:rPr lang="en-US" dirty="0" smtClean="0"/>
            <a:t>The data set has a lot of outliers</a:t>
          </a:r>
          <a:endParaRPr lang="en-US" dirty="0"/>
        </a:p>
      </dgm:t>
    </dgm:pt>
    <dgm:pt modelId="{BB019A62-1101-408E-882E-DB38F1012373}" type="parTrans" cxnId="{74F5B12C-2B2C-425B-A3CC-9EBCFE791BC2}">
      <dgm:prSet/>
      <dgm:spPr/>
      <dgm:t>
        <a:bodyPr/>
        <a:lstStyle/>
        <a:p>
          <a:endParaRPr lang="en-US"/>
        </a:p>
      </dgm:t>
    </dgm:pt>
    <dgm:pt modelId="{0005A9E3-125D-4342-BCC3-75732439A689}" type="sibTrans" cxnId="{74F5B12C-2B2C-425B-A3CC-9EBCFE791BC2}">
      <dgm:prSet/>
      <dgm:spPr/>
      <dgm:t>
        <a:bodyPr/>
        <a:lstStyle/>
        <a:p>
          <a:endParaRPr lang="en-US"/>
        </a:p>
      </dgm:t>
    </dgm:pt>
    <dgm:pt modelId="{70D599F8-5589-4B52-AADC-D8C90E34404B}">
      <dgm:prSet/>
      <dgm:spPr/>
      <dgm:t>
        <a:bodyPr/>
        <a:lstStyle/>
        <a:p>
          <a:pPr rtl="0"/>
          <a:r>
            <a:rPr lang="en-US" dirty="0" smtClean="0"/>
            <a:t>Clusters are not in rounded shapes</a:t>
          </a:r>
          <a:endParaRPr lang="en-US" dirty="0"/>
        </a:p>
      </dgm:t>
    </dgm:pt>
    <dgm:pt modelId="{C5594591-E8C2-444D-AD71-71F03ABA9B45}" type="parTrans" cxnId="{5315ABB4-A097-45EC-A133-5D99C599A5E7}">
      <dgm:prSet/>
      <dgm:spPr/>
      <dgm:t>
        <a:bodyPr/>
        <a:lstStyle/>
        <a:p>
          <a:endParaRPr lang="en-US"/>
        </a:p>
      </dgm:t>
    </dgm:pt>
    <dgm:pt modelId="{4AC302B9-28C4-46AE-926E-1CFA29B12A44}" type="sibTrans" cxnId="{5315ABB4-A097-45EC-A133-5D99C599A5E7}">
      <dgm:prSet/>
      <dgm:spPr/>
      <dgm:t>
        <a:bodyPr/>
        <a:lstStyle/>
        <a:p>
          <a:endParaRPr lang="en-US"/>
        </a:p>
      </dgm:t>
    </dgm:pt>
    <dgm:pt modelId="{C9C4784C-FE1B-44AE-8628-DBA8F5DD9CC0}" type="pres">
      <dgm:prSet presAssocID="{DDCA2362-7444-4530-9B05-526D4CB096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6D0CCE-EA6A-430D-8CF4-B7DB071C2EDC}" type="pres">
      <dgm:prSet presAssocID="{CB23B330-713F-4D6F-A0AB-B781BED80FA7}" presName="linNode" presStyleCnt="0"/>
      <dgm:spPr/>
      <dgm:t>
        <a:bodyPr/>
        <a:lstStyle/>
        <a:p>
          <a:endParaRPr lang="en-US"/>
        </a:p>
      </dgm:t>
    </dgm:pt>
    <dgm:pt modelId="{843515E7-6220-4C8D-B6B9-F7585DB4A33C}" type="pres">
      <dgm:prSet presAssocID="{CB23B330-713F-4D6F-A0AB-B781BED80FA7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FC78AE-499C-432E-92C6-4636FCF016C6}" type="pres">
      <dgm:prSet presAssocID="{CB23B330-713F-4D6F-A0AB-B781BED80FA7}" presName="descendantText" presStyleLbl="alignAccFollowNode1" presStyleIdx="0" presStyleCnt="1" custLinFactNeighborY="13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9D59755-C6A0-4A3D-82CC-4591E701C15C}" srcId="{CB23B330-713F-4D6F-A0AB-B781BED80FA7}" destId="{CDB483ED-D9CB-41FA-9491-C196AD25418D}" srcOrd="0" destOrd="0" parTransId="{E981E2F3-BF4C-4E5C-8717-3791D1755E9D}" sibTransId="{14817015-D8C4-4A51-9808-6D068CA5FE74}"/>
    <dgm:cxn modelId="{5315ABB4-A097-45EC-A133-5D99C599A5E7}" srcId="{CB23B330-713F-4D6F-A0AB-B781BED80FA7}" destId="{70D599F8-5589-4B52-AADC-D8C90E34404B}" srcOrd="2" destOrd="0" parTransId="{C5594591-E8C2-444D-AD71-71F03ABA9B45}" sibTransId="{4AC302B9-28C4-46AE-926E-1CFA29B12A44}"/>
    <dgm:cxn modelId="{9A69998B-ED2B-41B8-A675-A5EF55720D67}" type="presOf" srcId="{CDB483ED-D9CB-41FA-9491-C196AD25418D}" destId="{CCFC78AE-499C-432E-92C6-4636FCF016C6}" srcOrd="0" destOrd="0" presId="urn:microsoft.com/office/officeart/2005/8/layout/vList5"/>
    <dgm:cxn modelId="{74F5B12C-2B2C-425B-A3CC-9EBCFE791BC2}" srcId="{CB23B330-713F-4D6F-A0AB-B781BED80FA7}" destId="{63525A19-801B-413D-ABBA-899EDA52F94E}" srcOrd="3" destOrd="0" parTransId="{BB019A62-1101-408E-882E-DB38F1012373}" sibTransId="{0005A9E3-125D-4342-BCC3-75732439A689}"/>
    <dgm:cxn modelId="{D424E04C-EFC6-4ABB-81EA-DDBB48B0F789}" type="presOf" srcId="{507E74FA-9287-4F9C-8950-FD84477DCD7F}" destId="{CCFC78AE-499C-432E-92C6-4636FCF016C6}" srcOrd="0" destOrd="1" presId="urn:microsoft.com/office/officeart/2005/8/layout/vList5"/>
    <dgm:cxn modelId="{98E98ABA-99FF-43FC-896A-EF7A5505BBCD}" type="presOf" srcId="{70D599F8-5589-4B52-AADC-D8C90E34404B}" destId="{CCFC78AE-499C-432E-92C6-4636FCF016C6}" srcOrd="0" destOrd="2" presId="urn:microsoft.com/office/officeart/2005/8/layout/vList5"/>
    <dgm:cxn modelId="{0C7E81A5-EF9B-4C13-98C9-E2A0CB715078}" type="presOf" srcId="{DDCA2362-7444-4530-9B05-526D4CB09607}" destId="{C9C4784C-FE1B-44AE-8628-DBA8F5DD9CC0}" srcOrd="0" destOrd="0" presId="urn:microsoft.com/office/officeart/2005/8/layout/vList5"/>
    <dgm:cxn modelId="{F316B023-E0D6-481E-BA7D-DB7510646C0E}" type="presOf" srcId="{CB23B330-713F-4D6F-A0AB-B781BED80FA7}" destId="{843515E7-6220-4C8D-B6B9-F7585DB4A33C}" srcOrd="0" destOrd="0" presId="urn:microsoft.com/office/officeart/2005/8/layout/vList5"/>
    <dgm:cxn modelId="{B71F9045-2369-4FFE-9173-7D6DCFE1F9B2}" srcId="{CB23B330-713F-4D6F-A0AB-B781BED80FA7}" destId="{507E74FA-9287-4F9C-8950-FD84477DCD7F}" srcOrd="1" destOrd="0" parTransId="{B4F44E08-305B-4AC0-BEF6-C8BFFCD46197}" sibTransId="{4F3224DB-6CAE-4B82-A60C-527F82B5FAF3}"/>
    <dgm:cxn modelId="{9DE61C8F-5851-4E21-80ED-BDFCB5246519}" srcId="{DDCA2362-7444-4530-9B05-526D4CB09607}" destId="{CB23B330-713F-4D6F-A0AB-B781BED80FA7}" srcOrd="0" destOrd="0" parTransId="{3FA98275-CD51-433C-8F34-6C963310BF66}" sibTransId="{4515EA42-09D0-447A-A9D1-E34049833B7C}"/>
    <dgm:cxn modelId="{1672E571-DB89-4B86-952E-34781F37A530}" type="presOf" srcId="{63525A19-801B-413D-ABBA-899EDA52F94E}" destId="{CCFC78AE-499C-432E-92C6-4636FCF016C6}" srcOrd="0" destOrd="3" presId="urn:microsoft.com/office/officeart/2005/8/layout/vList5"/>
    <dgm:cxn modelId="{3320DAAF-FE84-481B-93E3-B4222910CE61}" type="presParOf" srcId="{C9C4784C-FE1B-44AE-8628-DBA8F5DD9CC0}" destId="{3C6D0CCE-EA6A-430D-8CF4-B7DB071C2EDC}" srcOrd="0" destOrd="0" presId="urn:microsoft.com/office/officeart/2005/8/layout/vList5"/>
    <dgm:cxn modelId="{F974B204-6D73-41CC-86DA-04AFC84B8F71}" type="presParOf" srcId="{3C6D0CCE-EA6A-430D-8CF4-B7DB071C2EDC}" destId="{843515E7-6220-4C8D-B6B9-F7585DB4A33C}" srcOrd="0" destOrd="0" presId="urn:microsoft.com/office/officeart/2005/8/layout/vList5"/>
    <dgm:cxn modelId="{D70C2550-1F9D-45EB-A1C9-5DD7DDB09C49}" type="presParOf" srcId="{3C6D0CCE-EA6A-430D-8CF4-B7DB071C2EDC}" destId="{CCFC78AE-499C-432E-92C6-4636FCF016C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CF9B2C-CB80-44C9-9277-3C3ED996C0BD}">
      <dsp:nvSpPr>
        <dsp:cNvPr id="0" name=""/>
        <dsp:cNvSpPr/>
      </dsp:nvSpPr>
      <dsp:spPr>
        <a:xfrm>
          <a:off x="0" y="21262"/>
          <a:ext cx="7086600" cy="83947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Understanding data</a:t>
          </a:r>
          <a:endParaRPr lang="en-US" sz="3500" kern="1200" dirty="0"/>
        </a:p>
      </dsp:txBody>
      <dsp:txXfrm>
        <a:off x="40980" y="62242"/>
        <a:ext cx="7004640" cy="757514"/>
      </dsp:txXfrm>
    </dsp:sp>
    <dsp:sp modelId="{29C7CCA3-A4BA-4E80-921B-994F4922B6B6}">
      <dsp:nvSpPr>
        <dsp:cNvPr id="0" name=""/>
        <dsp:cNvSpPr/>
      </dsp:nvSpPr>
      <dsp:spPr>
        <a:xfrm>
          <a:off x="0" y="860737"/>
          <a:ext cx="7086600" cy="17750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Group related documents for browsing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Create groups of similar customers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Discover which stocks have similar price fluctuations</a:t>
          </a:r>
          <a:endParaRPr lang="en-US" sz="2700" kern="1200" dirty="0"/>
        </a:p>
      </dsp:txBody>
      <dsp:txXfrm>
        <a:off x="0" y="860737"/>
        <a:ext cx="7086600" cy="1775025"/>
      </dsp:txXfrm>
    </dsp:sp>
    <dsp:sp modelId="{0D86D72A-101B-44BF-80D6-CFD18F49614A}">
      <dsp:nvSpPr>
        <dsp:cNvPr id="0" name=""/>
        <dsp:cNvSpPr/>
      </dsp:nvSpPr>
      <dsp:spPr>
        <a:xfrm>
          <a:off x="0" y="2635762"/>
          <a:ext cx="7086600" cy="839474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 smtClean="0"/>
            <a:t>Summarizing data</a:t>
          </a:r>
          <a:endParaRPr lang="en-US" sz="3500" kern="1200" dirty="0"/>
        </a:p>
      </dsp:txBody>
      <dsp:txXfrm>
        <a:off x="40980" y="2676742"/>
        <a:ext cx="7004640" cy="757514"/>
      </dsp:txXfrm>
    </dsp:sp>
    <dsp:sp modelId="{6E9D3131-2D1A-43A6-93E6-EE054E257B87}">
      <dsp:nvSpPr>
        <dsp:cNvPr id="0" name=""/>
        <dsp:cNvSpPr/>
      </dsp:nvSpPr>
      <dsp:spPr>
        <a:xfrm>
          <a:off x="0" y="3475237"/>
          <a:ext cx="7086600" cy="13041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5000" tIns="44450" rIns="248920" bIns="44450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Reduce the size of large data sets</a:t>
          </a:r>
          <a:endParaRPr lang="en-US" sz="2700" kern="1200" dirty="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700" kern="1200" dirty="0" smtClean="0"/>
            <a:t>Data in similar groups can be combined into a single data point</a:t>
          </a:r>
          <a:endParaRPr lang="en-US" sz="2700" kern="1200" dirty="0"/>
        </a:p>
      </dsp:txBody>
      <dsp:txXfrm>
        <a:off x="0" y="3475237"/>
        <a:ext cx="7086600" cy="13041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055EC0B-DE17-4926-9587-EE972A97B281}">
      <dsp:nvSpPr>
        <dsp:cNvPr id="0" name=""/>
        <dsp:cNvSpPr/>
      </dsp:nvSpPr>
      <dsp:spPr>
        <a:xfrm>
          <a:off x="0" y="5782"/>
          <a:ext cx="7391400" cy="79150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Marketing</a:t>
          </a:r>
          <a:endParaRPr lang="en-US" sz="3300" kern="1200" dirty="0"/>
        </a:p>
      </dsp:txBody>
      <dsp:txXfrm>
        <a:off x="38638" y="44420"/>
        <a:ext cx="7314124" cy="714229"/>
      </dsp:txXfrm>
    </dsp:sp>
    <dsp:sp modelId="{D15862C6-E246-4C66-830D-64169A0E8A3B}">
      <dsp:nvSpPr>
        <dsp:cNvPr id="0" name=""/>
        <dsp:cNvSpPr/>
      </dsp:nvSpPr>
      <dsp:spPr>
        <a:xfrm>
          <a:off x="0" y="797287"/>
          <a:ext cx="73914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77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Discover distinct customer groups for targeted promotions</a:t>
          </a:r>
          <a:endParaRPr lang="en-US" sz="2600" kern="1200" dirty="0"/>
        </a:p>
      </dsp:txBody>
      <dsp:txXfrm>
        <a:off x="0" y="797287"/>
        <a:ext cx="7391400" cy="819720"/>
      </dsp:txXfrm>
    </dsp:sp>
    <dsp:sp modelId="{8C2BEF87-7D9B-49D9-AB13-430E3E29EA0E}">
      <dsp:nvSpPr>
        <dsp:cNvPr id="0" name=""/>
        <dsp:cNvSpPr/>
      </dsp:nvSpPr>
      <dsp:spPr>
        <a:xfrm>
          <a:off x="0" y="1617007"/>
          <a:ext cx="7391400" cy="791505"/>
        </a:xfrm>
        <a:prstGeom prst="roundRect">
          <a:avLst/>
        </a:prstGeom>
        <a:gradFill rotWithShape="0">
          <a:gsLst>
            <a:gs pos="0">
              <a:schemeClr val="accent2">
                <a:hueOff val="2340760"/>
                <a:satOff val="-2919"/>
                <a:lumOff val="686"/>
                <a:alphaOff val="0"/>
                <a:shade val="51000"/>
                <a:satMod val="130000"/>
              </a:schemeClr>
            </a:gs>
            <a:gs pos="80000">
              <a:schemeClr val="accent2">
                <a:hueOff val="2340760"/>
                <a:satOff val="-2919"/>
                <a:lumOff val="686"/>
                <a:alphaOff val="0"/>
                <a:shade val="93000"/>
                <a:satMod val="130000"/>
              </a:schemeClr>
            </a:gs>
            <a:gs pos="100000">
              <a:schemeClr val="accent2">
                <a:hueOff val="2340760"/>
                <a:satOff val="-2919"/>
                <a:lumOff val="68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Insurance</a:t>
          </a:r>
          <a:endParaRPr lang="en-US" sz="3300" kern="1200" dirty="0"/>
        </a:p>
      </dsp:txBody>
      <dsp:txXfrm>
        <a:off x="38638" y="1655645"/>
        <a:ext cx="7314124" cy="714229"/>
      </dsp:txXfrm>
    </dsp:sp>
    <dsp:sp modelId="{D24EA1E3-4048-4B26-8E93-7BF273CEACCC}">
      <dsp:nvSpPr>
        <dsp:cNvPr id="0" name=""/>
        <dsp:cNvSpPr/>
      </dsp:nvSpPr>
      <dsp:spPr>
        <a:xfrm>
          <a:off x="0" y="2408512"/>
          <a:ext cx="7391400" cy="8197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77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Finding “good customers” (low claim costs, reliable premium payments)</a:t>
          </a:r>
          <a:endParaRPr lang="en-US" sz="2600" kern="1200" dirty="0"/>
        </a:p>
      </dsp:txBody>
      <dsp:txXfrm>
        <a:off x="0" y="2408512"/>
        <a:ext cx="7391400" cy="819720"/>
      </dsp:txXfrm>
    </dsp:sp>
    <dsp:sp modelId="{C5E6C4A0-BBE0-4361-ABBF-E7A72A58E4DF}">
      <dsp:nvSpPr>
        <dsp:cNvPr id="0" name=""/>
        <dsp:cNvSpPr/>
      </dsp:nvSpPr>
      <dsp:spPr>
        <a:xfrm>
          <a:off x="0" y="3228232"/>
          <a:ext cx="7391400" cy="791505"/>
        </a:xfrm>
        <a:prstGeom prst="roundRect">
          <a:avLst/>
        </a:prstGeom>
        <a:gradFill rotWithShape="0">
          <a:gsLst>
            <a:gs pos="0">
              <a:schemeClr val="accent2">
                <a:hueOff val="4681520"/>
                <a:satOff val="-5839"/>
                <a:lumOff val="1373"/>
                <a:alphaOff val="0"/>
                <a:shade val="51000"/>
                <a:satMod val="130000"/>
              </a:schemeClr>
            </a:gs>
            <a:gs pos="80000">
              <a:schemeClr val="accent2">
                <a:hueOff val="4681520"/>
                <a:satOff val="-5839"/>
                <a:lumOff val="1373"/>
                <a:alphaOff val="0"/>
                <a:shade val="93000"/>
                <a:satMod val="130000"/>
              </a:schemeClr>
            </a:gs>
            <a:gs pos="100000">
              <a:schemeClr val="accent2">
                <a:hueOff val="4681520"/>
                <a:satOff val="-5839"/>
                <a:lumOff val="137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Healthcare</a:t>
          </a:r>
          <a:endParaRPr lang="en-US" sz="3300" kern="1200" dirty="0"/>
        </a:p>
      </dsp:txBody>
      <dsp:txXfrm>
        <a:off x="38638" y="3266870"/>
        <a:ext cx="7314124" cy="714229"/>
      </dsp:txXfrm>
    </dsp:sp>
    <dsp:sp modelId="{7766C437-C2A4-48D2-B250-12ABA168E9FA}">
      <dsp:nvSpPr>
        <dsp:cNvPr id="0" name=""/>
        <dsp:cNvSpPr/>
      </dsp:nvSpPr>
      <dsp:spPr>
        <a:xfrm>
          <a:off x="0" y="4019737"/>
          <a:ext cx="7391400" cy="5464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4677" tIns="41910" rIns="234696" bIns="41910" numCol="1" spcCol="1270" anchor="t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600" kern="1200" dirty="0" smtClean="0"/>
            <a:t>Find patients with high-risk behaviors</a:t>
          </a:r>
          <a:endParaRPr lang="en-US" sz="2600" kern="1200" dirty="0"/>
        </a:p>
      </dsp:txBody>
      <dsp:txXfrm>
        <a:off x="0" y="4019737"/>
        <a:ext cx="7391400" cy="54648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B6BEF8-511A-4305-BCE5-3013836AB018}">
      <dsp:nvSpPr>
        <dsp:cNvPr id="0" name=""/>
        <dsp:cNvSpPr/>
      </dsp:nvSpPr>
      <dsp:spPr>
        <a:xfrm>
          <a:off x="1220152" y="837997"/>
          <a:ext cx="2285107" cy="1524166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People simply place items into categories</a:t>
          </a:r>
          <a:endParaRPr lang="en-US" sz="2100" kern="1200" dirty="0"/>
        </a:p>
      </dsp:txBody>
      <dsp:txXfrm>
        <a:off x="1585769" y="837997"/>
        <a:ext cx="1919489" cy="1524166"/>
      </dsp:txXfrm>
    </dsp:sp>
    <dsp:sp modelId="{F1ABFFC1-E94B-4C03-A434-146358BD4466}">
      <dsp:nvSpPr>
        <dsp:cNvPr id="0" name=""/>
        <dsp:cNvSpPr/>
      </dsp:nvSpPr>
      <dsp:spPr>
        <a:xfrm>
          <a:off x="1428" y="228635"/>
          <a:ext cx="1523404" cy="1523404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Manual (“supervised”) classification</a:t>
          </a:r>
          <a:endParaRPr lang="en-US" sz="1400" kern="1200" dirty="0"/>
        </a:p>
      </dsp:txBody>
      <dsp:txXfrm>
        <a:off x="224525" y="451732"/>
        <a:ext cx="1077210" cy="1077210"/>
      </dsp:txXfrm>
    </dsp:sp>
    <dsp:sp modelId="{870B6A89-FEAD-4814-A8FF-29FA619DCA77}">
      <dsp:nvSpPr>
        <dsp:cNvPr id="0" name=""/>
        <dsp:cNvSpPr/>
      </dsp:nvSpPr>
      <dsp:spPr>
        <a:xfrm>
          <a:off x="5028664" y="837997"/>
          <a:ext cx="2285107" cy="1524166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9352" rIns="149352" bIns="149352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Dividing students into groups by last name</a:t>
          </a:r>
          <a:endParaRPr lang="en-US" sz="2100" kern="1200" dirty="0"/>
        </a:p>
      </dsp:txBody>
      <dsp:txXfrm>
        <a:off x="5394281" y="837997"/>
        <a:ext cx="1919489" cy="1524166"/>
      </dsp:txXfrm>
    </dsp:sp>
    <dsp:sp modelId="{D8248BE1-BD65-454D-A181-AB131DD77B82}">
      <dsp:nvSpPr>
        <dsp:cNvPr id="0" name=""/>
        <dsp:cNvSpPr/>
      </dsp:nvSpPr>
      <dsp:spPr>
        <a:xfrm>
          <a:off x="3809940" y="228635"/>
          <a:ext cx="1523404" cy="1523404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Simple segmentation</a:t>
          </a:r>
          <a:endParaRPr lang="en-US" sz="1400" kern="1200" dirty="0"/>
        </a:p>
      </dsp:txBody>
      <dsp:txXfrm>
        <a:off x="4033037" y="451732"/>
        <a:ext cx="1077210" cy="107721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DB8E14-171D-4F74-8500-3A524C8F9E25}">
      <dsp:nvSpPr>
        <dsp:cNvPr id="0" name=""/>
        <dsp:cNvSpPr/>
      </dsp:nvSpPr>
      <dsp:spPr>
        <a:xfrm>
          <a:off x="78075" y="535"/>
          <a:ext cx="3046214" cy="1827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The clusters must come from the data, not from external specifications.</a:t>
          </a:r>
          <a:endParaRPr lang="en-US" sz="2500" kern="1200" dirty="0"/>
        </a:p>
      </dsp:txBody>
      <dsp:txXfrm>
        <a:off x="78075" y="535"/>
        <a:ext cx="3046214" cy="1827728"/>
      </dsp:txXfrm>
    </dsp:sp>
    <dsp:sp modelId="{8DB5AA51-2C1D-4BCE-97BD-2B7662D15A37}">
      <dsp:nvSpPr>
        <dsp:cNvPr id="0" name=""/>
        <dsp:cNvSpPr/>
      </dsp:nvSpPr>
      <dsp:spPr>
        <a:xfrm>
          <a:off x="3428910" y="535"/>
          <a:ext cx="3046214" cy="182772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smtClean="0"/>
            <a:t>Creating the “buckets” beforehand is categorization, but not clustering.</a:t>
          </a:r>
          <a:endParaRPr lang="en-US" sz="2500" kern="1200" dirty="0"/>
        </a:p>
      </dsp:txBody>
      <dsp:txXfrm>
        <a:off x="3428910" y="535"/>
        <a:ext cx="3046214" cy="182772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D8095-2A8D-4C30-A2F7-CD42AEB8D7A9}">
      <dsp:nvSpPr>
        <dsp:cNvPr id="0" name=""/>
        <dsp:cNvSpPr/>
      </dsp:nvSpPr>
      <dsp:spPr>
        <a:xfrm>
          <a:off x="0" y="409349"/>
          <a:ext cx="7543800" cy="157342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562356" rIns="585483" bIns="192024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smtClean="0"/>
            <a:t>Choosing the right number</a:t>
          </a:r>
          <a:endParaRPr lang="en-US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smtClean="0"/>
            <a:t>Choosing the right initial location</a:t>
          </a:r>
          <a:endParaRPr lang="en-US" sz="2700" kern="1200"/>
        </a:p>
      </dsp:txBody>
      <dsp:txXfrm>
        <a:off x="0" y="409349"/>
        <a:ext cx="7543800" cy="1573424"/>
      </dsp:txXfrm>
    </dsp:sp>
    <dsp:sp modelId="{4AED997D-58BF-4662-8FD8-492FDAC3048B}">
      <dsp:nvSpPr>
        <dsp:cNvPr id="0" name=""/>
        <dsp:cNvSpPr/>
      </dsp:nvSpPr>
      <dsp:spPr>
        <a:xfrm>
          <a:off x="377190" y="10829"/>
          <a:ext cx="5280660" cy="79704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It matters</a:t>
          </a:r>
          <a:endParaRPr lang="en-US" sz="2700" kern="1200"/>
        </a:p>
      </dsp:txBody>
      <dsp:txXfrm>
        <a:off x="416098" y="49737"/>
        <a:ext cx="5202844" cy="719224"/>
      </dsp:txXfrm>
    </dsp:sp>
    <dsp:sp modelId="{8C48373C-F905-4794-A80B-5437B4770771}">
      <dsp:nvSpPr>
        <dsp:cNvPr id="0" name=""/>
        <dsp:cNvSpPr/>
      </dsp:nvSpPr>
      <dsp:spPr>
        <a:xfrm>
          <a:off x="0" y="2527095"/>
          <a:ext cx="7543800" cy="2338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1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5483" tIns="562356" rIns="585483" bIns="192024" numCol="1" spcCol="1270" anchor="t" anchorCtr="0">
          <a:noAutofit/>
        </a:bodyPr>
        <a:lstStyle/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smtClean="0"/>
            <a:t>They won’t make sense within the context of the problem</a:t>
          </a:r>
          <a:endParaRPr lang="en-US" sz="2700" kern="1200"/>
        </a:p>
        <a:p>
          <a:pPr marL="228600" lvl="1" indent="-228600" algn="l" defTabSz="12001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700" kern="1200" smtClean="0"/>
            <a:t>Unrelated data points will be included in the same group</a:t>
          </a:r>
          <a:endParaRPr lang="en-US" sz="2700" kern="1200"/>
        </a:p>
      </dsp:txBody>
      <dsp:txXfrm>
        <a:off x="0" y="2527095"/>
        <a:ext cx="7543800" cy="2338875"/>
      </dsp:txXfrm>
    </dsp:sp>
    <dsp:sp modelId="{D358BB73-0AA3-48AA-8355-C401B38E27AD}">
      <dsp:nvSpPr>
        <dsp:cNvPr id="0" name=""/>
        <dsp:cNvSpPr/>
      </dsp:nvSpPr>
      <dsp:spPr>
        <a:xfrm>
          <a:off x="377190" y="2128575"/>
          <a:ext cx="5280660" cy="797040"/>
        </a:xfrm>
        <a:prstGeom prst="roundRect">
          <a:avLst/>
        </a:prstGeom>
        <a:solidFill>
          <a:schemeClr val="accent4">
            <a:hueOff val="-4464771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596" tIns="0" rIns="199596" bIns="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smtClean="0"/>
            <a:t>Bad choices create bad groupings</a:t>
          </a:r>
          <a:endParaRPr lang="en-US" sz="2700" kern="1200"/>
        </a:p>
      </dsp:txBody>
      <dsp:txXfrm>
        <a:off x="416098" y="2167483"/>
        <a:ext cx="5202844" cy="71922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D920F6-1EF6-46CD-95DE-7F6F1E9B93E1}">
      <dsp:nvSpPr>
        <dsp:cNvPr id="0" name=""/>
        <dsp:cNvSpPr/>
      </dsp:nvSpPr>
      <dsp:spPr>
        <a:xfrm>
          <a:off x="0" y="410648"/>
          <a:ext cx="5175280" cy="1258424"/>
        </a:xfrm>
        <a:prstGeom prst="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1659" tIns="354076" rIns="401659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Lower individual cluster SSE = a better cluster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dirty="0" smtClean="0"/>
            <a:t>Lower total SSE = a better set of clusters</a:t>
          </a:r>
          <a:endParaRPr lang="en-US" sz="1700" kern="1200" dirty="0"/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b="1" kern="1200" dirty="0" smtClean="0"/>
            <a:t>More clusters will reduce SSE</a:t>
          </a:r>
          <a:endParaRPr lang="en-US" sz="1700" b="1" kern="1200" dirty="0"/>
        </a:p>
      </dsp:txBody>
      <dsp:txXfrm>
        <a:off x="0" y="410648"/>
        <a:ext cx="5175280" cy="1258424"/>
      </dsp:txXfrm>
    </dsp:sp>
    <dsp:sp modelId="{8133A02E-2E07-440D-B82D-5CA552FB3F11}">
      <dsp:nvSpPr>
        <dsp:cNvPr id="0" name=""/>
        <dsp:cNvSpPr/>
      </dsp:nvSpPr>
      <dsp:spPr>
        <a:xfrm>
          <a:off x="258764" y="159728"/>
          <a:ext cx="3622696" cy="50184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6929" tIns="0" rIns="136929" bIns="0" numCol="1" spcCol="1270" anchor="ctr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Considerations</a:t>
          </a:r>
          <a:endParaRPr lang="en-US" sz="1700" kern="1200" dirty="0"/>
        </a:p>
      </dsp:txBody>
      <dsp:txXfrm>
        <a:off x="283262" y="184226"/>
        <a:ext cx="3573700" cy="45284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FC78AE-499C-432E-92C6-4636FCF016C6}">
      <dsp:nvSpPr>
        <dsp:cNvPr id="0" name=""/>
        <dsp:cNvSpPr/>
      </dsp:nvSpPr>
      <dsp:spPr>
        <a:xfrm rot="5400000">
          <a:off x="4407408" y="-1115738"/>
          <a:ext cx="2377440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Clusters vary widely in size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Clusters vary widely in density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Clusters are not in rounded shapes</a:t>
          </a:r>
          <a:endParaRPr lang="en-US" sz="2600" kern="1200" dirty="0"/>
        </a:p>
        <a:p>
          <a:pPr marL="228600" lvl="1" indent="-228600" algn="l" defTabSz="11557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600" kern="1200" dirty="0" smtClean="0"/>
            <a:t>The data set has a lot of outliers</a:t>
          </a:r>
          <a:endParaRPr lang="en-US" sz="2600" kern="1200" dirty="0"/>
        </a:p>
      </dsp:txBody>
      <dsp:txXfrm rot="-5400000">
        <a:off x="2962657" y="445070"/>
        <a:ext cx="5150887" cy="2145326"/>
      </dsp:txXfrm>
    </dsp:sp>
    <dsp:sp modelId="{843515E7-6220-4C8D-B6B9-F7585DB4A33C}">
      <dsp:nvSpPr>
        <dsp:cNvPr id="0" name=""/>
        <dsp:cNvSpPr/>
      </dsp:nvSpPr>
      <dsp:spPr>
        <a:xfrm>
          <a:off x="0" y="0"/>
          <a:ext cx="2962656" cy="297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K-Means gives unreliable results when</a:t>
          </a:r>
          <a:endParaRPr lang="en-US" sz="3600" kern="1200" dirty="0"/>
        </a:p>
      </dsp:txBody>
      <dsp:txXfrm>
        <a:off x="144625" y="144625"/>
        <a:ext cx="2673406" cy="26825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9C7D0-E7A6-3B4A-9F0A-DF1E8C905A83}" type="datetimeFigureOut">
              <a:rPr lang="en-US" smtClean="0"/>
              <a:t>3/29/15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B6798-D597-DA47-87FB-C2652FD696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7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clustering?</a:t>
            </a:r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What is </a:t>
            </a:r>
            <a:r>
              <a:rPr lang="en-US" baseline="0" dirty="0" err="1" smtClean="0"/>
              <a:t>segmentaiton</a:t>
            </a:r>
            <a:r>
              <a:rPr lang="en-US" baseline="0" dirty="0" smtClean="0"/>
              <a:t>? </a:t>
            </a:r>
          </a:p>
          <a:p>
            <a:endParaRPr lang="en-US" baseline="0" dirty="0" smtClean="0"/>
          </a:p>
          <a:p>
            <a:r>
              <a:rPr lang="en-US" dirty="0" smtClean="0"/>
              <a:t>Where would</a:t>
            </a:r>
            <a:r>
              <a:rPr lang="en-US" baseline="0" dirty="0" smtClean="0"/>
              <a:t> clustering and segmentation be useful?</a:t>
            </a:r>
          </a:p>
          <a:p>
            <a:endParaRPr lang="en-US" dirty="0" smtClean="0"/>
          </a:p>
          <a:p>
            <a:r>
              <a:rPr lang="en-US" dirty="0" smtClean="0"/>
              <a:t>So in this slide – we have a bunch of countries – what would</a:t>
            </a:r>
            <a:r>
              <a:rPr lang="en-US" baseline="0" dirty="0" smtClean="0"/>
              <a:t> the clusters look like? </a:t>
            </a:r>
          </a:p>
          <a:p>
            <a:endParaRPr lang="en-US" baseline="0" dirty="0" smtClean="0"/>
          </a:p>
          <a:p>
            <a:r>
              <a:rPr lang="en-US" baseline="0" dirty="0" smtClean="0"/>
              <a:t>Why would you place these countries in the same group and others in a different group?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0540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28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859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Now we add some more countries in to the analysis –</a:t>
            </a:r>
            <a:r>
              <a:rPr lang="en-US" baseline="0" dirty="0" smtClean="0"/>
              <a:t> however the clusters that are formed some countries are on the border and can go to perhaps the incorrect cluster.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7240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820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7820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DB6798-D597-DA47-87FB-C2652FD696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8299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650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16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43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52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97349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122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295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97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479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81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92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2F712-DEC1-4D11-BB75-1B8BB562B3B6}" type="datetimeFigureOut">
              <a:rPr lang="en-US" smtClean="0"/>
              <a:t>3/29/15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E3F3A-5127-4A14-90E0-AA7D97A0C91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60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4" Type="http://schemas.openxmlformats.org/officeDocument/2006/relationships/diagramQuickStyle" Target="../diagrams/quickStyle5.xml"/><Relationship Id="rId5" Type="http://schemas.openxmlformats.org/officeDocument/2006/relationships/diagramColors" Target="../diagrams/colors5.xml"/><Relationship Id="rId6" Type="http://schemas.microsoft.com/office/2007/relationships/diagramDrawing" Target="../diagrams/drawing5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0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4" Type="http://schemas.openxmlformats.org/officeDocument/2006/relationships/diagramQuickStyle" Target="../diagrams/quickStyle6.xml"/><Relationship Id="rId5" Type="http://schemas.openxmlformats.org/officeDocument/2006/relationships/diagramColors" Target="../diagrams/colors6.xml"/><Relationship Id="rId6" Type="http://schemas.microsoft.com/office/2007/relationships/diagramDrawing" Target="../diagrams/drawing6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4" Type="http://schemas.openxmlformats.org/officeDocument/2006/relationships/diagramQuickStyle" Target="../diagrams/quickStyle7.xml"/><Relationship Id="rId5" Type="http://schemas.openxmlformats.org/officeDocument/2006/relationships/diagramColors" Target="../diagrams/colors7.xml"/><Relationship Id="rId6" Type="http://schemas.microsoft.com/office/2007/relationships/diagramDrawing" Target="../diagrams/drawing7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4.xml"/><Relationship Id="rId12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8" Type="http://schemas.openxmlformats.org/officeDocument/2006/relationships/diagramData" Target="../diagrams/data4.xml"/><Relationship Id="rId9" Type="http://schemas.openxmlformats.org/officeDocument/2006/relationships/diagramLayout" Target="../diagrams/layout4.xml"/><Relationship Id="rId10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92375"/>
            <a:ext cx="8077200" cy="1927225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MIS2502:</a:t>
            </a:r>
            <a:br>
              <a:rPr lang="en-US" dirty="0" smtClean="0"/>
            </a:br>
            <a:r>
              <a:rPr lang="en-US" dirty="0" smtClean="0"/>
              <a:t>Data Analytics</a:t>
            </a:r>
            <a:br>
              <a:rPr lang="en-US" dirty="0" smtClean="0"/>
            </a:br>
            <a:r>
              <a:rPr lang="en-US" i="1" dirty="0" smtClean="0"/>
              <a:t>Clustering and Segmentation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34" y="0"/>
            <a:ext cx="9164534" cy="1145568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56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(</a:t>
            </a:r>
            <a:r>
              <a:rPr lang="en-US" dirty="0" err="1" smtClean="0"/>
              <a:t>partitional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51100" y="182880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Choose K clusters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38400" y="280035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Select K points as initial centroids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476500" y="377190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Assign all points to clusters based on distance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438400" y="474345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Recompute</a:t>
            </a:r>
            <a:r>
              <a:rPr lang="en-US" dirty="0" smtClean="0"/>
              <a:t> the centroid of each cluster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451100" y="5715000"/>
            <a:ext cx="33401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Did the center change?</a:t>
            </a:r>
            <a:endParaRPr lang="en-US" dirty="0"/>
          </a:p>
        </p:txBody>
      </p:sp>
      <p:cxnSp>
        <p:nvCxnSpPr>
          <p:cNvPr id="13" name="Elbow Connector 12"/>
          <p:cNvCxnSpPr>
            <a:stCxn id="8" idx="1"/>
            <a:endCxn id="6" idx="1"/>
          </p:cNvCxnSpPr>
          <p:nvPr/>
        </p:nvCxnSpPr>
        <p:spPr>
          <a:xfrm rot="10800000" flipH="1">
            <a:off x="2451100" y="4076700"/>
            <a:ext cx="25400" cy="1943100"/>
          </a:xfrm>
          <a:prstGeom prst="bentConnector3">
            <a:avLst>
              <a:gd name="adj1" fmla="val -5050000"/>
            </a:avLst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</p:cNvCxnSpPr>
          <p:nvPr/>
        </p:nvCxnSpPr>
        <p:spPr>
          <a:xfrm>
            <a:off x="5791200" y="6019800"/>
            <a:ext cx="10668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858000" y="5702300"/>
            <a:ext cx="1670050" cy="609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DONE!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191549" y="4800600"/>
            <a:ext cx="80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Yes</a:t>
            </a:r>
            <a:endParaRPr lang="en-US" sz="28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5867400" y="5410200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No</a:t>
            </a:r>
            <a:endParaRPr lang="en-US" sz="2800" b="1" dirty="0"/>
          </a:p>
        </p:txBody>
      </p:sp>
      <p:cxnSp>
        <p:nvCxnSpPr>
          <p:cNvPr id="27" name="Straight Arrow Connector 26"/>
          <p:cNvCxnSpPr>
            <a:endCxn id="5" idx="0"/>
          </p:cNvCxnSpPr>
          <p:nvPr/>
        </p:nvCxnSpPr>
        <p:spPr>
          <a:xfrm>
            <a:off x="4108450" y="24384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108450" y="34099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4108450" y="438150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108450" y="5353050"/>
            <a:ext cx="0" cy="36195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ounded Rectangle 16"/>
          <p:cNvSpPr/>
          <p:nvPr/>
        </p:nvSpPr>
        <p:spPr>
          <a:xfrm>
            <a:off x="6189857" y="2124075"/>
            <a:ext cx="2616200" cy="2370928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The K-means algorithm is one method for doing </a:t>
            </a:r>
            <a:r>
              <a:rPr lang="en-US" sz="2400" dirty="0" err="1" smtClean="0"/>
              <a:t>partitional</a:t>
            </a:r>
            <a:r>
              <a:rPr lang="en-US" sz="2400" dirty="0" smtClean="0"/>
              <a:t> clustering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74704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447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Here is the initial data set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676400"/>
            <a:ext cx="5791200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5232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9" name="Picture 4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336" y="1968500"/>
            <a:ext cx="5791200" cy="434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Choose K points as initial centroids </a:t>
            </a:r>
            <a:endParaRPr lang="en-US" sz="2800" dirty="0"/>
          </a:p>
        </p:txBody>
      </p:sp>
      <p:sp>
        <p:nvSpPr>
          <p:cNvPr id="407" name="Rounded Rectangle 406"/>
          <p:cNvSpPr/>
          <p:nvPr/>
        </p:nvSpPr>
        <p:spPr>
          <a:xfrm>
            <a:off x="2286000" y="2376332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Rounded Rectangle 440"/>
          <p:cNvSpPr/>
          <p:nvPr/>
        </p:nvSpPr>
        <p:spPr>
          <a:xfrm>
            <a:off x="4114800" y="221250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549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4" name="Picture 2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68500"/>
            <a:ext cx="5769864" cy="4343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Assign data points according to distance</a:t>
            </a:r>
            <a:endParaRPr lang="en-US" sz="2800" dirty="0"/>
          </a:p>
        </p:txBody>
      </p:sp>
      <p:sp>
        <p:nvSpPr>
          <p:cNvPr id="440" name="Rounded Rectangle 439"/>
          <p:cNvSpPr/>
          <p:nvPr/>
        </p:nvSpPr>
        <p:spPr>
          <a:xfrm>
            <a:off x="2286000" y="2376332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1" name="Rounded Rectangle 440"/>
          <p:cNvSpPr/>
          <p:nvPr/>
        </p:nvSpPr>
        <p:spPr>
          <a:xfrm>
            <a:off x="4114800" y="2212501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099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Recalculate the centroids</a:t>
            </a:r>
            <a:endParaRPr lang="en-US" sz="2800" dirty="0"/>
          </a:p>
        </p:txBody>
      </p:sp>
      <p:pic>
        <p:nvPicPr>
          <p:cNvPr id="442" name="Picture 44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804669"/>
            <a:ext cx="5887453" cy="4343400"/>
          </a:xfrm>
          <a:prstGeom prst="rect">
            <a:avLst/>
          </a:prstGeom>
        </p:spPr>
      </p:pic>
      <p:sp>
        <p:nvSpPr>
          <p:cNvPr id="443" name="Rounded Rectangle 442"/>
          <p:cNvSpPr/>
          <p:nvPr/>
        </p:nvSpPr>
        <p:spPr>
          <a:xfrm>
            <a:off x="1143000" y="35052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4" name="Rounded Rectangle 443"/>
          <p:cNvSpPr/>
          <p:nvPr/>
        </p:nvSpPr>
        <p:spPr>
          <a:xfrm>
            <a:off x="3657600" y="20574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96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2"/>
            <a:ext cx="2616200" cy="17676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And re-assign the points</a:t>
            </a:r>
            <a:endParaRPr lang="en-US" sz="2800" dirty="0"/>
          </a:p>
        </p:txBody>
      </p:sp>
      <p:pic>
        <p:nvPicPr>
          <p:cNvPr id="274" name="Picture 2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2600"/>
            <a:ext cx="6096851" cy="4572638"/>
          </a:xfrm>
          <a:prstGeom prst="rect">
            <a:avLst/>
          </a:prstGeom>
        </p:spPr>
      </p:pic>
      <p:sp>
        <p:nvSpPr>
          <p:cNvPr id="439" name="Rounded Rectangle 438"/>
          <p:cNvSpPr/>
          <p:nvPr/>
        </p:nvSpPr>
        <p:spPr>
          <a:xfrm>
            <a:off x="990600" y="35814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Rounded Rectangle 439"/>
          <p:cNvSpPr/>
          <p:nvPr/>
        </p:nvSpPr>
        <p:spPr>
          <a:xfrm>
            <a:off x="3657600" y="20574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15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K-Means Demonstration</a:t>
            </a:r>
            <a:endParaRPr lang="en-US" dirty="0"/>
          </a:p>
        </p:txBody>
      </p:sp>
      <p:sp>
        <p:nvSpPr>
          <p:cNvPr id="406" name="Rounded Rectangle 405"/>
          <p:cNvSpPr/>
          <p:nvPr/>
        </p:nvSpPr>
        <p:spPr>
          <a:xfrm>
            <a:off x="6019800" y="2372521"/>
            <a:ext cx="2616200" cy="292845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And keep doing that until you settle on a final set of clusters</a:t>
            </a:r>
            <a:endParaRPr lang="en-US" sz="2800" dirty="0"/>
          </a:p>
        </p:txBody>
      </p:sp>
      <p:pic>
        <p:nvPicPr>
          <p:cNvPr id="274" name="Picture 2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28800"/>
            <a:ext cx="6096851" cy="4572638"/>
          </a:xfrm>
          <a:prstGeom prst="rect">
            <a:avLst/>
          </a:prstGeom>
        </p:spPr>
      </p:pic>
      <p:sp>
        <p:nvSpPr>
          <p:cNvPr id="439" name="Rounded Rectangle 438"/>
          <p:cNvSpPr/>
          <p:nvPr/>
        </p:nvSpPr>
        <p:spPr>
          <a:xfrm>
            <a:off x="990600" y="3676729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0" name="Rounded Rectangle 439"/>
          <p:cNvSpPr/>
          <p:nvPr/>
        </p:nvSpPr>
        <p:spPr>
          <a:xfrm>
            <a:off x="3657600" y="2057400"/>
            <a:ext cx="152400" cy="160021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18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011"/>
            <a:ext cx="8229600" cy="1143000"/>
          </a:xfrm>
        </p:spPr>
        <p:txBody>
          <a:bodyPr/>
          <a:lstStyle/>
          <a:p>
            <a:r>
              <a:rPr lang="en-US" dirty="0" smtClean="0"/>
              <a:t>Choosing the initial centroids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990600" y="1600200"/>
          <a:ext cx="7543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8030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289" y="45719"/>
            <a:ext cx="8229600" cy="1143000"/>
          </a:xfrm>
        </p:spPr>
        <p:txBody>
          <a:bodyPr/>
          <a:lstStyle/>
          <a:p>
            <a:r>
              <a:rPr lang="en-US" dirty="0" smtClean="0"/>
              <a:t>Example of Poor Initialization</a:t>
            </a:r>
            <a:endParaRPr lang="en-US" dirty="0"/>
          </a:p>
        </p:txBody>
      </p:sp>
      <p:sp>
        <p:nvSpPr>
          <p:cNvPr id="788" name="Rounded Rectangle 787"/>
          <p:cNvSpPr/>
          <p:nvPr/>
        </p:nvSpPr>
        <p:spPr>
          <a:xfrm>
            <a:off x="1041400" y="5791200"/>
            <a:ext cx="7416800" cy="893918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This may “work” mathematically but the clusters don’t make much sense.</a:t>
            </a:r>
            <a:endParaRPr lang="en-US" sz="2800" dirty="0"/>
          </a:p>
        </p:txBody>
      </p:sp>
      <p:pic>
        <p:nvPicPr>
          <p:cNvPr id="794" name="Picture 79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841" y="1687868"/>
            <a:ext cx="4288536" cy="3216402"/>
          </a:xfrm>
          <a:prstGeom prst="rect">
            <a:avLst/>
          </a:prstGeom>
        </p:spPr>
      </p:pic>
      <p:pic>
        <p:nvPicPr>
          <p:cNvPr id="274" name="Picture 27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075" y="1687868"/>
            <a:ext cx="4166026" cy="3216402"/>
          </a:xfrm>
          <a:prstGeom prst="rect">
            <a:avLst/>
          </a:prstGeom>
        </p:spPr>
      </p:pic>
      <p:sp>
        <p:nvSpPr>
          <p:cNvPr id="797" name="Rounded Rectangle 796"/>
          <p:cNvSpPr/>
          <p:nvPr/>
        </p:nvSpPr>
        <p:spPr>
          <a:xfrm>
            <a:off x="5943600" y="3436385"/>
            <a:ext cx="132909" cy="10714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" name="Rounded Rectangle 797"/>
          <p:cNvSpPr/>
          <p:nvPr/>
        </p:nvSpPr>
        <p:spPr>
          <a:xfrm>
            <a:off x="6477000" y="2133600"/>
            <a:ext cx="132909" cy="10714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9" name="Rounded Rectangle 798"/>
          <p:cNvSpPr/>
          <p:nvPr/>
        </p:nvSpPr>
        <p:spPr>
          <a:xfrm>
            <a:off x="1295400" y="3436385"/>
            <a:ext cx="132909" cy="10714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0" name="Rounded Rectangle 799"/>
          <p:cNvSpPr/>
          <p:nvPr/>
        </p:nvSpPr>
        <p:spPr>
          <a:xfrm>
            <a:off x="1905000" y="2133600"/>
            <a:ext cx="132909" cy="107149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ight Arrow 279"/>
          <p:cNvSpPr/>
          <p:nvPr/>
        </p:nvSpPr>
        <p:spPr>
          <a:xfrm>
            <a:off x="4613089" y="2971800"/>
            <a:ext cx="492311" cy="381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9188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Evaluating K-Means Clusters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On the previous slides, we did it visually, but there is a mathematical test</a:t>
            </a:r>
          </a:p>
          <a:p>
            <a:endParaRPr lang="en-US" dirty="0"/>
          </a:p>
          <a:p>
            <a:r>
              <a:rPr lang="en-US" dirty="0" smtClean="0"/>
              <a:t>Sum-of-Squares Error (SSE)</a:t>
            </a:r>
          </a:p>
          <a:p>
            <a:pPr lvl="1"/>
            <a:r>
              <a:rPr lang="en-US" dirty="0" smtClean="0"/>
              <a:t>The distance to the nearest cluster center</a:t>
            </a:r>
          </a:p>
          <a:p>
            <a:pPr lvl="1"/>
            <a:r>
              <a:rPr lang="en-US" dirty="0" smtClean="0"/>
              <a:t>How close does each point get to the center?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This just means</a:t>
            </a:r>
          </a:p>
          <a:p>
            <a:pPr lvl="2"/>
            <a:r>
              <a:rPr lang="en-US" dirty="0" smtClean="0"/>
              <a:t>In a cluster, compute distance from a point (m) to the cluster center (x)</a:t>
            </a:r>
          </a:p>
          <a:p>
            <a:pPr lvl="2"/>
            <a:r>
              <a:rPr lang="en-US" dirty="0" smtClean="0"/>
              <a:t>Square that distance (so sign isn’t an issue)</a:t>
            </a:r>
          </a:p>
          <a:p>
            <a:pPr lvl="2"/>
            <a:r>
              <a:rPr lang="en-US" dirty="0" smtClean="0"/>
              <a:t>Add them all together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144830"/>
              </p:ext>
            </p:extLst>
          </p:nvPr>
        </p:nvGraphicFramePr>
        <p:xfrm>
          <a:off x="2984500" y="3886200"/>
          <a:ext cx="3175000" cy="960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3" imgW="1511300" imgH="457200" progId="Equation.3">
                  <p:embed/>
                </p:oleObj>
              </mc:Choice>
              <mc:Fallback>
                <p:oleObj name="Equation" r:id="rId3" imgW="1511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4500" y="3886200"/>
                        <a:ext cx="3175000" cy="960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2436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of Countries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  <p:extLst>
      <p:ext uri="{BB962C8B-B14F-4D97-AF65-F5344CB8AC3E}">
        <p14:creationId xmlns:p14="http://schemas.microsoft.com/office/powerpoint/2010/main" val="23905689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5337"/>
            <a:ext cx="8229600" cy="1143000"/>
          </a:xfrm>
        </p:spPr>
        <p:txBody>
          <a:bodyPr/>
          <a:lstStyle/>
          <a:p>
            <a:r>
              <a:rPr lang="en-US" dirty="0" smtClean="0"/>
              <a:t>Example: Evaluating Clusters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8006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019800" y="2458713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629400" y="32004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391400" y="17526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1524000" y="2134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981200" y="2433962"/>
            <a:ext cx="420467" cy="408943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590800" y="31756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705100" y="2261249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1714500" y="2328558"/>
            <a:ext cx="304800" cy="12954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401667" y="2414903"/>
            <a:ext cx="303433" cy="1752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10" idx="1"/>
          </p:cNvCxnSpPr>
          <p:nvPr/>
        </p:nvCxnSpPr>
        <p:spPr>
          <a:xfrm flipH="1" flipV="1">
            <a:off x="2287368" y="2870771"/>
            <a:ext cx="336910" cy="338356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 flipV="1">
            <a:off x="5043267" y="1960606"/>
            <a:ext cx="976533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flipV="1">
            <a:off x="6440268" y="1960606"/>
            <a:ext cx="951132" cy="537460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6400800" y="2838440"/>
            <a:ext cx="228600" cy="332744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05783" y="1143000"/>
            <a:ext cx="1542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Cluster 1</a:t>
            </a:r>
            <a:endParaRPr lang="en-US" sz="2400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5456770" y="1219200"/>
            <a:ext cx="15536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Cluster 2</a:t>
            </a:r>
            <a:endParaRPr lang="en-US" sz="24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2133600" y="29425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2</a:t>
            </a:r>
            <a:endParaRPr lang="en-US" sz="1600" dirty="0"/>
          </a:p>
        </p:txBody>
      </p:sp>
      <p:sp>
        <p:nvSpPr>
          <p:cNvPr id="29" name="TextBox 28"/>
          <p:cNvSpPr txBox="1"/>
          <p:nvPr/>
        </p:nvSpPr>
        <p:spPr>
          <a:xfrm>
            <a:off x="2273200" y="213806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1.3</a:t>
            </a:r>
            <a:endParaRPr lang="en-US" sz="1600" dirty="0"/>
          </a:p>
        </p:txBody>
      </p:sp>
      <p:sp>
        <p:nvSpPr>
          <p:cNvPr id="30" name="TextBox 29"/>
          <p:cNvSpPr txBox="1"/>
          <p:nvPr/>
        </p:nvSpPr>
        <p:spPr>
          <a:xfrm>
            <a:off x="1758920" y="2028111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1</a:t>
            </a:r>
            <a:endParaRPr lang="en-US" sz="1600" dirty="0"/>
          </a:p>
        </p:txBody>
      </p:sp>
      <p:sp>
        <p:nvSpPr>
          <p:cNvPr id="31" name="TextBox 30"/>
          <p:cNvSpPr txBox="1"/>
          <p:nvPr/>
        </p:nvSpPr>
        <p:spPr>
          <a:xfrm>
            <a:off x="5410200" y="1871246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2" name="TextBox 31"/>
          <p:cNvSpPr txBox="1"/>
          <p:nvPr/>
        </p:nvSpPr>
        <p:spPr>
          <a:xfrm>
            <a:off x="6477000" y="1947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3.3</a:t>
            </a:r>
            <a:endParaRPr lang="en-US" sz="1600" dirty="0"/>
          </a:p>
        </p:txBody>
      </p:sp>
      <p:sp>
        <p:nvSpPr>
          <p:cNvPr id="33" name="TextBox 32"/>
          <p:cNvSpPr txBox="1"/>
          <p:nvPr/>
        </p:nvSpPr>
        <p:spPr>
          <a:xfrm>
            <a:off x="6477000" y="2709446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/>
              <a:t>1.5</a:t>
            </a:r>
            <a:endParaRPr lang="en-US" sz="1600" dirty="0"/>
          </a:p>
        </p:txBody>
      </p:sp>
      <p:sp>
        <p:nvSpPr>
          <p:cNvPr id="34" name="TextBox 33"/>
          <p:cNvSpPr txBox="1"/>
          <p:nvPr/>
        </p:nvSpPr>
        <p:spPr>
          <a:xfrm>
            <a:off x="920650" y="3676471"/>
            <a:ext cx="31751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SSE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 = 1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+ 1.3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+ 2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	= 1 + 1.69 + 4 	= 6.69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4646034" y="3676470"/>
            <a:ext cx="36597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SSE</a:t>
            </a:r>
            <a:r>
              <a:rPr lang="en-US" sz="2400" baseline="-25000" dirty="0" smtClean="0"/>
              <a:t>2</a:t>
            </a:r>
            <a:r>
              <a:rPr lang="en-US" sz="2400" dirty="0" smtClean="0"/>
              <a:t> = 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+ 3.3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+ 1.5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 	= 9 + 10.89 + 2.25 	= 22.14</a:t>
            </a:r>
            <a:endParaRPr lang="en-US" sz="2400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131805951"/>
              </p:ext>
            </p:extLst>
          </p:nvPr>
        </p:nvGraphicFramePr>
        <p:xfrm>
          <a:off x="533400" y="4876799"/>
          <a:ext cx="5175280" cy="18288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6" name="Rounded Rectangle 35"/>
          <p:cNvSpPr/>
          <p:nvPr/>
        </p:nvSpPr>
        <p:spPr>
          <a:xfrm>
            <a:off x="6010275" y="5026199"/>
            <a:ext cx="2616200" cy="1604015"/>
          </a:xfrm>
          <a:prstGeom prst="round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Reducing SSE within a cluster increases </a:t>
            </a:r>
            <a:r>
              <a:rPr lang="en-US" sz="2000" b="1" dirty="0" smtClean="0">
                <a:solidFill>
                  <a:srgbClr val="FFFF00"/>
                </a:solidFill>
              </a:rPr>
              <a:t>cohesion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(we want that)</a:t>
            </a:r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54013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Pre-processing: Getting the right centroids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1317" y="1952251"/>
            <a:ext cx="4876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Normalize the data</a:t>
            </a:r>
          </a:p>
          <a:p>
            <a:pPr lvl="1"/>
            <a:r>
              <a:rPr lang="en-US" dirty="0" smtClean="0"/>
              <a:t>Reduces dispersion and influence of outliers</a:t>
            </a:r>
          </a:p>
          <a:p>
            <a:pPr lvl="1"/>
            <a:r>
              <a:rPr lang="en-US" dirty="0" smtClean="0"/>
              <a:t>Adjusts for differences in scale</a:t>
            </a:r>
            <a:br>
              <a:rPr lang="en-US" dirty="0" smtClean="0"/>
            </a:br>
            <a:r>
              <a:rPr lang="en-US" dirty="0" smtClean="0"/>
              <a:t>(income in dollars versus age in years)</a:t>
            </a:r>
            <a:endParaRPr lang="en-US" b="1" dirty="0">
              <a:solidFill>
                <a:schemeClr val="accent1"/>
              </a:solidFill>
            </a:endParaRPr>
          </a:p>
          <a:p>
            <a:r>
              <a:rPr lang="en-US" dirty="0" smtClean="0"/>
              <a:t>Remove outliers altogether</a:t>
            </a:r>
          </a:p>
          <a:p>
            <a:pPr lvl="1"/>
            <a:r>
              <a:rPr lang="en-US" dirty="0" smtClean="0"/>
              <a:t>Also reduces dispersion that can skew the cluster centroids</a:t>
            </a:r>
          </a:p>
          <a:p>
            <a:pPr lvl="1"/>
            <a:r>
              <a:rPr lang="en-US" dirty="0" smtClean="0"/>
              <a:t>They don’t represent the population anyway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71800"/>
            <a:ext cx="2333479" cy="350641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Rectangle 4"/>
          <p:cNvSpPr/>
          <p:nvPr/>
        </p:nvSpPr>
        <p:spPr>
          <a:xfrm>
            <a:off x="381000" y="1695271"/>
            <a:ext cx="259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/>
              <a:t>There’s no single, best way to choose initial centroids</a:t>
            </a:r>
          </a:p>
        </p:txBody>
      </p:sp>
    </p:spTree>
    <p:extLst>
      <p:ext uri="{BB962C8B-B14F-4D97-AF65-F5344CB8AC3E}">
        <p14:creationId xmlns:p14="http://schemas.microsoft.com/office/powerpoint/2010/main" val="7002631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115" y="152400"/>
            <a:ext cx="8229600" cy="1143000"/>
          </a:xfrm>
        </p:spPr>
        <p:txBody>
          <a:bodyPr/>
          <a:lstStyle/>
          <a:p>
            <a:r>
              <a:rPr lang="en-US" dirty="0" smtClean="0"/>
              <a:t>Limitations of K-Means Clustering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014478"/>
              </p:ext>
            </p:extLst>
          </p:nvPr>
        </p:nvGraphicFramePr>
        <p:xfrm>
          <a:off x="415429" y="1752600"/>
          <a:ext cx="8229600" cy="297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49459" y="5334000"/>
            <a:ext cx="8062913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The clusters may </a:t>
            </a:r>
            <a:r>
              <a:rPr lang="en-US" sz="2800" b="1" dirty="0" smtClean="0"/>
              <a:t>never</a:t>
            </a:r>
            <a:r>
              <a:rPr lang="en-US" sz="2800" dirty="0" smtClean="0"/>
              <a:t> </a:t>
            </a:r>
            <a:r>
              <a:rPr lang="en-US" sz="2400" dirty="0" smtClean="0"/>
              <a:t>make sense.</a:t>
            </a:r>
          </a:p>
          <a:p>
            <a:pPr algn="ctr"/>
            <a:r>
              <a:rPr lang="en-US" sz="2400" dirty="0" smtClean="0"/>
              <a:t>In that case, the data may just not be well-suited for clustering!</a:t>
            </a:r>
          </a:p>
        </p:txBody>
      </p:sp>
    </p:spTree>
    <p:extLst>
      <p:ext uri="{BB962C8B-B14F-4D97-AF65-F5344CB8AC3E}">
        <p14:creationId xmlns:p14="http://schemas.microsoft.com/office/powerpoint/2010/main" val="5860504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56114"/>
            <a:ext cx="8915400" cy="89511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Similarity between clusters (inter-cluster)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955" y="1057912"/>
            <a:ext cx="8229600" cy="212089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Most common: distance between centroids</a:t>
            </a:r>
          </a:p>
          <a:p>
            <a:r>
              <a:rPr lang="en-US" dirty="0" smtClean="0"/>
              <a:t>Also can use SSE</a:t>
            </a:r>
          </a:p>
          <a:p>
            <a:pPr lvl="1"/>
            <a:r>
              <a:rPr lang="en-US" dirty="0" smtClean="0"/>
              <a:t>Look at distance between cluster 1’s points and other centroids</a:t>
            </a:r>
          </a:p>
          <a:p>
            <a:pPr lvl="1"/>
            <a:r>
              <a:rPr lang="en-US" dirty="0" smtClean="0"/>
              <a:t>You’d want to maximize SSE </a:t>
            </a:r>
            <a:r>
              <a:rPr lang="en-US" b="1" i="1" dirty="0" smtClean="0"/>
              <a:t>between </a:t>
            </a:r>
            <a:r>
              <a:rPr lang="en-US" dirty="0" smtClean="0"/>
              <a:t>clusters</a:t>
            </a:r>
          </a:p>
          <a:p>
            <a:pPr lvl="1"/>
            <a:endParaRPr lang="en-US" dirty="0"/>
          </a:p>
        </p:txBody>
      </p:sp>
      <p:sp>
        <p:nvSpPr>
          <p:cNvPr id="419" name="Rounded Rectangle 418"/>
          <p:cNvSpPr/>
          <p:nvPr/>
        </p:nvSpPr>
        <p:spPr>
          <a:xfrm>
            <a:off x="6781800" y="4011999"/>
            <a:ext cx="2082800" cy="210781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 Increasing SSE across  clusters increases </a:t>
            </a:r>
            <a:r>
              <a:rPr lang="en-US" sz="2000" b="1" dirty="0" smtClean="0">
                <a:solidFill>
                  <a:srgbClr val="FFFF00"/>
                </a:solidFill>
              </a:rPr>
              <a:t>separation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</a:rPr>
              <a:t>(we want that)</a:t>
            </a:r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18" name="Picture 4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3124200"/>
            <a:ext cx="4954819" cy="3716114"/>
          </a:xfrm>
          <a:prstGeom prst="rect">
            <a:avLst/>
          </a:prstGeom>
        </p:spPr>
      </p:pic>
      <p:sp>
        <p:nvSpPr>
          <p:cNvPr id="420" name="Rounded Rectangle 419"/>
          <p:cNvSpPr/>
          <p:nvPr/>
        </p:nvSpPr>
        <p:spPr>
          <a:xfrm>
            <a:off x="1752600" y="4343400"/>
            <a:ext cx="121903" cy="9802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1" name="Rounded Rectangle 420"/>
          <p:cNvSpPr/>
          <p:nvPr/>
        </p:nvSpPr>
        <p:spPr>
          <a:xfrm>
            <a:off x="3276600" y="3429000"/>
            <a:ext cx="121903" cy="98027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05549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Figuring out if our clusters are good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“Good” means</a:t>
            </a:r>
          </a:p>
          <a:p>
            <a:pPr lvl="1"/>
            <a:r>
              <a:rPr lang="en-US" dirty="0" smtClean="0"/>
              <a:t>Meaningful</a:t>
            </a:r>
          </a:p>
          <a:p>
            <a:pPr lvl="1"/>
            <a:r>
              <a:rPr lang="en-US" dirty="0" smtClean="0"/>
              <a:t>Useful</a:t>
            </a:r>
          </a:p>
          <a:p>
            <a:pPr lvl="1"/>
            <a:r>
              <a:rPr lang="en-US" dirty="0" smtClean="0"/>
              <a:t>Provides insight</a:t>
            </a:r>
          </a:p>
          <a:p>
            <a:pPr lvl="1"/>
            <a:endParaRPr lang="en-US" dirty="0"/>
          </a:p>
          <a:p>
            <a:r>
              <a:rPr lang="en-US" dirty="0" smtClean="0"/>
              <a:t>The pitfalls</a:t>
            </a:r>
          </a:p>
          <a:p>
            <a:pPr lvl="1"/>
            <a:r>
              <a:rPr lang="en-US" dirty="0" smtClean="0"/>
              <a:t>Poor clusters reveal </a:t>
            </a:r>
            <a:br>
              <a:rPr lang="en-US" dirty="0" smtClean="0"/>
            </a:br>
            <a:r>
              <a:rPr lang="en-US" dirty="0" smtClean="0"/>
              <a:t>incorrect associations</a:t>
            </a:r>
          </a:p>
          <a:p>
            <a:pPr lvl="1"/>
            <a:r>
              <a:rPr lang="en-US" dirty="0" smtClean="0"/>
              <a:t>Poor clusters reveal inconclusive associations</a:t>
            </a:r>
          </a:p>
          <a:p>
            <a:pPr lvl="1"/>
            <a:r>
              <a:rPr lang="en-US" dirty="0" smtClean="0"/>
              <a:t>There might be room for improvement and we can’t tell</a:t>
            </a:r>
          </a:p>
          <a:p>
            <a:pPr marL="274320" lvl="1" indent="0">
              <a:buNone/>
            </a:pPr>
            <a:endParaRPr lang="en-US" dirty="0" smtClean="0"/>
          </a:p>
          <a:p>
            <a:r>
              <a:rPr lang="en-US" dirty="0" smtClean="0"/>
              <a:t>This is somewhat subjective and depends upon the expectations of the analyst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1295161"/>
            <a:ext cx="4343400" cy="28910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854771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7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Keys to Successful 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9754"/>
            <a:ext cx="60198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We want high </a:t>
            </a:r>
            <a:r>
              <a:rPr lang="en-US" b="1" dirty="0" smtClean="0"/>
              <a:t>cohesion</a:t>
            </a:r>
            <a:r>
              <a:rPr lang="en-US" dirty="0" smtClean="0"/>
              <a:t> within clusters (minimize differences)</a:t>
            </a:r>
          </a:p>
          <a:p>
            <a:pPr lvl="1"/>
            <a:r>
              <a:rPr lang="en-US" dirty="0" smtClean="0"/>
              <a:t>Low SSE, high correlation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And high </a:t>
            </a:r>
            <a:r>
              <a:rPr lang="en-US" b="1" dirty="0" smtClean="0"/>
              <a:t>separation</a:t>
            </a:r>
            <a:r>
              <a:rPr lang="en-US" dirty="0" smtClean="0"/>
              <a:t> between clusters (maximize differences)</a:t>
            </a:r>
          </a:p>
          <a:p>
            <a:pPr lvl="1"/>
            <a:r>
              <a:rPr lang="en-US" dirty="0" smtClean="0"/>
              <a:t>High SSE, low correlation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Choose the right number of clusters</a:t>
            </a:r>
          </a:p>
          <a:p>
            <a:r>
              <a:rPr lang="en-US" dirty="0" smtClean="0"/>
              <a:t>Choose the right initial centroids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 easy way to do this</a:t>
            </a:r>
          </a:p>
          <a:p>
            <a:r>
              <a:rPr lang="en-US" dirty="0" smtClean="0"/>
              <a:t>Trial-and-error, knowledge of the problem, and looking at the output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6257109" y="1299754"/>
            <a:ext cx="2743200" cy="129540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 SAS, </a:t>
            </a:r>
            <a:r>
              <a:rPr lang="en-US" b="1" dirty="0" smtClean="0"/>
              <a:t>cohesion</a:t>
            </a:r>
            <a:r>
              <a:rPr lang="en-US" dirty="0" smtClean="0"/>
              <a:t> is measured by </a:t>
            </a:r>
            <a:r>
              <a:rPr lang="en-US" sz="2000" b="1" dirty="0" smtClean="0"/>
              <a:t>root mean square standard deviation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6257109" y="2667000"/>
            <a:ext cx="27432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…and </a:t>
            </a:r>
            <a:r>
              <a:rPr lang="en-US" b="1" dirty="0" smtClean="0"/>
              <a:t>separation</a:t>
            </a:r>
            <a:r>
              <a:rPr lang="en-US" dirty="0" smtClean="0"/>
              <a:t> measured by </a:t>
            </a:r>
            <a:r>
              <a:rPr lang="en-US" sz="2000" b="1" dirty="0" smtClean="0"/>
              <a:t>distance to nearest cluster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6456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8334" y="1960365"/>
            <a:ext cx="5080426" cy="38103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554" y="17781"/>
            <a:ext cx="8229600" cy="1143000"/>
          </a:xfrm>
        </p:spPr>
        <p:txBody>
          <a:bodyPr/>
          <a:lstStyle/>
          <a:p>
            <a:r>
              <a:rPr lang="en-US" dirty="0" smtClean="0"/>
              <a:t>What is Cluster Analysis?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726" y="1691798"/>
            <a:ext cx="39624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Grouping data so that elements in a group will be</a:t>
            </a:r>
          </a:p>
          <a:p>
            <a:r>
              <a:rPr lang="en-US" sz="2800" dirty="0" smtClean="0"/>
              <a:t>Similar (or related) to one another</a:t>
            </a:r>
          </a:p>
          <a:p>
            <a:r>
              <a:rPr lang="en-US" sz="2800" dirty="0" smtClean="0"/>
              <a:t>Different (or unrelated) from elements in other groups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cxnSp>
        <p:nvCxnSpPr>
          <p:cNvPr id="43" name="Straight Arrow Connector 42"/>
          <p:cNvCxnSpPr/>
          <p:nvPr/>
        </p:nvCxnSpPr>
        <p:spPr>
          <a:xfrm flipV="1">
            <a:off x="7162800" y="2362200"/>
            <a:ext cx="304800" cy="4484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ounded Rectangle 45"/>
          <p:cNvSpPr/>
          <p:nvPr/>
        </p:nvSpPr>
        <p:spPr>
          <a:xfrm>
            <a:off x="6955536" y="1198365"/>
            <a:ext cx="12954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 within clusters is minimized</a:t>
            </a:r>
            <a:endParaRPr lang="en-US" sz="1600" dirty="0"/>
          </a:p>
        </p:txBody>
      </p:sp>
      <p:cxnSp>
        <p:nvCxnSpPr>
          <p:cNvPr id="49" name="Straight Arrow Connector 48"/>
          <p:cNvCxnSpPr/>
          <p:nvPr/>
        </p:nvCxnSpPr>
        <p:spPr>
          <a:xfrm flipH="1">
            <a:off x="5334000" y="2362200"/>
            <a:ext cx="1371600" cy="1503324"/>
          </a:xfrm>
          <a:prstGeom prst="straightConnector1">
            <a:avLst/>
          </a:prstGeom>
          <a:ln w="28575">
            <a:solidFill>
              <a:srgbClr val="00206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6438900" y="2904947"/>
            <a:ext cx="990600" cy="76200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Distance between clusters is maximized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765692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059221"/>
              </p:ext>
            </p:extLst>
          </p:nvPr>
        </p:nvGraphicFramePr>
        <p:xfrm>
          <a:off x="1143000" y="1447800"/>
          <a:ext cx="708660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96923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Even more examples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67023174"/>
              </p:ext>
            </p:extLst>
          </p:nvPr>
        </p:nvGraphicFramePr>
        <p:xfrm>
          <a:off x="914400" y="1676400"/>
          <a:ext cx="7391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665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594"/>
            <a:ext cx="8229600" cy="1143000"/>
          </a:xfrm>
        </p:spPr>
        <p:txBody>
          <a:bodyPr/>
          <a:lstStyle/>
          <a:p>
            <a:r>
              <a:rPr lang="en-US" dirty="0" smtClean="0"/>
              <a:t>What cluster analysis is NOT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5680375"/>
              </p:ext>
            </p:extLst>
          </p:nvPr>
        </p:nvGraphicFramePr>
        <p:xfrm>
          <a:off x="914400" y="1371600"/>
          <a:ext cx="7315200" cy="259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679519589"/>
              </p:ext>
            </p:extLst>
          </p:nvPr>
        </p:nvGraphicFramePr>
        <p:xfrm>
          <a:off x="1600200" y="4267200"/>
          <a:ext cx="6553200" cy="182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453757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63379"/>
            <a:ext cx="6096851" cy="45726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1600"/>
            <a:ext cx="8229600" cy="1143000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Partitional</a:t>
            </a:r>
            <a:r>
              <a:rPr lang="en-US" dirty="0" smtClean="0"/>
              <a:t>) Clustering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 rot="5012028">
            <a:off x="3861460" y="77178"/>
            <a:ext cx="1629313" cy="4081054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 rot="551379">
            <a:off x="1400346" y="2303110"/>
            <a:ext cx="1170396" cy="331686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ounded Rectangle 28"/>
          <p:cNvSpPr/>
          <p:nvPr/>
        </p:nvSpPr>
        <p:spPr>
          <a:xfrm>
            <a:off x="6400800" y="3101525"/>
            <a:ext cx="2616200" cy="3505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Two distinct groups emerge, but…</a:t>
            </a:r>
          </a:p>
          <a:p>
            <a:pPr algn="ctr"/>
            <a:endParaRPr lang="en-US" sz="2000" dirty="0"/>
          </a:p>
          <a:p>
            <a:pPr algn="ctr"/>
            <a:r>
              <a:rPr lang="en-US" sz="2000" dirty="0" smtClean="0"/>
              <a:t>…some Developing Countries look more like Developed Countries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35746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379" y="12164"/>
            <a:ext cx="8229600" cy="1143000"/>
          </a:xfrm>
        </p:spPr>
        <p:txBody>
          <a:bodyPr/>
          <a:lstStyle/>
          <a:p>
            <a:r>
              <a:rPr lang="en-US" dirty="0" smtClean="0"/>
              <a:t>Clusters can be ambiguous</a:t>
            </a:r>
            <a:endParaRPr lang="en-US" dirty="0"/>
          </a:p>
        </p:txBody>
      </p:sp>
      <p:grpSp>
        <p:nvGrpSpPr>
          <p:cNvPr id="5" name="Group 3"/>
          <p:cNvGrpSpPr>
            <a:grpSpLocks noChangeAspect="1"/>
          </p:cNvGrpSpPr>
          <p:nvPr/>
        </p:nvGrpSpPr>
        <p:grpSpPr bwMode="auto">
          <a:xfrm>
            <a:off x="838200" y="1981200"/>
            <a:ext cx="3344863" cy="819150"/>
            <a:chOff x="2464" y="2296"/>
            <a:chExt cx="2634" cy="646"/>
          </a:xfrm>
        </p:grpSpPr>
        <p:sp>
          <p:nvSpPr>
            <p:cNvPr id="7" name="Oval 4"/>
            <p:cNvSpPr>
              <a:spLocks noChangeAspect="1" noChangeArrowheads="1"/>
            </p:cNvSpPr>
            <p:nvPr/>
          </p:nvSpPr>
          <p:spPr bwMode="auto">
            <a:xfrm>
              <a:off x="45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spect="1" noChangeArrowheads="1"/>
            </p:cNvSpPr>
            <p:nvPr/>
          </p:nvSpPr>
          <p:spPr bwMode="auto">
            <a:xfrm>
              <a:off x="4312" y="284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spect="1" noChangeArrowheads="1"/>
            </p:cNvSpPr>
            <p:nvPr/>
          </p:nvSpPr>
          <p:spPr bwMode="auto">
            <a:xfrm>
              <a:off x="4466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spect="1" noChangeArrowheads="1"/>
            </p:cNvSpPr>
            <p:nvPr/>
          </p:nvSpPr>
          <p:spPr bwMode="auto">
            <a:xfrm>
              <a:off x="4410" y="274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spect="1" noChangeArrowheads="1"/>
            </p:cNvSpPr>
            <p:nvPr/>
          </p:nvSpPr>
          <p:spPr bwMode="auto">
            <a:xfrm>
              <a:off x="4326" y="247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4158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spect="1" noChangeArrowheads="1"/>
            </p:cNvSpPr>
            <p:nvPr/>
          </p:nvSpPr>
          <p:spPr bwMode="auto">
            <a:xfrm>
              <a:off x="424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788" y="271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5012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3"/>
            <p:cNvSpPr>
              <a:spLocks noChangeAspect="1" noChangeArrowheads="1"/>
            </p:cNvSpPr>
            <p:nvPr/>
          </p:nvSpPr>
          <p:spPr bwMode="auto">
            <a:xfrm>
              <a:off x="478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4"/>
            <p:cNvSpPr>
              <a:spLocks noChangeAspect="1" noChangeArrowheads="1"/>
            </p:cNvSpPr>
            <p:nvPr/>
          </p:nvSpPr>
          <p:spPr bwMode="auto">
            <a:xfrm flipV="1">
              <a:off x="2870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5"/>
            <p:cNvSpPr>
              <a:spLocks noChangeAspect="1" noChangeArrowheads="1"/>
            </p:cNvSpPr>
            <p:nvPr/>
          </p:nvSpPr>
          <p:spPr bwMode="auto">
            <a:xfrm flipV="1">
              <a:off x="2618" y="231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spect="1" noChangeArrowheads="1"/>
            </p:cNvSpPr>
            <p:nvPr/>
          </p:nvSpPr>
          <p:spPr bwMode="auto">
            <a:xfrm flipV="1">
              <a:off x="277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spect="1" noChangeArrowheads="1"/>
            </p:cNvSpPr>
            <p:nvPr/>
          </p:nvSpPr>
          <p:spPr bwMode="auto">
            <a:xfrm flipV="1">
              <a:off x="2716" y="240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spect="1" noChangeArrowheads="1"/>
            </p:cNvSpPr>
            <p:nvPr/>
          </p:nvSpPr>
          <p:spPr bwMode="auto">
            <a:xfrm flipV="1">
              <a:off x="2632" y="267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spect="1" noChangeArrowheads="1"/>
            </p:cNvSpPr>
            <p:nvPr/>
          </p:nvSpPr>
          <p:spPr bwMode="auto">
            <a:xfrm flipV="1">
              <a:off x="24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spect="1" noChangeArrowheads="1"/>
            </p:cNvSpPr>
            <p:nvPr/>
          </p:nvSpPr>
          <p:spPr bwMode="auto">
            <a:xfrm flipV="1">
              <a:off x="2548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 flipV="1">
              <a:off x="3094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 flipV="1">
              <a:off x="331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 flipV="1">
              <a:off x="3094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8" name="Rounded Rectangle 187"/>
          <p:cNvSpPr/>
          <p:nvPr/>
        </p:nvSpPr>
        <p:spPr>
          <a:xfrm>
            <a:off x="1154907" y="5708252"/>
            <a:ext cx="7479072" cy="777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The difference is the threshold you set.</a:t>
            </a:r>
          </a:p>
          <a:p>
            <a:pPr algn="ctr"/>
            <a:r>
              <a:rPr lang="en-US" sz="2000" b="1" i="1" dirty="0" smtClean="0"/>
              <a:t>How distinct must a cluster be to be it’s own cluster?</a:t>
            </a:r>
            <a:endParaRPr lang="en-US" sz="2000" b="1" i="1" dirty="0"/>
          </a:p>
        </p:txBody>
      </p:sp>
      <p:sp>
        <p:nvSpPr>
          <p:cNvPr id="189" name="TextBox 188"/>
          <p:cNvSpPr txBox="1"/>
          <p:nvPr/>
        </p:nvSpPr>
        <p:spPr>
          <a:xfrm>
            <a:off x="1371600" y="3048000"/>
            <a:ext cx="267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How many clusters?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068388" y="6347480"/>
            <a:ext cx="8089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400" dirty="0"/>
          </a:p>
          <a:p>
            <a:pPr algn="r"/>
            <a:r>
              <a:rPr lang="en-US" sz="1400" dirty="0"/>
              <a:t>adapted from Tan, Steinbach, and Kumar. Introduction to Data Mining (2004)</a:t>
            </a:r>
          </a:p>
        </p:txBody>
      </p:sp>
    </p:spTree>
    <p:extLst>
      <p:ext uri="{BB962C8B-B14F-4D97-AF65-F5344CB8AC3E}">
        <p14:creationId xmlns:p14="http://schemas.microsoft.com/office/powerpoint/2010/main" val="33248409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379" y="12164"/>
            <a:ext cx="8229600" cy="1143000"/>
          </a:xfrm>
        </p:spPr>
        <p:txBody>
          <a:bodyPr/>
          <a:lstStyle/>
          <a:p>
            <a:r>
              <a:rPr lang="en-US" dirty="0" smtClean="0"/>
              <a:t>Clusters can be ambiguous</a:t>
            </a:r>
            <a:endParaRPr lang="en-US" dirty="0"/>
          </a:p>
        </p:txBody>
      </p:sp>
      <p:grpSp>
        <p:nvGrpSpPr>
          <p:cNvPr id="5" name="Group 3"/>
          <p:cNvGrpSpPr>
            <a:grpSpLocks noChangeAspect="1"/>
          </p:cNvGrpSpPr>
          <p:nvPr/>
        </p:nvGrpSpPr>
        <p:grpSpPr bwMode="auto">
          <a:xfrm>
            <a:off x="838200" y="1981200"/>
            <a:ext cx="3344863" cy="819150"/>
            <a:chOff x="2464" y="2296"/>
            <a:chExt cx="2634" cy="646"/>
          </a:xfrm>
        </p:grpSpPr>
        <p:sp>
          <p:nvSpPr>
            <p:cNvPr id="7" name="Oval 4"/>
            <p:cNvSpPr>
              <a:spLocks noChangeAspect="1" noChangeArrowheads="1"/>
            </p:cNvSpPr>
            <p:nvPr/>
          </p:nvSpPr>
          <p:spPr bwMode="auto">
            <a:xfrm>
              <a:off x="45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Oval 5"/>
            <p:cNvSpPr>
              <a:spLocks noChangeAspect="1" noChangeArrowheads="1"/>
            </p:cNvSpPr>
            <p:nvPr/>
          </p:nvSpPr>
          <p:spPr bwMode="auto">
            <a:xfrm>
              <a:off x="4312" y="284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" name="Oval 6"/>
            <p:cNvSpPr>
              <a:spLocks noChangeAspect="1" noChangeArrowheads="1"/>
            </p:cNvSpPr>
            <p:nvPr/>
          </p:nvSpPr>
          <p:spPr bwMode="auto">
            <a:xfrm>
              <a:off x="4466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spect="1" noChangeArrowheads="1"/>
            </p:cNvSpPr>
            <p:nvPr/>
          </p:nvSpPr>
          <p:spPr bwMode="auto">
            <a:xfrm>
              <a:off x="4410" y="274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Oval 8"/>
            <p:cNvSpPr>
              <a:spLocks noChangeAspect="1" noChangeArrowheads="1"/>
            </p:cNvSpPr>
            <p:nvPr/>
          </p:nvSpPr>
          <p:spPr bwMode="auto">
            <a:xfrm>
              <a:off x="4326" y="247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Oval 9"/>
            <p:cNvSpPr>
              <a:spLocks noChangeAspect="1" noChangeArrowheads="1"/>
            </p:cNvSpPr>
            <p:nvPr/>
          </p:nvSpPr>
          <p:spPr bwMode="auto">
            <a:xfrm>
              <a:off x="4158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Oval 10"/>
            <p:cNvSpPr>
              <a:spLocks noChangeAspect="1" noChangeArrowheads="1"/>
            </p:cNvSpPr>
            <p:nvPr/>
          </p:nvSpPr>
          <p:spPr bwMode="auto">
            <a:xfrm>
              <a:off x="424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Oval 11"/>
            <p:cNvSpPr>
              <a:spLocks noChangeAspect="1" noChangeArrowheads="1"/>
            </p:cNvSpPr>
            <p:nvPr/>
          </p:nvSpPr>
          <p:spPr bwMode="auto">
            <a:xfrm>
              <a:off x="4788" y="271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Oval 12"/>
            <p:cNvSpPr>
              <a:spLocks noChangeAspect="1" noChangeArrowheads="1"/>
            </p:cNvSpPr>
            <p:nvPr/>
          </p:nvSpPr>
          <p:spPr bwMode="auto">
            <a:xfrm>
              <a:off x="5012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Oval 13"/>
            <p:cNvSpPr>
              <a:spLocks noChangeAspect="1" noChangeArrowheads="1"/>
            </p:cNvSpPr>
            <p:nvPr/>
          </p:nvSpPr>
          <p:spPr bwMode="auto">
            <a:xfrm>
              <a:off x="478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Oval 14"/>
            <p:cNvSpPr>
              <a:spLocks noChangeAspect="1" noChangeArrowheads="1"/>
            </p:cNvSpPr>
            <p:nvPr/>
          </p:nvSpPr>
          <p:spPr bwMode="auto">
            <a:xfrm flipV="1">
              <a:off x="2870" y="2422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Oval 15"/>
            <p:cNvSpPr>
              <a:spLocks noChangeAspect="1" noChangeArrowheads="1"/>
            </p:cNvSpPr>
            <p:nvPr/>
          </p:nvSpPr>
          <p:spPr bwMode="auto">
            <a:xfrm flipV="1">
              <a:off x="2618" y="231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Oval 16"/>
            <p:cNvSpPr>
              <a:spLocks noChangeAspect="1" noChangeArrowheads="1"/>
            </p:cNvSpPr>
            <p:nvPr/>
          </p:nvSpPr>
          <p:spPr bwMode="auto">
            <a:xfrm flipV="1">
              <a:off x="2772" y="229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Oval 17"/>
            <p:cNvSpPr>
              <a:spLocks noChangeAspect="1" noChangeArrowheads="1"/>
            </p:cNvSpPr>
            <p:nvPr/>
          </p:nvSpPr>
          <p:spPr bwMode="auto">
            <a:xfrm flipV="1">
              <a:off x="2716" y="240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Oval 18"/>
            <p:cNvSpPr>
              <a:spLocks noChangeAspect="1" noChangeArrowheads="1"/>
            </p:cNvSpPr>
            <p:nvPr/>
          </p:nvSpPr>
          <p:spPr bwMode="auto">
            <a:xfrm flipV="1">
              <a:off x="2632" y="267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Oval 19"/>
            <p:cNvSpPr>
              <a:spLocks noChangeAspect="1" noChangeArrowheads="1"/>
            </p:cNvSpPr>
            <p:nvPr/>
          </p:nvSpPr>
          <p:spPr bwMode="auto">
            <a:xfrm flipV="1">
              <a:off x="2464" y="2730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Oval 20"/>
            <p:cNvSpPr>
              <a:spLocks noChangeAspect="1" noChangeArrowheads="1"/>
            </p:cNvSpPr>
            <p:nvPr/>
          </p:nvSpPr>
          <p:spPr bwMode="auto">
            <a:xfrm flipV="1">
              <a:off x="2548" y="285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Oval 21"/>
            <p:cNvSpPr>
              <a:spLocks noChangeAspect="1" noChangeArrowheads="1"/>
            </p:cNvSpPr>
            <p:nvPr/>
          </p:nvSpPr>
          <p:spPr bwMode="auto">
            <a:xfrm flipV="1">
              <a:off x="3094" y="2436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Oval 22"/>
            <p:cNvSpPr>
              <a:spLocks noChangeAspect="1" noChangeArrowheads="1"/>
            </p:cNvSpPr>
            <p:nvPr/>
          </p:nvSpPr>
          <p:spPr bwMode="auto">
            <a:xfrm flipV="1">
              <a:off x="3318" y="2534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Oval 23"/>
            <p:cNvSpPr>
              <a:spLocks noChangeAspect="1" noChangeArrowheads="1"/>
            </p:cNvSpPr>
            <p:nvPr/>
          </p:nvSpPr>
          <p:spPr bwMode="auto">
            <a:xfrm flipV="1">
              <a:off x="3094" y="2618"/>
              <a:ext cx="86" cy="8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8" name="Group 66"/>
          <p:cNvGrpSpPr>
            <a:grpSpLocks/>
          </p:cNvGrpSpPr>
          <p:nvPr/>
        </p:nvGrpSpPr>
        <p:grpSpPr bwMode="auto">
          <a:xfrm>
            <a:off x="5113338" y="4038600"/>
            <a:ext cx="3344862" cy="822325"/>
            <a:chOff x="3125" y="2592"/>
            <a:chExt cx="2107" cy="518"/>
          </a:xfrm>
        </p:grpSpPr>
        <p:sp>
          <p:nvSpPr>
            <p:cNvPr id="30" name="AutoShape 67"/>
            <p:cNvSpPr>
              <a:spLocks noChangeAspect="1" noChangeArrowheads="1"/>
            </p:cNvSpPr>
            <p:nvPr/>
          </p:nvSpPr>
          <p:spPr bwMode="auto">
            <a:xfrm>
              <a:off x="4805" y="294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AutoShape 68"/>
            <p:cNvSpPr>
              <a:spLocks noChangeAspect="1" noChangeArrowheads="1"/>
            </p:cNvSpPr>
            <p:nvPr/>
          </p:nvSpPr>
          <p:spPr bwMode="auto">
            <a:xfrm>
              <a:off x="4603" y="303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AutoShape 69"/>
            <p:cNvSpPr>
              <a:spLocks noChangeAspect="1" noChangeArrowheads="1"/>
            </p:cNvSpPr>
            <p:nvPr/>
          </p:nvSpPr>
          <p:spPr bwMode="auto">
            <a:xfrm>
              <a:off x="4726" y="3041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AutoShape 70"/>
            <p:cNvSpPr>
              <a:spLocks noChangeAspect="1" noChangeArrowheads="1"/>
            </p:cNvSpPr>
            <p:nvPr/>
          </p:nvSpPr>
          <p:spPr bwMode="auto">
            <a:xfrm>
              <a:off x="4682" y="2951"/>
              <a:ext cx="68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AutoShape 71"/>
            <p:cNvSpPr>
              <a:spLocks noChangeAspect="1" noChangeArrowheads="1"/>
            </p:cNvSpPr>
            <p:nvPr/>
          </p:nvSpPr>
          <p:spPr bwMode="auto">
            <a:xfrm>
              <a:off x="4614" y="2738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5" name="AutoShape 72"/>
            <p:cNvSpPr>
              <a:spLocks noChangeAspect="1" noChangeArrowheads="1"/>
            </p:cNvSpPr>
            <p:nvPr/>
          </p:nvSpPr>
          <p:spPr bwMode="auto">
            <a:xfrm>
              <a:off x="4480" y="2693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6" name="AutoShape 73"/>
            <p:cNvSpPr>
              <a:spLocks noChangeAspect="1" noChangeArrowheads="1"/>
            </p:cNvSpPr>
            <p:nvPr/>
          </p:nvSpPr>
          <p:spPr bwMode="auto">
            <a:xfrm>
              <a:off x="4547" y="2592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37" name="AutoShape 74"/>
            <p:cNvSpPr>
              <a:spLocks noChangeAspect="1" noChangeArrowheads="1"/>
            </p:cNvSpPr>
            <p:nvPr/>
          </p:nvSpPr>
          <p:spPr bwMode="auto">
            <a:xfrm>
              <a:off x="4984" y="2929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8" name="AutoShape 75"/>
            <p:cNvSpPr>
              <a:spLocks noChangeAspect="1" noChangeArrowheads="1"/>
            </p:cNvSpPr>
            <p:nvPr/>
          </p:nvSpPr>
          <p:spPr bwMode="auto">
            <a:xfrm>
              <a:off x="5163" y="2850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AutoShape 76"/>
            <p:cNvSpPr>
              <a:spLocks noChangeAspect="1" noChangeArrowheads="1"/>
            </p:cNvSpPr>
            <p:nvPr/>
          </p:nvSpPr>
          <p:spPr bwMode="auto">
            <a:xfrm>
              <a:off x="4984" y="2783"/>
              <a:ext cx="69" cy="69"/>
            </a:xfrm>
            <a:prstGeom prst="diamond">
              <a:avLst/>
            </a:prstGeom>
            <a:solidFill>
              <a:srgbClr val="FFCC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" name="AutoShape 77"/>
            <p:cNvSpPr>
              <a:spLocks noChangeAspect="1" noChangeArrowheads="1"/>
            </p:cNvSpPr>
            <p:nvPr/>
          </p:nvSpPr>
          <p:spPr bwMode="auto">
            <a:xfrm flipV="1">
              <a:off x="3450" y="269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AutoShape 78"/>
            <p:cNvSpPr>
              <a:spLocks noChangeAspect="1" noChangeArrowheads="1"/>
            </p:cNvSpPr>
            <p:nvPr/>
          </p:nvSpPr>
          <p:spPr bwMode="auto">
            <a:xfrm flipV="1">
              <a:off x="3248" y="260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AutoShape 79"/>
            <p:cNvSpPr>
              <a:spLocks noChangeAspect="1" noChangeArrowheads="1"/>
            </p:cNvSpPr>
            <p:nvPr/>
          </p:nvSpPr>
          <p:spPr bwMode="auto">
            <a:xfrm flipV="1">
              <a:off x="3371" y="2592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AutoShape 80"/>
            <p:cNvSpPr>
              <a:spLocks noChangeAspect="1" noChangeArrowheads="1"/>
            </p:cNvSpPr>
            <p:nvPr/>
          </p:nvSpPr>
          <p:spPr bwMode="auto">
            <a:xfrm flipV="1">
              <a:off x="3327" y="2682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81"/>
            <p:cNvSpPr>
              <a:spLocks noChangeAspect="1" noChangeArrowheads="1"/>
            </p:cNvSpPr>
            <p:nvPr/>
          </p:nvSpPr>
          <p:spPr bwMode="auto">
            <a:xfrm flipV="1">
              <a:off x="3259" y="2895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AutoShape 82"/>
            <p:cNvSpPr>
              <a:spLocks noChangeAspect="1" noChangeArrowheads="1"/>
            </p:cNvSpPr>
            <p:nvPr/>
          </p:nvSpPr>
          <p:spPr bwMode="auto">
            <a:xfrm flipV="1">
              <a:off x="3125" y="2940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AutoShape 83"/>
            <p:cNvSpPr>
              <a:spLocks noChangeAspect="1" noChangeArrowheads="1"/>
            </p:cNvSpPr>
            <p:nvPr/>
          </p:nvSpPr>
          <p:spPr bwMode="auto">
            <a:xfrm flipV="1">
              <a:off x="3192" y="3041"/>
              <a:ext cx="69" cy="69"/>
            </a:xfrm>
            <a:prstGeom prst="flowChartExtract">
              <a:avLst/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AutoShape 84"/>
            <p:cNvSpPr>
              <a:spLocks noChangeAspect="1" noChangeArrowheads="1"/>
            </p:cNvSpPr>
            <p:nvPr/>
          </p:nvSpPr>
          <p:spPr bwMode="auto">
            <a:xfrm flipV="1">
              <a:off x="3629" y="2704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AutoShape 85"/>
            <p:cNvSpPr>
              <a:spLocks noChangeAspect="1" noChangeArrowheads="1"/>
            </p:cNvSpPr>
            <p:nvPr/>
          </p:nvSpPr>
          <p:spPr bwMode="auto">
            <a:xfrm flipV="1">
              <a:off x="3808" y="2783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AutoShape 86"/>
            <p:cNvSpPr>
              <a:spLocks noChangeAspect="1" noChangeArrowheads="1"/>
            </p:cNvSpPr>
            <p:nvPr/>
          </p:nvSpPr>
          <p:spPr bwMode="auto">
            <a:xfrm flipV="1">
              <a:off x="3629" y="285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1" name="Group 45"/>
          <p:cNvGrpSpPr>
            <a:grpSpLocks/>
          </p:cNvGrpSpPr>
          <p:nvPr/>
        </p:nvGrpSpPr>
        <p:grpSpPr bwMode="auto">
          <a:xfrm>
            <a:off x="838200" y="4038600"/>
            <a:ext cx="3344863" cy="819150"/>
            <a:chOff x="432" y="2592"/>
            <a:chExt cx="2107" cy="516"/>
          </a:xfrm>
        </p:grpSpPr>
        <p:sp>
          <p:nvSpPr>
            <p:cNvPr id="53" name="AutoShape 46"/>
            <p:cNvSpPr>
              <a:spLocks noChangeAspect="1" noChangeArrowheads="1"/>
            </p:cNvSpPr>
            <p:nvPr/>
          </p:nvSpPr>
          <p:spPr bwMode="auto">
            <a:xfrm>
              <a:off x="2112" y="2939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AutoShape 47"/>
            <p:cNvSpPr>
              <a:spLocks noChangeAspect="1" noChangeArrowheads="1"/>
            </p:cNvSpPr>
            <p:nvPr/>
          </p:nvSpPr>
          <p:spPr bwMode="auto">
            <a:xfrm>
              <a:off x="1910" y="302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AutoShape 48"/>
            <p:cNvSpPr>
              <a:spLocks noChangeAspect="1" noChangeArrowheads="1"/>
            </p:cNvSpPr>
            <p:nvPr/>
          </p:nvSpPr>
          <p:spPr bwMode="auto">
            <a:xfrm>
              <a:off x="2033" y="303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AutoShape 49"/>
            <p:cNvSpPr>
              <a:spLocks noChangeAspect="1" noChangeArrowheads="1"/>
            </p:cNvSpPr>
            <p:nvPr/>
          </p:nvSpPr>
          <p:spPr bwMode="auto">
            <a:xfrm>
              <a:off x="1989" y="2950"/>
              <a:ext cx="68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AutoShape 50"/>
            <p:cNvSpPr>
              <a:spLocks noChangeAspect="1" noChangeArrowheads="1"/>
            </p:cNvSpPr>
            <p:nvPr/>
          </p:nvSpPr>
          <p:spPr bwMode="auto">
            <a:xfrm>
              <a:off x="1921" y="273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AutoShape 51"/>
            <p:cNvSpPr>
              <a:spLocks noChangeAspect="1" noChangeArrowheads="1"/>
            </p:cNvSpPr>
            <p:nvPr/>
          </p:nvSpPr>
          <p:spPr bwMode="auto">
            <a:xfrm>
              <a:off x="1787" y="2693"/>
              <a:ext cx="69" cy="68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" name="AutoShape 52"/>
            <p:cNvSpPr>
              <a:spLocks noChangeAspect="1" noChangeArrowheads="1"/>
            </p:cNvSpPr>
            <p:nvPr/>
          </p:nvSpPr>
          <p:spPr bwMode="auto">
            <a:xfrm>
              <a:off x="1854" y="259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AutoShape 53"/>
            <p:cNvSpPr>
              <a:spLocks noChangeAspect="1" noChangeArrowheads="1"/>
            </p:cNvSpPr>
            <p:nvPr/>
          </p:nvSpPr>
          <p:spPr bwMode="auto">
            <a:xfrm>
              <a:off x="2291" y="2927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AutoShape 54"/>
            <p:cNvSpPr>
              <a:spLocks noChangeAspect="1" noChangeArrowheads="1"/>
            </p:cNvSpPr>
            <p:nvPr/>
          </p:nvSpPr>
          <p:spPr bwMode="auto">
            <a:xfrm>
              <a:off x="2470" y="28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AutoShape 55"/>
            <p:cNvSpPr>
              <a:spLocks noChangeAspect="1" noChangeArrowheads="1"/>
            </p:cNvSpPr>
            <p:nvPr/>
          </p:nvSpPr>
          <p:spPr bwMode="auto">
            <a:xfrm>
              <a:off x="2291" y="2782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3366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Rectangle 56"/>
            <p:cNvSpPr>
              <a:spLocks noChangeAspect="1" noChangeArrowheads="1"/>
            </p:cNvSpPr>
            <p:nvPr/>
          </p:nvSpPr>
          <p:spPr bwMode="auto">
            <a:xfrm flipV="1">
              <a:off x="757" y="2693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4" name="Rectangle 57"/>
            <p:cNvSpPr>
              <a:spLocks noChangeAspect="1" noChangeArrowheads="1"/>
            </p:cNvSpPr>
            <p:nvPr/>
          </p:nvSpPr>
          <p:spPr bwMode="auto">
            <a:xfrm flipV="1">
              <a:off x="555" y="2603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Rectangle 58"/>
            <p:cNvSpPr>
              <a:spLocks noChangeAspect="1" noChangeArrowheads="1"/>
            </p:cNvSpPr>
            <p:nvPr/>
          </p:nvSpPr>
          <p:spPr bwMode="auto">
            <a:xfrm flipV="1">
              <a:off x="678" y="259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Rectangle 59"/>
            <p:cNvSpPr>
              <a:spLocks noChangeAspect="1" noChangeArrowheads="1"/>
            </p:cNvSpPr>
            <p:nvPr/>
          </p:nvSpPr>
          <p:spPr bwMode="auto">
            <a:xfrm flipV="1">
              <a:off x="634" y="2681"/>
              <a:ext cx="68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Rectangle 60"/>
            <p:cNvSpPr>
              <a:spLocks noChangeAspect="1" noChangeArrowheads="1"/>
            </p:cNvSpPr>
            <p:nvPr/>
          </p:nvSpPr>
          <p:spPr bwMode="auto">
            <a:xfrm flipV="1">
              <a:off x="566" y="289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Rectangle 61"/>
            <p:cNvSpPr>
              <a:spLocks noChangeAspect="1" noChangeArrowheads="1"/>
            </p:cNvSpPr>
            <p:nvPr/>
          </p:nvSpPr>
          <p:spPr bwMode="auto">
            <a:xfrm flipV="1">
              <a:off x="432" y="2939"/>
              <a:ext cx="69" cy="6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Rectangle 62"/>
            <p:cNvSpPr>
              <a:spLocks noChangeAspect="1" noChangeArrowheads="1"/>
            </p:cNvSpPr>
            <p:nvPr/>
          </p:nvSpPr>
          <p:spPr bwMode="auto">
            <a:xfrm flipV="1">
              <a:off x="499" y="303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Rectangle 63"/>
            <p:cNvSpPr>
              <a:spLocks noChangeAspect="1" noChangeArrowheads="1"/>
            </p:cNvSpPr>
            <p:nvPr/>
          </p:nvSpPr>
          <p:spPr bwMode="auto">
            <a:xfrm flipV="1">
              <a:off x="936" y="2704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Rectangle 64"/>
            <p:cNvSpPr>
              <a:spLocks noChangeAspect="1" noChangeArrowheads="1"/>
            </p:cNvSpPr>
            <p:nvPr/>
          </p:nvSpPr>
          <p:spPr bwMode="auto">
            <a:xfrm flipV="1">
              <a:off x="1115" y="2782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Rectangle 65"/>
            <p:cNvSpPr>
              <a:spLocks noChangeAspect="1" noChangeArrowheads="1"/>
            </p:cNvSpPr>
            <p:nvPr/>
          </p:nvSpPr>
          <p:spPr bwMode="auto">
            <a:xfrm flipV="1">
              <a:off x="936" y="2849"/>
              <a:ext cx="69" cy="69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4" name="Group 24"/>
          <p:cNvGrpSpPr>
            <a:grpSpLocks/>
          </p:cNvGrpSpPr>
          <p:nvPr/>
        </p:nvGrpSpPr>
        <p:grpSpPr bwMode="auto">
          <a:xfrm>
            <a:off x="5113338" y="1981200"/>
            <a:ext cx="3344862" cy="822325"/>
            <a:chOff x="3125" y="1200"/>
            <a:chExt cx="2107" cy="518"/>
          </a:xfrm>
        </p:grpSpPr>
        <p:sp>
          <p:nvSpPr>
            <p:cNvPr id="76" name="AutoShape 25"/>
            <p:cNvSpPr>
              <a:spLocks noChangeAspect="1" noChangeArrowheads="1"/>
            </p:cNvSpPr>
            <p:nvPr/>
          </p:nvSpPr>
          <p:spPr bwMode="auto">
            <a:xfrm>
              <a:off x="4805" y="154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AutoShape 26"/>
            <p:cNvSpPr>
              <a:spLocks noChangeAspect="1" noChangeArrowheads="1"/>
            </p:cNvSpPr>
            <p:nvPr/>
          </p:nvSpPr>
          <p:spPr bwMode="auto">
            <a:xfrm>
              <a:off x="4603" y="1638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AutoShape 27"/>
            <p:cNvSpPr>
              <a:spLocks noChangeAspect="1" noChangeArrowheads="1"/>
            </p:cNvSpPr>
            <p:nvPr/>
          </p:nvSpPr>
          <p:spPr bwMode="auto">
            <a:xfrm>
              <a:off x="4726" y="1649"/>
              <a:ext cx="69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AutoShape 28"/>
            <p:cNvSpPr>
              <a:spLocks noChangeAspect="1" noChangeArrowheads="1"/>
            </p:cNvSpPr>
            <p:nvPr/>
          </p:nvSpPr>
          <p:spPr bwMode="auto">
            <a:xfrm>
              <a:off x="4682" y="1559"/>
              <a:ext cx="68" cy="69"/>
            </a:xfrm>
            <a:prstGeom prst="diamond">
              <a:avLst/>
            </a:prstGeom>
            <a:solidFill>
              <a:srgbClr val="FF99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AutoShape 29"/>
            <p:cNvSpPr>
              <a:spLocks noChangeAspect="1" noChangeArrowheads="1"/>
            </p:cNvSpPr>
            <p:nvPr/>
          </p:nvSpPr>
          <p:spPr bwMode="auto">
            <a:xfrm>
              <a:off x="4614" y="1346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1" name="AutoShape 30"/>
            <p:cNvSpPr>
              <a:spLocks noChangeAspect="1" noChangeArrowheads="1"/>
            </p:cNvSpPr>
            <p:nvPr/>
          </p:nvSpPr>
          <p:spPr bwMode="auto">
            <a:xfrm>
              <a:off x="4480" y="1301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2" name="AutoShape 31"/>
            <p:cNvSpPr>
              <a:spLocks noChangeAspect="1" noChangeArrowheads="1"/>
            </p:cNvSpPr>
            <p:nvPr/>
          </p:nvSpPr>
          <p:spPr bwMode="auto">
            <a:xfrm>
              <a:off x="4547" y="1200"/>
              <a:ext cx="69" cy="69"/>
            </a:xfrm>
            <a:prstGeom prst="star5">
              <a:avLst/>
            </a:prstGeom>
            <a:solidFill>
              <a:schemeClr val="accent1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pitchFamily="34" charset="0"/>
              </a:endParaRPr>
            </a:p>
          </p:txBody>
        </p:sp>
        <p:sp>
          <p:nvSpPr>
            <p:cNvPr id="83" name="Rectangle 32"/>
            <p:cNvSpPr>
              <a:spLocks noChangeAspect="1" noChangeArrowheads="1"/>
            </p:cNvSpPr>
            <p:nvPr/>
          </p:nvSpPr>
          <p:spPr bwMode="auto">
            <a:xfrm>
              <a:off x="4984" y="1537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Rectangle 33"/>
            <p:cNvSpPr>
              <a:spLocks noChangeAspect="1" noChangeArrowheads="1"/>
            </p:cNvSpPr>
            <p:nvPr/>
          </p:nvSpPr>
          <p:spPr bwMode="auto">
            <a:xfrm>
              <a:off x="5163" y="1458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Rectangle 34"/>
            <p:cNvSpPr>
              <a:spLocks noChangeAspect="1" noChangeArrowheads="1"/>
            </p:cNvSpPr>
            <p:nvPr/>
          </p:nvSpPr>
          <p:spPr bwMode="auto">
            <a:xfrm>
              <a:off x="4984" y="1391"/>
              <a:ext cx="69" cy="69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AutoShape 35"/>
            <p:cNvSpPr>
              <a:spLocks noChangeAspect="1" noChangeArrowheads="1"/>
            </p:cNvSpPr>
            <p:nvPr/>
          </p:nvSpPr>
          <p:spPr bwMode="auto">
            <a:xfrm flipV="1">
              <a:off x="3450" y="130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AutoShape 36"/>
            <p:cNvSpPr>
              <a:spLocks noChangeAspect="1" noChangeArrowheads="1"/>
            </p:cNvSpPr>
            <p:nvPr/>
          </p:nvSpPr>
          <p:spPr bwMode="auto">
            <a:xfrm flipV="1">
              <a:off x="3248" y="1211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AutoShape 37"/>
            <p:cNvSpPr>
              <a:spLocks noChangeAspect="1" noChangeArrowheads="1"/>
            </p:cNvSpPr>
            <p:nvPr/>
          </p:nvSpPr>
          <p:spPr bwMode="auto">
            <a:xfrm flipV="1">
              <a:off x="3371" y="1200"/>
              <a:ext cx="69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AutoShape 38"/>
            <p:cNvSpPr>
              <a:spLocks noChangeAspect="1" noChangeArrowheads="1"/>
            </p:cNvSpPr>
            <p:nvPr/>
          </p:nvSpPr>
          <p:spPr bwMode="auto">
            <a:xfrm flipV="1">
              <a:off x="3327" y="1290"/>
              <a:ext cx="68" cy="69"/>
            </a:xfrm>
            <a:prstGeom prst="star4">
              <a:avLst>
                <a:gd name="adj" fmla="val 125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AutoShape 39"/>
            <p:cNvSpPr>
              <a:spLocks noChangeAspect="1" noChangeArrowheads="1"/>
            </p:cNvSpPr>
            <p:nvPr/>
          </p:nvSpPr>
          <p:spPr bwMode="auto">
            <a:xfrm flipV="1">
              <a:off x="3259" y="1503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AutoShape 40"/>
            <p:cNvSpPr>
              <a:spLocks noChangeAspect="1" noChangeArrowheads="1"/>
            </p:cNvSpPr>
            <p:nvPr/>
          </p:nvSpPr>
          <p:spPr bwMode="auto">
            <a:xfrm flipV="1">
              <a:off x="3125" y="1548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AutoShape 41"/>
            <p:cNvSpPr>
              <a:spLocks noChangeAspect="1" noChangeArrowheads="1"/>
            </p:cNvSpPr>
            <p:nvPr/>
          </p:nvSpPr>
          <p:spPr bwMode="auto">
            <a:xfrm flipV="1">
              <a:off x="3192" y="1649"/>
              <a:ext cx="69" cy="69"/>
            </a:xfrm>
            <a:prstGeom prst="triangle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Oval 42"/>
            <p:cNvSpPr>
              <a:spLocks noChangeAspect="1" noChangeArrowheads="1"/>
            </p:cNvSpPr>
            <p:nvPr/>
          </p:nvSpPr>
          <p:spPr bwMode="auto">
            <a:xfrm flipV="1">
              <a:off x="3629" y="1312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4" name="Oval 43"/>
            <p:cNvSpPr>
              <a:spLocks noChangeAspect="1" noChangeArrowheads="1"/>
            </p:cNvSpPr>
            <p:nvPr/>
          </p:nvSpPr>
          <p:spPr bwMode="auto">
            <a:xfrm flipV="1">
              <a:off x="3808" y="1391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5" name="Oval 44"/>
            <p:cNvSpPr>
              <a:spLocks noChangeAspect="1" noChangeArrowheads="1"/>
            </p:cNvSpPr>
            <p:nvPr/>
          </p:nvSpPr>
          <p:spPr bwMode="auto">
            <a:xfrm flipV="1">
              <a:off x="3629" y="1458"/>
              <a:ext cx="69" cy="69"/>
            </a:xfrm>
            <a:prstGeom prst="ellipse">
              <a:avLst/>
            </a:prstGeom>
            <a:solidFill>
              <a:srgbClr val="00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88" name="Rounded Rectangle 187"/>
          <p:cNvSpPr/>
          <p:nvPr/>
        </p:nvSpPr>
        <p:spPr>
          <a:xfrm>
            <a:off x="1154907" y="5708252"/>
            <a:ext cx="7479072" cy="7778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i="1" dirty="0" smtClean="0"/>
              <a:t>The difference is the threshold you set.</a:t>
            </a:r>
          </a:p>
          <a:p>
            <a:pPr algn="ctr"/>
            <a:r>
              <a:rPr lang="en-US" sz="2000" b="1" i="1" dirty="0" smtClean="0"/>
              <a:t>How distinct must a cluster be to be it’s own cluster?</a:t>
            </a:r>
            <a:endParaRPr lang="en-US" sz="2000" b="1" i="1" dirty="0"/>
          </a:p>
        </p:txBody>
      </p:sp>
      <p:sp>
        <p:nvSpPr>
          <p:cNvPr id="189" name="TextBox 188"/>
          <p:cNvSpPr txBox="1"/>
          <p:nvPr/>
        </p:nvSpPr>
        <p:spPr>
          <a:xfrm>
            <a:off x="1371600" y="3048000"/>
            <a:ext cx="26773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How many clusters?</a:t>
            </a:r>
            <a:endParaRPr lang="en-US" sz="2000" b="1" dirty="0"/>
          </a:p>
        </p:txBody>
      </p:sp>
      <p:sp>
        <p:nvSpPr>
          <p:cNvPr id="191" name="Rounded Rectangle 190"/>
          <p:cNvSpPr/>
          <p:nvPr/>
        </p:nvSpPr>
        <p:spPr>
          <a:xfrm>
            <a:off x="6477000" y="2945864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6</a:t>
            </a:r>
            <a:endParaRPr lang="en-US" sz="2000" b="1" dirty="0"/>
          </a:p>
        </p:txBody>
      </p:sp>
      <p:sp>
        <p:nvSpPr>
          <p:cNvPr id="192" name="Rounded Rectangle 191"/>
          <p:cNvSpPr/>
          <p:nvPr/>
        </p:nvSpPr>
        <p:spPr>
          <a:xfrm>
            <a:off x="2391292" y="4900593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2</a:t>
            </a:r>
            <a:endParaRPr lang="en-US" sz="2000" b="1" dirty="0"/>
          </a:p>
        </p:txBody>
      </p:sp>
      <p:sp>
        <p:nvSpPr>
          <p:cNvPr id="193" name="Rounded Rectangle 192"/>
          <p:cNvSpPr/>
          <p:nvPr/>
        </p:nvSpPr>
        <p:spPr>
          <a:xfrm>
            <a:off x="6477000" y="4912797"/>
            <a:ext cx="575258" cy="573603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/>
              <a:t>4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1068388" y="6347480"/>
            <a:ext cx="80898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en-US" sz="1400" dirty="0"/>
          </a:p>
          <a:p>
            <a:pPr algn="r"/>
            <a:r>
              <a:rPr lang="en-US" sz="1400" dirty="0"/>
              <a:t>adapted from Tan, Steinbach, and Kumar. Introduction to Data Mining (2004)</a:t>
            </a:r>
          </a:p>
        </p:txBody>
      </p:sp>
    </p:spTree>
    <p:extLst>
      <p:ext uri="{BB962C8B-B14F-4D97-AF65-F5344CB8AC3E}">
        <p14:creationId xmlns:p14="http://schemas.microsoft.com/office/powerpoint/2010/main" val="851114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412</TotalTime>
  <Words>946</Words>
  <Application>Microsoft Macintosh PowerPoint</Application>
  <PresentationFormat>On-screen Show (4:3)</PresentationFormat>
  <Paragraphs>174</Paragraphs>
  <Slides>25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Office Theme</vt:lpstr>
      <vt:lpstr>Equation</vt:lpstr>
      <vt:lpstr>MIS2502: Data Analytics Clustering and Segmentation</vt:lpstr>
      <vt:lpstr>Data of Countries</vt:lpstr>
      <vt:lpstr>What is Cluster Analysis?</vt:lpstr>
      <vt:lpstr>Applications</vt:lpstr>
      <vt:lpstr>Even more examples</vt:lpstr>
      <vt:lpstr>What cluster analysis is NOT</vt:lpstr>
      <vt:lpstr>(Partitional) Clustering</vt:lpstr>
      <vt:lpstr>Clusters can be ambiguous</vt:lpstr>
      <vt:lpstr>Clusters can be ambiguous</vt:lpstr>
      <vt:lpstr>K-means (partitional)</vt:lpstr>
      <vt:lpstr>K-Means Demonstration</vt:lpstr>
      <vt:lpstr>K-Means Demonstration</vt:lpstr>
      <vt:lpstr>K-Means Demonstration</vt:lpstr>
      <vt:lpstr>K-Means Demonstration</vt:lpstr>
      <vt:lpstr>K-Means Demonstration</vt:lpstr>
      <vt:lpstr>K-Means Demonstration</vt:lpstr>
      <vt:lpstr>Choosing the initial centroids</vt:lpstr>
      <vt:lpstr>Example of Poor Initialization</vt:lpstr>
      <vt:lpstr>Evaluating K-Means Clusters</vt:lpstr>
      <vt:lpstr>Example: Evaluating Clusters</vt:lpstr>
      <vt:lpstr>Pre-processing: Getting the right centroids</vt:lpstr>
      <vt:lpstr>Limitations of K-Means Clustering</vt:lpstr>
      <vt:lpstr>Similarity between clusters (inter-cluster)</vt:lpstr>
      <vt:lpstr>Figuring out if our clusters are good</vt:lpstr>
      <vt:lpstr>The Keys to Successful Clustering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Data, Information, Knowledge, Wisdom</dc:title>
  <dc:creator>David</dc:creator>
  <cp:lastModifiedBy>Kartik Ganju </cp:lastModifiedBy>
  <cp:revision>145</cp:revision>
  <dcterms:created xsi:type="dcterms:W3CDTF">2011-09-06T14:24:06Z</dcterms:created>
  <dcterms:modified xsi:type="dcterms:W3CDTF">2015-03-30T02:08:27Z</dcterms:modified>
</cp:coreProperties>
</file>