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0" r:id="rId2"/>
    <p:sldId id="293" r:id="rId3"/>
    <p:sldId id="261" r:id="rId4"/>
    <p:sldId id="294" r:id="rId5"/>
    <p:sldId id="262" r:id="rId6"/>
    <p:sldId id="263" r:id="rId7"/>
    <p:sldId id="264" r:id="rId8"/>
    <p:sldId id="265" r:id="rId9"/>
    <p:sldId id="266" r:id="rId10"/>
    <p:sldId id="288" r:id="rId11"/>
    <p:sldId id="267" r:id="rId12"/>
    <p:sldId id="286" r:id="rId13"/>
    <p:sldId id="268" r:id="rId14"/>
    <p:sldId id="269" r:id="rId15"/>
    <p:sldId id="289" r:id="rId16"/>
    <p:sldId id="296" r:id="rId17"/>
    <p:sldId id="270" r:id="rId18"/>
    <p:sldId id="297" r:id="rId19"/>
    <p:sldId id="287" r:id="rId20"/>
    <p:sldId id="271" r:id="rId21"/>
    <p:sldId id="272" r:id="rId22"/>
    <p:sldId id="274" r:id="rId23"/>
    <p:sldId id="273" r:id="rId24"/>
    <p:sldId id="276" r:id="rId25"/>
    <p:sldId id="277" r:id="rId26"/>
    <p:sldId id="299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300" r:id="rId35"/>
    <p:sldId id="292" r:id="rId36"/>
    <p:sldId id="295" r:id="rId37"/>
    <p:sldId id="291" r:id="rId38"/>
    <p:sldId id="301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3" autoAdjust="0"/>
    <p:restoredTop sz="87736" autoAdjust="0"/>
  </p:normalViewPr>
  <p:slideViewPr>
    <p:cSldViewPr>
      <p:cViewPr>
        <p:scale>
          <a:sx n="72" d="100"/>
          <a:sy n="72" d="100"/>
        </p:scale>
        <p:origin x="-8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 smtClean="0"/>
            <a:t>The chart should tell a story</a:t>
          </a:r>
          <a:endParaRPr lang="en-US" dirty="0"/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 smtClean="0"/>
            <a:t>The chart should have graphical integrity</a:t>
          </a:r>
          <a:endParaRPr lang="en-US" dirty="0"/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 smtClean="0"/>
            <a:t>The </a:t>
          </a:r>
          <a:r>
            <a:rPr lang="en-US" dirty="0" smtClean="0"/>
            <a:t>chart should minimize graphical complexity</a:t>
          </a:r>
          <a:endParaRPr lang="en-US" dirty="0"/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C4271-1DAC-4C0D-9146-3EEE3D5410C3}" type="pres">
      <dgm:prSet presAssocID="{4F6D4839-D1C2-452C-941D-76A338B7CF96}" presName="linNode" presStyleCnt="0"/>
      <dgm:spPr/>
      <dgm:t>
        <a:bodyPr/>
        <a:lstStyle/>
        <a:p>
          <a:endParaRPr lang="en-US"/>
        </a:p>
      </dgm:t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E6C20-42B4-4649-9B40-83D44698D89D}" type="pres">
      <dgm:prSet presAssocID="{D3809058-30EE-461F-BB59-B7D09B768C89}" presName="sp" presStyleCnt="0"/>
      <dgm:spPr/>
      <dgm:t>
        <a:bodyPr/>
        <a:lstStyle/>
        <a:p>
          <a:endParaRPr lang="en-US"/>
        </a:p>
      </dgm:t>
    </dgm:pt>
    <dgm:pt modelId="{9499075A-998E-4518-A553-FEB75D4CE2FA}" type="pres">
      <dgm:prSet presAssocID="{0AE6F5E5-55D7-4714-B6E7-830AB35EBA92}" presName="linNode" presStyleCnt="0"/>
      <dgm:spPr/>
      <dgm:t>
        <a:bodyPr/>
        <a:lstStyle/>
        <a:p>
          <a:endParaRPr lang="en-US"/>
        </a:p>
      </dgm:t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44275-A2CC-43E4-B736-FA4A53C2322F}" type="pres">
      <dgm:prSet presAssocID="{DAB34679-A5F9-4E0E-A6CB-E71A64362D53}" presName="sp" presStyleCnt="0"/>
      <dgm:spPr/>
      <dgm:t>
        <a:bodyPr/>
        <a:lstStyle/>
        <a:p>
          <a:endParaRPr lang="en-US"/>
        </a:p>
      </dgm:t>
    </dgm:pt>
    <dgm:pt modelId="{C6411611-E9D1-43AA-AB73-2F5CF92CED71}" type="pres">
      <dgm:prSet presAssocID="{F0216995-C19F-4CFE-8205-64A30F8C2ADD}" presName="linNode" presStyleCnt="0"/>
      <dgm:spPr/>
      <dgm:t>
        <a:bodyPr/>
        <a:lstStyle/>
        <a:p>
          <a:endParaRPr lang="en-US"/>
        </a:p>
      </dgm:t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 smtClean="0"/>
            <a:t>Graphics should be clear on their own</a:t>
          </a:r>
          <a:endParaRPr lang="en-US" dirty="0"/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 smtClean="0"/>
            <a:t>The chart should yield insight beyond the text</a:t>
          </a:r>
          <a:endParaRPr lang="en-US" dirty="0"/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 smtClean="0"/>
            <a:t>“If the statistics are boring, then you’ve got the wrong numbers.” </a:t>
          </a:r>
          <a:r>
            <a:rPr lang="en-US" sz="2000" dirty="0" smtClean="0"/>
            <a:t>(</a:t>
          </a:r>
          <a:r>
            <a:rPr lang="en-US" sz="2000" dirty="0" err="1" smtClean="0"/>
            <a:t>Tufte</a:t>
          </a:r>
          <a:r>
            <a:rPr lang="en-US" sz="2000" dirty="0" smtClean="0"/>
            <a:t> 2009)</a:t>
          </a:r>
          <a:endParaRPr lang="en-US" sz="2000" dirty="0"/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 smtClean="0"/>
            <a:t>The depictions should enable meaningful comparison</a:t>
          </a:r>
          <a:endParaRPr lang="en-US" dirty="0"/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A67C7-C7FB-4A6E-A75B-C8F1B42EC1B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6AA2BB-2D2A-448C-ADED-F060ABF3F379}">
      <dgm:prSet/>
      <dgm:spPr/>
      <dgm:t>
        <a:bodyPr/>
        <a:lstStyle/>
        <a:p>
          <a:pPr rtl="0"/>
          <a:r>
            <a:rPr lang="en-US" dirty="0" smtClean="0"/>
            <a:t>Adjust for inflation</a:t>
          </a:r>
          <a:endParaRPr lang="en-US" dirty="0"/>
        </a:p>
      </dgm:t>
    </dgm:pt>
    <dgm:pt modelId="{C93D3CD7-75E2-46F1-B5FF-00D54522FA50}" type="parTrans" cxnId="{E3886297-EAE7-470F-944F-310F05A7CBE7}">
      <dgm:prSet/>
      <dgm:spPr/>
      <dgm:t>
        <a:bodyPr/>
        <a:lstStyle/>
        <a:p>
          <a:endParaRPr lang="en-US"/>
        </a:p>
      </dgm:t>
    </dgm:pt>
    <dgm:pt modelId="{B7DD089E-80E6-489A-8A88-7D74EE656531}" type="sibTrans" cxnId="{E3886297-EAE7-470F-944F-310F05A7CBE7}">
      <dgm:prSet/>
      <dgm:spPr/>
      <dgm:t>
        <a:bodyPr/>
        <a:lstStyle/>
        <a:p>
          <a:endParaRPr lang="en-US"/>
        </a:p>
      </dgm:t>
    </dgm:pt>
    <dgm:pt modelId="{371B7750-4F3A-491E-805F-A8A48AE19183}">
      <dgm:prSet/>
      <dgm:spPr/>
      <dgm:t>
        <a:bodyPr/>
        <a:lstStyle/>
        <a:p>
          <a:pPr rtl="0"/>
          <a:r>
            <a:rPr lang="en-US" dirty="0" smtClean="0"/>
            <a:t>Make sure the context is presented</a:t>
          </a:r>
          <a:endParaRPr lang="en-US" dirty="0"/>
        </a:p>
      </dgm:t>
    </dgm:pt>
    <dgm:pt modelId="{FFDFBA2F-29C9-44B6-AD8D-942EB7F414B8}" type="parTrans" cxnId="{868A12C0-0567-4F87-93C3-C83F534CDCAB}">
      <dgm:prSet/>
      <dgm:spPr/>
      <dgm:t>
        <a:bodyPr/>
        <a:lstStyle/>
        <a:p>
          <a:endParaRPr lang="en-US"/>
        </a:p>
      </dgm:t>
    </dgm:pt>
    <dgm:pt modelId="{C7AB3647-8267-4465-B43B-B50C1BEE5E75}" type="sibTrans" cxnId="{868A12C0-0567-4F87-93C3-C83F534CDCAB}">
      <dgm:prSet/>
      <dgm:spPr/>
      <dgm:t>
        <a:bodyPr/>
        <a:lstStyle/>
        <a:p>
          <a:endParaRPr lang="en-US"/>
        </a:p>
      </dgm:t>
    </dgm:pt>
    <dgm:pt modelId="{F6107678-C887-4F00-AB27-5942E6516D8C}" type="pres">
      <dgm:prSet presAssocID="{02DA67C7-C7FB-4A6E-A75B-C8F1B42EC1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3060E-861B-43E6-A8F2-D6F6D6B96A2A}" type="pres">
      <dgm:prSet presAssocID="{F56AA2BB-2D2A-448C-ADED-F060ABF3F379}" presName="parentText" presStyleLbl="node1" presStyleIdx="0" presStyleCnt="2" custLinFactY="-305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66FC1-5C74-4B7D-A710-A6D32DF7B807}" type="pres">
      <dgm:prSet presAssocID="{B7DD089E-80E6-489A-8A88-7D74EE656531}" presName="spacer" presStyleCnt="0"/>
      <dgm:spPr/>
      <dgm:t>
        <a:bodyPr/>
        <a:lstStyle/>
        <a:p>
          <a:endParaRPr lang="en-US"/>
        </a:p>
      </dgm:t>
    </dgm:pt>
    <dgm:pt modelId="{A2A0514D-7A6A-4AA6-B61C-660BE90735D0}" type="pres">
      <dgm:prSet presAssocID="{371B7750-4F3A-491E-805F-A8A48AE19183}" presName="parentText" presStyleLbl="node1" presStyleIdx="1" presStyleCnt="2" custLinFactY="348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6A1BF-F423-4F7C-8938-512249F321E0}" type="presOf" srcId="{371B7750-4F3A-491E-805F-A8A48AE19183}" destId="{A2A0514D-7A6A-4AA6-B61C-660BE90735D0}" srcOrd="0" destOrd="0" presId="urn:microsoft.com/office/officeart/2005/8/layout/vList2"/>
    <dgm:cxn modelId="{3D3640CE-5C35-4C72-B60E-A602D9F84B81}" type="presOf" srcId="{02DA67C7-C7FB-4A6E-A75B-C8F1B42EC1B6}" destId="{F6107678-C887-4F00-AB27-5942E6516D8C}" srcOrd="0" destOrd="0" presId="urn:microsoft.com/office/officeart/2005/8/layout/vList2"/>
    <dgm:cxn modelId="{6C4BC12A-2040-452A-AE7B-162D344AD327}" type="presOf" srcId="{F56AA2BB-2D2A-448C-ADED-F060ABF3F379}" destId="{49E3060E-861B-43E6-A8F2-D6F6D6B96A2A}" srcOrd="0" destOrd="0" presId="urn:microsoft.com/office/officeart/2005/8/layout/vList2"/>
    <dgm:cxn modelId="{868A12C0-0567-4F87-93C3-C83F534CDCAB}" srcId="{02DA67C7-C7FB-4A6E-A75B-C8F1B42EC1B6}" destId="{371B7750-4F3A-491E-805F-A8A48AE19183}" srcOrd="1" destOrd="0" parTransId="{FFDFBA2F-29C9-44B6-AD8D-942EB7F414B8}" sibTransId="{C7AB3647-8267-4465-B43B-B50C1BEE5E75}"/>
    <dgm:cxn modelId="{E3886297-EAE7-470F-944F-310F05A7CBE7}" srcId="{02DA67C7-C7FB-4A6E-A75B-C8F1B42EC1B6}" destId="{F56AA2BB-2D2A-448C-ADED-F060ABF3F379}" srcOrd="0" destOrd="0" parTransId="{C93D3CD7-75E2-46F1-B5FF-00D54522FA50}" sibTransId="{B7DD089E-80E6-489A-8A88-7D74EE656531}"/>
    <dgm:cxn modelId="{2A908DFF-769F-4C2F-A9C6-01D59B815B37}" type="presParOf" srcId="{F6107678-C887-4F00-AB27-5942E6516D8C}" destId="{49E3060E-861B-43E6-A8F2-D6F6D6B96A2A}" srcOrd="0" destOrd="0" presId="urn:microsoft.com/office/officeart/2005/8/layout/vList2"/>
    <dgm:cxn modelId="{105BB8C6-497A-4D14-A0E6-0898C111F302}" type="presParOf" srcId="{F6107678-C887-4F00-AB27-5942E6516D8C}" destId="{54866FC1-5C74-4B7D-A710-A6D32DF7B807}" srcOrd="1" destOrd="0" presId="urn:microsoft.com/office/officeart/2005/8/layout/vList2"/>
    <dgm:cxn modelId="{305DE83A-5ED2-431A-8E7C-F4CD67E09532}" type="presParOf" srcId="{F6107678-C887-4F00-AB27-5942E6516D8C}" destId="{A2A0514D-7A6A-4AA6-B61C-660BE90735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 smtClean="0"/>
            <a:t>Key concepts</a:t>
          </a:r>
          <a:endParaRPr lang="en-US" dirty="0"/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 smtClean="0"/>
            <a:t>Data-ink</a:t>
          </a:r>
          <a:endParaRPr lang="en-US" dirty="0"/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 smtClean="0"/>
            <a:t>Sometimes a table is better</a:t>
          </a:r>
          <a:endParaRPr lang="en-US" dirty="0"/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 smtClean="0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3CBD18-8446-465F-ADEA-B05059996E70}" type="pres">
      <dgm:prSet presAssocID="{B70D6F5C-B9DA-4770-BB76-3C931B0F8594}" presName="vertOne" presStyleCnt="0"/>
      <dgm:spPr/>
      <dgm:t>
        <a:bodyPr/>
        <a:lstStyle/>
        <a:p>
          <a:endParaRPr lang="en-US"/>
        </a:p>
      </dgm:t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C0FD6F-D5E7-401A-8084-2FCA47C0D1F6}" type="pres">
      <dgm:prSet presAssocID="{B70D6F5C-B9DA-4770-BB76-3C931B0F8594}" presName="parTransOne" presStyleCnt="0"/>
      <dgm:spPr/>
      <dgm:t>
        <a:bodyPr/>
        <a:lstStyle/>
        <a:p>
          <a:endParaRPr lang="en-US"/>
        </a:p>
      </dgm:t>
    </dgm:pt>
    <dgm:pt modelId="{3EED9FEC-6CA7-40FA-8082-81534966DEDD}" type="pres">
      <dgm:prSet presAssocID="{B70D6F5C-B9DA-4770-BB76-3C931B0F8594}" presName="horzOne" presStyleCnt="0"/>
      <dgm:spPr/>
      <dgm:t>
        <a:bodyPr/>
        <a:lstStyle/>
        <a:p>
          <a:endParaRPr lang="en-US"/>
        </a:p>
      </dgm:t>
    </dgm:pt>
    <dgm:pt modelId="{324B2778-F15A-49C8-98F2-E1A892DC2B6C}" type="pres">
      <dgm:prSet presAssocID="{C93FBDC6-1707-4FE7-AA7C-D01447FE5DA4}" presName="vertTwo" presStyleCnt="0"/>
      <dgm:spPr/>
      <dgm:t>
        <a:bodyPr/>
        <a:lstStyle/>
        <a:p>
          <a:endParaRPr lang="en-US"/>
        </a:p>
      </dgm:t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58259-2B48-4E4E-A7B9-9C0DCB2F368B}" type="pres">
      <dgm:prSet presAssocID="{C93FBDC6-1707-4FE7-AA7C-D01447FE5DA4}" presName="horzTwo" presStyleCnt="0"/>
      <dgm:spPr/>
      <dgm:t>
        <a:bodyPr/>
        <a:lstStyle/>
        <a:p>
          <a:endParaRPr lang="en-US"/>
        </a:p>
      </dgm:t>
    </dgm:pt>
    <dgm:pt modelId="{ED394163-1492-40AA-9264-03EEA02967E2}" type="pres">
      <dgm:prSet presAssocID="{7F3D5686-286F-435C-81FB-F7E88B136FFF}" presName="sibSpaceTwo" presStyleCnt="0"/>
      <dgm:spPr/>
      <dgm:t>
        <a:bodyPr/>
        <a:lstStyle/>
        <a:p>
          <a:endParaRPr lang="en-US"/>
        </a:p>
      </dgm:t>
    </dgm:pt>
    <dgm:pt modelId="{06EFD6E6-17C4-49F7-ACBF-8B408D532648}" type="pres">
      <dgm:prSet presAssocID="{43B58104-68DF-429F-8BDA-33BF767CA44A}" presName="vertTwo" presStyleCnt="0"/>
      <dgm:spPr/>
      <dgm:t>
        <a:bodyPr/>
        <a:lstStyle/>
        <a:p>
          <a:endParaRPr lang="en-US"/>
        </a:p>
      </dgm:t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BB40A-921D-4349-8C2B-5C21B99DCF65}" type="pres">
      <dgm:prSet presAssocID="{43B58104-68DF-429F-8BDA-33BF767CA44A}" presName="horzTwo" presStyleCnt="0"/>
      <dgm:spPr/>
      <dgm:t>
        <a:bodyPr/>
        <a:lstStyle/>
        <a:p>
          <a:endParaRPr lang="en-US"/>
        </a:p>
      </dgm:t>
    </dgm:pt>
    <dgm:pt modelId="{0FA6D49A-41DC-4A29-8295-1C07C241CB37}" type="pres">
      <dgm:prSet presAssocID="{05866ADB-118D-438C-81B1-33B3A52731C9}" presName="sibSpaceTwo" presStyleCnt="0"/>
      <dgm:spPr/>
      <dgm:t>
        <a:bodyPr/>
        <a:lstStyle/>
        <a:p>
          <a:endParaRPr lang="en-US"/>
        </a:p>
      </dgm:t>
    </dgm:pt>
    <dgm:pt modelId="{A1D2BADB-DC44-4349-A088-BD8E0800B0E9}" type="pres">
      <dgm:prSet presAssocID="{F2F4EC40-C9B9-4727-9BB7-A52DFA83CF59}" presName="vertTwo" presStyleCnt="0"/>
      <dgm:spPr/>
      <dgm:t>
        <a:bodyPr/>
        <a:lstStyle/>
        <a:p>
          <a:endParaRPr lang="en-US"/>
        </a:p>
      </dgm:t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8EE10-E807-4BBB-8F5D-3335458819E8}" type="pres">
      <dgm:prSet presAssocID="{F2F4EC40-C9B9-4727-9BB7-A52DFA83CF59}" presName="horzTwo" presStyleCnt="0"/>
      <dgm:spPr/>
      <dgm:t>
        <a:bodyPr/>
        <a:lstStyle/>
        <a:p>
          <a:endParaRPr lang="en-US"/>
        </a:p>
      </dgm:t>
    </dgm:pt>
  </dgm:ptLst>
  <dgm:cxnLst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/>
      <dgm:spPr/>
      <dgm:t>
        <a:bodyPr/>
        <a:lstStyle/>
        <a:p>
          <a:pPr rtl="0"/>
          <a:r>
            <a:rPr lang="en-US" dirty="0" smtClean="0"/>
            <a:t>Unnecessary visual clutter that doesn’t provide additional insight</a:t>
          </a:r>
          <a:endParaRPr lang="en-US" dirty="0"/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/>
        </a:p>
      </dgm:t>
    </dgm:pt>
    <dgm:pt modelId="{D3B7DA82-0685-42E1-8640-8E38FB75FC2D}">
      <dgm:prSet/>
      <dgm:spPr/>
      <dgm:t>
        <a:bodyPr/>
        <a:lstStyle/>
        <a:p>
          <a:pPr rtl="0"/>
          <a:r>
            <a:rPr lang="en-US" smtClean="0"/>
            <a:t>Distraction from the story the chart is supposed to convey</a:t>
          </a:r>
          <a:endParaRPr lang="en-US"/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/>
        </a:p>
      </dgm:t>
    </dgm:pt>
    <dgm:pt modelId="{3D87B478-25B9-4331-8FD6-4862DCEE691C}">
      <dgm:prSet/>
      <dgm:spPr/>
      <dgm:t>
        <a:bodyPr/>
        <a:lstStyle/>
        <a:p>
          <a:pPr rtl="0"/>
          <a:r>
            <a:rPr lang="en-US" smtClean="0"/>
            <a:t>When the data-ink ratio is low, chartjunk is likely to be high</a:t>
          </a:r>
          <a:endParaRPr lang="en-US"/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 smtClean="0"/>
            <a:t>Creates illusion of movement</a:t>
          </a:r>
          <a:endParaRPr lang="en-US" dirty="0"/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 smtClean="0"/>
            <a:t>Stands out, in a bad way</a:t>
          </a:r>
          <a:endParaRPr lang="en-US"/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53183-F022-4665-A64D-45F63A4A349A}" type="pres">
      <dgm:prSet presAssocID="{849341C6-47E6-4B4A-80B4-43A03980DD13}" presName="spacer" presStyleCnt="0"/>
      <dgm:spPr/>
      <dgm:t>
        <a:bodyPr/>
        <a:lstStyle/>
        <a:p>
          <a:endParaRPr lang="en-US"/>
        </a:p>
      </dgm:t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786E10-64C8-44A5-BDE9-6FBE5867C19C}">
      <dgm:prSet/>
      <dgm:spPr/>
      <dgm:t>
        <a:bodyPr/>
        <a:lstStyle/>
        <a:p>
          <a:pPr rtl="0"/>
          <a:r>
            <a:rPr lang="en-US" dirty="0" smtClean="0"/>
            <a:t>Descriptive</a:t>
          </a:r>
          <a:endParaRPr lang="en-US" dirty="0"/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7EB7AA95-F200-4290-AB43-8AD6E49A46AE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Clustering</a:t>
          </a:r>
          <a:endParaRPr lang="en-US" dirty="0">
            <a:solidFill>
              <a:srgbClr val="FF0000"/>
            </a:solidFill>
          </a:endParaRPr>
        </a:p>
      </dgm:t>
    </dgm:pt>
    <dgm:pt modelId="{765E7F63-9612-4AF1-8509-5EB81BC9C1B7}" type="parTrans" cxnId="{96DC69BE-EFB2-477B-8280-87EFD3E7940E}">
      <dgm:prSet/>
      <dgm:spPr/>
      <dgm:t>
        <a:bodyPr/>
        <a:lstStyle/>
        <a:p>
          <a:endParaRPr lang="en-US"/>
        </a:p>
      </dgm:t>
    </dgm:pt>
    <dgm:pt modelId="{1F04673C-9138-4372-A212-6C69C4E036EC}" type="sibTrans" cxnId="{96DC69BE-EFB2-477B-8280-87EFD3E7940E}">
      <dgm:prSet/>
      <dgm:spPr/>
      <dgm:t>
        <a:bodyPr/>
        <a:lstStyle/>
        <a:p>
          <a:endParaRPr lang="en-US"/>
        </a:p>
      </dgm:t>
    </dgm:pt>
    <dgm:pt modelId="{017A3D0A-6DD1-420D-ACAA-D26C68855225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Association Rule Discovery</a:t>
          </a:r>
          <a:endParaRPr lang="en-US" dirty="0">
            <a:solidFill>
              <a:srgbClr val="FF0000"/>
            </a:solidFill>
          </a:endParaRPr>
        </a:p>
      </dgm:t>
    </dgm:pt>
    <dgm:pt modelId="{D3128F1D-2329-408A-9C83-494A1F9E69CD}" type="parTrans" cxnId="{A97930C7-12C1-4D94-85FB-7C8AB62BE0D4}">
      <dgm:prSet/>
      <dgm:spPr/>
      <dgm:t>
        <a:bodyPr/>
        <a:lstStyle/>
        <a:p>
          <a:endParaRPr lang="en-US"/>
        </a:p>
      </dgm:t>
    </dgm:pt>
    <dgm:pt modelId="{DDA55139-0D85-43C9-8236-0C6F4B65B412}" type="sibTrans" cxnId="{A97930C7-12C1-4D94-85FB-7C8AB62BE0D4}">
      <dgm:prSet/>
      <dgm:spPr/>
      <dgm:t>
        <a:bodyPr/>
        <a:lstStyle/>
        <a:p>
          <a:endParaRPr lang="en-US"/>
        </a:p>
      </dgm:t>
    </dgm:pt>
    <dgm:pt modelId="{264D7F9B-05B3-4BCE-A057-442C5DB50107}">
      <dgm:prSet/>
      <dgm:spPr/>
      <dgm:t>
        <a:bodyPr/>
        <a:lstStyle/>
        <a:p>
          <a:pPr rtl="0"/>
          <a:r>
            <a:rPr lang="en-US" dirty="0" smtClean="0"/>
            <a:t>Sequential Pattern Discovery</a:t>
          </a:r>
          <a:endParaRPr lang="en-US" dirty="0"/>
        </a:p>
      </dgm:t>
    </dgm:pt>
    <dgm:pt modelId="{0E3C373D-6BF9-411F-A830-8F1EBBFEEC79}" type="parTrans" cxnId="{F1A90E0A-ED45-4297-882F-B3EABAE4EBE5}">
      <dgm:prSet/>
      <dgm:spPr/>
      <dgm:t>
        <a:bodyPr/>
        <a:lstStyle/>
        <a:p>
          <a:endParaRPr lang="en-US"/>
        </a:p>
      </dgm:t>
    </dgm:pt>
    <dgm:pt modelId="{4C4371C3-F0FC-448C-A95D-22894F7D0583}" type="sibTrans" cxnId="{F1A90E0A-ED45-4297-882F-B3EABAE4EBE5}">
      <dgm:prSet/>
      <dgm:spPr/>
      <dgm:t>
        <a:bodyPr/>
        <a:lstStyle/>
        <a:p>
          <a:endParaRPr lang="en-US"/>
        </a:p>
      </dgm:t>
    </dgm:pt>
    <dgm:pt modelId="{8814F091-C883-490D-B5B6-99BC3C2855E8}">
      <dgm:prSet/>
      <dgm:spPr/>
      <dgm:t>
        <a:bodyPr/>
        <a:lstStyle/>
        <a:p>
          <a:pPr rtl="0"/>
          <a:r>
            <a:rPr lang="en-US" smtClean="0"/>
            <a:t>Predictive</a:t>
          </a:r>
          <a:endParaRPr lang="en-US"/>
        </a:p>
      </dgm:t>
    </dgm:pt>
    <dgm:pt modelId="{73E50167-843A-43F0-A0DA-143A6FA5FC84}" type="parTrans" cxnId="{6A559AAF-FF56-4DF8-9F77-8DA43E829B35}">
      <dgm:prSet/>
      <dgm:spPr/>
      <dgm:t>
        <a:bodyPr/>
        <a:lstStyle/>
        <a:p>
          <a:endParaRPr lang="en-US"/>
        </a:p>
      </dgm:t>
    </dgm:pt>
    <dgm:pt modelId="{011D7318-752E-4759-A6B8-E2CCF35E4B46}" type="sibTrans" cxnId="{6A559AAF-FF56-4DF8-9F77-8DA43E829B35}">
      <dgm:prSet/>
      <dgm:spPr/>
      <dgm:t>
        <a:bodyPr/>
        <a:lstStyle/>
        <a:p>
          <a:endParaRPr lang="en-US"/>
        </a:p>
      </dgm:t>
    </dgm:pt>
    <dgm:pt modelId="{A2EC3188-2BDC-489F-AF24-DA4C0EB4F383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Classification</a:t>
          </a:r>
          <a:endParaRPr lang="en-US" dirty="0">
            <a:solidFill>
              <a:srgbClr val="FF0000"/>
            </a:solidFill>
          </a:endParaRPr>
        </a:p>
      </dgm:t>
    </dgm:pt>
    <dgm:pt modelId="{06638E05-F131-4604-B8CB-A8261C5F0441}" type="parTrans" cxnId="{CAED031E-4F73-48D8-B19C-F6FA04B296DF}">
      <dgm:prSet/>
      <dgm:spPr/>
      <dgm:t>
        <a:bodyPr/>
        <a:lstStyle/>
        <a:p>
          <a:endParaRPr lang="en-US"/>
        </a:p>
      </dgm:t>
    </dgm:pt>
    <dgm:pt modelId="{A5C702B0-7C49-422C-8BB1-4F8167F16DB4}" type="sibTrans" cxnId="{CAED031E-4F73-48D8-B19C-F6FA04B296DF}">
      <dgm:prSet/>
      <dgm:spPr/>
      <dgm:t>
        <a:bodyPr/>
        <a:lstStyle/>
        <a:p>
          <a:endParaRPr lang="en-US"/>
        </a:p>
      </dgm:t>
    </dgm:pt>
    <dgm:pt modelId="{6CCECF15-05EB-45F8-B72C-38CC6F11F8AC}">
      <dgm:prSet/>
      <dgm:spPr/>
      <dgm:t>
        <a:bodyPr/>
        <a:lstStyle/>
        <a:p>
          <a:pPr rtl="0"/>
          <a:r>
            <a:rPr lang="en-US" b="0" dirty="0" smtClean="0"/>
            <a:t>Regression</a:t>
          </a:r>
          <a:endParaRPr lang="en-US" b="0" dirty="0"/>
        </a:p>
      </dgm:t>
    </dgm:pt>
    <dgm:pt modelId="{ED08EC38-A498-4E26-887B-1A84E0FE1D5A}" type="parTrans" cxnId="{77C313CF-3B64-421F-BC84-5C82AA93BB19}">
      <dgm:prSet/>
      <dgm:spPr/>
      <dgm:t>
        <a:bodyPr/>
        <a:lstStyle/>
        <a:p>
          <a:endParaRPr lang="en-US"/>
        </a:p>
      </dgm:t>
    </dgm:pt>
    <dgm:pt modelId="{292EDDC2-9571-4995-BEB8-D454823202B5}" type="sibTrans" cxnId="{77C313CF-3B64-421F-BC84-5C82AA93BB19}">
      <dgm:prSet/>
      <dgm:spPr/>
      <dgm:t>
        <a:bodyPr/>
        <a:lstStyle/>
        <a:p>
          <a:endParaRPr lang="en-US"/>
        </a:p>
      </dgm:t>
    </dgm:pt>
    <dgm:pt modelId="{7F85B12C-9FF3-466A-B3EE-0611249BE798}">
      <dgm:prSet/>
      <dgm:spPr/>
      <dgm:t>
        <a:bodyPr/>
        <a:lstStyle/>
        <a:p>
          <a:pPr rtl="0"/>
          <a:r>
            <a:rPr lang="en-US" smtClean="0"/>
            <a:t>Neural Networks</a:t>
          </a:r>
          <a:endParaRPr lang="en-US"/>
        </a:p>
      </dgm:t>
    </dgm:pt>
    <dgm:pt modelId="{1294E015-1C3D-47D8-8D36-E34DBA6A5195}" type="parTrans" cxnId="{CC7DFF5D-0320-4D13-89A1-645B06491CB5}">
      <dgm:prSet/>
      <dgm:spPr/>
      <dgm:t>
        <a:bodyPr/>
        <a:lstStyle/>
        <a:p>
          <a:endParaRPr lang="en-US"/>
        </a:p>
      </dgm:t>
    </dgm:pt>
    <dgm:pt modelId="{1871CEF6-367B-4875-9265-94FA7622D42B}" type="sibTrans" cxnId="{CC7DFF5D-0320-4D13-89A1-645B06491CB5}">
      <dgm:prSet/>
      <dgm:spPr/>
      <dgm:t>
        <a:bodyPr/>
        <a:lstStyle/>
        <a:p>
          <a:endParaRPr lang="en-US"/>
        </a:p>
      </dgm:t>
    </dgm:pt>
    <dgm:pt modelId="{4B54650F-4A30-4CD1-92A2-A82FE47D7EB1}">
      <dgm:prSet/>
      <dgm:spPr/>
      <dgm:t>
        <a:bodyPr/>
        <a:lstStyle/>
        <a:p>
          <a:pPr rtl="0"/>
          <a:r>
            <a:rPr lang="en-US" smtClean="0"/>
            <a:t>Deviation Detection</a:t>
          </a:r>
          <a:endParaRPr lang="en-US"/>
        </a:p>
      </dgm:t>
    </dgm:pt>
    <dgm:pt modelId="{06E1FBDD-E46F-4CC6-B8A4-B31A650A9BCD}" type="parTrans" cxnId="{4605A3F3-4314-44AF-9CF1-2A23FE9A624E}">
      <dgm:prSet/>
      <dgm:spPr/>
      <dgm:t>
        <a:bodyPr/>
        <a:lstStyle/>
        <a:p>
          <a:endParaRPr lang="en-US"/>
        </a:p>
      </dgm:t>
    </dgm:pt>
    <dgm:pt modelId="{DBB94DD6-A46E-4BA8-84E1-2FD4AD2FDDC9}" type="sibTrans" cxnId="{4605A3F3-4314-44AF-9CF1-2A23FE9A624E}">
      <dgm:prSet/>
      <dgm:spPr/>
      <dgm:t>
        <a:bodyPr/>
        <a:lstStyle/>
        <a:p>
          <a:endParaRPr lang="en-US"/>
        </a:p>
      </dgm:t>
    </dgm:pt>
    <dgm:pt modelId="{C87A0F97-B469-4936-BFC8-88A7F76F8A4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</a:rPr>
            <a:t>Visualization</a:t>
          </a:r>
          <a:endParaRPr lang="en-US" b="1" dirty="0">
            <a:solidFill>
              <a:schemeClr val="tx2"/>
            </a:solidFill>
          </a:endParaRPr>
        </a:p>
      </dgm:t>
    </dgm:pt>
    <dgm:pt modelId="{03AF036E-88C1-41EC-A34C-B4B6AFFAC282}" type="sibTrans" cxnId="{76D89A4C-0FF0-49FB-85DE-42FE18A717FA}">
      <dgm:prSet/>
      <dgm:spPr/>
      <dgm:t>
        <a:bodyPr/>
        <a:lstStyle/>
        <a:p>
          <a:endParaRPr lang="en-US"/>
        </a:p>
      </dgm:t>
    </dgm:pt>
    <dgm:pt modelId="{F8B98436-756E-49BD-88E4-9B5425B2A773}" type="parTrans" cxnId="{76D89A4C-0FF0-49FB-85DE-42FE18A717FA}">
      <dgm:prSet/>
      <dgm:spPr/>
      <dgm:t>
        <a:bodyPr/>
        <a:lstStyle/>
        <a:p>
          <a:endParaRPr lang="en-US"/>
        </a:p>
      </dgm:t>
    </dgm:pt>
    <dgm:pt modelId="{27362489-D4F3-4815-A597-15F458235617}" type="pres">
      <dgm:prSet presAssocID="{1CC99715-F6F4-4EDB-9D3D-E0E9CD826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3843A-248F-4DDD-A0ED-E384F0D290CB}" type="pres">
      <dgm:prSet presAssocID="{F3786E10-64C8-44A5-BDE9-6FBE5867C1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5D218-5DD3-413D-8B8A-16238D5D14AC}" type="pres">
      <dgm:prSet presAssocID="{F3786E10-64C8-44A5-BDE9-6FBE5867C19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4706E-27E8-4CEC-ADAD-663026476BF5}" type="pres">
      <dgm:prSet presAssocID="{8814F091-C883-490D-B5B6-99BC3C2855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CD8E1-9B40-4EEF-BF26-346987A286B1}" type="pres">
      <dgm:prSet presAssocID="{8814F091-C883-490D-B5B6-99BC3C2855E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D031E-4F73-48D8-B19C-F6FA04B296DF}" srcId="{8814F091-C883-490D-B5B6-99BC3C2855E8}" destId="{A2EC3188-2BDC-489F-AF24-DA4C0EB4F383}" srcOrd="0" destOrd="0" parTransId="{06638E05-F131-4604-B8CB-A8261C5F0441}" sibTransId="{A5C702B0-7C49-422C-8BB1-4F8167F16DB4}"/>
    <dgm:cxn modelId="{96DC69BE-EFB2-477B-8280-87EFD3E7940E}" srcId="{F3786E10-64C8-44A5-BDE9-6FBE5867C19C}" destId="{7EB7AA95-F200-4290-AB43-8AD6E49A46AE}" srcOrd="0" destOrd="0" parTransId="{765E7F63-9612-4AF1-8509-5EB81BC9C1B7}" sibTransId="{1F04673C-9138-4372-A212-6C69C4E036EC}"/>
    <dgm:cxn modelId="{6A559AAF-FF56-4DF8-9F77-8DA43E829B35}" srcId="{1CC99715-F6F4-4EDB-9D3D-E0E9CD826C32}" destId="{8814F091-C883-490D-B5B6-99BC3C2855E8}" srcOrd="1" destOrd="0" parTransId="{73E50167-843A-43F0-A0DA-143A6FA5FC84}" sibTransId="{011D7318-752E-4759-A6B8-E2CCF35E4B46}"/>
    <dgm:cxn modelId="{1400B536-A11E-F24E-A6FF-CFFF039E6463}" type="presOf" srcId="{A2EC3188-2BDC-489F-AF24-DA4C0EB4F383}" destId="{7C0CD8E1-9B40-4EEF-BF26-346987A286B1}" srcOrd="0" destOrd="0" presId="urn:microsoft.com/office/officeart/2005/8/layout/vList2"/>
    <dgm:cxn modelId="{E6580784-C572-6A46-B25C-0DBEE3D2FB8E}" type="presOf" srcId="{1CC99715-F6F4-4EDB-9D3D-E0E9CD826C32}" destId="{27362489-D4F3-4815-A597-15F458235617}" srcOrd="0" destOrd="0" presId="urn:microsoft.com/office/officeart/2005/8/layout/vList2"/>
    <dgm:cxn modelId="{A97930C7-12C1-4D94-85FB-7C8AB62BE0D4}" srcId="{F3786E10-64C8-44A5-BDE9-6FBE5867C19C}" destId="{017A3D0A-6DD1-420D-ACAA-D26C68855225}" srcOrd="1" destOrd="0" parTransId="{D3128F1D-2329-408A-9C83-494A1F9E69CD}" sibTransId="{DDA55139-0D85-43C9-8236-0C6F4B65B412}"/>
    <dgm:cxn modelId="{466B3C87-F684-0A4F-8A58-D650C0037332}" type="presOf" srcId="{264D7F9B-05B3-4BCE-A057-442C5DB50107}" destId="{5985D218-5DD3-413D-8B8A-16238D5D14AC}" srcOrd="0" destOrd="2" presId="urn:microsoft.com/office/officeart/2005/8/layout/vList2"/>
    <dgm:cxn modelId="{D45FDE8A-BD00-7547-A568-145304AE8D41}" type="presOf" srcId="{4B54650F-4A30-4CD1-92A2-A82FE47D7EB1}" destId="{7C0CD8E1-9B40-4EEF-BF26-346987A286B1}" srcOrd="0" destOrd="3" presId="urn:microsoft.com/office/officeart/2005/8/layout/vList2"/>
    <dgm:cxn modelId="{196BB7EF-D781-7349-B4BC-AE92CEC4398D}" type="presOf" srcId="{F3786E10-64C8-44A5-BDE9-6FBE5867C19C}" destId="{03A3843A-248F-4DDD-A0ED-E384F0D290CB}" srcOrd="0" destOrd="0" presId="urn:microsoft.com/office/officeart/2005/8/layout/vList2"/>
    <dgm:cxn modelId="{4577EE8C-CED1-3543-A22E-EDEF5B76FF04}" type="presOf" srcId="{7F85B12C-9FF3-466A-B3EE-0611249BE798}" destId="{7C0CD8E1-9B40-4EEF-BF26-346987A286B1}" srcOrd="0" destOrd="2" presId="urn:microsoft.com/office/officeart/2005/8/layout/vList2"/>
    <dgm:cxn modelId="{1FE669F6-0E46-1D4A-A5B7-E1A1584B92EB}" type="presOf" srcId="{7EB7AA95-F200-4290-AB43-8AD6E49A46AE}" destId="{5985D218-5DD3-413D-8B8A-16238D5D14AC}" srcOrd="0" destOrd="0" presId="urn:microsoft.com/office/officeart/2005/8/layout/vList2"/>
    <dgm:cxn modelId="{F1A90E0A-ED45-4297-882F-B3EABAE4EBE5}" srcId="{F3786E10-64C8-44A5-BDE9-6FBE5867C19C}" destId="{264D7F9B-05B3-4BCE-A057-442C5DB50107}" srcOrd="2" destOrd="0" parTransId="{0E3C373D-6BF9-411F-A830-8F1EBBFEEC79}" sibTransId="{4C4371C3-F0FC-448C-A95D-22894F7D0583}"/>
    <dgm:cxn modelId="{4605A3F3-4314-44AF-9CF1-2A23FE9A624E}" srcId="{8814F091-C883-490D-B5B6-99BC3C2855E8}" destId="{4B54650F-4A30-4CD1-92A2-A82FE47D7EB1}" srcOrd="3" destOrd="0" parTransId="{06E1FBDD-E46F-4CC6-B8A4-B31A650A9BCD}" sibTransId="{DBB94DD6-A46E-4BA8-84E1-2FD4AD2FDDC9}"/>
    <dgm:cxn modelId="{C284C3BD-A866-B943-BEC8-95166C33B5E1}" type="presOf" srcId="{8814F091-C883-490D-B5B6-99BC3C2855E8}" destId="{9584706E-27E8-4CEC-ADAD-663026476BF5}" srcOrd="0" destOrd="0" presId="urn:microsoft.com/office/officeart/2005/8/layout/vList2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52D3FD00-7A82-0B45-A123-A07F743FEF83}" type="presOf" srcId="{C87A0F97-B469-4936-BFC8-88A7F76F8A47}" destId="{5985D218-5DD3-413D-8B8A-16238D5D14AC}" srcOrd="0" destOrd="3" presId="urn:microsoft.com/office/officeart/2005/8/layout/vList2"/>
    <dgm:cxn modelId="{76D89A4C-0FF0-49FB-85DE-42FE18A717FA}" srcId="{F3786E10-64C8-44A5-BDE9-6FBE5867C19C}" destId="{C87A0F97-B469-4936-BFC8-88A7F76F8A47}" srcOrd="3" destOrd="0" parTransId="{F8B98436-756E-49BD-88E4-9B5425B2A773}" sibTransId="{03AF036E-88C1-41EC-A34C-B4B6AFFAC282}"/>
    <dgm:cxn modelId="{B19A4D28-26F2-B44F-8B74-4FC62C7B6CA7}" type="presOf" srcId="{6CCECF15-05EB-45F8-B72C-38CC6F11F8AC}" destId="{7C0CD8E1-9B40-4EEF-BF26-346987A286B1}" srcOrd="0" destOrd="1" presId="urn:microsoft.com/office/officeart/2005/8/layout/vList2"/>
    <dgm:cxn modelId="{1E3A8660-E9B4-1046-A5BF-09325F4A1401}" type="presOf" srcId="{017A3D0A-6DD1-420D-ACAA-D26C68855225}" destId="{5985D218-5DD3-413D-8B8A-16238D5D14AC}" srcOrd="0" destOrd="1" presId="urn:microsoft.com/office/officeart/2005/8/layout/vList2"/>
    <dgm:cxn modelId="{77C313CF-3B64-421F-BC84-5C82AA93BB19}" srcId="{8814F091-C883-490D-B5B6-99BC3C2855E8}" destId="{6CCECF15-05EB-45F8-B72C-38CC6F11F8AC}" srcOrd="1" destOrd="0" parTransId="{ED08EC38-A498-4E26-887B-1A84E0FE1D5A}" sibTransId="{292EDDC2-9571-4995-BEB8-D454823202B5}"/>
    <dgm:cxn modelId="{CC7DFF5D-0320-4D13-89A1-645B06491CB5}" srcId="{8814F091-C883-490D-B5B6-99BC3C2855E8}" destId="{7F85B12C-9FF3-466A-B3EE-0611249BE798}" srcOrd="2" destOrd="0" parTransId="{1294E015-1C3D-47D8-8D36-E34DBA6A5195}" sibTransId="{1871CEF6-367B-4875-9265-94FA7622D42B}"/>
    <dgm:cxn modelId="{E8783621-2172-7042-A82D-2F6A8A4055DC}" type="presParOf" srcId="{27362489-D4F3-4815-A597-15F458235617}" destId="{03A3843A-248F-4DDD-A0ED-E384F0D290CB}" srcOrd="0" destOrd="0" presId="urn:microsoft.com/office/officeart/2005/8/layout/vList2"/>
    <dgm:cxn modelId="{E705BB85-7351-C147-8AAB-05F3FA199D9F}" type="presParOf" srcId="{27362489-D4F3-4815-A597-15F458235617}" destId="{5985D218-5DD3-413D-8B8A-16238D5D14AC}" srcOrd="1" destOrd="0" presId="urn:microsoft.com/office/officeart/2005/8/layout/vList2"/>
    <dgm:cxn modelId="{FE661D74-D7BB-B143-97D7-BDEBE8706ED0}" type="presParOf" srcId="{27362489-D4F3-4815-A597-15F458235617}" destId="{9584706E-27E8-4CEC-ADAD-663026476BF5}" srcOrd="2" destOrd="0" presId="urn:microsoft.com/office/officeart/2005/8/layout/vList2"/>
    <dgm:cxn modelId="{F7F2D2EE-1F1A-1C4B-8C12-D12BC06D4ED7}" type="presParOf" srcId="{27362489-D4F3-4815-A597-15F458235617}" destId="{7C0CD8E1-9B40-4EEF-BF26-346987A286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The chart should tell a story</a:t>
          </a:r>
          <a:endParaRPr lang="en-US" sz="2700" kern="1200" dirty="0"/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1</a:t>
          </a:r>
          <a:endParaRPr lang="en-US" sz="5900" kern="1200" dirty="0"/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The chart should have graphical integrity</a:t>
          </a:r>
          <a:endParaRPr lang="en-US" sz="2700" kern="1200" dirty="0"/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2</a:t>
          </a:r>
          <a:endParaRPr lang="en-US" sz="5900" kern="1200" dirty="0"/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The </a:t>
          </a:r>
          <a:r>
            <a:rPr lang="en-US" sz="2700" kern="1200" dirty="0" smtClean="0"/>
            <a:t>chart should minimize graphical complexity</a:t>
          </a:r>
          <a:endParaRPr lang="en-US" sz="2700" kern="1200" dirty="0"/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3</a:t>
          </a:r>
          <a:endParaRPr lang="en-US" sz="5900" kern="1200" dirty="0"/>
        </a:p>
      </dsp:txBody>
      <dsp:txXfrm>
        <a:off x="1135190" y="2530869"/>
        <a:ext cx="994026" cy="1071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54731"/>
          <a:ext cx="8229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Graphics should be clear on their own</a:t>
          </a:r>
          <a:endParaRPr lang="en-US" sz="2800" kern="1200" dirty="0"/>
        </a:p>
      </dsp:txBody>
      <dsp:txXfrm>
        <a:off x="54298" y="109029"/>
        <a:ext cx="8121004" cy="1003708"/>
      </dsp:txXfrm>
    </dsp:sp>
    <dsp:sp modelId="{2578F2BA-85B0-48C3-B503-891E840F3FA0}">
      <dsp:nvSpPr>
        <dsp:cNvPr id="0" name=""/>
        <dsp:cNvSpPr/>
      </dsp:nvSpPr>
      <dsp:spPr>
        <a:xfrm>
          <a:off x="0" y="1247675"/>
          <a:ext cx="8229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depictions should enable meaningful comparison</a:t>
          </a:r>
          <a:endParaRPr lang="en-US" sz="2800" kern="1200" dirty="0"/>
        </a:p>
      </dsp:txBody>
      <dsp:txXfrm>
        <a:off x="54298" y="1301973"/>
        <a:ext cx="8121004" cy="1003708"/>
      </dsp:txXfrm>
    </dsp:sp>
    <dsp:sp modelId="{C7E83C10-AA09-4127-97CB-FA14620BBC66}">
      <dsp:nvSpPr>
        <dsp:cNvPr id="0" name=""/>
        <dsp:cNvSpPr/>
      </dsp:nvSpPr>
      <dsp:spPr>
        <a:xfrm>
          <a:off x="0" y="2440620"/>
          <a:ext cx="8229600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chart should yield insight beyond the text</a:t>
          </a:r>
          <a:endParaRPr lang="en-US" sz="2800" kern="1200" dirty="0"/>
        </a:p>
      </dsp:txBody>
      <dsp:txXfrm>
        <a:off x="54298" y="2494918"/>
        <a:ext cx="8121004" cy="1003708"/>
      </dsp:txXfrm>
    </dsp:sp>
    <dsp:sp modelId="{0D2F0E01-4B54-4B97-B1DF-5D3221E56039}">
      <dsp:nvSpPr>
        <dsp:cNvPr id="0" name=""/>
        <dsp:cNvSpPr/>
      </dsp:nvSpPr>
      <dsp:spPr>
        <a:xfrm>
          <a:off x="0" y="3633564"/>
          <a:ext cx="8229600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“If the statistics are boring, then you’ve got the wrong numbers.” </a:t>
          </a:r>
          <a:r>
            <a:rPr lang="en-US" sz="2000" kern="1200" dirty="0" smtClean="0"/>
            <a:t>(</a:t>
          </a:r>
          <a:r>
            <a:rPr lang="en-US" sz="2000" kern="1200" dirty="0" err="1" smtClean="0"/>
            <a:t>Tufte</a:t>
          </a:r>
          <a:r>
            <a:rPr lang="en-US" sz="2000" kern="1200" dirty="0" smtClean="0"/>
            <a:t> 2009)</a:t>
          </a:r>
          <a:endParaRPr lang="en-US" sz="2000" kern="1200" dirty="0"/>
        </a:p>
      </dsp:txBody>
      <dsp:txXfrm>
        <a:off x="54298" y="3687862"/>
        <a:ext cx="8121004" cy="100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3060E-861B-43E6-A8F2-D6F6D6B96A2A}">
      <dsp:nvSpPr>
        <dsp:cNvPr id="0" name=""/>
        <dsp:cNvSpPr/>
      </dsp:nvSpPr>
      <dsp:spPr>
        <a:xfrm>
          <a:off x="0" y="0"/>
          <a:ext cx="2590800" cy="18050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Adjust for inflation</a:t>
          </a:r>
          <a:endParaRPr lang="en-US" sz="3300" kern="1200" dirty="0"/>
        </a:p>
      </dsp:txBody>
      <dsp:txXfrm>
        <a:off x="88114" y="88114"/>
        <a:ext cx="2414572" cy="1628789"/>
      </dsp:txXfrm>
    </dsp:sp>
    <dsp:sp modelId="{A2A0514D-7A6A-4AA6-B61C-660BE90735D0}">
      <dsp:nvSpPr>
        <dsp:cNvPr id="0" name=""/>
        <dsp:cNvSpPr/>
      </dsp:nvSpPr>
      <dsp:spPr>
        <a:xfrm>
          <a:off x="0" y="2690782"/>
          <a:ext cx="2590800" cy="18050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Make sure the context is presented</a:t>
          </a:r>
          <a:endParaRPr lang="en-US" sz="3300" kern="1200" dirty="0"/>
        </a:p>
      </dsp:txBody>
      <dsp:txXfrm>
        <a:off x="88114" y="2778896"/>
        <a:ext cx="2414572" cy="1628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Key concepts</a:t>
          </a:r>
          <a:endParaRPr lang="en-US" sz="6500" kern="1200" dirty="0"/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Sometimes a table is better</a:t>
          </a:r>
          <a:endParaRPr lang="en-US" sz="3100" kern="1200" dirty="0"/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Data-ink</a:t>
          </a:r>
          <a:endParaRPr lang="en-US" sz="3100" kern="1200" dirty="0"/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20550"/>
          <a:ext cx="7924800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Unnecessary visual clutter that doesn’t provide additional insight</a:t>
          </a:r>
          <a:endParaRPr lang="en-US" sz="3500" kern="1200" dirty="0"/>
        </a:p>
      </dsp:txBody>
      <dsp:txXfrm>
        <a:off x="67966" y="88516"/>
        <a:ext cx="7788868" cy="1256367"/>
      </dsp:txXfrm>
    </dsp:sp>
    <dsp:sp modelId="{2FE7BE74-B1E3-45FA-9023-13028E246615}">
      <dsp:nvSpPr>
        <dsp:cNvPr id="0" name=""/>
        <dsp:cNvSpPr/>
      </dsp:nvSpPr>
      <dsp:spPr>
        <a:xfrm>
          <a:off x="0" y="1513650"/>
          <a:ext cx="7924800" cy="139229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Distraction from the story the chart is supposed to convey</a:t>
          </a:r>
          <a:endParaRPr lang="en-US" sz="3500" kern="1200"/>
        </a:p>
      </dsp:txBody>
      <dsp:txXfrm>
        <a:off x="67966" y="1581616"/>
        <a:ext cx="7788868" cy="1256367"/>
      </dsp:txXfrm>
    </dsp:sp>
    <dsp:sp modelId="{3DC46BC2-8D25-48A9-B5C0-A59D02ACE79C}">
      <dsp:nvSpPr>
        <dsp:cNvPr id="0" name=""/>
        <dsp:cNvSpPr/>
      </dsp:nvSpPr>
      <dsp:spPr>
        <a:xfrm>
          <a:off x="0" y="3006750"/>
          <a:ext cx="7924800" cy="13922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When the data-ink ratio is low, chartjunk is likely to be high</a:t>
          </a:r>
          <a:endParaRPr lang="en-US" sz="3500" kern="1200"/>
        </a:p>
      </dsp:txBody>
      <dsp:txXfrm>
        <a:off x="67966" y="3074716"/>
        <a:ext cx="7788868" cy="1256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Creates illusion of movement</a:t>
          </a:r>
          <a:endParaRPr lang="en-US" sz="2500" kern="1200" dirty="0"/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Stands out, in a bad way</a:t>
          </a:r>
          <a:endParaRPr lang="en-US" sz="2500" kern="1200"/>
        </a:p>
      </dsp:txBody>
      <dsp:txXfrm>
        <a:off x="48547" y="1151347"/>
        <a:ext cx="3255706" cy="897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3843A-248F-4DDD-A0ED-E384F0D290CB}">
      <dsp:nvSpPr>
        <dsp:cNvPr id="0" name=""/>
        <dsp:cNvSpPr/>
      </dsp:nvSpPr>
      <dsp:spPr>
        <a:xfrm>
          <a:off x="0" y="58529"/>
          <a:ext cx="5410200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Descriptive</a:t>
          </a:r>
          <a:endParaRPr lang="en-US" sz="3100" kern="1200" dirty="0"/>
        </a:p>
      </dsp:txBody>
      <dsp:txXfrm>
        <a:off x="36296" y="94825"/>
        <a:ext cx="5337608" cy="670943"/>
      </dsp:txXfrm>
    </dsp:sp>
    <dsp:sp modelId="{5985D218-5DD3-413D-8B8A-16238D5D14AC}">
      <dsp:nvSpPr>
        <dsp:cNvPr id="0" name=""/>
        <dsp:cNvSpPr/>
      </dsp:nvSpPr>
      <dsp:spPr>
        <a:xfrm>
          <a:off x="0" y="802064"/>
          <a:ext cx="5410200" cy="163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7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FF0000"/>
              </a:solidFill>
            </a:rPr>
            <a:t>Clustering</a:t>
          </a:r>
          <a:endParaRPr lang="en-US" sz="2400" kern="1200" dirty="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FF0000"/>
              </a:solidFill>
            </a:rPr>
            <a:t>Association Rule Discovery</a:t>
          </a:r>
          <a:endParaRPr lang="en-US" sz="2400" kern="1200" dirty="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Sequential Pattern Discovery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chemeClr val="tx2"/>
              </a:solidFill>
            </a:rPr>
            <a:t>Visualization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0" y="802064"/>
        <a:ext cx="5410200" cy="1636335"/>
      </dsp:txXfrm>
    </dsp:sp>
    <dsp:sp modelId="{9584706E-27E8-4CEC-ADAD-663026476BF5}">
      <dsp:nvSpPr>
        <dsp:cNvPr id="0" name=""/>
        <dsp:cNvSpPr/>
      </dsp:nvSpPr>
      <dsp:spPr>
        <a:xfrm>
          <a:off x="0" y="2438400"/>
          <a:ext cx="5410200" cy="743535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Predictive</a:t>
          </a:r>
          <a:endParaRPr lang="en-US" sz="3100" kern="1200"/>
        </a:p>
      </dsp:txBody>
      <dsp:txXfrm>
        <a:off x="36296" y="2474696"/>
        <a:ext cx="5337608" cy="670943"/>
      </dsp:txXfrm>
    </dsp:sp>
    <dsp:sp modelId="{7C0CD8E1-9B40-4EEF-BF26-346987A286B1}">
      <dsp:nvSpPr>
        <dsp:cNvPr id="0" name=""/>
        <dsp:cNvSpPr/>
      </dsp:nvSpPr>
      <dsp:spPr>
        <a:xfrm>
          <a:off x="0" y="3181935"/>
          <a:ext cx="5410200" cy="163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7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FF0000"/>
              </a:solidFill>
            </a:rPr>
            <a:t>Classification</a:t>
          </a:r>
          <a:endParaRPr lang="en-US" sz="2400" kern="1200" dirty="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Regression</a:t>
          </a:r>
          <a:endParaRPr lang="en-US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Neural Networks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Deviation Detection</a:t>
          </a:r>
          <a:endParaRPr lang="en-US" sz="2400" kern="1200"/>
        </a:p>
      </dsp:txBody>
      <dsp:txXfrm>
        <a:off x="0" y="3181935"/>
        <a:ext cx="5410200" cy="163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game “</a:t>
            </a:r>
            <a:r>
              <a:rPr lang="en-US" baseline="0" dirty="0" err="1" smtClean="0"/>
              <a:t>Pikmin</a:t>
            </a:r>
            <a:r>
              <a:rPr lang="en-US" baseline="0" dirty="0" smtClean="0"/>
              <a:t> 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legend</a:t>
            </a:r>
            <a:r>
              <a:rPr lang="en-US" baseline="0" dirty="0" smtClean="0"/>
              <a:t> is for how often they find relevant information (given their “following” behavior”)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0.png"/><Relationship Id="rId5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Relationship Id="rId3" Type="http://schemas.openxmlformats.org/officeDocument/2006/relationships/image" Target="../media/image40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png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Principles of Data Visualization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68" y="228600"/>
            <a:ext cx="8229600" cy="1143000"/>
          </a:xfrm>
        </p:spPr>
        <p:txBody>
          <a:bodyPr/>
          <a:lstStyle/>
          <a:p>
            <a:r>
              <a:rPr lang="en-US" dirty="0" smtClean="0"/>
              <a:t>Daylight Savings Time Explained</a:t>
            </a:r>
            <a:endParaRPr lang="en-US" dirty="0"/>
          </a:p>
        </p:txBody>
      </p:sp>
      <p:pic>
        <p:nvPicPr>
          <p:cNvPr id="6146" name="Picture 2" descr="http://thumbnails.visually.netdna-cdn.com/daylight-saving-time-explained_5096f7937aee4_w1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2462"/>
            <a:ext cx="7888536" cy="46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6226" y="6550223"/>
            <a:ext cx="3577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http://visual.ly/daylight-saving-time-explained</a:t>
            </a:r>
          </a:p>
        </p:txBody>
      </p:sp>
    </p:spTree>
    <p:extLst>
      <p:ext uri="{BB962C8B-B14F-4D97-AF65-F5344CB8AC3E}">
        <p14:creationId xmlns:p14="http://schemas.microsoft.com/office/powerpoint/2010/main" val="341596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Telling a Story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42685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2623810" y="41579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90" y="-1"/>
            <a:ext cx="360611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5856903" y="3342304"/>
            <a:ext cx="6508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http://flowingdata.com/2011/01/19/states-with-the-most-and-least-firearms-murders/</a:t>
            </a:r>
          </a:p>
        </p:txBody>
      </p:sp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Telling a story</a:t>
            </a:r>
            <a:endParaRPr lang="en-US" dirty="0"/>
          </a:p>
        </p:txBody>
      </p:sp>
      <p:pic>
        <p:nvPicPr>
          <p:cNvPr id="1026" name="Picture 2" descr="Map 5: The Actual 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191000" cy="29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 2: 18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7" y="3827554"/>
            <a:ext cx="359929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241" y="151347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electoral result of the 2012 election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739" y="3391547"/>
            <a:ext cx="31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pre-1920 rules: men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9646" y="3352800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1850 rules: white men only</a:t>
            </a:r>
            <a:endParaRPr lang="en-US" dirty="0"/>
          </a:p>
        </p:txBody>
      </p:sp>
      <p:pic>
        <p:nvPicPr>
          <p:cNvPr id="1030" name="Picture 6" descr="Map 1: 18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84" y="3902418"/>
            <a:ext cx="3563507" cy="24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65913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http://www.buzzfeed.com/buzzfeedpolitics/what-the-2012-election-would-have-looked-like-with</a:t>
            </a:r>
          </a:p>
        </p:txBody>
      </p:sp>
    </p:spTree>
    <p:extLst>
      <p:ext uri="{BB962C8B-B14F-4D97-AF65-F5344CB8AC3E}">
        <p14:creationId xmlns:p14="http://schemas.microsoft.com/office/powerpoint/2010/main" val="393239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Principle 2: The </a:t>
            </a:r>
            <a:r>
              <a:rPr lang="en-US" dirty="0" smtClean="0"/>
              <a:t>chart should have graphical integrity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Basically, it shouldn’t “lie” (mislead the reader)</a:t>
                </a:r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Tufte’s</a:t>
                </a:r>
                <a:r>
                  <a:rPr lang="en-US" sz="2800" dirty="0" smtClean="0"/>
                  <a:t> “Lie Factor”: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Should be ~ 1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990600" y="56007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&lt; 1 = understated effect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4724400" y="56007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</a:t>
            </a:r>
            <a:r>
              <a:rPr lang="en-US" sz="2800" dirty="0" smtClean="0"/>
              <a:t> 1 = exaggerated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the “lie factor”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Reprinted from </a:t>
            </a:r>
            <a:r>
              <a:rPr lang="en-US" sz="1200" i="1" dirty="0" err="1" smtClean="0"/>
              <a:t>Tufte</a:t>
            </a:r>
            <a:r>
              <a:rPr lang="en-US" sz="1200" i="1" dirty="0" smtClean="0"/>
              <a:t> (2009), p. 57 &amp; p. 62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deceptive?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97556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http://www.guardian.co.uk/environment/interactive/2009/mar/09</a:t>
            </a:r>
            <a:r>
              <a:rPr lang="en-US" sz="1200" dirty="0" smtClean="0"/>
              <a:t>/</a:t>
            </a:r>
            <a:br>
              <a:rPr lang="en-US" sz="1200" dirty="0" smtClean="0"/>
            </a:br>
            <a:r>
              <a:rPr lang="en-US" sz="1200" dirty="0" smtClean="0"/>
              <a:t>food-carbon-emissions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114800" y="20574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0574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4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deceptive?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97556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http://www.guardian.co.uk/environment/interactive/2009/mar/09</a:t>
            </a:r>
            <a:r>
              <a:rPr lang="en-US" sz="1200" dirty="0" smtClean="0"/>
              <a:t>/</a:t>
            </a:r>
            <a:br>
              <a:rPr lang="en-US" sz="1200" dirty="0" smtClean="0"/>
            </a:br>
            <a:r>
              <a:rPr lang="en-US" sz="1200" dirty="0" smtClean="0"/>
              <a:t>food-carbon-emissions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062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66957"/>
            <a:ext cx="5632694" cy="408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4630" y="6477000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http://20bits.com/articles/politics-and-tuftes-lie-factor/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1371600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original graphic from Real Clear Politics, 2008.</a:t>
            </a:r>
          </a:p>
          <a:p>
            <a:pPr algn="ctr"/>
            <a:r>
              <a:rPr lang="en-US" sz="1600" i="1" dirty="0" smtClean="0"/>
              <a:t>(Look at the y-axis)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71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0761"/>
            <a:ext cx="4267199" cy="309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40" y="2900761"/>
            <a:ext cx="4229859" cy="309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4630" y="6477000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http://20bits.com/articles/politics-and-tuftes-lie-factor/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752600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original graphic from Real Clear Politics, 2008.</a:t>
            </a:r>
          </a:p>
          <a:p>
            <a:pPr algn="ctr"/>
            <a:r>
              <a:rPr lang="en-US" sz="1600" i="1" dirty="0" smtClean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752600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adjusted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9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 this?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55022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http://mediamatters.org/research/2012/10/01/a-history-of-dishonest-fox-charts/190225</a:t>
            </a:r>
          </a:p>
        </p:txBody>
      </p:sp>
      <p:pic>
        <p:nvPicPr>
          <p:cNvPr id="2050" name="Picture 2" descr="t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4957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42" y="2660486"/>
            <a:ext cx="2831912" cy="33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60643" y="16002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original graphic from Fox Business, 2012.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22713" y="16002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adjusted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9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6396335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Wikipedia: Patriotic War of 1812</a:t>
            </a:r>
            <a:br>
              <a:rPr lang="en-US" sz="1200" i="1" dirty="0" smtClean="0"/>
            </a:br>
            <a:r>
              <a:rPr lang="en-US" sz="1200" i="1" dirty="0" smtClean="0"/>
              <a:t>http</a:t>
            </a:r>
            <a:r>
              <a:rPr lang="en-US" sz="1200" i="1" dirty="0"/>
              <a:t>://en.wikipedia.org/wiki/File:Patriotic_War_of_1812_ENG_map1.svg</a:t>
            </a:r>
          </a:p>
        </p:txBody>
      </p:sp>
      <p:pic>
        <p:nvPicPr>
          <p:cNvPr id="2050" name="Picture 2" descr="File:Patriotic War of 1812 ENG map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757160" cy="52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 to avoid “lying”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96544"/>
              </p:ext>
            </p:extLst>
          </p:nvPr>
        </p:nvGraphicFramePr>
        <p:xfrm>
          <a:off x="533400" y="1676400"/>
          <a:ext cx="2590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92582" y="63201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vs.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01" y="46437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55" y="41865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38015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2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smtClean="0"/>
              <a:t>Principle 3: The </a:t>
            </a:r>
            <a:r>
              <a:rPr lang="en-US" dirty="0" smtClean="0"/>
              <a:t>chart should minimize graphical complexity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Generally, the simpler the better…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Ultimate Table: The Box Score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505200" cy="4639056"/>
          </a:xfrm>
        </p:spPr>
        <p:txBody>
          <a:bodyPr>
            <a:noAutofit/>
          </a:bodyPr>
          <a:lstStyle/>
          <a:p>
            <a:r>
              <a:rPr lang="en-US" dirty="0" smtClean="0"/>
              <a:t>Large amount of information in a very small space</a:t>
            </a:r>
          </a:p>
          <a:p>
            <a:endParaRPr lang="en-US" dirty="0"/>
          </a:p>
          <a:p>
            <a:r>
              <a:rPr lang="en-US" dirty="0" smtClean="0"/>
              <a:t>So why does this work?</a:t>
            </a:r>
          </a:p>
          <a:p>
            <a:pPr lvl="1"/>
            <a:r>
              <a:rPr lang="en-US" dirty="0" smtClean="0"/>
              <a:t>Depends on the reader’s knowledge of the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607127"/>
            <a:ext cx="4558145" cy="494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table is better than a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 a few data points, a table can do just as well…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/>
                <a:gridCol w="1371600"/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table carries more information in less space </a:t>
            </a:r>
            <a:br>
              <a:rPr lang="en-US" sz="2400" b="1" dirty="0" smtClean="0"/>
            </a:br>
            <a:r>
              <a:rPr lang="en-US" sz="2400" b="1" dirty="0" smtClean="0"/>
              <a:t>and is more precise.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 smtClean="0"/>
                  <a:t>The amount of “ink” devoted to data in a chart</a:t>
                </a:r>
              </a:p>
              <a:p>
                <a:r>
                  <a:rPr lang="en-US" sz="2800" dirty="0" err="1" smtClean="0"/>
                  <a:t>Tufte’s</a:t>
                </a:r>
                <a:r>
                  <a:rPr lang="en-US" sz="2800" dirty="0" smtClean="0"/>
                  <a:t> Data-Ink ratio: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 xmlns="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2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Should be ~ 1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&lt; 1 = more non-data related ink in graphic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= 1 implies all ink devoted to data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Tufte’s</a:t>
            </a:r>
            <a:r>
              <a:rPr lang="en-US" sz="2400" dirty="0" smtClean="0"/>
              <a:t> principle:</a:t>
            </a:r>
            <a:br>
              <a:rPr lang="en-US" sz="2400" dirty="0" smtClean="0"/>
            </a:br>
            <a:r>
              <a:rPr lang="en-US" sz="2400" dirty="0" smtClean="0"/>
              <a:t>Erase ink whenever possible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conscious of data ink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Lower data-ink ratio</a:t>
            </a:r>
          </a:p>
          <a:p>
            <a:pPr algn="r"/>
            <a:r>
              <a:rPr lang="en-US" dirty="0" smtClean="0"/>
              <a:t>(worse)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Higher data-ink ratio</a:t>
            </a:r>
          </a:p>
          <a:p>
            <a:pPr algn="r"/>
            <a:r>
              <a:rPr lang="en-US" dirty="0" smtClean="0"/>
              <a:t>(better)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2000 vs. Office 2010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471" b="19471"/>
          <a:stretch>
            <a:fillRect/>
          </a:stretch>
        </p:blipFill>
        <p:spPr>
          <a:xfrm>
            <a:off x="457200" y="1600201"/>
            <a:ext cx="5957872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942" y="3581400"/>
            <a:ext cx="5341858" cy="32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1371600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4163291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57800" y="1620982"/>
            <a:ext cx="3276600" cy="472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Sometimes it’s really a matter of preference.</a:t>
            </a:r>
          </a:p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These both minimize data ink.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Why isn’t a table better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42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Charts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Evaluate this from a data-ink perspective.</a:t>
            </a:r>
          </a:p>
          <a:p>
            <a:r>
              <a:rPr lang="en-US" sz="2800" dirty="0" smtClean="0"/>
              <a:t>How does it affect the clarity of the chart?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Chartjunk</a:t>
            </a:r>
            <a:r>
              <a:rPr lang="en-US" dirty="0" smtClean="0"/>
              <a:t>: Data Ink “gone wild”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756837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590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1865" y="6248400"/>
            <a:ext cx="401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err="1" smtClean="0"/>
              <a:t>Minard’s</a:t>
            </a:r>
            <a:r>
              <a:rPr lang="en-US" sz="1200" i="1" dirty="0" smtClean="0"/>
              <a:t> map of Napoleon’s campaign into Russia, 1869</a:t>
            </a:r>
            <a:br>
              <a:rPr lang="en-US" sz="1200" i="1" dirty="0" smtClean="0"/>
            </a:br>
            <a:r>
              <a:rPr lang="en-US" sz="1200" i="1" dirty="0" smtClean="0"/>
              <a:t>Reprinted in </a:t>
            </a:r>
            <a:r>
              <a:rPr lang="en-US" sz="1200" i="1" dirty="0" err="1" smtClean="0"/>
              <a:t>Tufte</a:t>
            </a:r>
            <a:r>
              <a:rPr lang="en-US" sz="1200" i="1" dirty="0" smtClean="0"/>
              <a:t> (2009), p. 41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1621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Moiré effects </a:t>
            </a:r>
            <a:r>
              <a:rPr lang="en-US" sz="3200" dirty="0" smtClean="0"/>
              <a:t>(</a:t>
            </a:r>
            <a:r>
              <a:rPr lang="en-US" sz="3200" dirty="0" err="1" smtClean="0"/>
              <a:t>Tufte</a:t>
            </a:r>
            <a:r>
              <a:rPr lang="en-US" sz="3200" dirty="0" smtClean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Grid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are these examples of </a:t>
            </a:r>
            <a:r>
              <a:rPr lang="en-US" sz="2800" dirty="0" err="1" smtClean="0"/>
              <a:t>chartjunk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could you do to remedy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152400"/>
            <a:ext cx="8229600" cy="1143000"/>
          </a:xfrm>
        </p:spPr>
        <p:txBody>
          <a:bodyPr/>
          <a:lstStyle/>
          <a:p>
            <a:r>
              <a:rPr lang="en-US" dirty="0" smtClean="0"/>
              <a:t>Data Ink Working Against Us</a:t>
            </a:r>
            <a:endParaRPr lang="en-US" dirty="0"/>
          </a:p>
        </p:txBody>
      </p:sp>
      <p:pic>
        <p:nvPicPr>
          <p:cNvPr id="5126" name="Picture 6" descr="http://media.economist.com/sites/default/files/imagecache/full-width/20120123_WBC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" y="2466974"/>
            <a:ext cx="434286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3223314" y="3985314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http://www.economist.com/node/21537922</a:t>
            </a:r>
          </a:p>
        </p:txBody>
      </p:sp>
      <p:pic>
        <p:nvPicPr>
          <p:cNvPr id="5130" name="Picture 10" descr="http://media.economist.com/sites/default/files/imagecache/290-width/20120123_LDC00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7622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7033314" y="3985314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http://www.economist.com/node/21537909</a:t>
            </a:r>
          </a:p>
        </p:txBody>
      </p:sp>
    </p:spTree>
    <p:extLst>
      <p:ext uri="{BB962C8B-B14F-4D97-AF65-F5344CB8AC3E}">
        <p14:creationId xmlns:p14="http://schemas.microsoft.com/office/powerpoint/2010/main" val="1275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Ink Working For 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 What do you think of these?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7239640" y="4632671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http://www.economist.com/node/21537909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08" y="6377997"/>
            <a:ext cx="4693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http://images.macworld.com/images/howto/graphics/134708-create-charts-good_376.jpg</a:t>
            </a:r>
          </a:p>
        </p:txBody>
      </p:sp>
      <p:pic>
        <p:nvPicPr>
          <p:cNvPr id="2052" name="Picture 4" descr="Good Chart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771"/>
            <a:ext cx="4267200" cy="55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2133600"/>
            <a:ext cx="5029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9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Infographic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7770320" y="5565862"/>
            <a:ext cx="2342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http://visual.ly/what-infographic-2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3112" y="5791200"/>
            <a:ext cx="4343400" cy="947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out more at www.coolinfographics.com</a:t>
            </a:r>
            <a:endParaRPr lang="en-US" dirty="0"/>
          </a:p>
        </p:txBody>
      </p:sp>
      <p:pic>
        <p:nvPicPr>
          <p:cNvPr id="6" name="Picture 5" descr="What is an Infographic?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311276" cy="68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7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4.media.tumblr.com/884e2abac0ec848fa6491bf7227ba642/tumblr_mn4gj6Yzeu1s6bw99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8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2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87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10" name="Picture 6" descr="BYOD: The Good the Bad the Ugly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3"/>
          <a:stretch/>
        </p:blipFill>
        <p:spPr bwMode="auto">
          <a:xfrm>
            <a:off x="5088574" y="153796"/>
            <a:ext cx="3589370" cy="67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YOD: The Good the Bad the Ugly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" b="64885"/>
          <a:stretch/>
        </p:blipFill>
        <p:spPr bwMode="auto">
          <a:xfrm>
            <a:off x="1295400" y="1126687"/>
            <a:ext cx="3590091" cy="571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642557" y="43565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http://www.biztechmagazine.com/article/2012/08/how-make-sure-your-byod-plan-all-good-infographic</a:t>
            </a:r>
          </a:p>
        </p:txBody>
      </p:sp>
    </p:spTree>
    <p:extLst>
      <p:ext uri="{BB962C8B-B14F-4D97-AF65-F5344CB8AC3E}">
        <p14:creationId xmlns:p14="http://schemas.microsoft.com/office/powerpoint/2010/main" val="421604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Analytics Procedures</a:t>
            </a:r>
            <a:endParaRPr lang="en-US" dirty="0"/>
          </a:p>
        </p:txBody>
      </p:sp>
      <p:pic>
        <p:nvPicPr>
          <p:cNvPr id="20" name="Picture 9" descr="C:\Users\David\AppData\Local\Microsoft\Windows\Temporary Internet Files\Content.IE5\DSYYSL9C\MP9102210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30" y="4419600"/>
            <a:ext cx="3254766" cy="188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C:\Users\David\AppData\Local\Microsoft\Windows\Temporary Internet Files\Content.IE5\0WKU5ETO\MP9003991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46" y="1905000"/>
            <a:ext cx="3219450" cy="183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821289"/>
              </p:ext>
            </p:extLst>
          </p:nvPr>
        </p:nvGraphicFramePr>
        <p:xfrm>
          <a:off x="457200" y="1600200"/>
          <a:ext cx="5410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584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143000"/>
          </a:xfrm>
          <a:solidFill>
            <a:schemeClr val="tx1">
              <a:lumMod val="75000"/>
              <a:lumOff val="25000"/>
              <a:alpha val="66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Video Games do this well…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this map?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4044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</a:t>
            </a:r>
            <a:r>
              <a:rPr lang="en-US" sz="1200" i="1" dirty="0" smtClean="0"/>
              <a:t>,” Proceedings </a:t>
            </a:r>
            <a:r>
              <a:rPr lang="en-US" sz="1200" i="1" dirty="0"/>
              <a:t>of the 28th </a:t>
            </a:r>
            <a:r>
              <a:rPr lang="en-US" sz="1200" i="1" dirty="0" smtClean="0"/>
              <a:t>International Conference </a:t>
            </a:r>
            <a:r>
              <a:rPr lang="en-US" sz="1200" i="1" dirty="0"/>
              <a:t>on Human </a:t>
            </a:r>
            <a:r>
              <a:rPr lang="en-US" sz="1200" i="1" dirty="0" smtClean="0"/>
              <a:t>Factors </a:t>
            </a:r>
            <a:r>
              <a:rPr lang="en-US" sz="1200" i="1" dirty="0"/>
              <a:t>in </a:t>
            </a:r>
            <a:r>
              <a:rPr lang="en-US" sz="1200" i="1" dirty="0" smtClean="0"/>
              <a:t>Computing Systems.</a:t>
            </a:r>
            <a:endParaRPr lang="en-US" sz="1200" i="1" dirty="0"/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basic principles </a:t>
            </a:r>
            <a:r>
              <a:rPr lang="en-US" sz="2700" dirty="0" smtClean="0"/>
              <a:t>(adapted from </a:t>
            </a:r>
            <a:r>
              <a:rPr lang="en-US" sz="2700" dirty="0" err="1" smtClean="0"/>
              <a:t>Tufte</a:t>
            </a:r>
            <a:r>
              <a:rPr lang="en-US" sz="2700" dirty="0" smtClean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Tufte’s</a:t>
            </a:r>
            <a:r>
              <a:rPr lang="en-US" sz="2400" dirty="0" smtClean="0"/>
              <a:t> fundamental principle:</a:t>
            </a:r>
            <a:br>
              <a:rPr lang="en-US" sz="2400" dirty="0" smtClean="0"/>
            </a:br>
            <a:r>
              <a:rPr lang="en-US" sz="2400" dirty="0" smtClean="0"/>
              <a:t>Above all else show the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Principle 1: The </a:t>
            </a:r>
            <a:r>
              <a:rPr lang="en-US" dirty="0" smtClean="0"/>
              <a:t>chart should tell a 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these tell a story?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http://www.evl.uic.edu/aej/491/week03.html</a:t>
            </a:r>
            <a:endParaRPr lang="en-US" sz="1400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1208</Words>
  <Application>Microsoft Macintosh PowerPoint</Application>
  <PresentationFormat>On-screen Show (4:3)</PresentationFormat>
  <Paragraphs>176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MIS2502: Data Analytics Principles of Data Visualization</vt:lpstr>
      <vt:lpstr>What makes a good chart?</vt:lpstr>
      <vt:lpstr>What makes a good chart?</vt:lpstr>
      <vt:lpstr>Video Games do this well…</vt:lpstr>
      <vt:lpstr>What can you learn from this map?</vt:lpstr>
      <vt:lpstr>What makes a good chart?</vt:lpstr>
      <vt:lpstr>Some basic principles (adapted from Tufte 2009)</vt:lpstr>
      <vt:lpstr>Principle 1: The chart should tell a story</vt:lpstr>
      <vt:lpstr>Do these tell a story?</vt:lpstr>
      <vt:lpstr>Daylight Savings Time Explained</vt:lpstr>
      <vt:lpstr>Telling a Story</vt:lpstr>
      <vt:lpstr>Telling a story</vt:lpstr>
      <vt:lpstr>Principle 2: The chart should have graphical integrity</vt:lpstr>
      <vt:lpstr>Examples of the “lie factor”</vt:lpstr>
      <vt:lpstr>How is this deceptive?</vt:lpstr>
      <vt:lpstr>How is this deceptive?</vt:lpstr>
      <vt:lpstr>How about this?</vt:lpstr>
      <vt:lpstr>How about this?</vt:lpstr>
      <vt:lpstr>Or this?</vt:lpstr>
      <vt:lpstr>Other tips to avoid “lying”</vt:lpstr>
      <vt:lpstr>Principle 3: The chart should minimize graphical complexity</vt:lpstr>
      <vt:lpstr>The Ultimate Table: The Box Score</vt:lpstr>
      <vt:lpstr>When a table is better than a chart</vt:lpstr>
      <vt:lpstr>Data Ink</vt:lpstr>
      <vt:lpstr>Being conscious of data ink</vt:lpstr>
      <vt:lpstr>Office 2000 vs. Office 2010</vt:lpstr>
      <vt:lpstr>What makes a good chart?</vt:lpstr>
      <vt:lpstr>3-D Charts</vt:lpstr>
      <vt:lpstr>Chartjunk: Data Ink “gone wild”</vt:lpstr>
      <vt:lpstr>Example: Moiré effects (Tufte 2009)</vt:lpstr>
      <vt:lpstr>Example: The Grid</vt:lpstr>
      <vt:lpstr>Data Ink Working Against Us</vt:lpstr>
      <vt:lpstr>Data Ink Working For Us</vt:lpstr>
      <vt:lpstr>Review: What do you think of these?</vt:lpstr>
      <vt:lpstr>The Infographic</vt:lpstr>
      <vt:lpstr>PowerPoint Presentation</vt:lpstr>
      <vt:lpstr>Another example</vt:lpstr>
      <vt:lpstr>Where we are…</vt:lpstr>
      <vt:lpstr>Analytics Procedures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Kartik Ganju </cp:lastModifiedBy>
  <cp:revision>184</cp:revision>
  <dcterms:created xsi:type="dcterms:W3CDTF">2011-09-06T14:24:06Z</dcterms:created>
  <dcterms:modified xsi:type="dcterms:W3CDTF">2015-04-17T14:53:25Z</dcterms:modified>
</cp:coreProperties>
</file>