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315" r:id="rId2"/>
    <p:sldId id="325" r:id="rId3"/>
    <p:sldId id="326" r:id="rId4"/>
    <p:sldId id="331" r:id="rId5"/>
    <p:sldId id="333" r:id="rId6"/>
    <p:sldId id="332" r:id="rId7"/>
    <p:sldId id="327" r:id="rId8"/>
    <p:sldId id="328" r:id="rId9"/>
    <p:sldId id="329" r:id="rId10"/>
    <p:sldId id="330" r:id="rId11"/>
    <p:sldId id="320" r:id="rId12"/>
    <p:sldId id="32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94660"/>
  </p:normalViewPr>
  <p:slideViewPr>
    <p:cSldViewPr>
      <p:cViewPr>
        <p:scale>
          <a:sx n="75" d="100"/>
          <a:sy n="75" d="100"/>
        </p:scale>
        <p:origin x="-227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Of decisions by managers are made by using their “gut”</a:t>
          </a:r>
          <a:endParaRPr lang="en-US" sz="2500" kern="1200" dirty="0"/>
        </a:p>
      </dsp:txBody>
      <dsp:txXfrm rot="-5400000">
        <a:off x="2029967" y="220920"/>
        <a:ext cx="3547456" cy="1134547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40%</a:t>
          </a:r>
          <a:endParaRPr lang="en-US" sz="6200" kern="1200" dirty="0"/>
        </a:p>
      </dsp:txBody>
      <dsp:txXfrm>
        <a:off x="76720" y="79101"/>
        <a:ext cx="1876528" cy="1418185"/>
      </dsp:txXfrm>
    </dsp:sp>
    <dsp:sp modelId="{14A8AE12-EF77-45D8-AADB-2CA35E52F681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Say this is because there is “no good data”</a:t>
          </a:r>
          <a:endParaRPr lang="en-US" sz="2500" kern="1200" dirty="0"/>
        </a:p>
      </dsp:txBody>
      <dsp:txXfrm rot="-5400000">
        <a:off x="2029968" y="1871125"/>
        <a:ext cx="3547456" cy="1134547"/>
      </dsp:txXfrm>
    </dsp:sp>
    <dsp:sp modelId="{2BDF3C75-67F9-4FE9-9C7D-72FE2FC6F5EB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61%</a:t>
          </a:r>
          <a:endParaRPr lang="en-US" sz="6200" kern="1200" dirty="0"/>
        </a:p>
      </dsp:txBody>
      <dsp:txXfrm>
        <a:off x="76720" y="1729307"/>
        <a:ext cx="1876528" cy="1418185"/>
      </dsp:txXfrm>
    </dsp:sp>
    <dsp:sp modelId="{F4BA0843-2421-4660-9282-5BBAC3038695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Want to increase their organization’s use of business intelligence</a:t>
          </a:r>
          <a:endParaRPr lang="en-US" sz="2500" kern="1200" dirty="0"/>
        </a:p>
      </dsp:txBody>
      <dsp:txXfrm rot="-5400000">
        <a:off x="2029968" y="3521332"/>
        <a:ext cx="3547456" cy="1134547"/>
      </dsp:txXfrm>
    </dsp:sp>
    <dsp:sp modelId="{EAD5B317-BD58-41FA-ACA8-F7D690A83E0E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72%</a:t>
          </a:r>
          <a:endParaRPr lang="en-US" sz="6200" kern="1200" dirty="0"/>
        </a:p>
      </dsp:txBody>
      <dsp:txXfrm>
        <a:off x="76720" y="3379513"/>
        <a:ext cx="1876528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Gathering</a:t>
          </a:r>
          <a:endParaRPr lang="en-US" sz="3200" kern="1200" dirty="0"/>
        </a:p>
      </dsp:txBody>
      <dsp:txXfrm rot="5400000">
        <a:off x="-1" y="1"/>
        <a:ext cx="2438400" cy="120015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Storing</a:t>
          </a:r>
          <a:endParaRPr lang="en-US" sz="3200" kern="1200" dirty="0"/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Retrieving</a:t>
          </a:r>
          <a:endParaRPr lang="en-US" sz="3200" kern="1200" dirty="0"/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Interpreting</a:t>
          </a:r>
          <a:endParaRPr lang="en-US" sz="3200" kern="1200" dirty="0"/>
        </a:p>
      </dsp:txBody>
      <dsp:txXfrm rot="-5400000">
        <a:off x="2438400" y="2000250"/>
        <a:ext cx="2438400" cy="120015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</a:t>
          </a:r>
          <a:endParaRPr lang="en-US" sz="3200" kern="1200" dirty="0"/>
        </a:p>
      </dsp:txBody>
      <dsp:txXfrm>
        <a:off x="1745937" y="1239208"/>
        <a:ext cx="1384924" cy="7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Data</a:t>
          </a:r>
          <a:endParaRPr lang="en-US" sz="3300" kern="1200" dirty="0"/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Quantity sold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Course enrollment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Customer name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Discount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Star rating</a:t>
          </a:r>
          <a:endParaRPr lang="en-US" sz="3300" kern="1200" dirty="0"/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Information</a:t>
          </a:r>
          <a:endParaRPr lang="en-US" sz="3300" kern="1200" dirty="0"/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57854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Transactional</a:t>
          </a:r>
          <a:endParaRPr lang="en-US" sz="2600" kern="1200" dirty="0"/>
        </a:p>
      </dsp:txBody>
      <dsp:txXfrm>
        <a:off x="38" y="57854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806654"/>
          <a:ext cx="3667534" cy="26406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describing and event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exchange between actors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Real-time</a:t>
          </a:r>
          <a:endParaRPr lang="en-US" sz="2600" kern="1200" dirty="0"/>
        </a:p>
      </dsp:txBody>
      <dsp:txXfrm>
        <a:off x="38" y="806654"/>
        <a:ext cx="3667534" cy="2640690"/>
      </dsp:txXfrm>
    </dsp:sp>
    <dsp:sp modelId="{873094FA-0D00-44C3-BB13-255BE5D76E60}">
      <dsp:nvSpPr>
        <dsp:cNvPr id="0" name=""/>
        <dsp:cNvSpPr/>
      </dsp:nvSpPr>
      <dsp:spPr>
        <a:xfrm>
          <a:off x="4181027" y="57854"/>
          <a:ext cx="3667534" cy="748800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Analytical</a:t>
          </a:r>
          <a:endParaRPr lang="en-US" sz="2600" kern="1200" dirty="0"/>
        </a:p>
      </dsp:txBody>
      <dsp:txXfrm>
        <a:off x="4181027" y="57854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806654"/>
          <a:ext cx="3667534" cy="264069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to support analysis and reporting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aggregated view of the business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Historical</a:t>
          </a:r>
          <a:endParaRPr lang="en-US" sz="2600" kern="1200" dirty="0"/>
        </a:p>
      </dsp:txBody>
      <dsp:txXfrm>
        <a:off x="4181027" y="806654"/>
        <a:ext cx="3667534" cy="2640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23F1-688A-45DD-B751-817A80D10C91}">
      <dsp:nvSpPr>
        <dsp:cNvPr id="0" name=""/>
        <dsp:cNvSpPr/>
      </dsp:nvSpPr>
      <dsp:spPr>
        <a:xfrm>
          <a:off x="3584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Data</a:t>
          </a:r>
          <a:endParaRPr lang="en-US" sz="4900" kern="1200" dirty="0"/>
        </a:p>
      </dsp:txBody>
      <dsp:txXfrm>
        <a:off x="3584" y="0"/>
        <a:ext cx="3448496" cy="1143000"/>
      </dsp:txXfrm>
    </dsp:sp>
    <dsp:sp modelId="{FED62BFF-851E-49AE-8264-25CCF49A65BA}">
      <dsp:nvSpPr>
        <dsp:cNvPr id="0" name=""/>
        <dsp:cNvSpPr/>
      </dsp:nvSpPr>
      <dsp:spPr>
        <a:xfrm>
          <a:off x="348434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Discrete, unorganized, raw facts </a:t>
          </a:r>
          <a:endParaRPr lang="en-US" sz="3100" kern="1200" dirty="0"/>
        </a:p>
      </dsp:txBody>
      <dsp:txXfrm>
        <a:off x="420968" y="1215534"/>
        <a:ext cx="2613729" cy="2331432"/>
      </dsp:txXfrm>
    </dsp:sp>
    <dsp:sp modelId="{369BB89E-D353-4711-A27D-E6C7662EE262}">
      <dsp:nvSpPr>
        <dsp:cNvPr id="0" name=""/>
        <dsp:cNvSpPr/>
      </dsp:nvSpPr>
      <dsp:spPr>
        <a:xfrm>
          <a:off x="3710718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Information</a:t>
          </a:r>
          <a:endParaRPr lang="en-US" sz="4900" kern="1200" dirty="0"/>
        </a:p>
      </dsp:txBody>
      <dsp:txXfrm>
        <a:off x="3710718" y="0"/>
        <a:ext cx="3448496" cy="1143000"/>
      </dsp:txXfrm>
    </dsp:sp>
    <dsp:sp modelId="{95D2187C-AD86-44C2-BA00-6B49ECE4F351}">
      <dsp:nvSpPr>
        <dsp:cNvPr id="0" name=""/>
        <dsp:cNvSpPr/>
      </dsp:nvSpPr>
      <dsp:spPr>
        <a:xfrm>
          <a:off x="4055568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 transformation of those facts into meaning</a:t>
          </a:r>
          <a:endParaRPr lang="en-US" sz="3100" kern="1200" dirty="0"/>
        </a:p>
      </dsp:txBody>
      <dsp:txXfrm>
        <a:off x="4128102" y="1215534"/>
        <a:ext cx="2613729" cy="2331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279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Transactional Database</a:t>
          </a:r>
          <a:endParaRPr lang="en-US" sz="2500" kern="1200"/>
        </a:p>
      </dsp:txBody>
      <dsp:txXfrm>
        <a:off x="3279" y="0"/>
        <a:ext cx="3155007" cy="914400"/>
      </dsp:txXfrm>
    </dsp:sp>
    <dsp:sp modelId="{DAC7CFE0-702F-4A99-9F47-DC948D27C140}">
      <dsp:nvSpPr>
        <dsp:cNvPr id="0" name=""/>
        <dsp:cNvSpPr/>
      </dsp:nvSpPr>
      <dsp:spPr>
        <a:xfrm>
          <a:off x="318780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Supports management of an organization’s data</a:t>
          </a:r>
          <a:endParaRPr lang="en-US" sz="1900" kern="1200" dirty="0"/>
        </a:p>
      </dsp:txBody>
      <dsp:txXfrm>
        <a:off x="345697" y="942209"/>
        <a:ext cx="2470171" cy="865179"/>
      </dsp:txXfrm>
    </dsp:sp>
    <dsp:sp modelId="{A4A7629D-4B94-48D3-AFBB-1CDE51824601}">
      <dsp:nvSpPr>
        <dsp:cNvPr id="0" name=""/>
        <dsp:cNvSpPr/>
      </dsp:nvSpPr>
      <dsp:spPr>
        <a:xfrm>
          <a:off x="318780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everyday transactions</a:t>
          </a:r>
          <a:endParaRPr lang="en-US" sz="1900" kern="1200" dirty="0"/>
        </a:p>
      </dsp:txBody>
      <dsp:txXfrm>
        <a:off x="345697" y="2002610"/>
        <a:ext cx="2470171" cy="865179"/>
      </dsp:txXfrm>
    </dsp:sp>
    <dsp:sp modelId="{EC02AE21-787C-4EE9-B538-2E3423E2E072}">
      <dsp:nvSpPr>
        <dsp:cNvPr id="0" name=""/>
        <dsp:cNvSpPr/>
      </dsp:nvSpPr>
      <dsp:spPr>
        <a:xfrm>
          <a:off x="3394912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Analytical Data Store</a:t>
          </a:r>
          <a:endParaRPr lang="en-US" sz="2500" kern="1200" dirty="0"/>
        </a:p>
      </dsp:txBody>
      <dsp:txXfrm>
        <a:off x="3394912" y="0"/>
        <a:ext cx="3155007" cy="914400"/>
      </dsp:txXfrm>
    </dsp:sp>
    <dsp:sp modelId="{A58AB1B9-6A90-421F-A676-549E68B916C5}">
      <dsp:nvSpPr>
        <dsp:cNvPr id="0" name=""/>
        <dsp:cNvSpPr/>
      </dsp:nvSpPr>
      <dsp:spPr>
        <a:xfrm>
          <a:off x="3710413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Supports managerial decision-making</a:t>
          </a:r>
          <a:endParaRPr lang="en-US" sz="1900" kern="1200" dirty="0"/>
        </a:p>
      </dsp:txBody>
      <dsp:txXfrm>
        <a:off x="3737330" y="942209"/>
        <a:ext cx="2470171" cy="865179"/>
      </dsp:txXfrm>
    </dsp:sp>
    <dsp:sp modelId="{92C604BC-3A02-4A09-A919-FF8A0B4DB9CC}">
      <dsp:nvSpPr>
        <dsp:cNvPr id="0" name=""/>
        <dsp:cNvSpPr/>
      </dsp:nvSpPr>
      <dsp:spPr>
        <a:xfrm>
          <a:off x="3710413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periodic analysis</a:t>
          </a:r>
          <a:endParaRPr lang="en-US" sz="1900" kern="1200" dirty="0"/>
        </a:p>
      </dsp:txBody>
      <dsp:txXfrm>
        <a:off x="3737330" y="2002610"/>
        <a:ext cx="2470171" cy="865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vs.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Which product had the highest sales?</a:t>
            </a:r>
          </a:p>
          <a:p>
            <a:endParaRPr lang="en-US" dirty="0" smtClean="0"/>
          </a:p>
          <a:p>
            <a:r>
              <a:rPr lang="en-US" dirty="0" smtClean="0"/>
              <a:t>Which product has the lowest price?</a:t>
            </a:r>
          </a:p>
          <a:p>
            <a:endParaRPr lang="en-US" dirty="0" smtClean="0"/>
          </a:p>
          <a:p>
            <a:r>
              <a:rPr lang="en-US" dirty="0" smtClean="0"/>
              <a:t>Which product contributed the most to revenue? 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1218897"/>
              </p:ext>
            </p:extLst>
          </p:nvPr>
        </p:nvGraphicFramePr>
        <p:xfrm>
          <a:off x="647057" y="2168170"/>
          <a:ext cx="3660474" cy="3964698"/>
        </p:xfrm>
        <a:graphic>
          <a:graphicData uri="http://schemas.openxmlformats.org/drawingml/2006/table">
            <a:tbl>
              <a:tblPr/>
              <a:tblGrid>
                <a:gridCol w="1618448"/>
                <a:gridCol w="625884"/>
                <a:gridCol w="708071"/>
                <a:gridCol w="708071"/>
              </a:tblGrid>
              <a:tr h="474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 name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 quantity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 product price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product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Hair Hat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50.19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Boy Sweatshirt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32.46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32.46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Salad Sweatshirt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29.89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29.89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Regifting Jeans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71.94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71.94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Face Visor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269.2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Human Fund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103.6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Botticellis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21.68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65.04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Human Fund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Degifting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Potato Salad Boxers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Degifting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Armoire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17.67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70.68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Day-After Thank You Sweatshirt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Moland Spring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Grease Monkey Sweatshirt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33.98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135.92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Boy Sweatshirt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32.46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97.38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Bomb Defusing Robot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104.5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 Breaker Upper Socks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16.47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16.47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Fake Number T-Shirt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164.16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Funeral Hello Hat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49.84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Oranges Jeans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74.44</a:t>
                      </a:r>
                    </a:p>
                  </a:txBody>
                  <a:tcPr marL="6322" marR="6322" marT="6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9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-604"/>
          <a:stretch/>
        </p:blipFill>
        <p:spPr>
          <a:xfrm>
            <a:off x="0" y="0"/>
            <a:ext cx="9131300" cy="68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New York Mets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Look at fan ticket purchase, social media, and mobile data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Personalize communications and promotions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Growth in corporate sales; ticket base now 14000+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67000" y="6584859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http://www.sas.com/en_us/insights/articles/analytics/New-York-Mets-sign-analytics.html</a:t>
            </a: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548</Words>
  <Application>Microsoft Macintosh PowerPoint</Application>
  <PresentationFormat>On-screen Show (4:3)</PresentationFormat>
  <Paragraphs>175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MIS2502: Data Analytics The Things You Can Do With Data</vt:lpstr>
      <vt:lpstr>Why Business Intelligence?</vt:lpstr>
      <vt:lpstr>It all starts with data</vt:lpstr>
      <vt:lpstr>Examples of Data</vt:lpstr>
      <vt:lpstr>Data vs. Information</vt:lpstr>
      <vt:lpstr>So then how do you turn data into information?</vt:lpstr>
      <vt:lpstr>PowerPoint Presentation</vt:lpstr>
      <vt:lpstr>PowerPoint Presentation</vt:lpstr>
      <vt:lpstr>Two types of data</vt:lpstr>
      <vt:lpstr>The Information Architecture of an Organization</vt:lpstr>
      <vt:lpstr>Data versus information</vt:lpstr>
      <vt:lpstr>Components of an information infrastructure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Kartik Ganju </cp:lastModifiedBy>
  <cp:revision>300</cp:revision>
  <cp:lastPrinted>2011-06-28T14:45:53Z</cp:lastPrinted>
  <dcterms:created xsi:type="dcterms:W3CDTF">2011-06-28T13:08:25Z</dcterms:created>
  <dcterms:modified xsi:type="dcterms:W3CDTF">2015-01-12T14:45:58Z</dcterms:modified>
</cp:coreProperties>
</file>