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62" r:id="rId4"/>
    <p:sldId id="261" r:id="rId5"/>
    <p:sldId id="258" r:id="rId6"/>
    <p:sldId id="259" r:id="rId7"/>
    <p:sldId id="260" r:id="rId8"/>
    <p:sldId id="263" r:id="rId9"/>
    <p:sldId id="264" r:id="rId10"/>
    <p:sldId id="265" r:id="rId11"/>
    <p:sldId id="266" r:id="rId12"/>
    <p:sldId id="269" r:id="rId13"/>
    <p:sldId id="267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6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13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399F11-4F43-4FE0-8BB0-AFA5E3D3CFF1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66C6599-9846-463C-85E7-FBAD15C77AEA}">
      <dgm:prSet/>
      <dgm:spPr/>
      <dgm:t>
        <a:bodyPr/>
        <a:lstStyle/>
        <a:p>
          <a:pPr rtl="0"/>
          <a:r>
            <a:rPr lang="en-US" dirty="0" smtClean="0"/>
            <a:t>Is the proportion of the outcome class the same in each child node?</a:t>
          </a:r>
          <a:endParaRPr lang="en-US" dirty="0"/>
        </a:p>
      </dgm:t>
    </dgm:pt>
    <dgm:pt modelId="{1F6724D5-AE8B-42DE-B0B1-8BF23AAD01E3}" type="parTrans" cxnId="{B7E3C9A7-92CB-44A7-90C9-1F362F4E796D}">
      <dgm:prSet/>
      <dgm:spPr/>
      <dgm:t>
        <a:bodyPr/>
        <a:lstStyle/>
        <a:p>
          <a:endParaRPr lang="en-US"/>
        </a:p>
      </dgm:t>
    </dgm:pt>
    <dgm:pt modelId="{6884B45D-40C0-45BE-9087-6BC433B6D5AC}" type="sibTrans" cxnId="{B7E3C9A7-92CB-44A7-90C9-1F362F4E796D}">
      <dgm:prSet/>
      <dgm:spPr/>
      <dgm:t>
        <a:bodyPr/>
        <a:lstStyle/>
        <a:p>
          <a:endParaRPr lang="en-US"/>
        </a:p>
      </dgm:t>
    </dgm:pt>
    <dgm:pt modelId="{8B7850DB-B2A3-4E77-B794-2345CB459783}">
      <dgm:prSet/>
      <dgm:spPr/>
      <dgm:t>
        <a:bodyPr/>
        <a:lstStyle/>
        <a:p>
          <a:pPr rtl="0"/>
          <a:r>
            <a:rPr lang="en-US" dirty="0" smtClean="0"/>
            <a:t>It shouldn’t be, or the classification isn’t very helpful</a:t>
          </a:r>
          <a:endParaRPr lang="en-US" dirty="0"/>
        </a:p>
      </dgm:t>
    </dgm:pt>
    <dgm:pt modelId="{6C0E0BA7-4A18-456F-B416-287704136F36}" type="parTrans" cxnId="{F8D78200-C3A2-4C96-945F-D88D8C60B7A7}">
      <dgm:prSet/>
      <dgm:spPr/>
      <dgm:t>
        <a:bodyPr/>
        <a:lstStyle/>
        <a:p>
          <a:endParaRPr lang="en-US"/>
        </a:p>
      </dgm:t>
    </dgm:pt>
    <dgm:pt modelId="{53284E53-69ED-4816-9714-99AF5ABDB7A5}" type="sibTrans" cxnId="{F8D78200-C3A2-4C96-945F-D88D8C60B7A7}">
      <dgm:prSet/>
      <dgm:spPr/>
      <dgm:t>
        <a:bodyPr/>
        <a:lstStyle/>
        <a:p>
          <a:endParaRPr lang="en-US"/>
        </a:p>
      </dgm:t>
    </dgm:pt>
    <dgm:pt modelId="{D7924E71-2F41-44B4-96E2-88B2ABE93F37}" type="pres">
      <dgm:prSet presAssocID="{34399F11-4F43-4FE0-8BB0-AFA5E3D3CFF1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2DC3707-1C71-4185-9BF5-850A7D71212B}" type="pres">
      <dgm:prSet presAssocID="{C66C6599-9846-463C-85E7-FBAD15C77AEA}" presName="thickLine" presStyleLbl="alignNode1" presStyleIdx="0" presStyleCnt="2"/>
      <dgm:spPr/>
    </dgm:pt>
    <dgm:pt modelId="{9FB0EB5E-D41C-48F9-834E-FA32694E3199}" type="pres">
      <dgm:prSet presAssocID="{C66C6599-9846-463C-85E7-FBAD15C77AEA}" presName="horz1" presStyleCnt="0"/>
      <dgm:spPr/>
    </dgm:pt>
    <dgm:pt modelId="{6C1D70B0-8E37-4A76-B822-4C735BB7DB67}" type="pres">
      <dgm:prSet presAssocID="{C66C6599-9846-463C-85E7-FBAD15C77AEA}" presName="tx1" presStyleLbl="revTx" presStyleIdx="0" presStyleCnt="2"/>
      <dgm:spPr/>
      <dgm:t>
        <a:bodyPr/>
        <a:lstStyle/>
        <a:p>
          <a:endParaRPr lang="en-US"/>
        </a:p>
      </dgm:t>
    </dgm:pt>
    <dgm:pt modelId="{230E5FB0-48BB-4A4D-9512-95ACD6C3858F}" type="pres">
      <dgm:prSet presAssocID="{C66C6599-9846-463C-85E7-FBAD15C77AEA}" presName="vert1" presStyleCnt="0"/>
      <dgm:spPr/>
    </dgm:pt>
    <dgm:pt modelId="{FAF4BE28-C3DE-4AE7-A99C-6BE010D45BF3}" type="pres">
      <dgm:prSet presAssocID="{8B7850DB-B2A3-4E77-B794-2345CB459783}" presName="thickLine" presStyleLbl="alignNode1" presStyleIdx="1" presStyleCnt="2" custLinFactNeighborX="-11940" custLinFactNeighborY="3030"/>
      <dgm:spPr/>
    </dgm:pt>
    <dgm:pt modelId="{2F211DFD-C39F-4409-9834-7230C4FD7036}" type="pres">
      <dgm:prSet presAssocID="{8B7850DB-B2A3-4E77-B794-2345CB459783}" presName="horz1" presStyleCnt="0"/>
      <dgm:spPr/>
    </dgm:pt>
    <dgm:pt modelId="{149F0039-F1A3-422F-96E6-D3CA88E93F80}" type="pres">
      <dgm:prSet presAssocID="{8B7850DB-B2A3-4E77-B794-2345CB459783}" presName="tx1" presStyleLbl="revTx" presStyleIdx="1" presStyleCnt="2"/>
      <dgm:spPr/>
      <dgm:t>
        <a:bodyPr/>
        <a:lstStyle/>
        <a:p>
          <a:endParaRPr lang="en-US"/>
        </a:p>
      </dgm:t>
    </dgm:pt>
    <dgm:pt modelId="{924CF435-B27F-43A4-88CA-10A9874A7744}" type="pres">
      <dgm:prSet presAssocID="{8B7850DB-B2A3-4E77-B794-2345CB459783}" presName="vert1" presStyleCnt="0"/>
      <dgm:spPr/>
    </dgm:pt>
  </dgm:ptLst>
  <dgm:cxnLst>
    <dgm:cxn modelId="{B7E3C9A7-92CB-44A7-90C9-1F362F4E796D}" srcId="{34399F11-4F43-4FE0-8BB0-AFA5E3D3CFF1}" destId="{C66C6599-9846-463C-85E7-FBAD15C77AEA}" srcOrd="0" destOrd="0" parTransId="{1F6724D5-AE8B-42DE-B0B1-8BF23AAD01E3}" sibTransId="{6884B45D-40C0-45BE-9087-6BC433B6D5AC}"/>
    <dgm:cxn modelId="{309C4C68-3883-4B7B-81A9-C69F01648728}" type="presOf" srcId="{34399F11-4F43-4FE0-8BB0-AFA5E3D3CFF1}" destId="{D7924E71-2F41-44B4-96E2-88B2ABE93F37}" srcOrd="0" destOrd="0" presId="urn:microsoft.com/office/officeart/2008/layout/LinedList"/>
    <dgm:cxn modelId="{DE0150AE-2719-4BB0-9A15-CB6BFB9C91F7}" type="presOf" srcId="{C66C6599-9846-463C-85E7-FBAD15C77AEA}" destId="{6C1D70B0-8E37-4A76-B822-4C735BB7DB67}" srcOrd="0" destOrd="0" presId="urn:microsoft.com/office/officeart/2008/layout/LinedList"/>
    <dgm:cxn modelId="{44B239EB-147E-489E-A2E1-A29A02EB384C}" type="presOf" srcId="{8B7850DB-B2A3-4E77-B794-2345CB459783}" destId="{149F0039-F1A3-422F-96E6-D3CA88E93F80}" srcOrd="0" destOrd="0" presId="urn:microsoft.com/office/officeart/2008/layout/LinedList"/>
    <dgm:cxn modelId="{F8D78200-C3A2-4C96-945F-D88D8C60B7A7}" srcId="{34399F11-4F43-4FE0-8BB0-AFA5E3D3CFF1}" destId="{8B7850DB-B2A3-4E77-B794-2345CB459783}" srcOrd="1" destOrd="0" parTransId="{6C0E0BA7-4A18-456F-B416-287704136F36}" sibTransId="{53284E53-69ED-4816-9714-99AF5ABDB7A5}"/>
    <dgm:cxn modelId="{8AF43CC5-E3F0-4306-95A7-A2339929639F}" type="presParOf" srcId="{D7924E71-2F41-44B4-96E2-88B2ABE93F37}" destId="{72DC3707-1C71-4185-9BF5-850A7D71212B}" srcOrd="0" destOrd="0" presId="urn:microsoft.com/office/officeart/2008/layout/LinedList"/>
    <dgm:cxn modelId="{584B5ECD-972B-4852-AF2D-22ABD7EDF915}" type="presParOf" srcId="{D7924E71-2F41-44B4-96E2-88B2ABE93F37}" destId="{9FB0EB5E-D41C-48F9-834E-FA32694E3199}" srcOrd="1" destOrd="0" presId="urn:microsoft.com/office/officeart/2008/layout/LinedList"/>
    <dgm:cxn modelId="{59EEA746-5832-4C6C-B243-0F84788BAA8F}" type="presParOf" srcId="{9FB0EB5E-D41C-48F9-834E-FA32694E3199}" destId="{6C1D70B0-8E37-4A76-B822-4C735BB7DB67}" srcOrd="0" destOrd="0" presId="urn:microsoft.com/office/officeart/2008/layout/LinedList"/>
    <dgm:cxn modelId="{1D71E50E-616D-4C02-A87C-79C325A4554A}" type="presParOf" srcId="{9FB0EB5E-D41C-48F9-834E-FA32694E3199}" destId="{230E5FB0-48BB-4A4D-9512-95ACD6C3858F}" srcOrd="1" destOrd="0" presId="urn:microsoft.com/office/officeart/2008/layout/LinedList"/>
    <dgm:cxn modelId="{23963B23-E7B3-437A-8A60-65FCF61815E6}" type="presParOf" srcId="{D7924E71-2F41-44B4-96E2-88B2ABE93F37}" destId="{FAF4BE28-C3DE-4AE7-A99C-6BE010D45BF3}" srcOrd="2" destOrd="0" presId="urn:microsoft.com/office/officeart/2008/layout/LinedList"/>
    <dgm:cxn modelId="{E67F2CB4-BD5A-4658-A0A0-997E15109B73}" type="presParOf" srcId="{D7924E71-2F41-44B4-96E2-88B2ABE93F37}" destId="{2F211DFD-C39F-4409-9834-7230C4FD7036}" srcOrd="3" destOrd="0" presId="urn:microsoft.com/office/officeart/2008/layout/LinedList"/>
    <dgm:cxn modelId="{A6ECDC3B-DA90-43A5-9DE0-86D50C3954DB}" type="presParOf" srcId="{2F211DFD-C39F-4409-9834-7230C4FD7036}" destId="{149F0039-F1A3-422F-96E6-D3CA88E93F80}" srcOrd="0" destOrd="0" presId="urn:microsoft.com/office/officeart/2008/layout/LinedList"/>
    <dgm:cxn modelId="{71347881-F922-48C9-80DB-050C605352FE}" type="presParOf" srcId="{2F211DFD-C39F-4409-9834-7230C4FD7036}" destId="{924CF435-B27F-43A4-88CA-10A9874A774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399F11-4F43-4FE0-8BB0-AFA5E3D3CFF1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66C6599-9846-463C-85E7-FBAD15C77AEA}">
      <dgm:prSet/>
      <dgm:spPr/>
      <dgm:t>
        <a:bodyPr/>
        <a:lstStyle/>
        <a:p>
          <a:pPr rtl="0"/>
          <a:r>
            <a:rPr lang="en-US" dirty="0" smtClean="0"/>
            <a:t>Is the proportion of the outcome class the same in each child node?</a:t>
          </a:r>
          <a:endParaRPr lang="en-US" dirty="0"/>
        </a:p>
      </dgm:t>
    </dgm:pt>
    <dgm:pt modelId="{1F6724D5-AE8B-42DE-B0B1-8BF23AAD01E3}" type="parTrans" cxnId="{B7E3C9A7-92CB-44A7-90C9-1F362F4E796D}">
      <dgm:prSet/>
      <dgm:spPr/>
      <dgm:t>
        <a:bodyPr/>
        <a:lstStyle/>
        <a:p>
          <a:endParaRPr lang="en-US"/>
        </a:p>
      </dgm:t>
    </dgm:pt>
    <dgm:pt modelId="{6884B45D-40C0-45BE-9087-6BC433B6D5AC}" type="sibTrans" cxnId="{B7E3C9A7-92CB-44A7-90C9-1F362F4E796D}">
      <dgm:prSet/>
      <dgm:spPr/>
      <dgm:t>
        <a:bodyPr/>
        <a:lstStyle/>
        <a:p>
          <a:endParaRPr lang="en-US"/>
        </a:p>
      </dgm:t>
    </dgm:pt>
    <dgm:pt modelId="{8B7850DB-B2A3-4E77-B794-2345CB459783}">
      <dgm:prSet/>
      <dgm:spPr/>
      <dgm:t>
        <a:bodyPr/>
        <a:lstStyle/>
        <a:p>
          <a:pPr rtl="0"/>
          <a:r>
            <a:rPr lang="en-US" dirty="0" smtClean="0"/>
            <a:t>It shouldn’t be, or the classification isn’t very helpful</a:t>
          </a:r>
          <a:endParaRPr lang="en-US" dirty="0"/>
        </a:p>
      </dgm:t>
    </dgm:pt>
    <dgm:pt modelId="{6C0E0BA7-4A18-456F-B416-287704136F36}" type="parTrans" cxnId="{F8D78200-C3A2-4C96-945F-D88D8C60B7A7}">
      <dgm:prSet/>
      <dgm:spPr/>
      <dgm:t>
        <a:bodyPr/>
        <a:lstStyle/>
        <a:p>
          <a:endParaRPr lang="en-US"/>
        </a:p>
      </dgm:t>
    </dgm:pt>
    <dgm:pt modelId="{53284E53-69ED-4816-9714-99AF5ABDB7A5}" type="sibTrans" cxnId="{F8D78200-C3A2-4C96-945F-D88D8C60B7A7}">
      <dgm:prSet/>
      <dgm:spPr/>
      <dgm:t>
        <a:bodyPr/>
        <a:lstStyle/>
        <a:p>
          <a:endParaRPr lang="en-US"/>
        </a:p>
      </dgm:t>
    </dgm:pt>
    <dgm:pt modelId="{D7924E71-2F41-44B4-96E2-88B2ABE93F37}" type="pres">
      <dgm:prSet presAssocID="{34399F11-4F43-4FE0-8BB0-AFA5E3D3CFF1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2DC3707-1C71-4185-9BF5-850A7D71212B}" type="pres">
      <dgm:prSet presAssocID="{C66C6599-9846-463C-85E7-FBAD15C77AEA}" presName="thickLine" presStyleLbl="alignNode1" presStyleIdx="0" presStyleCnt="2"/>
      <dgm:spPr/>
    </dgm:pt>
    <dgm:pt modelId="{9FB0EB5E-D41C-48F9-834E-FA32694E3199}" type="pres">
      <dgm:prSet presAssocID="{C66C6599-9846-463C-85E7-FBAD15C77AEA}" presName="horz1" presStyleCnt="0"/>
      <dgm:spPr/>
    </dgm:pt>
    <dgm:pt modelId="{6C1D70B0-8E37-4A76-B822-4C735BB7DB67}" type="pres">
      <dgm:prSet presAssocID="{C66C6599-9846-463C-85E7-FBAD15C77AEA}" presName="tx1" presStyleLbl="revTx" presStyleIdx="0" presStyleCnt="2"/>
      <dgm:spPr/>
      <dgm:t>
        <a:bodyPr/>
        <a:lstStyle/>
        <a:p>
          <a:endParaRPr lang="en-US"/>
        </a:p>
      </dgm:t>
    </dgm:pt>
    <dgm:pt modelId="{230E5FB0-48BB-4A4D-9512-95ACD6C3858F}" type="pres">
      <dgm:prSet presAssocID="{C66C6599-9846-463C-85E7-FBAD15C77AEA}" presName="vert1" presStyleCnt="0"/>
      <dgm:spPr/>
    </dgm:pt>
    <dgm:pt modelId="{FAF4BE28-C3DE-4AE7-A99C-6BE010D45BF3}" type="pres">
      <dgm:prSet presAssocID="{8B7850DB-B2A3-4E77-B794-2345CB459783}" presName="thickLine" presStyleLbl="alignNode1" presStyleIdx="1" presStyleCnt="2" custLinFactNeighborX="-11940" custLinFactNeighborY="3030"/>
      <dgm:spPr/>
    </dgm:pt>
    <dgm:pt modelId="{2F211DFD-C39F-4409-9834-7230C4FD7036}" type="pres">
      <dgm:prSet presAssocID="{8B7850DB-B2A3-4E77-B794-2345CB459783}" presName="horz1" presStyleCnt="0"/>
      <dgm:spPr/>
    </dgm:pt>
    <dgm:pt modelId="{149F0039-F1A3-422F-96E6-D3CA88E93F80}" type="pres">
      <dgm:prSet presAssocID="{8B7850DB-B2A3-4E77-B794-2345CB459783}" presName="tx1" presStyleLbl="revTx" presStyleIdx="1" presStyleCnt="2"/>
      <dgm:spPr/>
      <dgm:t>
        <a:bodyPr/>
        <a:lstStyle/>
        <a:p>
          <a:endParaRPr lang="en-US"/>
        </a:p>
      </dgm:t>
    </dgm:pt>
    <dgm:pt modelId="{924CF435-B27F-43A4-88CA-10A9874A7744}" type="pres">
      <dgm:prSet presAssocID="{8B7850DB-B2A3-4E77-B794-2345CB459783}" presName="vert1" presStyleCnt="0"/>
      <dgm:spPr/>
    </dgm:pt>
  </dgm:ptLst>
  <dgm:cxnLst>
    <dgm:cxn modelId="{B7E3C9A7-92CB-44A7-90C9-1F362F4E796D}" srcId="{34399F11-4F43-4FE0-8BB0-AFA5E3D3CFF1}" destId="{C66C6599-9846-463C-85E7-FBAD15C77AEA}" srcOrd="0" destOrd="0" parTransId="{1F6724D5-AE8B-42DE-B0B1-8BF23AAD01E3}" sibTransId="{6884B45D-40C0-45BE-9087-6BC433B6D5AC}"/>
    <dgm:cxn modelId="{EB7D8E3C-A952-45BF-8AF8-ED5DD7743EFE}" type="presOf" srcId="{C66C6599-9846-463C-85E7-FBAD15C77AEA}" destId="{6C1D70B0-8E37-4A76-B822-4C735BB7DB67}" srcOrd="0" destOrd="0" presId="urn:microsoft.com/office/officeart/2008/layout/LinedList"/>
    <dgm:cxn modelId="{EA10C187-512F-46C1-9288-13EE47667F38}" type="presOf" srcId="{34399F11-4F43-4FE0-8BB0-AFA5E3D3CFF1}" destId="{D7924E71-2F41-44B4-96E2-88B2ABE93F37}" srcOrd="0" destOrd="0" presId="urn:microsoft.com/office/officeart/2008/layout/LinedList"/>
    <dgm:cxn modelId="{E8B49315-9A30-4530-ABE8-F18262BA766E}" type="presOf" srcId="{8B7850DB-B2A3-4E77-B794-2345CB459783}" destId="{149F0039-F1A3-422F-96E6-D3CA88E93F80}" srcOrd="0" destOrd="0" presId="urn:microsoft.com/office/officeart/2008/layout/LinedList"/>
    <dgm:cxn modelId="{F8D78200-C3A2-4C96-945F-D88D8C60B7A7}" srcId="{34399F11-4F43-4FE0-8BB0-AFA5E3D3CFF1}" destId="{8B7850DB-B2A3-4E77-B794-2345CB459783}" srcOrd="1" destOrd="0" parTransId="{6C0E0BA7-4A18-456F-B416-287704136F36}" sibTransId="{53284E53-69ED-4816-9714-99AF5ABDB7A5}"/>
    <dgm:cxn modelId="{EA7B1315-D0AF-4305-92CA-133AA3B0A053}" type="presParOf" srcId="{D7924E71-2F41-44B4-96E2-88B2ABE93F37}" destId="{72DC3707-1C71-4185-9BF5-850A7D71212B}" srcOrd="0" destOrd="0" presId="urn:microsoft.com/office/officeart/2008/layout/LinedList"/>
    <dgm:cxn modelId="{F259FC66-CF8C-487F-BD7A-DC0DA016A26D}" type="presParOf" srcId="{D7924E71-2F41-44B4-96E2-88B2ABE93F37}" destId="{9FB0EB5E-D41C-48F9-834E-FA32694E3199}" srcOrd="1" destOrd="0" presId="urn:microsoft.com/office/officeart/2008/layout/LinedList"/>
    <dgm:cxn modelId="{D6AF0A2F-7EDA-4016-8D0A-F1DD646A4838}" type="presParOf" srcId="{9FB0EB5E-D41C-48F9-834E-FA32694E3199}" destId="{6C1D70B0-8E37-4A76-B822-4C735BB7DB67}" srcOrd="0" destOrd="0" presId="urn:microsoft.com/office/officeart/2008/layout/LinedList"/>
    <dgm:cxn modelId="{344CADDC-2572-4DF6-B11A-EF079B1FC11A}" type="presParOf" srcId="{9FB0EB5E-D41C-48F9-834E-FA32694E3199}" destId="{230E5FB0-48BB-4A4D-9512-95ACD6C3858F}" srcOrd="1" destOrd="0" presId="urn:microsoft.com/office/officeart/2008/layout/LinedList"/>
    <dgm:cxn modelId="{E3E4C92E-6733-466E-994A-21166E03A9A8}" type="presParOf" srcId="{D7924E71-2F41-44B4-96E2-88B2ABE93F37}" destId="{FAF4BE28-C3DE-4AE7-A99C-6BE010D45BF3}" srcOrd="2" destOrd="0" presId="urn:microsoft.com/office/officeart/2008/layout/LinedList"/>
    <dgm:cxn modelId="{6B1F72C2-0F2F-4FF4-9A53-AD494ED18774}" type="presParOf" srcId="{D7924E71-2F41-44B4-96E2-88B2ABE93F37}" destId="{2F211DFD-C39F-4409-9834-7230C4FD7036}" srcOrd="3" destOrd="0" presId="urn:microsoft.com/office/officeart/2008/layout/LinedList"/>
    <dgm:cxn modelId="{BF7EA134-7524-46A1-9104-59BD89E0EE7C}" type="presParOf" srcId="{2F211DFD-C39F-4409-9834-7230C4FD7036}" destId="{149F0039-F1A3-422F-96E6-D3CA88E93F80}" srcOrd="0" destOrd="0" presId="urn:microsoft.com/office/officeart/2008/layout/LinedList"/>
    <dgm:cxn modelId="{68F3B2E1-5A49-493C-9612-B094322D20CE}" type="presParOf" srcId="{2F211DFD-C39F-4409-9834-7230C4FD7036}" destId="{924CF435-B27F-43A4-88CA-10A9874A774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74578C1-39D3-4310-B60E-C70A93B1D8D1}" type="doc">
      <dgm:prSet loTypeId="urn:microsoft.com/office/officeart/2005/8/layout/orgChart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9674455-28A3-4611-84A0-5A179517F0F4}">
      <dgm:prSet phldrT="[Text]"/>
      <dgm:spPr/>
      <dgm:t>
        <a:bodyPr/>
        <a:lstStyle/>
        <a:p>
          <a:r>
            <a:rPr lang="en-US" dirty="0" smtClean="0"/>
            <a:t>Root (n=1500)</a:t>
          </a:r>
        </a:p>
        <a:p>
          <a:r>
            <a:rPr lang="en-US" dirty="0" smtClean="0"/>
            <a:t>Default = 750</a:t>
          </a:r>
        </a:p>
        <a:p>
          <a:r>
            <a:rPr lang="en-US" dirty="0" smtClean="0"/>
            <a:t>No Default = 750</a:t>
          </a:r>
        </a:p>
      </dgm:t>
    </dgm:pt>
    <dgm:pt modelId="{F65652C6-3E2C-4DE1-BF6C-E461904745F0}" type="parTrans" cxnId="{AE8AD0D5-B1FC-4DC5-B22B-D406DF93CD83}">
      <dgm:prSet/>
      <dgm:spPr/>
      <dgm:t>
        <a:bodyPr/>
        <a:lstStyle/>
        <a:p>
          <a:endParaRPr lang="en-US"/>
        </a:p>
      </dgm:t>
    </dgm:pt>
    <dgm:pt modelId="{C9F5D8FD-FA8E-416F-8652-8697AF09F0CB}" type="sibTrans" cxnId="{AE8AD0D5-B1FC-4DC5-B22B-D406DF93CD83}">
      <dgm:prSet/>
      <dgm:spPr/>
      <dgm:t>
        <a:bodyPr/>
        <a:lstStyle/>
        <a:p>
          <a:endParaRPr lang="en-US"/>
        </a:p>
      </dgm:t>
    </dgm:pt>
    <dgm:pt modelId="{F80B1A2C-95B8-4B3A-9F0D-6AE1B51B8CCC}" type="asst">
      <dgm:prSet phldrT="[Text]"/>
      <dgm:spPr/>
      <dgm:t>
        <a:bodyPr/>
        <a:lstStyle/>
        <a:p>
          <a:r>
            <a:rPr lang="en-US" dirty="0" smtClean="0"/>
            <a:t>Owns (n=850)</a:t>
          </a:r>
        </a:p>
        <a:p>
          <a:r>
            <a:rPr lang="en-US" dirty="0" smtClean="0"/>
            <a:t>Default = 300</a:t>
          </a:r>
        </a:p>
        <a:p>
          <a:r>
            <a:rPr lang="en-US" dirty="0" smtClean="0"/>
            <a:t>No Default = 550</a:t>
          </a:r>
          <a:endParaRPr lang="en-US" dirty="0"/>
        </a:p>
      </dgm:t>
    </dgm:pt>
    <dgm:pt modelId="{522E0232-60E4-4657-883D-2C3F2928A1F9}" type="parTrans" cxnId="{5AF2CE98-5D71-45F0-A031-D345C380B8BB}">
      <dgm:prSet/>
      <dgm:spPr/>
      <dgm:t>
        <a:bodyPr/>
        <a:lstStyle/>
        <a:p>
          <a:endParaRPr lang="en-US"/>
        </a:p>
      </dgm:t>
    </dgm:pt>
    <dgm:pt modelId="{4B6EF1AC-46A6-407B-ABAA-A79D06507509}" type="sibTrans" cxnId="{5AF2CE98-5D71-45F0-A031-D345C380B8BB}">
      <dgm:prSet/>
      <dgm:spPr/>
      <dgm:t>
        <a:bodyPr/>
        <a:lstStyle/>
        <a:p>
          <a:endParaRPr lang="en-US"/>
        </a:p>
      </dgm:t>
    </dgm:pt>
    <dgm:pt modelId="{5CC66915-4D66-4618-A627-92AFEE8BA9F1}" type="asst">
      <dgm:prSet phldrT="[Text]"/>
      <dgm:spPr/>
      <dgm:t>
        <a:bodyPr/>
        <a:lstStyle/>
        <a:p>
          <a:r>
            <a:rPr lang="en-US" dirty="0" smtClean="0"/>
            <a:t>Rents (n=650)</a:t>
          </a:r>
        </a:p>
        <a:p>
          <a:r>
            <a:rPr lang="en-US" dirty="0" smtClean="0"/>
            <a:t>Default = 450</a:t>
          </a:r>
        </a:p>
        <a:p>
          <a:r>
            <a:rPr lang="en-US" dirty="0" smtClean="0"/>
            <a:t>No Default = 200</a:t>
          </a:r>
          <a:endParaRPr lang="en-US" dirty="0"/>
        </a:p>
      </dgm:t>
    </dgm:pt>
    <dgm:pt modelId="{31CB38D7-2728-4594-89A5-96F8513C8E4C}" type="parTrans" cxnId="{A5E9334F-8074-4EFE-B75A-BCBDA708036C}">
      <dgm:prSet/>
      <dgm:spPr/>
      <dgm:t>
        <a:bodyPr/>
        <a:lstStyle/>
        <a:p>
          <a:endParaRPr lang="en-US"/>
        </a:p>
      </dgm:t>
    </dgm:pt>
    <dgm:pt modelId="{851C8456-49A7-4DF9-B992-D888C26B5173}" type="sibTrans" cxnId="{A5E9334F-8074-4EFE-B75A-BCBDA708036C}">
      <dgm:prSet/>
      <dgm:spPr/>
      <dgm:t>
        <a:bodyPr/>
        <a:lstStyle/>
        <a:p>
          <a:endParaRPr lang="en-US"/>
        </a:p>
      </dgm:t>
    </dgm:pt>
    <dgm:pt modelId="{63D8ACBD-C284-4CDB-96C2-A007422EA5A2}" type="pres">
      <dgm:prSet presAssocID="{674578C1-39D3-4310-B60E-C70A93B1D8D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3ABBB5E-7FD3-4FF9-AC5F-7B3F1EBE26CB}" type="pres">
      <dgm:prSet presAssocID="{B9674455-28A3-4611-84A0-5A179517F0F4}" presName="hierRoot1" presStyleCnt="0">
        <dgm:presLayoutVars>
          <dgm:hierBranch val="init"/>
        </dgm:presLayoutVars>
      </dgm:prSet>
      <dgm:spPr/>
    </dgm:pt>
    <dgm:pt modelId="{12D96195-A4ED-4443-8707-BE36928A1775}" type="pres">
      <dgm:prSet presAssocID="{B9674455-28A3-4611-84A0-5A179517F0F4}" presName="rootComposite1" presStyleCnt="0"/>
      <dgm:spPr/>
    </dgm:pt>
    <dgm:pt modelId="{5FB9EC3E-2736-40D7-BD87-73AE3C0E7397}" type="pres">
      <dgm:prSet presAssocID="{B9674455-28A3-4611-84A0-5A179517F0F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A9D12B-DBA7-4700-9FB6-EE8C6EF0E124}" type="pres">
      <dgm:prSet presAssocID="{B9674455-28A3-4611-84A0-5A179517F0F4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07D04D0-EBCA-4701-B1E6-A788B4A8E9F3}" type="pres">
      <dgm:prSet presAssocID="{B9674455-28A3-4611-84A0-5A179517F0F4}" presName="hierChild2" presStyleCnt="0"/>
      <dgm:spPr/>
    </dgm:pt>
    <dgm:pt modelId="{1F07CA13-C301-4E1C-AC24-EAAFD0F55DF3}" type="pres">
      <dgm:prSet presAssocID="{B9674455-28A3-4611-84A0-5A179517F0F4}" presName="hierChild3" presStyleCnt="0"/>
      <dgm:spPr/>
    </dgm:pt>
    <dgm:pt modelId="{917B7BB2-C88C-44A3-9F28-BB7299270A84}" type="pres">
      <dgm:prSet presAssocID="{522E0232-60E4-4657-883D-2C3F2928A1F9}" presName="Name111" presStyleLbl="parChTrans1D2" presStyleIdx="0" presStyleCnt="2"/>
      <dgm:spPr/>
      <dgm:t>
        <a:bodyPr/>
        <a:lstStyle/>
        <a:p>
          <a:endParaRPr lang="en-US"/>
        </a:p>
      </dgm:t>
    </dgm:pt>
    <dgm:pt modelId="{79A7AF2C-0DF3-4493-B642-4F31AAEA8478}" type="pres">
      <dgm:prSet presAssocID="{F80B1A2C-95B8-4B3A-9F0D-6AE1B51B8CCC}" presName="hierRoot3" presStyleCnt="0">
        <dgm:presLayoutVars>
          <dgm:hierBranch val="init"/>
        </dgm:presLayoutVars>
      </dgm:prSet>
      <dgm:spPr/>
    </dgm:pt>
    <dgm:pt modelId="{6D36DFB8-36EA-49AD-833E-F484E0D1D0DA}" type="pres">
      <dgm:prSet presAssocID="{F80B1A2C-95B8-4B3A-9F0D-6AE1B51B8CCC}" presName="rootComposite3" presStyleCnt="0"/>
      <dgm:spPr/>
    </dgm:pt>
    <dgm:pt modelId="{36786C34-E36A-428A-B6F4-751430F18C50}" type="pres">
      <dgm:prSet presAssocID="{F80B1A2C-95B8-4B3A-9F0D-6AE1B51B8CCC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F3C147-1A81-4703-A0EC-C5731ACA2426}" type="pres">
      <dgm:prSet presAssocID="{F80B1A2C-95B8-4B3A-9F0D-6AE1B51B8CCC}" presName="rootConnector3" presStyleLbl="asst1" presStyleIdx="0" presStyleCnt="2"/>
      <dgm:spPr/>
      <dgm:t>
        <a:bodyPr/>
        <a:lstStyle/>
        <a:p>
          <a:endParaRPr lang="en-US"/>
        </a:p>
      </dgm:t>
    </dgm:pt>
    <dgm:pt modelId="{1B7C6419-7070-4B11-83EB-3CEA512DFDEE}" type="pres">
      <dgm:prSet presAssocID="{F80B1A2C-95B8-4B3A-9F0D-6AE1B51B8CCC}" presName="hierChild6" presStyleCnt="0"/>
      <dgm:spPr/>
    </dgm:pt>
    <dgm:pt modelId="{041881BB-762A-4549-871A-939C280E664D}" type="pres">
      <dgm:prSet presAssocID="{F80B1A2C-95B8-4B3A-9F0D-6AE1B51B8CCC}" presName="hierChild7" presStyleCnt="0"/>
      <dgm:spPr/>
    </dgm:pt>
    <dgm:pt modelId="{BE60C1F7-AD34-4931-9E6E-90D3B65E2C2C}" type="pres">
      <dgm:prSet presAssocID="{31CB38D7-2728-4594-89A5-96F8513C8E4C}" presName="Name111" presStyleLbl="parChTrans1D2" presStyleIdx="1" presStyleCnt="2"/>
      <dgm:spPr/>
      <dgm:t>
        <a:bodyPr/>
        <a:lstStyle/>
        <a:p>
          <a:endParaRPr lang="en-US"/>
        </a:p>
      </dgm:t>
    </dgm:pt>
    <dgm:pt modelId="{E4C9F2CB-787F-4CA5-B765-163929EAC41C}" type="pres">
      <dgm:prSet presAssocID="{5CC66915-4D66-4618-A627-92AFEE8BA9F1}" presName="hierRoot3" presStyleCnt="0">
        <dgm:presLayoutVars>
          <dgm:hierBranch val="init"/>
        </dgm:presLayoutVars>
      </dgm:prSet>
      <dgm:spPr/>
    </dgm:pt>
    <dgm:pt modelId="{6D92428F-2716-41AA-85F0-724C3754245B}" type="pres">
      <dgm:prSet presAssocID="{5CC66915-4D66-4618-A627-92AFEE8BA9F1}" presName="rootComposite3" presStyleCnt="0"/>
      <dgm:spPr/>
    </dgm:pt>
    <dgm:pt modelId="{4C55AB8C-93ED-491B-BCF1-56B499601663}" type="pres">
      <dgm:prSet presAssocID="{5CC66915-4D66-4618-A627-92AFEE8BA9F1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408BF4F-C873-4240-A5FC-515872823CB6}" type="pres">
      <dgm:prSet presAssocID="{5CC66915-4D66-4618-A627-92AFEE8BA9F1}" presName="rootConnector3" presStyleLbl="asst1" presStyleIdx="1" presStyleCnt="2"/>
      <dgm:spPr/>
      <dgm:t>
        <a:bodyPr/>
        <a:lstStyle/>
        <a:p>
          <a:endParaRPr lang="en-US"/>
        </a:p>
      </dgm:t>
    </dgm:pt>
    <dgm:pt modelId="{A137B2B8-BD53-4786-AFBD-405F9202CB9D}" type="pres">
      <dgm:prSet presAssocID="{5CC66915-4D66-4618-A627-92AFEE8BA9F1}" presName="hierChild6" presStyleCnt="0"/>
      <dgm:spPr/>
    </dgm:pt>
    <dgm:pt modelId="{2F8A97A5-C795-4E09-AEE5-3D5675E8F72A}" type="pres">
      <dgm:prSet presAssocID="{5CC66915-4D66-4618-A627-92AFEE8BA9F1}" presName="hierChild7" presStyleCnt="0"/>
      <dgm:spPr/>
    </dgm:pt>
  </dgm:ptLst>
  <dgm:cxnLst>
    <dgm:cxn modelId="{B16F8529-D082-46D0-AA9A-AE81A8D18943}" type="presOf" srcId="{674578C1-39D3-4310-B60E-C70A93B1D8D1}" destId="{63D8ACBD-C284-4CDB-96C2-A007422EA5A2}" srcOrd="0" destOrd="0" presId="urn:microsoft.com/office/officeart/2005/8/layout/orgChart1"/>
    <dgm:cxn modelId="{387C5EC0-0ABD-482F-8519-A5BF946BFC10}" type="presOf" srcId="{B9674455-28A3-4611-84A0-5A179517F0F4}" destId="{5FB9EC3E-2736-40D7-BD87-73AE3C0E7397}" srcOrd="0" destOrd="0" presId="urn:microsoft.com/office/officeart/2005/8/layout/orgChart1"/>
    <dgm:cxn modelId="{10B039ED-E6A3-4C6B-8E31-724A4B3D5965}" type="presOf" srcId="{522E0232-60E4-4657-883D-2C3F2928A1F9}" destId="{917B7BB2-C88C-44A3-9F28-BB7299270A84}" srcOrd="0" destOrd="0" presId="urn:microsoft.com/office/officeart/2005/8/layout/orgChart1"/>
    <dgm:cxn modelId="{216F7AA2-1F80-443D-97F1-0ECF801D9277}" type="presOf" srcId="{F80B1A2C-95B8-4B3A-9F0D-6AE1B51B8CCC}" destId="{17F3C147-1A81-4703-A0EC-C5731ACA2426}" srcOrd="1" destOrd="0" presId="urn:microsoft.com/office/officeart/2005/8/layout/orgChart1"/>
    <dgm:cxn modelId="{FAD06DC2-295B-4CC6-9CEB-ECEC408DC150}" type="presOf" srcId="{5CC66915-4D66-4618-A627-92AFEE8BA9F1}" destId="{7408BF4F-C873-4240-A5FC-515872823CB6}" srcOrd="1" destOrd="0" presId="urn:microsoft.com/office/officeart/2005/8/layout/orgChart1"/>
    <dgm:cxn modelId="{F6E76A18-31FD-45B4-BB78-D3FD4A12F404}" type="presOf" srcId="{31CB38D7-2728-4594-89A5-96F8513C8E4C}" destId="{BE60C1F7-AD34-4931-9E6E-90D3B65E2C2C}" srcOrd="0" destOrd="0" presId="urn:microsoft.com/office/officeart/2005/8/layout/orgChart1"/>
    <dgm:cxn modelId="{A5E9334F-8074-4EFE-B75A-BCBDA708036C}" srcId="{B9674455-28A3-4611-84A0-5A179517F0F4}" destId="{5CC66915-4D66-4618-A627-92AFEE8BA9F1}" srcOrd="1" destOrd="0" parTransId="{31CB38D7-2728-4594-89A5-96F8513C8E4C}" sibTransId="{851C8456-49A7-4DF9-B992-D888C26B5173}"/>
    <dgm:cxn modelId="{A1A7EE30-BCC1-45EE-B332-9E168531A1E6}" type="presOf" srcId="{5CC66915-4D66-4618-A627-92AFEE8BA9F1}" destId="{4C55AB8C-93ED-491B-BCF1-56B499601663}" srcOrd="0" destOrd="0" presId="urn:microsoft.com/office/officeart/2005/8/layout/orgChart1"/>
    <dgm:cxn modelId="{5AF2CE98-5D71-45F0-A031-D345C380B8BB}" srcId="{B9674455-28A3-4611-84A0-5A179517F0F4}" destId="{F80B1A2C-95B8-4B3A-9F0D-6AE1B51B8CCC}" srcOrd="0" destOrd="0" parTransId="{522E0232-60E4-4657-883D-2C3F2928A1F9}" sibTransId="{4B6EF1AC-46A6-407B-ABAA-A79D06507509}"/>
    <dgm:cxn modelId="{AE8AD0D5-B1FC-4DC5-B22B-D406DF93CD83}" srcId="{674578C1-39D3-4310-B60E-C70A93B1D8D1}" destId="{B9674455-28A3-4611-84A0-5A179517F0F4}" srcOrd="0" destOrd="0" parTransId="{F65652C6-3E2C-4DE1-BF6C-E461904745F0}" sibTransId="{C9F5D8FD-FA8E-416F-8652-8697AF09F0CB}"/>
    <dgm:cxn modelId="{450842AC-F2D8-41D4-9B37-2FB51D202B20}" type="presOf" srcId="{B9674455-28A3-4611-84A0-5A179517F0F4}" destId="{53A9D12B-DBA7-4700-9FB6-EE8C6EF0E124}" srcOrd="1" destOrd="0" presId="urn:microsoft.com/office/officeart/2005/8/layout/orgChart1"/>
    <dgm:cxn modelId="{C5460940-C9BD-4278-ADB3-EAB7993CC37C}" type="presOf" srcId="{F80B1A2C-95B8-4B3A-9F0D-6AE1B51B8CCC}" destId="{36786C34-E36A-428A-B6F4-751430F18C50}" srcOrd="0" destOrd="0" presId="urn:microsoft.com/office/officeart/2005/8/layout/orgChart1"/>
    <dgm:cxn modelId="{70B1AD1F-FB0D-43BE-816A-574939D9646F}" type="presParOf" srcId="{63D8ACBD-C284-4CDB-96C2-A007422EA5A2}" destId="{B3ABBB5E-7FD3-4FF9-AC5F-7B3F1EBE26CB}" srcOrd="0" destOrd="0" presId="urn:microsoft.com/office/officeart/2005/8/layout/orgChart1"/>
    <dgm:cxn modelId="{AF7D486A-EA60-490D-A453-972F1FC82E71}" type="presParOf" srcId="{B3ABBB5E-7FD3-4FF9-AC5F-7B3F1EBE26CB}" destId="{12D96195-A4ED-4443-8707-BE36928A1775}" srcOrd="0" destOrd="0" presId="urn:microsoft.com/office/officeart/2005/8/layout/orgChart1"/>
    <dgm:cxn modelId="{81308082-5FAD-4CCC-AA46-B9A37C64994F}" type="presParOf" srcId="{12D96195-A4ED-4443-8707-BE36928A1775}" destId="{5FB9EC3E-2736-40D7-BD87-73AE3C0E7397}" srcOrd="0" destOrd="0" presId="urn:microsoft.com/office/officeart/2005/8/layout/orgChart1"/>
    <dgm:cxn modelId="{71219F37-9037-4A19-9628-0C0C691724C7}" type="presParOf" srcId="{12D96195-A4ED-4443-8707-BE36928A1775}" destId="{53A9D12B-DBA7-4700-9FB6-EE8C6EF0E124}" srcOrd="1" destOrd="0" presId="urn:microsoft.com/office/officeart/2005/8/layout/orgChart1"/>
    <dgm:cxn modelId="{D573CB0F-A87F-463B-8053-BFA1EB7DFBD3}" type="presParOf" srcId="{B3ABBB5E-7FD3-4FF9-AC5F-7B3F1EBE26CB}" destId="{907D04D0-EBCA-4701-B1E6-A788B4A8E9F3}" srcOrd="1" destOrd="0" presId="urn:microsoft.com/office/officeart/2005/8/layout/orgChart1"/>
    <dgm:cxn modelId="{4C5306D1-0636-4C91-B0F0-FE0EC8367A77}" type="presParOf" srcId="{B3ABBB5E-7FD3-4FF9-AC5F-7B3F1EBE26CB}" destId="{1F07CA13-C301-4E1C-AC24-EAAFD0F55DF3}" srcOrd="2" destOrd="0" presId="urn:microsoft.com/office/officeart/2005/8/layout/orgChart1"/>
    <dgm:cxn modelId="{484147A3-A7AE-4A85-91CA-F92817C842CF}" type="presParOf" srcId="{1F07CA13-C301-4E1C-AC24-EAAFD0F55DF3}" destId="{917B7BB2-C88C-44A3-9F28-BB7299270A84}" srcOrd="0" destOrd="0" presId="urn:microsoft.com/office/officeart/2005/8/layout/orgChart1"/>
    <dgm:cxn modelId="{4C6042AB-9210-4773-9924-C0B1656BC22D}" type="presParOf" srcId="{1F07CA13-C301-4E1C-AC24-EAAFD0F55DF3}" destId="{79A7AF2C-0DF3-4493-B642-4F31AAEA8478}" srcOrd="1" destOrd="0" presId="urn:microsoft.com/office/officeart/2005/8/layout/orgChart1"/>
    <dgm:cxn modelId="{EDCA84EA-3F39-46A2-928C-F041BBF6E3F5}" type="presParOf" srcId="{79A7AF2C-0DF3-4493-B642-4F31AAEA8478}" destId="{6D36DFB8-36EA-49AD-833E-F484E0D1D0DA}" srcOrd="0" destOrd="0" presId="urn:microsoft.com/office/officeart/2005/8/layout/orgChart1"/>
    <dgm:cxn modelId="{3A26E53F-DC2E-49C7-8150-3DE86C4BEC13}" type="presParOf" srcId="{6D36DFB8-36EA-49AD-833E-F484E0D1D0DA}" destId="{36786C34-E36A-428A-B6F4-751430F18C50}" srcOrd="0" destOrd="0" presId="urn:microsoft.com/office/officeart/2005/8/layout/orgChart1"/>
    <dgm:cxn modelId="{11BA0CCD-5E34-41ED-8038-E3B0371AFB7C}" type="presParOf" srcId="{6D36DFB8-36EA-49AD-833E-F484E0D1D0DA}" destId="{17F3C147-1A81-4703-A0EC-C5731ACA2426}" srcOrd="1" destOrd="0" presId="urn:microsoft.com/office/officeart/2005/8/layout/orgChart1"/>
    <dgm:cxn modelId="{AAB13E08-11F3-44B0-AA0B-EC3A9B1B1B60}" type="presParOf" srcId="{79A7AF2C-0DF3-4493-B642-4F31AAEA8478}" destId="{1B7C6419-7070-4B11-83EB-3CEA512DFDEE}" srcOrd="1" destOrd="0" presId="urn:microsoft.com/office/officeart/2005/8/layout/orgChart1"/>
    <dgm:cxn modelId="{8CB688F9-0CA9-4509-9189-FB31C79BAEFA}" type="presParOf" srcId="{79A7AF2C-0DF3-4493-B642-4F31AAEA8478}" destId="{041881BB-762A-4549-871A-939C280E664D}" srcOrd="2" destOrd="0" presId="urn:microsoft.com/office/officeart/2005/8/layout/orgChart1"/>
    <dgm:cxn modelId="{B0363542-244B-4C0D-B7F0-A5807E1404F3}" type="presParOf" srcId="{1F07CA13-C301-4E1C-AC24-EAAFD0F55DF3}" destId="{BE60C1F7-AD34-4931-9E6E-90D3B65E2C2C}" srcOrd="2" destOrd="0" presId="urn:microsoft.com/office/officeart/2005/8/layout/orgChart1"/>
    <dgm:cxn modelId="{553CE11B-4F2B-4AE3-9487-9FF185F0E010}" type="presParOf" srcId="{1F07CA13-C301-4E1C-AC24-EAAFD0F55DF3}" destId="{E4C9F2CB-787F-4CA5-B765-163929EAC41C}" srcOrd="3" destOrd="0" presId="urn:microsoft.com/office/officeart/2005/8/layout/orgChart1"/>
    <dgm:cxn modelId="{D19E318D-213A-4EF2-8B24-E99AB3D04BAE}" type="presParOf" srcId="{E4C9F2CB-787F-4CA5-B765-163929EAC41C}" destId="{6D92428F-2716-41AA-85F0-724C3754245B}" srcOrd="0" destOrd="0" presId="urn:microsoft.com/office/officeart/2005/8/layout/orgChart1"/>
    <dgm:cxn modelId="{54795825-0571-44FF-BC3E-400D355C19EF}" type="presParOf" srcId="{6D92428F-2716-41AA-85F0-724C3754245B}" destId="{4C55AB8C-93ED-491B-BCF1-56B499601663}" srcOrd="0" destOrd="0" presId="urn:microsoft.com/office/officeart/2005/8/layout/orgChart1"/>
    <dgm:cxn modelId="{660C5004-C069-4E69-AEA8-00592BB76C4D}" type="presParOf" srcId="{6D92428F-2716-41AA-85F0-724C3754245B}" destId="{7408BF4F-C873-4240-A5FC-515872823CB6}" srcOrd="1" destOrd="0" presId="urn:microsoft.com/office/officeart/2005/8/layout/orgChart1"/>
    <dgm:cxn modelId="{DD85AA9C-9E0C-48D8-BEF9-7CDA0E9BFD4E}" type="presParOf" srcId="{E4C9F2CB-787F-4CA5-B765-163929EAC41C}" destId="{A137B2B8-BD53-4786-AFBD-405F9202CB9D}" srcOrd="1" destOrd="0" presId="urn:microsoft.com/office/officeart/2005/8/layout/orgChart1"/>
    <dgm:cxn modelId="{C6B5E8AB-1297-44EF-8D68-443A5DE2A64F}" type="presParOf" srcId="{E4C9F2CB-787F-4CA5-B765-163929EAC41C}" destId="{2F8A97A5-C795-4E09-AEE5-3D5675E8F72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E923B9E-431C-4011-9925-20CE2A3613EB}" type="doc">
      <dgm:prSet loTypeId="urn:microsoft.com/office/officeart/2005/8/layout/vList2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A3D7557-6D9F-4FFA-9959-9DE22426AAFB}">
      <dgm:prSet phldrT="[Text]"/>
      <dgm:spPr/>
      <dgm:t>
        <a:bodyPr/>
        <a:lstStyle/>
        <a:p>
          <a:r>
            <a:rPr lang="en-US" dirty="0" smtClean="0"/>
            <a:t>If the groups were the same, you’d expect an even split (Expected)</a:t>
          </a:r>
          <a:endParaRPr lang="en-US" dirty="0"/>
        </a:p>
      </dgm:t>
    </dgm:pt>
    <dgm:pt modelId="{9736927A-FAC6-4A49-8D7F-478045BFF779}" type="parTrans" cxnId="{8126A57C-94BC-4286-9E09-7594A0AC8854}">
      <dgm:prSet/>
      <dgm:spPr/>
      <dgm:t>
        <a:bodyPr/>
        <a:lstStyle/>
        <a:p>
          <a:endParaRPr lang="en-US"/>
        </a:p>
      </dgm:t>
    </dgm:pt>
    <dgm:pt modelId="{EAC3FB35-6488-470C-9D05-B4336AA5708F}" type="sibTrans" cxnId="{8126A57C-94BC-4286-9E09-7594A0AC8854}">
      <dgm:prSet/>
      <dgm:spPr/>
      <dgm:t>
        <a:bodyPr/>
        <a:lstStyle/>
        <a:p>
          <a:endParaRPr lang="en-US"/>
        </a:p>
      </dgm:t>
    </dgm:pt>
    <dgm:pt modelId="{B590E32C-25FA-440B-9232-941834C56409}">
      <dgm:prSet phldrT="[Text]"/>
      <dgm:spPr/>
      <dgm:t>
        <a:bodyPr/>
        <a:lstStyle/>
        <a:p>
          <a:r>
            <a:rPr lang="en-US" dirty="0" smtClean="0"/>
            <a:t>But we can see they aren’t distributed evenly (Observed)</a:t>
          </a:r>
          <a:endParaRPr lang="en-US" dirty="0"/>
        </a:p>
      </dgm:t>
    </dgm:pt>
    <dgm:pt modelId="{80BB2B63-8D5B-4D8A-912D-9AAC80EA1751}" type="parTrans" cxnId="{288F9379-1B29-4E69-8565-D2644CD83CA3}">
      <dgm:prSet/>
      <dgm:spPr/>
      <dgm:t>
        <a:bodyPr/>
        <a:lstStyle/>
        <a:p>
          <a:endParaRPr lang="en-US"/>
        </a:p>
      </dgm:t>
    </dgm:pt>
    <dgm:pt modelId="{369E8BA2-42DE-428F-8564-3A82F139EEF5}" type="sibTrans" cxnId="{288F9379-1B29-4E69-8565-D2644CD83CA3}">
      <dgm:prSet/>
      <dgm:spPr/>
      <dgm:t>
        <a:bodyPr/>
        <a:lstStyle/>
        <a:p>
          <a:endParaRPr lang="en-US"/>
        </a:p>
      </dgm:t>
    </dgm:pt>
    <dgm:pt modelId="{42F9EA1F-78F9-4CAF-90F3-B0D23AEC57C3}">
      <dgm:prSet phldrT="[Text]"/>
      <dgm:spPr/>
      <dgm:t>
        <a:bodyPr/>
        <a:lstStyle/>
        <a:p>
          <a:r>
            <a:rPr lang="en-US" dirty="0" smtClean="0"/>
            <a:t>But is it enough (i.e., statistically significant)?</a:t>
          </a:r>
          <a:endParaRPr lang="en-US" dirty="0"/>
        </a:p>
      </dgm:t>
    </dgm:pt>
    <dgm:pt modelId="{5F4CF88F-A138-4C49-AE62-9C614A4FE4B9}" type="parTrans" cxnId="{93A5BA51-025D-4168-B4A7-74544C02406B}">
      <dgm:prSet/>
      <dgm:spPr/>
      <dgm:t>
        <a:bodyPr/>
        <a:lstStyle/>
        <a:p>
          <a:endParaRPr lang="en-US"/>
        </a:p>
      </dgm:t>
    </dgm:pt>
    <dgm:pt modelId="{D4DACD1C-F000-4C80-8AB2-6E84E4D40DAC}" type="sibTrans" cxnId="{93A5BA51-025D-4168-B4A7-74544C02406B}">
      <dgm:prSet/>
      <dgm:spPr/>
      <dgm:t>
        <a:bodyPr/>
        <a:lstStyle/>
        <a:p>
          <a:endParaRPr lang="en-US"/>
        </a:p>
      </dgm:t>
    </dgm:pt>
    <dgm:pt modelId="{706CBBBD-9C0A-4AE5-8B04-37B18FAC5397}" type="pres">
      <dgm:prSet presAssocID="{FE923B9E-431C-4011-9925-20CE2A3613E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2CB401A-3149-4E90-8CDE-80E88E3D4E17}" type="pres">
      <dgm:prSet presAssocID="{BA3D7557-6D9F-4FFA-9959-9DE22426AAF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7FF8C9-8DC6-4B5E-892F-8F7AE3AB8DBC}" type="pres">
      <dgm:prSet presAssocID="{EAC3FB35-6488-470C-9D05-B4336AA5708F}" presName="spacer" presStyleCnt="0"/>
      <dgm:spPr/>
      <dgm:t>
        <a:bodyPr/>
        <a:lstStyle/>
        <a:p>
          <a:endParaRPr lang="en-US"/>
        </a:p>
      </dgm:t>
    </dgm:pt>
    <dgm:pt modelId="{CFB3809C-3D94-4F64-A55F-B44DF1B5DAB0}" type="pres">
      <dgm:prSet presAssocID="{B590E32C-25FA-440B-9232-941834C5640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E5DDF7-6FB8-4267-BC49-ECFEC5884E60}" type="pres">
      <dgm:prSet presAssocID="{369E8BA2-42DE-428F-8564-3A82F139EEF5}" presName="spacer" presStyleCnt="0"/>
      <dgm:spPr/>
      <dgm:t>
        <a:bodyPr/>
        <a:lstStyle/>
        <a:p>
          <a:endParaRPr lang="en-US"/>
        </a:p>
      </dgm:t>
    </dgm:pt>
    <dgm:pt modelId="{30242DD6-A42E-4859-9E27-ABF1F58DABA6}" type="pres">
      <dgm:prSet presAssocID="{42F9EA1F-78F9-4CAF-90F3-B0D23AEC57C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A484B37-FF75-45F3-9625-8630AFDB22C8}" type="presOf" srcId="{BA3D7557-6D9F-4FFA-9959-9DE22426AAFB}" destId="{B2CB401A-3149-4E90-8CDE-80E88E3D4E17}" srcOrd="0" destOrd="0" presId="urn:microsoft.com/office/officeart/2005/8/layout/vList2"/>
    <dgm:cxn modelId="{93586C2C-C79B-4011-8C09-53B445C3342B}" type="presOf" srcId="{FE923B9E-431C-4011-9925-20CE2A3613EB}" destId="{706CBBBD-9C0A-4AE5-8B04-37B18FAC5397}" srcOrd="0" destOrd="0" presId="urn:microsoft.com/office/officeart/2005/8/layout/vList2"/>
    <dgm:cxn modelId="{93A5BA51-025D-4168-B4A7-74544C02406B}" srcId="{FE923B9E-431C-4011-9925-20CE2A3613EB}" destId="{42F9EA1F-78F9-4CAF-90F3-B0D23AEC57C3}" srcOrd="2" destOrd="0" parTransId="{5F4CF88F-A138-4C49-AE62-9C614A4FE4B9}" sibTransId="{D4DACD1C-F000-4C80-8AB2-6E84E4D40DAC}"/>
    <dgm:cxn modelId="{5364C51B-9274-4FCD-A830-E1F6190B56D1}" type="presOf" srcId="{42F9EA1F-78F9-4CAF-90F3-B0D23AEC57C3}" destId="{30242DD6-A42E-4859-9E27-ABF1F58DABA6}" srcOrd="0" destOrd="0" presId="urn:microsoft.com/office/officeart/2005/8/layout/vList2"/>
    <dgm:cxn modelId="{8126A57C-94BC-4286-9E09-7594A0AC8854}" srcId="{FE923B9E-431C-4011-9925-20CE2A3613EB}" destId="{BA3D7557-6D9F-4FFA-9959-9DE22426AAFB}" srcOrd="0" destOrd="0" parTransId="{9736927A-FAC6-4A49-8D7F-478045BFF779}" sibTransId="{EAC3FB35-6488-470C-9D05-B4336AA5708F}"/>
    <dgm:cxn modelId="{288F9379-1B29-4E69-8565-D2644CD83CA3}" srcId="{FE923B9E-431C-4011-9925-20CE2A3613EB}" destId="{B590E32C-25FA-440B-9232-941834C56409}" srcOrd="1" destOrd="0" parTransId="{80BB2B63-8D5B-4D8A-912D-9AAC80EA1751}" sibTransId="{369E8BA2-42DE-428F-8564-3A82F139EEF5}"/>
    <dgm:cxn modelId="{37756CE1-1B59-4D33-8130-0156AA620696}" type="presOf" srcId="{B590E32C-25FA-440B-9232-941834C56409}" destId="{CFB3809C-3D94-4F64-A55F-B44DF1B5DAB0}" srcOrd="0" destOrd="0" presId="urn:microsoft.com/office/officeart/2005/8/layout/vList2"/>
    <dgm:cxn modelId="{F96C1F54-77C4-4A33-BA0D-8922618910F9}" type="presParOf" srcId="{706CBBBD-9C0A-4AE5-8B04-37B18FAC5397}" destId="{B2CB401A-3149-4E90-8CDE-80E88E3D4E17}" srcOrd="0" destOrd="0" presId="urn:microsoft.com/office/officeart/2005/8/layout/vList2"/>
    <dgm:cxn modelId="{ED8DCE16-5803-4349-9BD1-965E536E8CB9}" type="presParOf" srcId="{706CBBBD-9C0A-4AE5-8B04-37B18FAC5397}" destId="{EF7FF8C9-8DC6-4B5E-892F-8F7AE3AB8DBC}" srcOrd="1" destOrd="0" presId="urn:microsoft.com/office/officeart/2005/8/layout/vList2"/>
    <dgm:cxn modelId="{0D94DDEC-67A3-4A6A-BCC0-AB5A5B5A4998}" type="presParOf" srcId="{706CBBBD-9C0A-4AE5-8B04-37B18FAC5397}" destId="{CFB3809C-3D94-4F64-A55F-B44DF1B5DAB0}" srcOrd="2" destOrd="0" presId="urn:microsoft.com/office/officeart/2005/8/layout/vList2"/>
    <dgm:cxn modelId="{E340383B-6DBC-4E4E-8D7F-B97BDCB3BC20}" type="presParOf" srcId="{706CBBBD-9C0A-4AE5-8B04-37B18FAC5397}" destId="{14E5DDF7-6FB8-4267-BC49-ECFEC5884E60}" srcOrd="3" destOrd="0" presId="urn:microsoft.com/office/officeart/2005/8/layout/vList2"/>
    <dgm:cxn modelId="{09880445-C77B-4FEA-B0DF-75EC17B9C01A}" type="presParOf" srcId="{706CBBBD-9C0A-4AE5-8B04-37B18FAC5397}" destId="{30242DD6-A42E-4859-9E27-ABF1F58DABA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DC3707-1C71-4185-9BF5-850A7D71212B}">
      <dsp:nvSpPr>
        <dsp:cNvPr id="0" name=""/>
        <dsp:cNvSpPr/>
      </dsp:nvSpPr>
      <dsp:spPr>
        <a:xfrm>
          <a:off x="0" y="0"/>
          <a:ext cx="5105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1D70B0-8E37-4A76-B822-4C735BB7DB67}">
      <dsp:nvSpPr>
        <dsp:cNvPr id="0" name=""/>
        <dsp:cNvSpPr/>
      </dsp:nvSpPr>
      <dsp:spPr>
        <a:xfrm>
          <a:off x="0" y="0"/>
          <a:ext cx="5105400" cy="1409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Is the proportion of the outcome class the same in each child node?</a:t>
          </a:r>
          <a:endParaRPr lang="en-US" sz="2800" kern="1200" dirty="0"/>
        </a:p>
      </dsp:txBody>
      <dsp:txXfrm>
        <a:off x="0" y="0"/>
        <a:ext cx="5105400" cy="1409699"/>
      </dsp:txXfrm>
    </dsp:sp>
    <dsp:sp modelId="{FAF4BE28-C3DE-4AE7-A99C-6BE010D45BF3}">
      <dsp:nvSpPr>
        <dsp:cNvPr id="0" name=""/>
        <dsp:cNvSpPr/>
      </dsp:nvSpPr>
      <dsp:spPr>
        <a:xfrm>
          <a:off x="0" y="1452413"/>
          <a:ext cx="5105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9F0039-F1A3-422F-96E6-D3CA88E93F80}">
      <dsp:nvSpPr>
        <dsp:cNvPr id="0" name=""/>
        <dsp:cNvSpPr/>
      </dsp:nvSpPr>
      <dsp:spPr>
        <a:xfrm>
          <a:off x="0" y="1409699"/>
          <a:ext cx="5105400" cy="1409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It shouldn’t be, or the classification isn’t very helpful</a:t>
          </a:r>
          <a:endParaRPr lang="en-US" sz="2800" kern="1200" dirty="0"/>
        </a:p>
      </dsp:txBody>
      <dsp:txXfrm>
        <a:off x="0" y="1409699"/>
        <a:ext cx="5105400" cy="14096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DC3707-1C71-4185-9BF5-850A7D71212B}">
      <dsp:nvSpPr>
        <dsp:cNvPr id="0" name=""/>
        <dsp:cNvSpPr/>
      </dsp:nvSpPr>
      <dsp:spPr>
        <a:xfrm>
          <a:off x="0" y="0"/>
          <a:ext cx="5105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1D70B0-8E37-4A76-B822-4C735BB7DB67}">
      <dsp:nvSpPr>
        <dsp:cNvPr id="0" name=""/>
        <dsp:cNvSpPr/>
      </dsp:nvSpPr>
      <dsp:spPr>
        <a:xfrm>
          <a:off x="0" y="0"/>
          <a:ext cx="5105400" cy="1409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Is the proportion of the outcome class the same in each child node?</a:t>
          </a:r>
          <a:endParaRPr lang="en-US" sz="2800" kern="1200" dirty="0"/>
        </a:p>
      </dsp:txBody>
      <dsp:txXfrm>
        <a:off x="0" y="0"/>
        <a:ext cx="5105400" cy="1409699"/>
      </dsp:txXfrm>
    </dsp:sp>
    <dsp:sp modelId="{FAF4BE28-C3DE-4AE7-A99C-6BE010D45BF3}">
      <dsp:nvSpPr>
        <dsp:cNvPr id="0" name=""/>
        <dsp:cNvSpPr/>
      </dsp:nvSpPr>
      <dsp:spPr>
        <a:xfrm>
          <a:off x="0" y="1452413"/>
          <a:ext cx="5105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9F0039-F1A3-422F-96E6-D3CA88E93F80}">
      <dsp:nvSpPr>
        <dsp:cNvPr id="0" name=""/>
        <dsp:cNvSpPr/>
      </dsp:nvSpPr>
      <dsp:spPr>
        <a:xfrm>
          <a:off x="0" y="1409699"/>
          <a:ext cx="5105400" cy="1409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It shouldn’t be, or the classification isn’t very helpful</a:t>
          </a:r>
          <a:endParaRPr lang="en-US" sz="2800" kern="1200" dirty="0"/>
        </a:p>
      </dsp:txBody>
      <dsp:txXfrm>
        <a:off x="0" y="1409699"/>
        <a:ext cx="5105400" cy="14096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60C1F7-AD34-4931-9E6E-90D3B65E2C2C}">
      <dsp:nvSpPr>
        <dsp:cNvPr id="0" name=""/>
        <dsp:cNvSpPr/>
      </dsp:nvSpPr>
      <dsp:spPr>
        <a:xfrm>
          <a:off x="2057399" y="787420"/>
          <a:ext cx="165079" cy="7232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3204"/>
              </a:lnTo>
              <a:lnTo>
                <a:pt x="165079" y="723204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7B7BB2-C88C-44A3-9F28-BB7299270A84}">
      <dsp:nvSpPr>
        <dsp:cNvPr id="0" name=""/>
        <dsp:cNvSpPr/>
      </dsp:nvSpPr>
      <dsp:spPr>
        <a:xfrm>
          <a:off x="1892320" y="787420"/>
          <a:ext cx="165079" cy="723204"/>
        </a:xfrm>
        <a:custGeom>
          <a:avLst/>
          <a:gdLst/>
          <a:ahLst/>
          <a:cxnLst/>
          <a:rect l="0" t="0" r="0" b="0"/>
          <a:pathLst>
            <a:path>
              <a:moveTo>
                <a:pt x="165079" y="0"/>
              </a:moveTo>
              <a:lnTo>
                <a:pt x="165079" y="723204"/>
              </a:lnTo>
              <a:lnTo>
                <a:pt x="0" y="723204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B9EC3E-2736-40D7-BD87-73AE3C0E7397}">
      <dsp:nvSpPr>
        <dsp:cNvPr id="0" name=""/>
        <dsp:cNvSpPr/>
      </dsp:nvSpPr>
      <dsp:spPr>
        <a:xfrm>
          <a:off x="1271308" y="1329"/>
          <a:ext cx="1572183" cy="7860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Root (n=1500)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Default = 750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No Default = 750</a:t>
          </a:r>
        </a:p>
      </dsp:txBody>
      <dsp:txXfrm>
        <a:off x="1271308" y="1329"/>
        <a:ext cx="1572183" cy="786091"/>
      </dsp:txXfrm>
    </dsp:sp>
    <dsp:sp modelId="{36786C34-E36A-428A-B6F4-751430F18C50}">
      <dsp:nvSpPr>
        <dsp:cNvPr id="0" name=""/>
        <dsp:cNvSpPr/>
      </dsp:nvSpPr>
      <dsp:spPr>
        <a:xfrm>
          <a:off x="320137" y="1117579"/>
          <a:ext cx="1572183" cy="78609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Owns (n=850)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Default = 300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No Default = 550</a:t>
          </a:r>
          <a:endParaRPr lang="en-US" sz="1400" kern="1200" dirty="0"/>
        </a:p>
      </dsp:txBody>
      <dsp:txXfrm>
        <a:off x="320137" y="1117579"/>
        <a:ext cx="1572183" cy="786091"/>
      </dsp:txXfrm>
    </dsp:sp>
    <dsp:sp modelId="{4C55AB8C-93ED-491B-BCF1-56B499601663}">
      <dsp:nvSpPr>
        <dsp:cNvPr id="0" name=""/>
        <dsp:cNvSpPr/>
      </dsp:nvSpPr>
      <dsp:spPr>
        <a:xfrm>
          <a:off x="2222479" y="1117579"/>
          <a:ext cx="1572183" cy="78609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Rents (n=650)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Default = 450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No Default = 200</a:t>
          </a:r>
          <a:endParaRPr lang="en-US" sz="1400" kern="1200" dirty="0"/>
        </a:p>
      </dsp:txBody>
      <dsp:txXfrm>
        <a:off x="2222479" y="1117579"/>
        <a:ext cx="1572183" cy="78609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CB401A-3149-4E90-8CDE-80E88E3D4E17}">
      <dsp:nvSpPr>
        <dsp:cNvPr id="0" name=""/>
        <dsp:cNvSpPr/>
      </dsp:nvSpPr>
      <dsp:spPr>
        <a:xfrm>
          <a:off x="0" y="15199"/>
          <a:ext cx="4419600" cy="63648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If the groups were the same, you’d expect an even split (Expected)</a:t>
          </a:r>
          <a:endParaRPr lang="en-US" sz="1600" kern="1200" dirty="0"/>
        </a:p>
      </dsp:txBody>
      <dsp:txXfrm>
        <a:off x="31070" y="46269"/>
        <a:ext cx="4357460" cy="574340"/>
      </dsp:txXfrm>
    </dsp:sp>
    <dsp:sp modelId="{CFB3809C-3D94-4F64-A55F-B44DF1B5DAB0}">
      <dsp:nvSpPr>
        <dsp:cNvPr id="0" name=""/>
        <dsp:cNvSpPr/>
      </dsp:nvSpPr>
      <dsp:spPr>
        <a:xfrm>
          <a:off x="0" y="697760"/>
          <a:ext cx="4419600" cy="63648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But we can see they aren’t distributed evenly (Observed)</a:t>
          </a:r>
          <a:endParaRPr lang="en-US" sz="1600" kern="1200" dirty="0"/>
        </a:p>
      </dsp:txBody>
      <dsp:txXfrm>
        <a:off x="31070" y="728830"/>
        <a:ext cx="4357460" cy="574340"/>
      </dsp:txXfrm>
    </dsp:sp>
    <dsp:sp modelId="{30242DD6-A42E-4859-9E27-ABF1F58DABA6}">
      <dsp:nvSpPr>
        <dsp:cNvPr id="0" name=""/>
        <dsp:cNvSpPr/>
      </dsp:nvSpPr>
      <dsp:spPr>
        <a:xfrm>
          <a:off x="0" y="1380319"/>
          <a:ext cx="4419600" cy="63648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But is it enough (i.e., statistically significant)?</a:t>
          </a:r>
          <a:endParaRPr lang="en-US" sz="1600" kern="1200" dirty="0"/>
        </a:p>
      </dsp:txBody>
      <dsp:txXfrm>
        <a:off x="31070" y="1411389"/>
        <a:ext cx="4357460" cy="5743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EAA223-7598-4FDB-856C-DFB223176528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A1FF17-5755-49F1-A65B-F0C2E2CCD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705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C69153-7320-4945-A889-2382768F768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045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C69153-7320-4945-A889-2382768F768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2851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C69153-7320-4945-A889-2382768F768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098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3F33-151B-4ADC-B995-2D13002DE2EC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D0EB-885A-49D5-8BDA-95D0B08B4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646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3F33-151B-4ADC-B995-2D13002DE2EC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D0EB-885A-49D5-8BDA-95D0B08B4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24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3F33-151B-4ADC-B995-2D13002DE2EC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D0EB-885A-49D5-8BDA-95D0B08B4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63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3F33-151B-4ADC-B995-2D13002DE2EC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D0EB-885A-49D5-8BDA-95D0B08B4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691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3F33-151B-4ADC-B995-2D13002DE2EC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D0EB-885A-49D5-8BDA-95D0B08B4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604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3F33-151B-4ADC-B995-2D13002DE2EC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D0EB-885A-49D5-8BDA-95D0B08B4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050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3F33-151B-4ADC-B995-2D13002DE2EC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D0EB-885A-49D5-8BDA-95D0B08B4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701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3F33-151B-4ADC-B995-2D13002DE2EC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D0EB-885A-49D5-8BDA-95D0B08B4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109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3F33-151B-4ADC-B995-2D13002DE2EC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D0EB-885A-49D5-8BDA-95D0B08B4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893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3F33-151B-4ADC-B995-2D13002DE2EC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D0EB-885A-49D5-8BDA-95D0B08B4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157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3F33-151B-4ADC-B995-2D13002DE2EC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D0EB-885A-49D5-8BDA-95D0B08B4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361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53F33-151B-4ADC-B995-2D13002DE2EC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2D0EB-885A-49D5-8BDA-95D0B08B4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81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6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7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8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13" Type="http://schemas.openxmlformats.org/officeDocument/2006/relationships/oleObject" Target="../embeddings/oleObject1.bin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Relationship Id="rId1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13" Type="http://schemas.openxmlformats.org/officeDocument/2006/relationships/image" Target="../media/image5.wmf"/><Relationship Id="rId3" Type="http://schemas.openxmlformats.org/officeDocument/2006/relationships/oleObject" Target="../embeddings/oleObject2.bin"/><Relationship Id="rId7" Type="http://schemas.openxmlformats.org/officeDocument/2006/relationships/diagramQuickStyle" Target="../diagrams/quickStyle4.xml"/><Relationship Id="rId12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diagramLayout" Target="../diagrams/layout4.xml"/><Relationship Id="rId11" Type="http://schemas.openxmlformats.org/officeDocument/2006/relationships/image" Target="../media/image4.wmf"/><Relationship Id="rId5" Type="http://schemas.openxmlformats.org/officeDocument/2006/relationships/diagramData" Target="../diagrams/data4.xml"/><Relationship Id="rId15" Type="http://schemas.openxmlformats.org/officeDocument/2006/relationships/image" Target="../media/image6.wmf"/><Relationship Id="rId10" Type="http://schemas.openxmlformats.org/officeDocument/2006/relationships/oleObject" Target="../embeddings/oleObject3.bin"/><Relationship Id="rId4" Type="http://schemas.openxmlformats.org/officeDocument/2006/relationships/image" Target="../media/image3.wmf"/><Relationship Id="rId9" Type="http://schemas.microsoft.com/office/2007/relationships/diagramDrawing" Target="../diagrams/drawing4.xml"/><Relationship Id="rId1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Three Analytics Techniques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969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 Analysis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you look for in the histogram that tells you a variable should not be included in the cluster analysis?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6468982" y="3485149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7688182" y="4191262"/>
            <a:ext cx="420467" cy="408943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8297782" y="4932949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9059782" y="3485149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192382" y="3866798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ounded Rectangle 32"/>
          <p:cNvSpPr/>
          <p:nvPr/>
        </p:nvSpPr>
        <p:spPr>
          <a:xfrm>
            <a:off x="3649582" y="4166511"/>
            <a:ext cx="420467" cy="408943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4259182" y="4908198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4373482" y="3993798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/>
          <p:nvPr/>
        </p:nvCxnSpPr>
        <p:spPr>
          <a:xfrm flipH="1" flipV="1">
            <a:off x="3382882" y="4061107"/>
            <a:ext cx="304800" cy="129540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4070049" y="4147452"/>
            <a:ext cx="303433" cy="175256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4" idx="1"/>
          </p:cNvCxnSpPr>
          <p:nvPr/>
        </p:nvCxnSpPr>
        <p:spPr>
          <a:xfrm flipH="1" flipV="1">
            <a:off x="3955750" y="4603320"/>
            <a:ext cx="336910" cy="338356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 flipV="1">
            <a:off x="6711649" y="3693155"/>
            <a:ext cx="976533" cy="537460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8108650" y="3693155"/>
            <a:ext cx="951132" cy="537460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8069182" y="4570989"/>
            <a:ext cx="228600" cy="332744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174165" y="2875549"/>
            <a:ext cx="1542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Cluster 1</a:t>
            </a:r>
            <a:endParaRPr lang="en-US" sz="24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7125152" y="2951749"/>
            <a:ext cx="1553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Cluster 2</a:t>
            </a:r>
            <a:endParaRPr lang="en-US" sz="24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3801982" y="467506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45" name="TextBox 44"/>
          <p:cNvSpPr txBox="1"/>
          <p:nvPr/>
        </p:nvSpPr>
        <p:spPr>
          <a:xfrm>
            <a:off x="3941582" y="3870614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1.3</a:t>
            </a:r>
            <a:endParaRPr lang="en-US" sz="1600" dirty="0"/>
          </a:p>
        </p:txBody>
      </p:sp>
      <p:sp>
        <p:nvSpPr>
          <p:cNvPr id="46" name="TextBox 45"/>
          <p:cNvSpPr txBox="1"/>
          <p:nvPr/>
        </p:nvSpPr>
        <p:spPr>
          <a:xfrm>
            <a:off x="3427302" y="376066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47" name="TextBox 46"/>
          <p:cNvSpPr txBox="1"/>
          <p:nvPr/>
        </p:nvSpPr>
        <p:spPr>
          <a:xfrm>
            <a:off x="7078582" y="360379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48" name="TextBox 47"/>
          <p:cNvSpPr txBox="1"/>
          <p:nvPr/>
        </p:nvSpPr>
        <p:spPr>
          <a:xfrm>
            <a:off x="8145382" y="3679995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3.3</a:t>
            </a:r>
            <a:endParaRPr lang="en-US" sz="1600" dirty="0"/>
          </a:p>
        </p:txBody>
      </p:sp>
      <p:sp>
        <p:nvSpPr>
          <p:cNvPr id="49" name="TextBox 48"/>
          <p:cNvSpPr txBox="1"/>
          <p:nvPr/>
        </p:nvSpPr>
        <p:spPr>
          <a:xfrm>
            <a:off x="8145382" y="4441995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1.5</a:t>
            </a:r>
            <a:endParaRPr lang="en-US" sz="1600" dirty="0"/>
          </a:p>
        </p:txBody>
      </p:sp>
      <p:sp>
        <p:nvSpPr>
          <p:cNvPr id="50" name="TextBox 49"/>
          <p:cNvSpPr txBox="1"/>
          <p:nvPr/>
        </p:nvSpPr>
        <p:spPr>
          <a:xfrm>
            <a:off x="2589032" y="5409020"/>
            <a:ext cx="3175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SSE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= 1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+ 1.3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+ 2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	= 1 + 1.69 + 4 	= 6.69</a:t>
            </a:r>
            <a:endParaRPr lang="en-US" sz="2400" dirty="0"/>
          </a:p>
        </p:txBody>
      </p:sp>
      <p:sp>
        <p:nvSpPr>
          <p:cNvPr id="51" name="TextBox 50"/>
          <p:cNvSpPr txBox="1"/>
          <p:nvPr/>
        </p:nvSpPr>
        <p:spPr>
          <a:xfrm>
            <a:off x="6314416" y="5409019"/>
            <a:ext cx="36597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SSE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= 3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+ 3.3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+ 1.5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	= 9 + 10.89 + 2.25 	= 22.14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73606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Separation and Cohesion 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517357" y="1825625"/>
            <a:ext cx="5181600" cy="4351338"/>
          </a:xfrm>
        </p:spPr>
        <p:txBody>
          <a:bodyPr/>
          <a:lstStyle/>
          <a:p>
            <a:r>
              <a:rPr lang="en-US" dirty="0" smtClean="0"/>
              <a:t>Which is better? 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3807" y="1960365"/>
            <a:ext cx="5080426" cy="3810319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flipV="1">
            <a:off x="9248273" y="2362200"/>
            <a:ext cx="304800" cy="4484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9041009" y="1198365"/>
            <a:ext cx="1295400" cy="7620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Distance within clusters is minimized</a:t>
            </a:r>
            <a:endParaRPr lang="en-US" sz="1600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7419473" y="2362200"/>
            <a:ext cx="1371600" cy="1503324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8524373" y="2904947"/>
            <a:ext cx="990600" cy="7620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Distance between clusters is maximized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35087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Segment Profile Plot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9917" y="1545556"/>
            <a:ext cx="7639765" cy="5031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4833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Association Rules Mining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6248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Association Rules Mining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Support count </a:t>
            </a:r>
            <a:r>
              <a:rPr lang="en-US" smtClean="0"/>
              <a:t>(</a:t>
            </a:r>
            <a:r>
              <a:rPr lang="en-US" b="1" smtClean="0">
                <a:latin typeface="Arial" charset="0"/>
                <a:sym typeface="Symbol" pitchFamily="18" charset="2"/>
              </a:rPr>
              <a:t></a:t>
            </a:r>
            <a:r>
              <a:rPr lang="en-US" smtClean="0">
                <a:latin typeface="Arial" charset="0"/>
                <a:sym typeface="Symbol" pitchFamily="18" charset="2"/>
              </a:rPr>
              <a:t>)</a:t>
            </a:r>
          </a:p>
          <a:p>
            <a:pPr lvl="1"/>
            <a:r>
              <a:rPr lang="en-US" smtClean="0">
                <a:latin typeface="Arial" charset="0"/>
                <a:sym typeface="Symbol" pitchFamily="18" charset="2"/>
              </a:rPr>
              <a:t>In how many baskets does the itemset appear?</a:t>
            </a:r>
          </a:p>
          <a:p>
            <a:pPr lvl="1"/>
            <a:r>
              <a:rPr lang="en-US" b="1" smtClean="0">
                <a:latin typeface="Arial" charset="0"/>
                <a:sym typeface="Symbol" pitchFamily="18" charset="2"/>
              </a:rPr>
              <a:t></a:t>
            </a:r>
            <a:r>
              <a:rPr lang="en-US" smtClean="0"/>
              <a:t>{Milk, Beer, Diapers} = 2 </a:t>
            </a:r>
            <a:br>
              <a:rPr lang="en-US" smtClean="0"/>
            </a:br>
            <a:r>
              <a:rPr lang="en-US" smtClean="0"/>
              <a:t>(i.e., in baskets 3 and 4)</a:t>
            </a:r>
          </a:p>
          <a:p>
            <a:pPr lvl="1"/>
            <a:endParaRPr lang="en-US" smtClean="0"/>
          </a:p>
          <a:p>
            <a:r>
              <a:rPr lang="en-US" b="1" smtClean="0"/>
              <a:t>Support (s)</a:t>
            </a:r>
          </a:p>
          <a:p>
            <a:pPr lvl="1"/>
            <a:r>
              <a:rPr lang="en-US" smtClean="0"/>
              <a:t>Fraction of transactions that contain all items in X </a:t>
            </a:r>
            <a:r>
              <a:rPr lang="en-US" smtClean="0">
                <a:sym typeface="Symbol" pitchFamily="18" charset="2"/>
              </a:rPr>
              <a:t> Y</a:t>
            </a:r>
          </a:p>
          <a:p>
            <a:pPr lvl="1"/>
            <a:r>
              <a:rPr lang="en-US" smtClean="0">
                <a:sym typeface="Symbol" pitchFamily="18" charset="2"/>
              </a:rPr>
              <a:t>s({Milk, Diapers, Beer}) = 2/5 = 0.4</a:t>
            </a:r>
          </a:p>
          <a:p>
            <a:pPr lvl="1"/>
            <a:endParaRPr lang="en-US" dirty="0">
              <a:sym typeface="Symbol" pitchFamily="18" charset="2"/>
            </a:endParaRP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2477931"/>
              </p:ext>
            </p:extLst>
          </p:nvPr>
        </p:nvGraphicFramePr>
        <p:xfrm>
          <a:off x="8629217" y="1981200"/>
          <a:ext cx="2944178" cy="16764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948134"/>
                <a:gridCol w="1996044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Basket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Items</a:t>
                      </a:r>
                      <a:endParaRPr lang="en-US" sz="12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/>
                        <a:t>Bread, </a:t>
                      </a:r>
                      <a:r>
                        <a:rPr lang="en-US" sz="1200" kern="1200" dirty="0"/>
                        <a:t>Milk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/>
                        <a:t>Bread, Diapers, </a:t>
                      </a:r>
                      <a:r>
                        <a:rPr lang="en-US" sz="1200" kern="1200" dirty="0"/>
                        <a:t>Beer, Eggs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1371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/>
                        <a:t>Milk, </a:t>
                      </a:r>
                      <a:r>
                        <a:rPr lang="en-US" sz="1200" kern="1200" dirty="0" smtClean="0"/>
                        <a:t>Diapers, </a:t>
                      </a:r>
                      <a:r>
                        <a:rPr lang="en-US" sz="1200" kern="1200" dirty="0"/>
                        <a:t>Beer, </a:t>
                      </a:r>
                      <a:r>
                        <a:rPr lang="en-US" sz="1200" kern="1200" dirty="0" smtClean="0"/>
                        <a:t>Coke 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/>
                        <a:t>Bread, </a:t>
                      </a:r>
                      <a:r>
                        <a:rPr lang="en-US" sz="1200" kern="1200" dirty="0"/>
                        <a:t>Milk, </a:t>
                      </a:r>
                      <a:r>
                        <a:rPr lang="en-US" sz="1200" kern="1200" dirty="0" smtClean="0"/>
                        <a:t>Diapers, </a:t>
                      </a:r>
                      <a:r>
                        <a:rPr lang="en-US" sz="1200" kern="1200" dirty="0"/>
                        <a:t>Beer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1219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/>
                        <a:t>Bread, </a:t>
                      </a:r>
                      <a:r>
                        <a:rPr lang="en-US" sz="1200" kern="1200" dirty="0"/>
                        <a:t>Milk, </a:t>
                      </a:r>
                      <a:r>
                        <a:rPr lang="en-US" sz="1200" kern="1200" dirty="0" smtClean="0"/>
                        <a:t>Diapers, Coke 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72928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r>
              <a:rPr lang="en-US" dirty="0" smtClean="0"/>
              <a:t>Confidence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173162"/>
            <a:ext cx="5562600" cy="48768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 charset="0"/>
                <a:sym typeface="Symbol" pitchFamily="18" charset="2"/>
              </a:rPr>
              <a:t>Confidence </a:t>
            </a:r>
            <a:r>
              <a:rPr lang="en-US" dirty="0" smtClean="0">
                <a:latin typeface="Arial" charset="0"/>
                <a:sym typeface="Symbol" pitchFamily="18" charset="2"/>
              </a:rPr>
              <a:t>is the strength of the association</a:t>
            </a:r>
          </a:p>
          <a:p>
            <a:pPr lvl="1"/>
            <a:r>
              <a:rPr lang="en-US" dirty="0" smtClean="0">
                <a:latin typeface="Arial" charset="0"/>
                <a:sym typeface="Symbol" pitchFamily="18" charset="2"/>
              </a:rPr>
              <a:t>Measures how often items in Y appear in transactions that contain X</a:t>
            </a:r>
          </a:p>
          <a:p>
            <a:pPr lvl="1"/>
            <a:endParaRPr lang="en-US" dirty="0">
              <a:sym typeface="Symbol" pitchFamily="18" charset="2"/>
            </a:endParaRP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/>
          </p:nvPr>
        </p:nvGraphicFramePr>
        <p:xfrm>
          <a:off x="7495222" y="1447800"/>
          <a:ext cx="2944178" cy="16764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948134"/>
                <a:gridCol w="1996044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Basket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Items</a:t>
                      </a:r>
                      <a:endParaRPr lang="en-US" sz="12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smtClean="0"/>
                        <a:t>Bread, </a:t>
                      </a:r>
                      <a:r>
                        <a:rPr lang="en-US" sz="1200" kern="1200" dirty="0"/>
                        <a:t>Milk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smtClean="0"/>
                        <a:t>Bread, </a:t>
                      </a:r>
                      <a:r>
                        <a:rPr lang="en-US" sz="1200" kern="1200" dirty="0" smtClean="0"/>
                        <a:t>Diapers, </a:t>
                      </a:r>
                      <a:r>
                        <a:rPr lang="en-US" sz="1200" kern="1200" dirty="0"/>
                        <a:t>Beer, Eggs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1371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/>
                        <a:t>Milk, </a:t>
                      </a:r>
                      <a:r>
                        <a:rPr lang="en-US" sz="1200" kern="1200" dirty="0" smtClean="0"/>
                        <a:t>Diapers, </a:t>
                      </a:r>
                      <a:r>
                        <a:rPr lang="en-US" sz="1200" kern="1200" dirty="0"/>
                        <a:t>Beer</a:t>
                      </a:r>
                      <a:r>
                        <a:rPr lang="en-US" sz="1200" kern="1200"/>
                        <a:t>, </a:t>
                      </a:r>
                      <a:r>
                        <a:rPr lang="en-US" sz="1200" kern="1200" smtClean="0"/>
                        <a:t>Coke 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smtClean="0"/>
                        <a:t>Bread, </a:t>
                      </a:r>
                      <a:r>
                        <a:rPr lang="en-US" sz="1200" kern="1200" dirty="0"/>
                        <a:t>Milk, </a:t>
                      </a:r>
                      <a:r>
                        <a:rPr lang="en-US" sz="1200" kern="1200" dirty="0" smtClean="0"/>
                        <a:t>Diapers, </a:t>
                      </a:r>
                      <a:r>
                        <a:rPr lang="en-US" sz="1200" kern="1200" dirty="0"/>
                        <a:t>Beer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1219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/>
                        <a:t>Bread, </a:t>
                      </a:r>
                      <a:r>
                        <a:rPr lang="en-US" sz="1200" kern="1200" dirty="0"/>
                        <a:t>Milk, </a:t>
                      </a:r>
                      <a:r>
                        <a:rPr lang="en-US" sz="1200" kern="1200" dirty="0" smtClean="0"/>
                        <a:t>Diapers, Coke 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2057400" y="3820333"/>
          <a:ext cx="4713288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4" imgW="3174840" imgH="419040" progId="Equation.3">
                  <p:embed/>
                </p:oleObj>
              </mc:Choice>
              <mc:Fallback>
                <p:oleObj name="Equation" r:id="rId4" imgW="317484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820333"/>
                        <a:ext cx="4713288" cy="630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7086600" y="4135452"/>
            <a:ext cx="3124200" cy="188434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This says 67% of the times when you have milk and diapers in the </a:t>
            </a:r>
            <a:r>
              <a:rPr lang="en-US" sz="2000" dirty="0" err="1"/>
              <a:t>itemset</a:t>
            </a:r>
            <a:r>
              <a:rPr lang="en-US" sz="2000" dirty="0"/>
              <a:t> you also have beer!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590800" y="4834235"/>
            <a:ext cx="3886200" cy="11855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2400" dirty="0"/>
              <a:t>c must be between </a:t>
            </a:r>
            <a:r>
              <a:rPr lang="en-US" sz="2400" dirty="0"/>
              <a:t>0 and 1</a:t>
            </a:r>
            <a:br>
              <a:rPr lang="en-US" sz="2400" dirty="0"/>
            </a:br>
            <a:r>
              <a:rPr lang="en-US" sz="2000" dirty="0"/>
              <a:t>1 is a complete association</a:t>
            </a:r>
          </a:p>
          <a:p>
            <a:r>
              <a:rPr lang="en-US" sz="2000" dirty="0"/>
              <a:t>0 is no association</a:t>
            </a:r>
          </a:p>
        </p:txBody>
      </p:sp>
    </p:spTree>
    <p:extLst>
      <p:ext uri="{BB962C8B-B14F-4D97-AF65-F5344CB8AC3E}">
        <p14:creationId xmlns:p14="http://schemas.microsoft.com/office/powerpoint/2010/main" val="264711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r>
              <a:rPr lang="en-US" dirty="0" smtClean="0"/>
              <a:t>Lift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53340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What’s the lift for the rule: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{Milk, Diapers} </a:t>
            </a:r>
            <a:r>
              <a:rPr lang="en-US" dirty="0" smtClean="0">
                <a:latin typeface="Arial" charset="0"/>
                <a:sym typeface="Symbol" pitchFamily="18" charset="2"/>
              </a:rPr>
              <a:t> {Beer}</a:t>
            </a:r>
          </a:p>
          <a:p>
            <a:endParaRPr lang="en-US" dirty="0">
              <a:latin typeface="Arial" charset="0"/>
              <a:sym typeface="Symbol" pitchFamily="18" charset="2"/>
            </a:endParaRPr>
          </a:p>
          <a:p>
            <a:r>
              <a:rPr lang="en-US" dirty="0" smtClean="0"/>
              <a:t>So 	X = {Milk, Diapers}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Y = {Beer}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s({Milk, Diapers, Beer}) = 2/5 = 0.4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s({Milk, Diapers}) = 3/5 = 0.6</a:t>
            </a:r>
            <a:br>
              <a:rPr lang="en-US" dirty="0" smtClean="0"/>
            </a:br>
            <a:r>
              <a:rPr lang="en-US" dirty="0" smtClean="0"/>
              <a:t>s({Beer}) = 3/5 = 0.6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So 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/>
          </p:nvPr>
        </p:nvGraphicFramePr>
        <p:xfrm>
          <a:off x="7401438" y="1447800"/>
          <a:ext cx="2944178" cy="16764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948134"/>
                <a:gridCol w="1996044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Basket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Items</a:t>
                      </a:r>
                      <a:endParaRPr lang="en-US" sz="12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/>
                        <a:t>Bread, </a:t>
                      </a:r>
                      <a:r>
                        <a:rPr lang="en-US" sz="1200" kern="1200" dirty="0"/>
                        <a:t>Milk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/>
                        <a:t>Bread, Diapers, </a:t>
                      </a:r>
                      <a:r>
                        <a:rPr lang="en-US" sz="1200" kern="1200" dirty="0"/>
                        <a:t>Beer, Eggs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1371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/>
                        <a:t>Milk, </a:t>
                      </a:r>
                      <a:r>
                        <a:rPr lang="en-US" sz="1200" kern="1200" dirty="0" smtClean="0"/>
                        <a:t>Diapers, </a:t>
                      </a:r>
                      <a:r>
                        <a:rPr lang="en-US" sz="1200" kern="1200" dirty="0"/>
                        <a:t>Beer, </a:t>
                      </a:r>
                      <a:r>
                        <a:rPr lang="en-US" sz="1200" kern="1200" dirty="0" smtClean="0"/>
                        <a:t>Coke 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/>
                        <a:t>Bread, </a:t>
                      </a:r>
                      <a:r>
                        <a:rPr lang="en-US" sz="1200" kern="1200" dirty="0"/>
                        <a:t>Milk, </a:t>
                      </a:r>
                      <a:r>
                        <a:rPr lang="en-US" sz="1200" kern="1200" dirty="0" smtClean="0"/>
                        <a:t>Diapers, </a:t>
                      </a:r>
                      <a:r>
                        <a:rPr lang="en-US" sz="1200" kern="1200" dirty="0"/>
                        <a:t>Beer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1219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/>
                        <a:t>Bread, </a:t>
                      </a:r>
                      <a:r>
                        <a:rPr lang="en-US" sz="1200" kern="1200" dirty="0"/>
                        <a:t>Milk, </a:t>
                      </a:r>
                      <a:r>
                        <a:rPr lang="en-US" sz="1200" kern="1200" dirty="0" smtClean="0"/>
                        <a:t>Diapers, Coke 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2895601" y="5202238"/>
          <a:ext cx="4340225" cy="96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4" imgW="1765080" imgH="393480" progId="Equation.3">
                  <p:embed/>
                </p:oleObj>
              </mc:Choice>
              <mc:Fallback>
                <p:oleObj name="Equation" r:id="rId4" imgW="17650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1" y="5202238"/>
                        <a:ext cx="4340225" cy="969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7602416" y="3352800"/>
            <a:ext cx="2743200" cy="25146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When Lift &gt; 1, the occurrence of </a:t>
            </a:r>
            <a:br>
              <a:rPr lang="en-US" sz="2000" b="1" dirty="0"/>
            </a:br>
            <a:r>
              <a:rPr lang="en-US" sz="2000" b="1" dirty="0"/>
              <a:t>X</a:t>
            </a:r>
            <a:r>
              <a:rPr lang="en-US" sz="2000" b="1" dirty="0">
                <a:latin typeface="Arial" charset="0"/>
                <a:sym typeface="Symbol" pitchFamily="18" charset="2"/>
              </a:rPr>
              <a:t> </a:t>
            </a:r>
            <a:r>
              <a:rPr lang="en-US" sz="2000" b="1" dirty="0">
                <a:latin typeface="Arial" charset="0"/>
                <a:sym typeface="Symbol" pitchFamily="18" charset="2"/>
              </a:rPr>
              <a:t> </a:t>
            </a:r>
            <a:r>
              <a:rPr lang="en-US" sz="2000" b="1" dirty="0"/>
              <a:t>Y together is more likely than what you would expect by chance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1460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-30162"/>
            <a:ext cx="8229600" cy="1143000"/>
          </a:xfrm>
        </p:spPr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041400"/>
          <a:ext cx="8229600" cy="1854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Checking Account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Savings Account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3681484" y="2819400"/>
            <a:ext cx="4800600" cy="10668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Are people more inclined to have a checking account if they have a savings account?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752600" y="4114801"/>
            <a:ext cx="75438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/>
              <a:t>Support ({Savings}</a:t>
            </a:r>
            <a:r>
              <a:rPr lang="en-US" sz="2300" dirty="0">
                <a:latin typeface="Arial" charset="0"/>
                <a:sym typeface="Symbol" pitchFamily="18" charset="2"/>
              </a:rPr>
              <a:t> </a:t>
            </a:r>
            <a:r>
              <a:rPr lang="en-US" sz="2300" dirty="0">
                <a:sym typeface="Wingdings" pitchFamily="2" charset="2"/>
              </a:rPr>
              <a:t>{Checking}) = 5000/10000 = 0.5</a:t>
            </a:r>
          </a:p>
          <a:p>
            <a:r>
              <a:rPr lang="en-US" sz="2300" dirty="0">
                <a:sym typeface="Wingdings" pitchFamily="2" charset="2"/>
              </a:rPr>
              <a:t>Support ({Savings}) = 6000/10000 = 0.6</a:t>
            </a:r>
          </a:p>
          <a:p>
            <a:r>
              <a:rPr lang="en-US" sz="2300" dirty="0">
                <a:sym typeface="Wingdings" pitchFamily="2" charset="2"/>
              </a:rPr>
              <a:t>Support ({Checking}) = 8500/10000 = 0.85</a:t>
            </a:r>
          </a:p>
          <a:p>
            <a:r>
              <a:rPr lang="en-US" sz="2300" dirty="0">
                <a:sym typeface="Wingdings" pitchFamily="2" charset="2"/>
              </a:rPr>
              <a:t>Confidence ({Savings}</a:t>
            </a:r>
            <a:r>
              <a:rPr lang="en-US" sz="2300" dirty="0">
                <a:latin typeface="Arial" charset="0"/>
                <a:sym typeface="Symbol" pitchFamily="18" charset="2"/>
              </a:rPr>
              <a:t> </a:t>
            </a:r>
            <a:r>
              <a:rPr lang="en-US" sz="2300" dirty="0">
                <a:sym typeface="Wingdings" pitchFamily="2" charset="2"/>
              </a:rPr>
              <a:t>{Checking}) = 5000/6000 = 0.83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2895600" y="5781570"/>
          <a:ext cx="4343400" cy="9240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4" imgW="1854000" imgH="393480" progId="Equation.3">
                  <p:embed/>
                </p:oleObj>
              </mc:Choice>
              <mc:Fallback>
                <p:oleObj name="Equation" r:id="rId4" imgW="18540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5781570"/>
                        <a:ext cx="4343400" cy="9240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8610600" y="4114800"/>
            <a:ext cx="1905000" cy="23622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Answer: No</a:t>
            </a:r>
          </a:p>
          <a:p>
            <a:pPr algn="ctr"/>
            <a:r>
              <a:rPr lang="en-US" b="1" dirty="0"/>
              <a:t>In fact, it’s slightly less than what you’d expect by chance!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4025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Question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you have high confidence and low lift?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980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Trees – Determining Probability 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948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247" b="32349"/>
          <a:stretch/>
        </p:blipFill>
        <p:spPr bwMode="auto">
          <a:xfrm>
            <a:off x="838200" y="1825624"/>
            <a:ext cx="10061591" cy="45430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21964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Trees – Chi Square 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684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178"/>
            <a:ext cx="8229600" cy="912223"/>
          </a:xfrm>
        </p:spPr>
        <p:txBody>
          <a:bodyPr/>
          <a:lstStyle/>
          <a:p>
            <a:r>
              <a:rPr lang="en-US" dirty="0" smtClean="0"/>
              <a:t>Example: Chi-squared test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/>
          </p:nvPr>
        </p:nvGraphicFramePr>
        <p:xfrm>
          <a:off x="1828800" y="1371600"/>
          <a:ext cx="5105400" cy="281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7345588" y="1752600"/>
          <a:ext cx="2900046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3293"/>
                <a:gridCol w="697230"/>
                <a:gridCol w="697230"/>
                <a:gridCol w="562293"/>
              </a:tblGrid>
              <a:tr h="15240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Observed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Owns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Rents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Default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750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 Default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750</a:t>
                      </a:r>
                      <a:endParaRPr lang="en-US" sz="12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1500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937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178"/>
            <a:ext cx="8229600" cy="912223"/>
          </a:xfrm>
        </p:spPr>
        <p:txBody>
          <a:bodyPr/>
          <a:lstStyle/>
          <a:p>
            <a:r>
              <a:rPr lang="en-US" dirty="0" smtClean="0"/>
              <a:t>Example: Chi-squared test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/>
          </p:nvPr>
        </p:nvGraphicFramePr>
        <p:xfrm>
          <a:off x="1828800" y="1371600"/>
          <a:ext cx="5105400" cy="281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Diagram 3"/>
          <p:cNvGraphicFramePr/>
          <p:nvPr>
            <p:extLst/>
          </p:nvPr>
        </p:nvGraphicFramePr>
        <p:xfrm>
          <a:off x="3276600" y="3962400"/>
          <a:ext cx="4114800" cy="190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4102100" y="5985653"/>
          <a:ext cx="2070100" cy="8658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13" imgW="1193760" imgH="495000" progId="Equation.3">
                  <p:embed/>
                </p:oleObj>
              </mc:Choice>
              <mc:Fallback>
                <p:oleObj name="Equation" r:id="rId13" imgW="1193760" imgH="49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2100" y="5985653"/>
                        <a:ext cx="2070100" cy="8658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7345588" y="1752600"/>
          <a:ext cx="2900046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3293"/>
                <a:gridCol w="697230"/>
                <a:gridCol w="697230"/>
                <a:gridCol w="562293"/>
              </a:tblGrid>
              <a:tr h="15240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Observed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Owns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Rents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Default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750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 Default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750</a:t>
                      </a:r>
                      <a:endParaRPr lang="en-US" sz="12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1500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7345588" y="3276600"/>
          <a:ext cx="2900046" cy="1371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43293"/>
                <a:gridCol w="697230"/>
                <a:gridCol w="697230"/>
                <a:gridCol w="562293"/>
              </a:tblGrid>
              <a:tr h="15240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Expected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Owns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Rents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Default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750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 Default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750</a:t>
                      </a:r>
                      <a:endParaRPr lang="en-US" sz="12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1500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953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Chi-squared test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6934200" y="1447801"/>
          <a:ext cx="2070100" cy="8658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3" imgW="1193760" imgH="495000" progId="Equation.3">
                  <p:embed/>
                </p:oleObj>
              </mc:Choice>
              <mc:Fallback>
                <p:oleObj name="Equation" r:id="rId3" imgW="1193760" imgH="49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1447801"/>
                        <a:ext cx="2070100" cy="8658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Diagram 8"/>
          <p:cNvGraphicFramePr/>
          <p:nvPr>
            <p:extLst/>
          </p:nvPr>
        </p:nvGraphicFramePr>
        <p:xfrm>
          <a:off x="2057400" y="4724400"/>
          <a:ext cx="4419600" cy="203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/>
          </p:nvPr>
        </p:nvGraphicFramePr>
        <p:xfrm>
          <a:off x="5867401" y="2514601"/>
          <a:ext cx="4563361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10" imgW="3898800" imgH="419040" progId="Equation.3">
                  <p:embed/>
                </p:oleObj>
              </mc:Choice>
              <mc:Fallback>
                <p:oleObj name="Equation" r:id="rId10" imgW="38988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1" y="2514601"/>
                        <a:ext cx="4563361" cy="49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/>
          </p:nvPr>
        </p:nvGraphicFramePr>
        <p:xfrm>
          <a:off x="5867401" y="3124200"/>
          <a:ext cx="3866369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12" imgW="2323800" imgH="228600" progId="Equation.3">
                  <p:embed/>
                </p:oleObj>
              </mc:Choice>
              <mc:Fallback>
                <p:oleObj name="Equation" r:id="rId12" imgW="2323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1" y="3124200"/>
                        <a:ext cx="3866369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/>
          </p:nvPr>
        </p:nvGraphicFramePr>
        <p:xfrm>
          <a:off x="5867400" y="3657600"/>
          <a:ext cx="1163292" cy="3404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14" imgW="698400" imgH="203040" progId="Equation.3">
                  <p:embed/>
                </p:oleObj>
              </mc:Choice>
              <mc:Fallback>
                <p:oleObj name="Equation" r:id="rId14" imgW="6984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3657600"/>
                        <a:ext cx="1163292" cy="3404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7467600" y="4343400"/>
            <a:ext cx="2590800" cy="230832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Small p-values (i.e., less than 0.05 mean it’s very unlikely the groups are the same)</a:t>
            </a:r>
          </a:p>
          <a:p>
            <a:endParaRPr lang="en-US" dirty="0"/>
          </a:p>
          <a:p>
            <a:r>
              <a:rPr lang="en-US" dirty="0"/>
              <a:t>So Owns/Rents is a predictor that creates two different groups</a:t>
            </a:r>
            <a:endParaRPr lang="en-US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/>
          </p:nvPr>
        </p:nvGraphicFramePr>
        <p:xfrm>
          <a:off x="2514600" y="1600200"/>
          <a:ext cx="2900046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3293"/>
                <a:gridCol w="697230"/>
                <a:gridCol w="697230"/>
                <a:gridCol w="562293"/>
              </a:tblGrid>
              <a:tr h="15240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Observed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Owns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Rents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Default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750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 Default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750</a:t>
                      </a:r>
                      <a:endParaRPr lang="en-US" sz="12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1500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/>
          </p:nvPr>
        </p:nvGraphicFramePr>
        <p:xfrm>
          <a:off x="2514600" y="3124200"/>
          <a:ext cx="2900046" cy="1371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43293"/>
                <a:gridCol w="697230"/>
                <a:gridCol w="697230"/>
                <a:gridCol w="562293"/>
              </a:tblGrid>
              <a:tr h="15240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Expected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Owns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Rents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Default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750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 Default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750</a:t>
                      </a:r>
                      <a:endParaRPr lang="en-US" sz="12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1500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919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 Analysis – Cohesion and Separation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875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 Analysis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you look for in the histogram that tells you a variable should not be included in the cluster analysis?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488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654</Words>
  <Application>Microsoft Office PowerPoint</Application>
  <PresentationFormat>Widescreen</PresentationFormat>
  <Paragraphs>197</Paragraphs>
  <Slides>18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Symbol</vt:lpstr>
      <vt:lpstr>Wingdings</vt:lpstr>
      <vt:lpstr>Office Theme</vt:lpstr>
      <vt:lpstr>Equation</vt:lpstr>
      <vt:lpstr>The Three Analytics Techniques </vt:lpstr>
      <vt:lpstr>Decision Trees – Determining Probability </vt:lpstr>
      <vt:lpstr>PowerPoint Presentation</vt:lpstr>
      <vt:lpstr>Decision Trees – Chi Square </vt:lpstr>
      <vt:lpstr>Example: Chi-squared test</vt:lpstr>
      <vt:lpstr>Example: Chi-squared test</vt:lpstr>
      <vt:lpstr>Chi-squared test</vt:lpstr>
      <vt:lpstr>Cluster Analysis – Cohesion and Separation</vt:lpstr>
      <vt:lpstr>Cluster Analysis </vt:lpstr>
      <vt:lpstr>Cluster Analysis </vt:lpstr>
      <vt:lpstr>Separation and Cohesion </vt:lpstr>
      <vt:lpstr>Segment Profile Plot</vt:lpstr>
      <vt:lpstr>Association Rules Mining</vt:lpstr>
      <vt:lpstr>Association Rules Mining</vt:lpstr>
      <vt:lpstr>Confidence</vt:lpstr>
      <vt:lpstr>Lift Example</vt:lpstr>
      <vt:lpstr>Another example</vt:lpstr>
      <vt:lpstr>Final Question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Three Analytics Techniques</dc:title>
  <dc:creator>foxadmin</dc:creator>
  <cp:lastModifiedBy>foxadmin</cp:lastModifiedBy>
  <cp:revision>8</cp:revision>
  <dcterms:created xsi:type="dcterms:W3CDTF">2015-04-23T14:47:54Z</dcterms:created>
  <dcterms:modified xsi:type="dcterms:W3CDTF">2015-04-23T19:03:38Z</dcterms:modified>
</cp:coreProperties>
</file>