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9" r:id="rId2"/>
    <p:sldId id="263" r:id="rId3"/>
    <p:sldId id="261" r:id="rId4"/>
    <p:sldId id="292" r:id="rId5"/>
    <p:sldId id="283" r:id="rId6"/>
    <p:sldId id="293" r:id="rId7"/>
    <p:sldId id="284" r:id="rId8"/>
    <p:sldId id="286" r:id="rId9"/>
    <p:sldId id="280" r:id="rId10"/>
    <p:sldId id="281" r:id="rId11"/>
    <p:sldId id="288" r:id="rId12"/>
    <p:sldId id="299" r:id="rId13"/>
    <p:sldId id="295" r:id="rId14"/>
    <p:sldId id="282" r:id="rId15"/>
    <p:sldId id="303" r:id="rId16"/>
    <p:sldId id="304" r:id="rId17"/>
    <p:sldId id="271" r:id="rId18"/>
    <p:sldId id="272" r:id="rId19"/>
    <p:sldId id="269" r:id="rId20"/>
    <p:sldId id="268" r:id="rId21"/>
    <p:sldId id="298" r:id="rId22"/>
    <p:sldId id="274" r:id="rId23"/>
    <p:sldId id="291" r:id="rId24"/>
    <p:sldId id="296" r:id="rId25"/>
    <p:sldId id="305" r:id="rId26"/>
    <p:sldId id="307" r:id="rId27"/>
    <p:sldId id="297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20380F-1D44-4CC8-91A7-4553D8CDD240}">
          <p14:sldIdLst>
            <p14:sldId id="309"/>
            <p14:sldId id="263"/>
            <p14:sldId id="261"/>
            <p14:sldId id="292"/>
            <p14:sldId id="283"/>
            <p14:sldId id="293"/>
            <p14:sldId id="284"/>
            <p14:sldId id="286"/>
            <p14:sldId id="280"/>
            <p14:sldId id="281"/>
            <p14:sldId id="288"/>
            <p14:sldId id="299"/>
            <p14:sldId id="295"/>
            <p14:sldId id="282"/>
            <p14:sldId id="303"/>
            <p14:sldId id="304"/>
            <p14:sldId id="271"/>
            <p14:sldId id="272"/>
            <p14:sldId id="269"/>
            <p14:sldId id="268"/>
            <p14:sldId id="298"/>
          </p14:sldIdLst>
        </p14:section>
        <p14:section name="Untitled Section" id="{9FCC8C1D-680A-449B-84C1-59D53A3E095D}">
          <p14:sldIdLst>
            <p14:sldId id="274"/>
            <p14:sldId id="291"/>
            <p14:sldId id="296"/>
            <p14:sldId id="305"/>
            <p14:sldId id="307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81"/>
  </p:normalViewPr>
  <p:slideViewPr>
    <p:cSldViewPr>
      <p:cViewPr varScale="1">
        <p:scale>
          <a:sx n="100" d="100"/>
          <a:sy n="100" d="100"/>
        </p:scale>
        <p:origin x="18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19388.529999999992</c:v>
                </c:pt>
                <c:pt idx="3">
                  <c:v>184847.39999999991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30667.209999999988</c:v>
                </c:pt>
                <c:pt idx="8">
                  <c:v>33014.18</c:v>
                </c:pt>
                <c:pt idx="9">
                  <c:v>126166.94</c:v>
                </c:pt>
                <c:pt idx="10">
                  <c:v>20076.420000000009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107344.3</c:v>
                </c:pt>
                <c:pt idx="14">
                  <c:v>26934.87999999999</c:v>
                </c:pt>
                <c:pt idx="15">
                  <c:v>136337.84</c:v>
                </c:pt>
                <c:pt idx="16">
                  <c:v>32755.94000000001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9D-4B5B-AEAC-3F379629A1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369631840"/>
        <c:axId val="369634160"/>
        <c:axId val="369636480"/>
      </c:bar3DChart>
      <c:catAx>
        <c:axId val="36963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369634160"/>
        <c:crosses val="autoZero"/>
        <c:auto val="1"/>
        <c:lblAlgn val="ctr"/>
        <c:lblOffset val="100"/>
        <c:noMultiLvlLbl val="0"/>
      </c:catAx>
      <c:valAx>
        <c:axId val="36963416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369631840"/>
        <c:crosses val="autoZero"/>
        <c:crossBetween val="between"/>
      </c:valAx>
      <c:serAx>
        <c:axId val="36963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69634160"/>
        <c:crosses val="autoZero"/>
        <c:tickLblSkip val="4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 ($)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elete val="1"/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19388.529999999992</c:v>
                </c:pt>
                <c:pt idx="3">
                  <c:v>184847.39999999991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30667.209999999988</c:v>
                </c:pt>
                <c:pt idx="8">
                  <c:v>33014.18</c:v>
                </c:pt>
                <c:pt idx="9">
                  <c:v>126166.94</c:v>
                </c:pt>
                <c:pt idx="10">
                  <c:v>20076.420000000009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107344.3</c:v>
                </c:pt>
                <c:pt idx="14">
                  <c:v>26934.87999999999</c:v>
                </c:pt>
                <c:pt idx="15">
                  <c:v>136337.84</c:v>
                </c:pt>
                <c:pt idx="16">
                  <c:v>32755.94000000001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F-4E1E-9F22-C06D9A7F7B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9658384"/>
        <c:axId val="369661136"/>
      </c:barChart>
      <c:catAx>
        <c:axId val="36965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369661136"/>
        <c:crosses val="autoZero"/>
        <c:auto val="1"/>
        <c:lblAlgn val="ctr"/>
        <c:lblOffset val="100"/>
        <c:noMultiLvlLbl val="0"/>
      </c:catAx>
      <c:valAx>
        <c:axId val="3696611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369658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867F0-A8EE-41DE-9D1B-EA86AD36857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16168C-2219-462B-9726-AE36E7403C60}">
      <dgm:prSet custT="1"/>
      <dgm:spPr/>
      <dgm:t>
        <a:bodyPr/>
        <a:lstStyle/>
        <a:p>
          <a:pPr rtl="0"/>
          <a:r>
            <a:rPr lang="en-US" sz="2400"/>
            <a:t>Transform data into an analysis-ready format</a:t>
          </a:r>
          <a:endParaRPr lang="en-US" sz="2400" dirty="0"/>
        </a:p>
      </dgm:t>
    </dgm:pt>
    <dgm:pt modelId="{29FF9346-E65C-42EC-BEC5-0FC1D876EC46}" type="par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4B321265-7A20-4B82-B8AB-EE9CB9205798}" type="sib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900A92A-93F9-48D2-BC79-CFD5D68375AC}">
      <dgm:prSet custT="1"/>
      <dgm:spPr/>
      <dgm:t>
        <a:bodyPr/>
        <a:lstStyle/>
        <a:p>
          <a:pPr rtl="0"/>
          <a:r>
            <a:rPr lang="en-US" sz="2400"/>
            <a:t>Load it into the analytical data store</a:t>
          </a:r>
          <a:endParaRPr lang="en-US" sz="2400" dirty="0"/>
        </a:p>
      </dgm:t>
    </dgm:pt>
    <dgm:pt modelId="{119FF846-A32A-428A-A141-64E89A5A63D5}" type="par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3A2A837-8978-4324-B10A-42317A80B34F}" type="sib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0DE9AFF-A74A-48CC-AEDC-78BF6A1C744F}">
      <dgm:prSet custT="1"/>
      <dgm:spPr/>
      <dgm:t>
        <a:bodyPr/>
        <a:lstStyle/>
        <a:p>
          <a:pPr rtl="0"/>
          <a:r>
            <a:rPr lang="en-US" sz="2400"/>
            <a:t>Extract data from the operational data store</a:t>
          </a:r>
          <a:endParaRPr lang="en-US" sz="2400" dirty="0"/>
        </a:p>
      </dgm:t>
    </dgm:pt>
    <dgm:pt modelId="{AF06DDD3-43DB-40C5-8FF0-9F6581C96D93}" type="sib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CBF66216-F91A-4EC8-A5D2-02A44CF1840E}" type="par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9325881F-7350-454C-BE7D-21C296A4190E}" type="pres">
      <dgm:prSet presAssocID="{A95867F0-A8EE-41DE-9D1B-EA86AD368579}" presName="diagram" presStyleCnt="0">
        <dgm:presLayoutVars>
          <dgm:dir/>
          <dgm:resizeHandles val="exact"/>
        </dgm:presLayoutVars>
      </dgm:prSet>
      <dgm:spPr/>
    </dgm:pt>
    <dgm:pt modelId="{B8D3F53F-1ABA-41CF-875F-95CD68A1DBF7}" type="pres">
      <dgm:prSet presAssocID="{60DE9AFF-A74A-48CC-AEDC-78BF6A1C744F}" presName="node" presStyleLbl="node1" presStyleIdx="0" presStyleCnt="3">
        <dgm:presLayoutVars>
          <dgm:bulletEnabled val="1"/>
        </dgm:presLayoutVars>
      </dgm:prSet>
      <dgm:spPr/>
    </dgm:pt>
    <dgm:pt modelId="{2B3DD5FA-C38E-4428-92F5-FFB39FA71C3C}" type="pres">
      <dgm:prSet presAssocID="{AF06DDD3-43DB-40C5-8FF0-9F6581C96D93}" presName="sibTrans" presStyleCnt="0"/>
      <dgm:spPr/>
    </dgm:pt>
    <dgm:pt modelId="{9D36686E-5F72-4062-9463-89A9FB977097}" type="pres">
      <dgm:prSet presAssocID="{6B16168C-2219-462B-9726-AE36E7403C60}" presName="node" presStyleLbl="node1" presStyleIdx="1" presStyleCnt="3">
        <dgm:presLayoutVars>
          <dgm:bulletEnabled val="1"/>
        </dgm:presLayoutVars>
      </dgm:prSet>
      <dgm:spPr/>
    </dgm:pt>
    <dgm:pt modelId="{2CB6E443-E582-4B90-8DA6-CEBBF84B95A5}" type="pres">
      <dgm:prSet presAssocID="{4B321265-7A20-4B82-B8AB-EE9CB9205798}" presName="sibTrans" presStyleCnt="0"/>
      <dgm:spPr/>
    </dgm:pt>
    <dgm:pt modelId="{2C913EDA-B2CC-448B-8935-A0EF0B66845D}" type="pres">
      <dgm:prSet presAssocID="{2900A92A-93F9-48D2-BC79-CFD5D68375AC}" presName="node" presStyleLbl="node1" presStyleIdx="2" presStyleCnt="3">
        <dgm:presLayoutVars>
          <dgm:bulletEnabled val="1"/>
        </dgm:presLayoutVars>
      </dgm:prSet>
      <dgm:spPr/>
    </dgm:pt>
  </dgm:ptLst>
  <dgm:cxnLst>
    <dgm:cxn modelId="{1AA12D04-2817-4010-B757-8359A8ADA5A4}" type="presOf" srcId="{2900A92A-93F9-48D2-BC79-CFD5D68375AC}" destId="{2C913EDA-B2CC-448B-8935-A0EF0B66845D}" srcOrd="0" destOrd="0" presId="urn:microsoft.com/office/officeart/2005/8/layout/default"/>
    <dgm:cxn modelId="{636DE40D-3E04-4AD3-831C-7202BE1EA479}" type="presOf" srcId="{60DE9AFF-A74A-48CC-AEDC-78BF6A1C744F}" destId="{B8D3F53F-1ABA-41CF-875F-95CD68A1DBF7}" srcOrd="0" destOrd="0" presId="urn:microsoft.com/office/officeart/2005/8/layout/default"/>
    <dgm:cxn modelId="{FFD95828-3B14-4A77-ABB7-D201CBE35614}" type="presOf" srcId="{A95867F0-A8EE-41DE-9D1B-EA86AD368579}" destId="{9325881F-7350-454C-BE7D-21C296A4190E}" srcOrd="0" destOrd="0" presId="urn:microsoft.com/office/officeart/2005/8/layout/default"/>
    <dgm:cxn modelId="{F33E1278-37FE-481C-B832-96535BF1859D}" srcId="{A95867F0-A8EE-41DE-9D1B-EA86AD368579}" destId="{2900A92A-93F9-48D2-BC79-CFD5D68375AC}" srcOrd="2" destOrd="0" parTransId="{119FF846-A32A-428A-A141-64E89A5A63D5}" sibTransId="{23A2A837-8978-4324-B10A-42317A80B34F}"/>
    <dgm:cxn modelId="{ABAF2CAF-10A1-4B64-B7D4-3193F696EEF0}" srcId="{A95867F0-A8EE-41DE-9D1B-EA86AD368579}" destId="{6B16168C-2219-462B-9726-AE36E7403C60}" srcOrd="1" destOrd="0" parTransId="{29FF9346-E65C-42EC-BEC5-0FC1D876EC46}" sibTransId="{4B321265-7A20-4B82-B8AB-EE9CB9205798}"/>
    <dgm:cxn modelId="{7BAB8AF7-B3AA-4456-B193-9087BF226378}" srcId="{A95867F0-A8EE-41DE-9D1B-EA86AD368579}" destId="{60DE9AFF-A74A-48CC-AEDC-78BF6A1C744F}" srcOrd="0" destOrd="0" parTransId="{CBF66216-F91A-4EC8-A5D2-02A44CF1840E}" sibTransId="{AF06DDD3-43DB-40C5-8FF0-9F6581C96D93}"/>
    <dgm:cxn modelId="{496CB4FD-CF49-4B7F-BE1A-77E9E10C6AA3}" type="presOf" srcId="{6B16168C-2219-462B-9726-AE36E7403C60}" destId="{9D36686E-5F72-4062-9463-89A9FB977097}" srcOrd="0" destOrd="0" presId="urn:microsoft.com/office/officeart/2005/8/layout/default"/>
    <dgm:cxn modelId="{D0E6A918-A05B-44B7-A417-7B2480667DF7}" type="presParOf" srcId="{9325881F-7350-454C-BE7D-21C296A4190E}" destId="{B8D3F53F-1ABA-41CF-875F-95CD68A1DBF7}" srcOrd="0" destOrd="0" presId="urn:microsoft.com/office/officeart/2005/8/layout/default"/>
    <dgm:cxn modelId="{98CF8136-8431-4D94-B97A-24A2DA0D202A}" type="presParOf" srcId="{9325881F-7350-454C-BE7D-21C296A4190E}" destId="{2B3DD5FA-C38E-4428-92F5-FFB39FA71C3C}" srcOrd="1" destOrd="0" presId="urn:microsoft.com/office/officeart/2005/8/layout/default"/>
    <dgm:cxn modelId="{C5791D99-A88E-4A6D-990D-B8F957886DA6}" type="presParOf" srcId="{9325881F-7350-454C-BE7D-21C296A4190E}" destId="{9D36686E-5F72-4062-9463-89A9FB977097}" srcOrd="2" destOrd="0" presId="urn:microsoft.com/office/officeart/2005/8/layout/default"/>
    <dgm:cxn modelId="{92A214B3-0049-4306-8FEB-8DFB51856D44}" type="presParOf" srcId="{9325881F-7350-454C-BE7D-21C296A4190E}" destId="{2CB6E443-E582-4B90-8DA6-CEBBF84B95A5}" srcOrd="3" destOrd="0" presId="urn:microsoft.com/office/officeart/2005/8/layout/default"/>
    <dgm:cxn modelId="{69F4B144-A387-4D24-9057-F94A7BE633F3}" type="presParOf" srcId="{9325881F-7350-454C-BE7D-21C296A4190E}" destId="{2C913EDA-B2CC-448B-8935-A0EF0B66845D}" srcOrd="4" destOrd="0" presId="urn:microsoft.com/office/officeart/2005/8/layout/default"/>
  </dgm:cxnLst>
  <dgm:bg>
    <a:solidFill>
      <a:schemeClr val="tx2">
        <a:alpha val="73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7E3E29-AD3A-442D-A540-9C78B0AEAE05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1B0C10-9601-4A1A-AC55-A9B99F067B83}">
      <dgm:prSet/>
      <dgm:spPr/>
      <dgm:t>
        <a:bodyPr/>
        <a:lstStyle/>
        <a:p>
          <a:pPr rtl="0"/>
          <a:r>
            <a:rPr lang="en-US" dirty="0"/>
            <a:t>1. Choose the business process</a:t>
          </a:r>
        </a:p>
      </dgm:t>
    </dgm:pt>
    <dgm:pt modelId="{F30690A1-374D-4229-97B9-5D904DF06BB7}" type="parTrans" cxnId="{0E4C77B1-2908-4BA6-8228-3A1AAB97C90D}">
      <dgm:prSet/>
      <dgm:spPr/>
      <dgm:t>
        <a:bodyPr/>
        <a:lstStyle/>
        <a:p>
          <a:endParaRPr lang="en-US"/>
        </a:p>
      </dgm:t>
    </dgm:pt>
    <dgm:pt modelId="{161B16D2-6284-4FE0-9A02-0DD892C7E004}" type="sibTrans" cxnId="{0E4C77B1-2908-4BA6-8228-3A1AAB97C90D}">
      <dgm:prSet/>
      <dgm:spPr/>
      <dgm:t>
        <a:bodyPr/>
        <a:lstStyle/>
        <a:p>
          <a:endParaRPr lang="en-US"/>
        </a:p>
      </dgm:t>
    </dgm:pt>
    <dgm:pt modelId="{96ACCAF9-C4ED-4CF6-8CD3-4DFF96541152}">
      <dgm:prSet/>
      <dgm:spPr/>
      <dgm:t>
        <a:bodyPr/>
        <a:lstStyle/>
        <a:p>
          <a:pPr rtl="0"/>
          <a:r>
            <a:rPr lang="en-US" dirty="0"/>
            <a:t>2. Decide on the level of granularity</a:t>
          </a:r>
        </a:p>
      </dgm:t>
    </dgm:pt>
    <dgm:pt modelId="{D50B2F45-E645-4E06-9DDB-061233798D17}" type="parTrans" cxnId="{0D3D3476-D867-4B95-B765-1FD3F745DA49}">
      <dgm:prSet/>
      <dgm:spPr/>
      <dgm:t>
        <a:bodyPr/>
        <a:lstStyle/>
        <a:p>
          <a:endParaRPr lang="en-US"/>
        </a:p>
      </dgm:t>
    </dgm:pt>
    <dgm:pt modelId="{5EF3E9BA-96C9-4928-86F8-1AFB93B22BCA}" type="sibTrans" cxnId="{0D3D3476-D867-4B95-B765-1FD3F745DA49}">
      <dgm:prSet/>
      <dgm:spPr/>
      <dgm:t>
        <a:bodyPr/>
        <a:lstStyle/>
        <a:p>
          <a:endParaRPr lang="en-US"/>
        </a:p>
      </dgm:t>
    </dgm:pt>
    <dgm:pt modelId="{E639E66B-46CE-422F-B3BE-7FDA36D5C9AB}">
      <dgm:prSet/>
      <dgm:spPr/>
      <dgm:t>
        <a:bodyPr/>
        <a:lstStyle/>
        <a:p>
          <a:r>
            <a:rPr lang="en-US" dirty="0"/>
            <a:t>3. Identify the fact</a:t>
          </a:r>
        </a:p>
      </dgm:t>
    </dgm:pt>
    <dgm:pt modelId="{D1EB92C8-431D-43D4-B9A2-0FEBAB244841}" type="parTrans" cxnId="{EC6D949F-6890-466D-96D4-17E308574351}">
      <dgm:prSet/>
      <dgm:spPr/>
      <dgm:t>
        <a:bodyPr/>
        <a:lstStyle/>
        <a:p>
          <a:endParaRPr lang="en-US"/>
        </a:p>
      </dgm:t>
    </dgm:pt>
    <dgm:pt modelId="{6D63BD37-C9EF-47CC-A92A-5237050EE89E}" type="sibTrans" cxnId="{EC6D949F-6890-466D-96D4-17E308574351}">
      <dgm:prSet/>
      <dgm:spPr/>
      <dgm:t>
        <a:bodyPr/>
        <a:lstStyle/>
        <a:p>
          <a:endParaRPr lang="en-US"/>
        </a:p>
      </dgm:t>
    </dgm:pt>
    <dgm:pt modelId="{C13426BE-DA2E-41A9-A863-2C6BFE4D857D}">
      <dgm:prSet/>
      <dgm:spPr/>
      <dgm:t>
        <a:bodyPr/>
        <a:lstStyle/>
        <a:p>
          <a:pPr rtl="0"/>
          <a:r>
            <a:rPr lang="en-US" dirty="0"/>
            <a:t>4. Identify the dimensions</a:t>
          </a:r>
        </a:p>
      </dgm:t>
    </dgm:pt>
    <dgm:pt modelId="{D11CB016-826F-41B9-8E64-7C0DB844DC0D}" type="parTrans" cxnId="{A94AD214-CEDA-496A-B8EC-44E30AEACF9A}">
      <dgm:prSet/>
      <dgm:spPr/>
      <dgm:t>
        <a:bodyPr/>
        <a:lstStyle/>
        <a:p>
          <a:endParaRPr lang="en-US"/>
        </a:p>
      </dgm:t>
    </dgm:pt>
    <dgm:pt modelId="{E22CC06E-688F-4C93-95BE-36B4816CAD84}" type="sibTrans" cxnId="{A94AD214-CEDA-496A-B8EC-44E30AEACF9A}">
      <dgm:prSet/>
      <dgm:spPr/>
      <dgm:t>
        <a:bodyPr/>
        <a:lstStyle/>
        <a:p>
          <a:endParaRPr lang="en-US"/>
        </a:p>
      </dgm:t>
    </dgm:pt>
    <dgm:pt modelId="{F769677E-286D-48AA-814A-0A329A58A6A9}" type="pres">
      <dgm:prSet presAssocID="{E87E3E29-AD3A-442D-A540-9C78B0AEAE05}" presName="diagram" presStyleCnt="0">
        <dgm:presLayoutVars>
          <dgm:dir/>
          <dgm:resizeHandles val="exact"/>
        </dgm:presLayoutVars>
      </dgm:prSet>
      <dgm:spPr/>
    </dgm:pt>
    <dgm:pt modelId="{9A38EC8D-3BF9-41A6-8CB1-C1A3C6CAA18D}" type="pres">
      <dgm:prSet presAssocID="{431B0C10-9601-4A1A-AC55-A9B99F067B83}" presName="node" presStyleLbl="node1" presStyleIdx="0" presStyleCnt="4">
        <dgm:presLayoutVars>
          <dgm:bulletEnabled val="1"/>
        </dgm:presLayoutVars>
      </dgm:prSet>
      <dgm:spPr/>
    </dgm:pt>
    <dgm:pt modelId="{EC239631-3305-40E9-9A6C-4DCB58C9773A}" type="pres">
      <dgm:prSet presAssocID="{161B16D2-6284-4FE0-9A02-0DD892C7E004}" presName="sibTrans" presStyleCnt="0"/>
      <dgm:spPr/>
    </dgm:pt>
    <dgm:pt modelId="{BD78467F-521A-40BF-BDCA-B1C95140CAE4}" type="pres">
      <dgm:prSet presAssocID="{96ACCAF9-C4ED-4CF6-8CD3-4DFF96541152}" presName="node" presStyleLbl="node1" presStyleIdx="1" presStyleCnt="4">
        <dgm:presLayoutVars>
          <dgm:bulletEnabled val="1"/>
        </dgm:presLayoutVars>
      </dgm:prSet>
      <dgm:spPr/>
    </dgm:pt>
    <dgm:pt modelId="{B28C94B1-DEE3-4272-B525-8247410F12CA}" type="pres">
      <dgm:prSet presAssocID="{5EF3E9BA-96C9-4928-86F8-1AFB93B22BCA}" presName="sibTrans" presStyleCnt="0"/>
      <dgm:spPr/>
    </dgm:pt>
    <dgm:pt modelId="{B66E35BB-5B51-405B-ABEC-048A8568CE1B}" type="pres">
      <dgm:prSet presAssocID="{E639E66B-46CE-422F-B3BE-7FDA36D5C9AB}" presName="node" presStyleLbl="node1" presStyleIdx="2" presStyleCnt="4">
        <dgm:presLayoutVars>
          <dgm:bulletEnabled val="1"/>
        </dgm:presLayoutVars>
      </dgm:prSet>
      <dgm:spPr/>
    </dgm:pt>
    <dgm:pt modelId="{FE815A11-575B-44D5-92C6-D4E2461F1CD3}" type="pres">
      <dgm:prSet presAssocID="{6D63BD37-C9EF-47CC-A92A-5237050EE89E}" presName="sibTrans" presStyleCnt="0"/>
      <dgm:spPr/>
    </dgm:pt>
    <dgm:pt modelId="{CC67413F-8699-4E54-A068-EA9C7DE1F662}" type="pres">
      <dgm:prSet presAssocID="{C13426BE-DA2E-41A9-A863-2C6BFE4D857D}" presName="node" presStyleLbl="node1" presStyleIdx="3" presStyleCnt="4">
        <dgm:presLayoutVars>
          <dgm:bulletEnabled val="1"/>
        </dgm:presLayoutVars>
      </dgm:prSet>
      <dgm:spPr/>
    </dgm:pt>
  </dgm:ptLst>
  <dgm:cxnLst>
    <dgm:cxn modelId="{4BB79F0F-2EA1-4AF9-8761-91DDC59CBB34}" type="presOf" srcId="{C13426BE-DA2E-41A9-A863-2C6BFE4D857D}" destId="{CC67413F-8699-4E54-A068-EA9C7DE1F662}" srcOrd="0" destOrd="0" presId="urn:microsoft.com/office/officeart/2005/8/layout/default"/>
    <dgm:cxn modelId="{A94AD214-CEDA-496A-B8EC-44E30AEACF9A}" srcId="{E87E3E29-AD3A-442D-A540-9C78B0AEAE05}" destId="{C13426BE-DA2E-41A9-A863-2C6BFE4D857D}" srcOrd="3" destOrd="0" parTransId="{D11CB016-826F-41B9-8E64-7C0DB844DC0D}" sibTransId="{E22CC06E-688F-4C93-95BE-36B4816CAD84}"/>
    <dgm:cxn modelId="{2132D54F-924D-492C-B95F-0FA85F1C3F00}" type="presOf" srcId="{431B0C10-9601-4A1A-AC55-A9B99F067B83}" destId="{9A38EC8D-3BF9-41A6-8CB1-C1A3C6CAA18D}" srcOrd="0" destOrd="0" presId="urn:microsoft.com/office/officeart/2005/8/layout/default"/>
    <dgm:cxn modelId="{1237E072-5499-49B6-AED4-CFCCD43D8DE2}" type="presOf" srcId="{E87E3E29-AD3A-442D-A540-9C78B0AEAE05}" destId="{F769677E-286D-48AA-814A-0A329A58A6A9}" srcOrd="0" destOrd="0" presId="urn:microsoft.com/office/officeart/2005/8/layout/default"/>
    <dgm:cxn modelId="{0D3D3476-D867-4B95-B765-1FD3F745DA49}" srcId="{E87E3E29-AD3A-442D-A540-9C78B0AEAE05}" destId="{96ACCAF9-C4ED-4CF6-8CD3-4DFF96541152}" srcOrd="1" destOrd="0" parTransId="{D50B2F45-E645-4E06-9DDB-061233798D17}" sibTransId="{5EF3E9BA-96C9-4928-86F8-1AFB93B22BCA}"/>
    <dgm:cxn modelId="{2FB0CB78-D1D5-43DC-864E-A8EB2B8806B3}" type="presOf" srcId="{96ACCAF9-C4ED-4CF6-8CD3-4DFF96541152}" destId="{BD78467F-521A-40BF-BDCA-B1C95140CAE4}" srcOrd="0" destOrd="0" presId="urn:microsoft.com/office/officeart/2005/8/layout/default"/>
    <dgm:cxn modelId="{EC6D949F-6890-466D-96D4-17E308574351}" srcId="{E87E3E29-AD3A-442D-A540-9C78B0AEAE05}" destId="{E639E66B-46CE-422F-B3BE-7FDA36D5C9AB}" srcOrd="2" destOrd="0" parTransId="{D1EB92C8-431D-43D4-B9A2-0FEBAB244841}" sibTransId="{6D63BD37-C9EF-47CC-A92A-5237050EE89E}"/>
    <dgm:cxn modelId="{0E4C77B1-2908-4BA6-8228-3A1AAB97C90D}" srcId="{E87E3E29-AD3A-442D-A540-9C78B0AEAE05}" destId="{431B0C10-9601-4A1A-AC55-A9B99F067B83}" srcOrd="0" destOrd="0" parTransId="{F30690A1-374D-4229-97B9-5D904DF06BB7}" sibTransId="{161B16D2-6284-4FE0-9A02-0DD892C7E004}"/>
    <dgm:cxn modelId="{DB2FA7F3-F322-41F6-BEAD-333C629ABEC1}" type="presOf" srcId="{E639E66B-46CE-422F-B3BE-7FDA36D5C9AB}" destId="{B66E35BB-5B51-405B-ABEC-048A8568CE1B}" srcOrd="0" destOrd="0" presId="urn:microsoft.com/office/officeart/2005/8/layout/default"/>
    <dgm:cxn modelId="{B1EFE286-C137-4E49-899C-64CF6C572947}" type="presParOf" srcId="{F769677E-286D-48AA-814A-0A329A58A6A9}" destId="{9A38EC8D-3BF9-41A6-8CB1-C1A3C6CAA18D}" srcOrd="0" destOrd="0" presId="urn:microsoft.com/office/officeart/2005/8/layout/default"/>
    <dgm:cxn modelId="{E14728B7-9BE2-4E22-A508-4A37AEA15C4A}" type="presParOf" srcId="{F769677E-286D-48AA-814A-0A329A58A6A9}" destId="{EC239631-3305-40E9-9A6C-4DCB58C9773A}" srcOrd="1" destOrd="0" presId="urn:microsoft.com/office/officeart/2005/8/layout/default"/>
    <dgm:cxn modelId="{238B1906-B3DD-4BB8-ACDC-4A0101DE47C1}" type="presParOf" srcId="{F769677E-286D-48AA-814A-0A329A58A6A9}" destId="{BD78467F-521A-40BF-BDCA-B1C95140CAE4}" srcOrd="2" destOrd="0" presId="urn:microsoft.com/office/officeart/2005/8/layout/default"/>
    <dgm:cxn modelId="{72641FAA-2D90-4663-B5FC-419F7CFD6438}" type="presParOf" srcId="{F769677E-286D-48AA-814A-0A329A58A6A9}" destId="{B28C94B1-DEE3-4272-B525-8247410F12CA}" srcOrd="3" destOrd="0" presId="urn:microsoft.com/office/officeart/2005/8/layout/default"/>
    <dgm:cxn modelId="{5FF42FEA-1612-47A9-9326-F8CE9FD9C7E0}" type="presParOf" srcId="{F769677E-286D-48AA-814A-0A329A58A6A9}" destId="{B66E35BB-5B51-405B-ABEC-048A8568CE1B}" srcOrd="4" destOrd="0" presId="urn:microsoft.com/office/officeart/2005/8/layout/default"/>
    <dgm:cxn modelId="{102FBA81-D8C6-4652-A462-15BCBEEE8CA1}" type="presParOf" srcId="{F769677E-286D-48AA-814A-0A329A58A6A9}" destId="{FE815A11-575B-44D5-92C6-D4E2461F1CD3}" srcOrd="5" destOrd="0" presId="urn:microsoft.com/office/officeart/2005/8/layout/default"/>
    <dgm:cxn modelId="{F932FBDF-9DBF-4C46-B1BE-5070F011A38D}" type="presParOf" srcId="{F769677E-286D-48AA-814A-0A329A58A6A9}" destId="{CC67413F-8699-4E54-A068-EA9C7DE1F66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0C2A2E-307E-4063-BDC5-5B8B9CAEDEE6}" type="doc">
      <dgm:prSet loTypeId="urn:microsoft.com/office/officeart/2005/8/layout/hierarchy3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CBFEC13E-7B2D-40DC-B1C3-8BCDF6EAF315}">
      <dgm:prSet phldrT="[Text]" custT="1"/>
      <dgm:spPr/>
      <dgm:t>
        <a:bodyPr/>
        <a:lstStyle/>
        <a:p>
          <a:pPr algn="l"/>
          <a:r>
            <a:rPr lang="en-US" sz="2400" dirty="0"/>
            <a:t>Given a question about a set of data, be able to identify the fields required to create a pivot table</a:t>
          </a:r>
        </a:p>
      </dgm:t>
    </dgm:pt>
    <dgm:pt modelId="{34FB8EE3-827B-4A74-BB6F-F3E8E8D48E97}" type="parTrans" cxnId="{2C828D9E-D2D0-462E-B38A-5681F8E8232A}">
      <dgm:prSet/>
      <dgm:spPr/>
      <dgm:t>
        <a:bodyPr/>
        <a:lstStyle/>
        <a:p>
          <a:endParaRPr lang="en-US"/>
        </a:p>
      </dgm:t>
    </dgm:pt>
    <dgm:pt modelId="{B1C5CA1D-3354-4B0A-A9AA-5E85D6BCDC13}" type="sibTrans" cxnId="{2C828D9E-D2D0-462E-B38A-5681F8E8232A}">
      <dgm:prSet/>
      <dgm:spPr/>
      <dgm:t>
        <a:bodyPr/>
        <a:lstStyle/>
        <a:p>
          <a:endParaRPr lang="en-US"/>
        </a:p>
      </dgm:t>
    </dgm:pt>
    <dgm:pt modelId="{2A6B27BE-D296-48D8-A552-38EB475C6659}">
      <dgm:prSet phldrT="[Text]" custT="1"/>
      <dgm:spPr/>
      <dgm:t>
        <a:bodyPr/>
        <a:lstStyle/>
        <a:p>
          <a:pPr algn="l"/>
          <a:r>
            <a:rPr lang="en-US" sz="2300" kern="1200" dirty="0"/>
            <a:t>Identify which fields are assigned as </a:t>
          </a:r>
          <a:r>
            <a:rPr lang="en-US" sz="2300" b="1" kern="1200" dirty="0">
              <a:solidFill>
                <a:srgbClr val="C00000"/>
              </a:solidFill>
            </a:rPr>
            <a:t>VALUES</a:t>
          </a:r>
          <a:r>
            <a:rPr lang="en-US" sz="2300" kern="1200" dirty="0"/>
            <a:t> and which ones are assigned as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ROWS</a:t>
          </a:r>
        </a:p>
      </dgm:t>
    </dgm:pt>
    <dgm:pt modelId="{C6818B7B-73D1-4CA2-B50A-1E60DDC941ED}" type="parTrans" cxnId="{D99C1184-8FB1-4D84-B83E-6E96809CDD3B}">
      <dgm:prSet/>
      <dgm:spPr/>
      <dgm:t>
        <a:bodyPr/>
        <a:lstStyle/>
        <a:p>
          <a:endParaRPr lang="en-US"/>
        </a:p>
      </dgm:t>
    </dgm:pt>
    <dgm:pt modelId="{77CAACA2-8486-45FA-B6A1-87789BF0CE93}" type="sibTrans" cxnId="{D99C1184-8FB1-4D84-B83E-6E96809CDD3B}">
      <dgm:prSet/>
      <dgm:spPr/>
      <dgm:t>
        <a:bodyPr/>
        <a:lstStyle/>
        <a:p>
          <a:endParaRPr lang="en-US"/>
        </a:p>
      </dgm:t>
    </dgm:pt>
    <dgm:pt modelId="{6E6BE1D3-4F43-4B68-941A-C7A7F08D8251}">
      <dgm:prSet phldrT="[Text]" custT="1"/>
      <dgm:spPr/>
      <dgm:t>
        <a:bodyPr/>
        <a:lstStyle/>
        <a:p>
          <a:pPr algn="l"/>
          <a:r>
            <a:rPr lang="en-US" sz="2500" kern="1200" dirty="0"/>
            <a:t>Identify the correct function for aggregation: i.e.,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SUM</a:t>
          </a:r>
          <a:r>
            <a:rPr lang="en-US" sz="2500" kern="1200" dirty="0"/>
            <a:t>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COUNT</a:t>
          </a:r>
          <a:r>
            <a:rPr lang="en-US" sz="2500" kern="1200" dirty="0"/>
            <a:t>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AVERAGE</a:t>
          </a:r>
          <a:r>
            <a:rPr lang="en-US" sz="2300" b="0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, </a:t>
          </a:r>
          <a:r>
            <a:rPr lang="en-US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etc. </a:t>
          </a:r>
        </a:p>
      </dgm:t>
    </dgm:pt>
    <dgm:pt modelId="{0BE9555B-09C6-4122-9775-F337A9C8F464}" type="parTrans" cxnId="{AF004056-8199-4D77-BA0B-4B15D186BC3D}">
      <dgm:prSet/>
      <dgm:spPr/>
      <dgm:t>
        <a:bodyPr/>
        <a:lstStyle/>
        <a:p>
          <a:endParaRPr lang="en-US"/>
        </a:p>
      </dgm:t>
    </dgm:pt>
    <dgm:pt modelId="{E585335E-D417-4FB8-BE58-12D8DCCFAC20}" type="sibTrans" cxnId="{AF004056-8199-4D77-BA0B-4B15D186BC3D}">
      <dgm:prSet/>
      <dgm:spPr/>
      <dgm:t>
        <a:bodyPr/>
        <a:lstStyle/>
        <a:p>
          <a:endParaRPr lang="en-US"/>
        </a:p>
      </dgm:t>
    </dgm:pt>
    <dgm:pt modelId="{1E089D7F-A142-421E-8944-5ABBEA2F884D}">
      <dgm:prSet phldrT="[Text]"/>
      <dgm:spPr/>
      <dgm:t>
        <a:bodyPr/>
        <a:lstStyle/>
        <a:p>
          <a:pPr algn="l"/>
          <a:r>
            <a:rPr lang="en-US" dirty="0"/>
            <a:t>Understand how to use </a:t>
          </a:r>
          <a:r>
            <a:rPr lang="en-US" b="1" dirty="0">
              <a:solidFill>
                <a:srgbClr val="C00000"/>
              </a:solidFill>
            </a:rPr>
            <a:t>sorting</a:t>
          </a:r>
          <a:r>
            <a:rPr lang="en-US" dirty="0"/>
            <a:t> and </a:t>
          </a:r>
          <a:r>
            <a:rPr lang="en-US" b="1" dirty="0">
              <a:solidFill>
                <a:srgbClr val="C00000"/>
              </a:solidFill>
            </a:rPr>
            <a:t>label filter </a:t>
          </a:r>
        </a:p>
      </dgm:t>
    </dgm:pt>
    <dgm:pt modelId="{9B035CEB-0C9E-410E-913C-02839C19BF9E}" type="parTrans" cxnId="{F9ECE537-4184-4550-BDD9-7B407ECE1040}">
      <dgm:prSet/>
      <dgm:spPr/>
      <dgm:t>
        <a:bodyPr/>
        <a:lstStyle/>
        <a:p>
          <a:endParaRPr lang="en-US"/>
        </a:p>
      </dgm:t>
    </dgm:pt>
    <dgm:pt modelId="{CEEF555E-86FE-4FDE-9116-E7A6D3F38E6D}" type="sibTrans" cxnId="{F9ECE537-4184-4550-BDD9-7B407ECE1040}">
      <dgm:prSet/>
      <dgm:spPr/>
      <dgm:t>
        <a:bodyPr/>
        <a:lstStyle/>
        <a:p>
          <a:endParaRPr lang="en-US"/>
        </a:p>
      </dgm:t>
    </dgm:pt>
    <dgm:pt modelId="{0241EEAB-675A-41A1-99BF-8B61FD4E7C93}" type="pres">
      <dgm:prSet presAssocID="{6E0C2A2E-307E-4063-BDC5-5B8B9CAEDEE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5F00B4-BF5A-4B14-8C3E-D1D24736AD6A}" type="pres">
      <dgm:prSet presAssocID="{CBFEC13E-7B2D-40DC-B1C3-8BCDF6EAF315}" presName="root" presStyleCnt="0"/>
      <dgm:spPr/>
    </dgm:pt>
    <dgm:pt modelId="{517B2B9D-FDEC-41CA-AF1D-20F726626097}" type="pres">
      <dgm:prSet presAssocID="{CBFEC13E-7B2D-40DC-B1C3-8BCDF6EAF315}" presName="rootComposite" presStyleCnt="0"/>
      <dgm:spPr/>
    </dgm:pt>
    <dgm:pt modelId="{C9624AF7-4777-496A-A21C-0E77E847EC13}" type="pres">
      <dgm:prSet presAssocID="{CBFEC13E-7B2D-40DC-B1C3-8BCDF6EAF315}" presName="rootText" presStyleLbl="node1" presStyleIdx="0" presStyleCnt="1" custScaleX="403945"/>
      <dgm:spPr/>
    </dgm:pt>
    <dgm:pt modelId="{02C6F1CB-9B06-4FBD-A2E6-AA939B223EBB}" type="pres">
      <dgm:prSet presAssocID="{CBFEC13E-7B2D-40DC-B1C3-8BCDF6EAF315}" presName="rootConnector" presStyleLbl="node1" presStyleIdx="0" presStyleCnt="1"/>
      <dgm:spPr/>
    </dgm:pt>
    <dgm:pt modelId="{394EB1A9-A5A3-4DC5-A65A-465662ACCA89}" type="pres">
      <dgm:prSet presAssocID="{CBFEC13E-7B2D-40DC-B1C3-8BCDF6EAF315}" presName="childShape" presStyleCnt="0"/>
      <dgm:spPr/>
    </dgm:pt>
    <dgm:pt modelId="{1AF7B681-97BF-43DF-8442-DFEC629A3A26}" type="pres">
      <dgm:prSet presAssocID="{C6818B7B-73D1-4CA2-B50A-1E60DDC941ED}" presName="Name13" presStyleLbl="parChTrans1D2" presStyleIdx="0" presStyleCnt="3"/>
      <dgm:spPr/>
    </dgm:pt>
    <dgm:pt modelId="{6B083D23-C8A4-45FF-B670-A072658C7958}" type="pres">
      <dgm:prSet presAssocID="{2A6B27BE-D296-48D8-A552-38EB475C6659}" presName="childText" presStyleLbl="bgAcc1" presStyleIdx="0" presStyleCnt="3" custScaleX="444242">
        <dgm:presLayoutVars>
          <dgm:bulletEnabled val="1"/>
        </dgm:presLayoutVars>
      </dgm:prSet>
      <dgm:spPr/>
    </dgm:pt>
    <dgm:pt modelId="{1DE3832D-0821-430A-8F9F-15A93B677D0D}" type="pres">
      <dgm:prSet presAssocID="{0BE9555B-09C6-4122-9775-F337A9C8F464}" presName="Name13" presStyleLbl="parChTrans1D2" presStyleIdx="1" presStyleCnt="3"/>
      <dgm:spPr/>
    </dgm:pt>
    <dgm:pt modelId="{4C418B02-5FBD-4EDC-A846-A30988998A3A}" type="pres">
      <dgm:prSet presAssocID="{6E6BE1D3-4F43-4B68-941A-C7A7F08D8251}" presName="childText" presStyleLbl="bgAcc1" presStyleIdx="1" presStyleCnt="3" custScaleX="444242">
        <dgm:presLayoutVars>
          <dgm:bulletEnabled val="1"/>
        </dgm:presLayoutVars>
      </dgm:prSet>
      <dgm:spPr/>
    </dgm:pt>
    <dgm:pt modelId="{6075D31F-7F70-4F39-9409-C0772D055F81}" type="pres">
      <dgm:prSet presAssocID="{9B035CEB-0C9E-410E-913C-02839C19BF9E}" presName="Name13" presStyleLbl="parChTrans1D2" presStyleIdx="2" presStyleCnt="3"/>
      <dgm:spPr/>
    </dgm:pt>
    <dgm:pt modelId="{29EB5943-08B2-4A36-BD05-5878609213E7}" type="pres">
      <dgm:prSet presAssocID="{1E089D7F-A142-421E-8944-5ABBEA2F884D}" presName="childText" presStyleLbl="bgAcc1" presStyleIdx="2" presStyleCnt="3" custScaleX="444642">
        <dgm:presLayoutVars>
          <dgm:bulletEnabled val="1"/>
        </dgm:presLayoutVars>
      </dgm:prSet>
      <dgm:spPr/>
    </dgm:pt>
  </dgm:ptLst>
  <dgm:cxnLst>
    <dgm:cxn modelId="{C6FEE504-9B26-478E-829B-8D91FE3A4348}" type="presOf" srcId="{CBFEC13E-7B2D-40DC-B1C3-8BCDF6EAF315}" destId="{C9624AF7-4777-496A-A21C-0E77E847EC13}" srcOrd="0" destOrd="0" presId="urn:microsoft.com/office/officeart/2005/8/layout/hierarchy3"/>
    <dgm:cxn modelId="{E40B271B-9F9C-41F0-8BE6-C800C86DCE92}" type="presOf" srcId="{1E089D7F-A142-421E-8944-5ABBEA2F884D}" destId="{29EB5943-08B2-4A36-BD05-5878609213E7}" srcOrd="0" destOrd="0" presId="urn:microsoft.com/office/officeart/2005/8/layout/hierarchy3"/>
    <dgm:cxn modelId="{C0B82C2A-994A-4C13-A96A-14AAC7251805}" type="presOf" srcId="{0BE9555B-09C6-4122-9775-F337A9C8F464}" destId="{1DE3832D-0821-430A-8F9F-15A93B677D0D}" srcOrd="0" destOrd="0" presId="urn:microsoft.com/office/officeart/2005/8/layout/hierarchy3"/>
    <dgm:cxn modelId="{F9ECE537-4184-4550-BDD9-7B407ECE1040}" srcId="{CBFEC13E-7B2D-40DC-B1C3-8BCDF6EAF315}" destId="{1E089D7F-A142-421E-8944-5ABBEA2F884D}" srcOrd="2" destOrd="0" parTransId="{9B035CEB-0C9E-410E-913C-02839C19BF9E}" sibTransId="{CEEF555E-86FE-4FDE-9116-E7A6D3F38E6D}"/>
    <dgm:cxn modelId="{49FCA264-BA37-458D-8A55-11D2123FCECC}" type="presOf" srcId="{6E6BE1D3-4F43-4B68-941A-C7A7F08D8251}" destId="{4C418B02-5FBD-4EDC-A846-A30988998A3A}" srcOrd="0" destOrd="0" presId="urn:microsoft.com/office/officeart/2005/8/layout/hierarchy3"/>
    <dgm:cxn modelId="{545B6A55-F046-4F74-B02F-70661FBC464B}" type="presOf" srcId="{9B035CEB-0C9E-410E-913C-02839C19BF9E}" destId="{6075D31F-7F70-4F39-9409-C0772D055F81}" srcOrd="0" destOrd="0" presId="urn:microsoft.com/office/officeart/2005/8/layout/hierarchy3"/>
    <dgm:cxn modelId="{AF004056-8199-4D77-BA0B-4B15D186BC3D}" srcId="{CBFEC13E-7B2D-40DC-B1C3-8BCDF6EAF315}" destId="{6E6BE1D3-4F43-4B68-941A-C7A7F08D8251}" srcOrd="1" destOrd="0" parTransId="{0BE9555B-09C6-4122-9775-F337A9C8F464}" sibTransId="{E585335E-D417-4FB8-BE58-12D8DCCFAC20}"/>
    <dgm:cxn modelId="{D99C1184-8FB1-4D84-B83E-6E96809CDD3B}" srcId="{CBFEC13E-7B2D-40DC-B1C3-8BCDF6EAF315}" destId="{2A6B27BE-D296-48D8-A552-38EB475C6659}" srcOrd="0" destOrd="0" parTransId="{C6818B7B-73D1-4CA2-B50A-1E60DDC941ED}" sibTransId="{77CAACA2-8486-45FA-B6A1-87789BF0CE93}"/>
    <dgm:cxn modelId="{23DDD896-255D-49E0-8CF2-7E73D8324449}" type="presOf" srcId="{CBFEC13E-7B2D-40DC-B1C3-8BCDF6EAF315}" destId="{02C6F1CB-9B06-4FBD-A2E6-AA939B223EBB}" srcOrd="1" destOrd="0" presId="urn:microsoft.com/office/officeart/2005/8/layout/hierarchy3"/>
    <dgm:cxn modelId="{2C828D9E-D2D0-462E-B38A-5681F8E8232A}" srcId="{6E0C2A2E-307E-4063-BDC5-5B8B9CAEDEE6}" destId="{CBFEC13E-7B2D-40DC-B1C3-8BCDF6EAF315}" srcOrd="0" destOrd="0" parTransId="{34FB8EE3-827B-4A74-BB6F-F3E8E8D48E97}" sibTransId="{B1C5CA1D-3354-4B0A-A9AA-5E85D6BCDC13}"/>
    <dgm:cxn modelId="{DBEDF0B4-1445-49C1-9B47-40197BEEF228}" type="presOf" srcId="{2A6B27BE-D296-48D8-A552-38EB475C6659}" destId="{6B083D23-C8A4-45FF-B670-A072658C7958}" srcOrd="0" destOrd="0" presId="urn:microsoft.com/office/officeart/2005/8/layout/hierarchy3"/>
    <dgm:cxn modelId="{B67688FC-89F8-4686-8075-7CF6F1D1DA25}" type="presOf" srcId="{C6818B7B-73D1-4CA2-B50A-1E60DDC941ED}" destId="{1AF7B681-97BF-43DF-8442-DFEC629A3A26}" srcOrd="0" destOrd="0" presId="urn:microsoft.com/office/officeart/2005/8/layout/hierarchy3"/>
    <dgm:cxn modelId="{BE20FDFE-5C21-47E0-A493-CE9A969CAB40}" type="presOf" srcId="{6E0C2A2E-307E-4063-BDC5-5B8B9CAEDEE6}" destId="{0241EEAB-675A-41A1-99BF-8B61FD4E7C93}" srcOrd="0" destOrd="0" presId="urn:microsoft.com/office/officeart/2005/8/layout/hierarchy3"/>
    <dgm:cxn modelId="{1F681951-96EA-412D-9B26-0D58395FC337}" type="presParOf" srcId="{0241EEAB-675A-41A1-99BF-8B61FD4E7C93}" destId="{AF5F00B4-BF5A-4B14-8C3E-D1D24736AD6A}" srcOrd="0" destOrd="0" presId="urn:microsoft.com/office/officeart/2005/8/layout/hierarchy3"/>
    <dgm:cxn modelId="{624431DF-7DF1-4EE3-9419-AD217D0D7B8D}" type="presParOf" srcId="{AF5F00B4-BF5A-4B14-8C3E-D1D24736AD6A}" destId="{517B2B9D-FDEC-41CA-AF1D-20F726626097}" srcOrd="0" destOrd="0" presId="urn:microsoft.com/office/officeart/2005/8/layout/hierarchy3"/>
    <dgm:cxn modelId="{9CFD72AE-889F-4C2D-AD5B-D6A59D4E8042}" type="presParOf" srcId="{517B2B9D-FDEC-41CA-AF1D-20F726626097}" destId="{C9624AF7-4777-496A-A21C-0E77E847EC13}" srcOrd="0" destOrd="0" presId="urn:microsoft.com/office/officeart/2005/8/layout/hierarchy3"/>
    <dgm:cxn modelId="{FE3E185A-5F2A-4C11-9C01-CFB644B8483C}" type="presParOf" srcId="{517B2B9D-FDEC-41CA-AF1D-20F726626097}" destId="{02C6F1CB-9B06-4FBD-A2E6-AA939B223EBB}" srcOrd="1" destOrd="0" presId="urn:microsoft.com/office/officeart/2005/8/layout/hierarchy3"/>
    <dgm:cxn modelId="{6BE73D59-C771-4BBA-82C5-AF6C2C4A7CF6}" type="presParOf" srcId="{AF5F00B4-BF5A-4B14-8C3E-D1D24736AD6A}" destId="{394EB1A9-A5A3-4DC5-A65A-465662ACCA89}" srcOrd="1" destOrd="0" presId="urn:microsoft.com/office/officeart/2005/8/layout/hierarchy3"/>
    <dgm:cxn modelId="{BEDA43B8-A8DC-48B5-BB29-116C02F9B8BA}" type="presParOf" srcId="{394EB1A9-A5A3-4DC5-A65A-465662ACCA89}" destId="{1AF7B681-97BF-43DF-8442-DFEC629A3A26}" srcOrd="0" destOrd="0" presId="urn:microsoft.com/office/officeart/2005/8/layout/hierarchy3"/>
    <dgm:cxn modelId="{9A6DBDA5-790C-48A0-81DD-E09989076B1E}" type="presParOf" srcId="{394EB1A9-A5A3-4DC5-A65A-465662ACCA89}" destId="{6B083D23-C8A4-45FF-B670-A072658C7958}" srcOrd="1" destOrd="0" presId="urn:microsoft.com/office/officeart/2005/8/layout/hierarchy3"/>
    <dgm:cxn modelId="{3CFFD079-DE8B-4439-B589-6A576ADDE3B6}" type="presParOf" srcId="{394EB1A9-A5A3-4DC5-A65A-465662ACCA89}" destId="{1DE3832D-0821-430A-8F9F-15A93B677D0D}" srcOrd="2" destOrd="0" presId="urn:microsoft.com/office/officeart/2005/8/layout/hierarchy3"/>
    <dgm:cxn modelId="{E30F16DE-285B-4577-97EA-B2122AEA4F91}" type="presParOf" srcId="{394EB1A9-A5A3-4DC5-A65A-465662ACCA89}" destId="{4C418B02-5FBD-4EDC-A846-A30988998A3A}" srcOrd="3" destOrd="0" presId="urn:microsoft.com/office/officeart/2005/8/layout/hierarchy3"/>
    <dgm:cxn modelId="{35774788-A453-4C13-8B31-2FC11A6DC42E}" type="presParOf" srcId="{394EB1A9-A5A3-4DC5-A65A-465662ACCA89}" destId="{6075D31F-7F70-4F39-9409-C0772D055F81}" srcOrd="4" destOrd="0" presId="urn:microsoft.com/office/officeart/2005/8/layout/hierarchy3"/>
    <dgm:cxn modelId="{28ACA17A-9E13-4BB5-AE3E-31B84006B1C4}" type="presParOf" srcId="{394EB1A9-A5A3-4DC5-A65A-465662ACCA89}" destId="{29EB5943-08B2-4A36-BD05-5878609213E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3F53F-1ABA-41CF-875F-95CD68A1DBF7}">
      <dsp:nvSpPr>
        <dsp:cNvPr id="0" name=""/>
        <dsp:cNvSpPr/>
      </dsp:nvSpPr>
      <dsp:spPr>
        <a:xfrm>
          <a:off x="0" y="176212"/>
          <a:ext cx="2333625" cy="14001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Extract data from the operational data store</a:t>
          </a:r>
          <a:endParaRPr lang="en-US" sz="2400" kern="1200" dirty="0"/>
        </a:p>
      </dsp:txBody>
      <dsp:txXfrm>
        <a:off x="0" y="176212"/>
        <a:ext cx="2333625" cy="1400175"/>
      </dsp:txXfrm>
    </dsp:sp>
    <dsp:sp modelId="{9D36686E-5F72-4062-9463-89A9FB977097}">
      <dsp:nvSpPr>
        <dsp:cNvPr id="0" name=""/>
        <dsp:cNvSpPr/>
      </dsp:nvSpPr>
      <dsp:spPr>
        <a:xfrm>
          <a:off x="2566987" y="176212"/>
          <a:ext cx="2333625" cy="14001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Transform data into an analysis-ready format</a:t>
          </a:r>
          <a:endParaRPr lang="en-US" sz="2400" kern="1200" dirty="0"/>
        </a:p>
      </dsp:txBody>
      <dsp:txXfrm>
        <a:off x="2566987" y="176212"/>
        <a:ext cx="2333625" cy="1400175"/>
      </dsp:txXfrm>
    </dsp:sp>
    <dsp:sp modelId="{2C913EDA-B2CC-448B-8935-A0EF0B66845D}">
      <dsp:nvSpPr>
        <dsp:cNvPr id="0" name=""/>
        <dsp:cNvSpPr/>
      </dsp:nvSpPr>
      <dsp:spPr>
        <a:xfrm>
          <a:off x="5133975" y="176212"/>
          <a:ext cx="2333625" cy="14001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Load it into the analytical data store</a:t>
          </a:r>
          <a:endParaRPr lang="en-US" sz="2400" kern="1200" dirty="0"/>
        </a:p>
      </dsp:txBody>
      <dsp:txXfrm>
        <a:off x="5133975" y="176212"/>
        <a:ext cx="2333625" cy="1400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8EC8D-3BF9-41A6-8CB1-C1A3C6CAA18D}">
      <dsp:nvSpPr>
        <dsp:cNvPr id="0" name=""/>
        <dsp:cNvSpPr/>
      </dsp:nvSpPr>
      <dsp:spPr>
        <a:xfrm>
          <a:off x="292702" y="492"/>
          <a:ext cx="1281521" cy="7689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1. Choose the business process</a:t>
          </a:r>
        </a:p>
      </dsp:txBody>
      <dsp:txXfrm>
        <a:off x="292702" y="492"/>
        <a:ext cx="1281521" cy="768913"/>
      </dsp:txXfrm>
    </dsp:sp>
    <dsp:sp modelId="{BD78467F-521A-40BF-BDCA-B1C95140CAE4}">
      <dsp:nvSpPr>
        <dsp:cNvPr id="0" name=""/>
        <dsp:cNvSpPr/>
      </dsp:nvSpPr>
      <dsp:spPr>
        <a:xfrm>
          <a:off x="1702376" y="492"/>
          <a:ext cx="1281521" cy="768913"/>
        </a:xfrm>
        <a:prstGeom prst="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2. Decide on the level of granularity</a:t>
          </a:r>
        </a:p>
      </dsp:txBody>
      <dsp:txXfrm>
        <a:off x="1702376" y="492"/>
        <a:ext cx="1281521" cy="768913"/>
      </dsp:txXfrm>
    </dsp:sp>
    <dsp:sp modelId="{B66E35BB-5B51-405B-ABEC-048A8568CE1B}">
      <dsp:nvSpPr>
        <dsp:cNvPr id="0" name=""/>
        <dsp:cNvSpPr/>
      </dsp:nvSpPr>
      <dsp:spPr>
        <a:xfrm>
          <a:off x="292702" y="897558"/>
          <a:ext cx="1281521" cy="768913"/>
        </a:xfrm>
        <a:prstGeom prst="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3. Identify the fact</a:t>
          </a:r>
        </a:p>
      </dsp:txBody>
      <dsp:txXfrm>
        <a:off x="292702" y="897558"/>
        <a:ext cx="1281521" cy="768913"/>
      </dsp:txXfrm>
    </dsp:sp>
    <dsp:sp modelId="{CC67413F-8699-4E54-A068-EA9C7DE1F662}">
      <dsp:nvSpPr>
        <dsp:cNvPr id="0" name=""/>
        <dsp:cNvSpPr/>
      </dsp:nvSpPr>
      <dsp:spPr>
        <a:xfrm>
          <a:off x="1702376" y="897558"/>
          <a:ext cx="1281521" cy="768913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4. Identify the dimensions</a:t>
          </a:r>
        </a:p>
      </dsp:txBody>
      <dsp:txXfrm>
        <a:off x="1702376" y="897558"/>
        <a:ext cx="1281521" cy="768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24AF7-4777-496A-A21C-0E77E847EC13}">
      <dsp:nvSpPr>
        <dsp:cNvPr id="0" name=""/>
        <dsp:cNvSpPr/>
      </dsp:nvSpPr>
      <dsp:spPr>
        <a:xfrm>
          <a:off x="1418" y="63410"/>
          <a:ext cx="6696435" cy="8288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Given a question about a set of data, be able to identify the fields required to create a pivot table</a:t>
          </a:r>
        </a:p>
      </dsp:txBody>
      <dsp:txXfrm>
        <a:off x="25695" y="87687"/>
        <a:ext cx="6647881" cy="780325"/>
      </dsp:txXfrm>
    </dsp:sp>
    <dsp:sp modelId="{1AF7B681-97BF-43DF-8442-DFEC629A3A26}">
      <dsp:nvSpPr>
        <dsp:cNvPr id="0" name=""/>
        <dsp:cNvSpPr/>
      </dsp:nvSpPr>
      <dsp:spPr>
        <a:xfrm>
          <a:off x="671062" y="892290"/>
          <a:ext cx="669643" cy="621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659"/>
              </a:lnTo>
              <a:lnTo>
                <a:pt x="669643" y="621659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83D23-C8A4-45FF-B670-A072658C7958}">
      <dsp:nvSpPr>
        <dsp:cNvPr id="0" name=""/>
        <dsp:cNvSpPr/>
      </dsp:nvSpPr>
      <dsp:spPr>
        <a:xfrm>
          <a:off x="1340705" y="1099510"/>
          <a:ext cx="5891570" cy="828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Identify which fields are assigned as </a:t>
          </a:r>
          <a:r>
            <a:rPr lang="en-US" sz="2300" b="1" kern="1200" dirty="0">
              <a:solidFill>
                <a:srgbClr val="C00000"/>
              </a:solidFill>
            </a:rPr>
            <a:t>VALUES</a:t>
          </a:r>
          <a:r>
            <a:rPr lang="en-US" sz="2300" kern="1200" dirty="0"/>
            <a:t> and which ones are assigned as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ROWS</a:t>
          </a:r>
        </a:p>
      </dsp:txBody>
      <dsp:txXfrm>
        <a:off x="1364982" y="1123787"/>
        <a:ext cx="5843016" cy="780325"/>
      </dsp:txXfrm>
    </dsp:sp>
    <dsp:sp modelId="{1DE3832D-0821-430A-8F9F-15A93B677D0D}">
      <dsp:nvSpPr>
        <dsp:cNvPr id="0" name=""/>
        <dsp:cNvSpPr/>
      </dsp:nvSpPr>
      <dsp:spPr>
        <a:xfrm>
          <a:off x="671062" y="892290"/>
          <a:ext cx="669643" cy="1657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7759"/>
              </a:lnTo>
              <a:lnTo>
                <a:pt x="669643" y="1657759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18B02-5FBD-4EDC-A846-A30988998A3A}">
      <dsp:nvSpPr>
        <dsp:cNvPr id="0" name=""/>
        <dsp:cNvSpPr/>
      </dsp:nvSpPr>
      <dsp:spPr>
        <a:xfrm>
          <a:off x="1340705" y="2135609"/>
          <a:ext cx="5891570" cy="828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Identify the correct function for aggregation: i.e.,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SUM</a:t>
          </a:r>
          <a:r>
            <a:rPr lang="en-US" sz="2500" kern="1200" dirty="0"/>
            <a:t>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COUNT</a:t>
          </a:r>
          <a:r>
            <a:rPr lang="en-US" sz="2500" kern="1200" dirty="0"/>
            <a:t>, </a:t>
          </a:r>
          <a:r>
            <a:rPr lang="en-US" sz="23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AVERAGE</a:t>
          </a:r>
          <a:r>
            <a:rPr lang="en-US" sz="2300" b="0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, </a:t>
          </a:r>
          <a:r>
            <a:rPr lang="en-US" sz="25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etc. </a:t>
          </a:r>
        </a:p>
      </dsp:txBody>
      <dsp:txXfrm>
        <a:off x="1364982" y="2159886"/>
        <a:ext cx="5843016" cy="780325"/>
      </dsp:txXfrm>
    </dsp:sp>
    <dsp:sp modelId="{6075D31F-7F70-4F39-9409-C0772D055F81}">
      <dsp:nvSpPr>
        <dsp:cNvPr id="0" name=""/>
        <dsp:cNvSpPr/>
      </dsp:nvSpPr>
      <dsp:spPr>
        <a:xfrm>
          <a:off x="671062" y="892290"/>
          <a:ext cx="669643" cy="2693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3858"/>
              </a:lnTo>
              <a:lnTo>
                <a:pt x="669643" y="2693858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B5943-08B2-4A36-BD05-5878609213E7}">
      <dsp:nvSpPr>
        <dsp:cNvPr id="0" name=""/>
        <dsp:cNvSpPr/>
      </dsp:nvSpPr>
      <dsp:spPr>
        <a:xfrm>
          <a:off x="1340705" y="3171709"/>
          <a:ext cx="5896875" cy="828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Understand how to use </a:t>
          </a:r>
          <a:r>
            <a:rPr lang="en-US" sz="2500" b="1" kern="1200" dirty="0">
              <a:solidFill>
                <a:srgbClr val="C00000"/>
              </a:solidFill>
            </a:rPr>
            <a:t>sorting</a:t>
          </a:r>
          <a:r>
            <a:rPr lang="en-US" sz="2500" kern="1200" dirty="0"/>
            <a:t> and </a:t>
          </a:r>
          <a:r>
            <a:rPr lang="en-US" sz="2500" b="1" kern="1200" dirty="0">
              <a:solidFill>
                <a:srgbClr val="C00000"/>
              </a:solidFill>
            </a:rPr>
            <a:t>label filter </a:t>
          </a:r>
        </a:p>
      </dsp:txBody>
      <dsp:txXfrm>
        <a:off x="1364982" y="3195986"/>
        <a:ext cx="5848321" cy="780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2AB6998-A1C0-4D35-80CD-5DC0B0C5ED4D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08A1A3B-D247-4454-834D-A425D9F74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3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B8CCA74-8C82-46B9-AC09-598C703A0541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59968C6-A297-4519-B9E6-E1001051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7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59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6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 2 Study Guide is posted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Course</a:t>
            </a:r>
            <a:r>
              <a:rPr lang="zh-CN" altLang="en-US" dirty="0"/>
              <a:t> </a:t>
            </a:r>
            <a:r>
              <a:rPr lang="en-US" altLang="zh-CN" dirty="0"/>
              <a:t>Site</a:t>
            </a:r>
            <a:endParaRPr lang="en-US" dirty="0"/>
          </a:p>
          <a:p>
            <a:r>
              <a:rPr lang="en-US" dirty="0"/>
              <a:t>The exam is on </a:t>
            </a:r>
            <a:r>
              <a:rPr lang="en-US" b="1" dirty="0"/>
              <a:t>Friday, 11/2/2018</a:t>
            </a:r>
            <a:r>
              <a:rPr lang="en-US" dirty="0"/>
              <a:t> during class time. </a:t>
            </a:r>
          </a:p>
          <a:p>
            <a:r>
              <a:rPr lang="en-US" altLang="zh-CN" dirty="0"/>
              <a:t>I</a:t>
            </a:r>
            <a:r>
              <a:rPr lang="en-US" dirty="0"/>
              <a:t> will hold a</a:t>
            </a:r>
            <a:r>
              <a:rPr lang="en-US" altLang="zh-CN" dirty="0"/>
              <a:t>n</a:t>
            </a:r>
            <a:r>
              <a:rPr lang="en-US" dirty="0"/>
              <a:t> </a:t>
            </a:r>
            <a:r>
              <a:rPr lang="en-US" altLang="zh-CN" dirty="0"/>
              <a:t>exam</a:t>
            </a:r>
            <a:r>
              <a:rPr lang="zh-CN" altLang="en-US" dirty="0"/>
              <a:t> </a:t>
            </a:r>
            <a:r>
              <a:rPr lang="en-US" dirty="0"/>
              <a:t>review session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Wednesday,</a:t>
            </a:r>
            <a:r>
              <a:rPr lang="zh-CN" altLang="en-US" dirty="0"/>
              <a:t> </a:t>
            </a:r>
            <a:r>
              <a:rPr lang="en-US" altLang="zh-CN" dirty="0"/>
              <a:t>10/31.</a:t>
            </a:r>
            <a:endParaRPr lang="en-US" dirty="0"/>
          </a:p>
          <a:p>
            <a:r>
              <a:rPr lang="en-US" dirty="0"/>
              <a:t>ITA Nathaly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hold</a:t>
            </a:r>
            <a:r>
              <a:rPr lang="zh-CN" altLang="en-US" dirty="0"/>
              <a:t> </a:t>
            </a:r>
            <a:r>
              <a:rPr lang="en-US" altLang="zh-CN" dirty="0"/>
              <a:t>additional</a:t>
            </a:r>
            <a:r>
              <a:rPr lang="zh-CN" altLang="en-US" dirty="0"/>
              <a:t> </a:t>
            </a:r>
            <a:r>
              <a:rPr lang="en-US" altLang="zh-CN" dirty="0"/>
              <a:t>office</a:t>
            </a:r>
            <a:r>
              <a:rPr lang="zh-CN" altLang="en-US" dirty="0"/>
              <a:t> </a:t>
            </a:r>
            <a:r>
              <a:rPr lang="en-US" altLang="zh-CN" dirty="0"/>
              <a:t>hours on </a:t>
            </a:r>
            <a:r>
              <a:rPr lang="en-US" dirty="0"/>
              <a:t>Thursday,</a:t>
            </a:r>
            <a:r>
              <a:rPr lang="zh-CN" altLang="en-US" dirty="0"/>
              <a:t> </a:t>
            </a:r>
            <a:r>
              <a:rPr lang="en-US" dirty="0"/>
              <a:t>11/1, 1:00-3:00pm at Alter 604A.</a:t>
            </a:r>
          </a:p>
        </p:txBody>
      </p:sp>
    </p:spTree>
    <p:extLst>
      <p:ext uri="{BB962C8B-B14F-4D97-AF65-F5344CB8AC3E}">
        <p14:creationId xmlns:p14="http://schemas.microsoft.com/office/powerpoint/2010/main" val="3806354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/>
              <a:t>One single value: Used </a:t>
            </a:r>
            <a:r>
              <a:rPr lang="en-US" sz="2800" dirty="0"/>
              <a:t>With Comparison Operators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27983"/>
            <a:ext cx="8229600" cy="3459163"/>
          </a:xfrm>
        </p:spPr>
        <p:txBody>
          <a:bodyPr>
            <a:normAutofit/>
          </a:bodyPr>
          <a:lstStyle/>
          <a:p>
            <a:r>
              <a:rPr lang="en-US" sz="2800" dirty="0"/>
              <a:t>SELECT column_name1</a:t>
            </a:r>
            <a:br>
              <a:rPr lang="en-US" sz="2800" dirty="0"/>
            </a:br>
            <a:r>
              <a:rPr lang="en-US" sz="2800" dirty="0"/>
              <a:t>FROM schema_name.table_name1</a:t>
            </a:r>
            <a:br>
              <a:rPr lang="en-US" sz="2800" dirty="0"/>
            </a:br>
            <a:r>
              <a:rPr lang="en-US" sz="2800" dirty="0"/>
              <a:t>WHERE column_name2 </a:t>
            </a:r>
            <a:r>
              <a:rPr lang="en-US" sz="2800" dirty="0" err="1">
                <a:solidFill>
                  <a:srgbClr val="C00000"/>
                </a:solidFill>
              </a:rPr>
              <a:t>comparison_operator</a:t>
            </a:r>
            <a:br>
              <a:rPr lang="en-US" sz="2800" dirty="0"/>
            </a:br>
            <a:r>
              <a:rPr lang="en-US" sz="2800" dirty="0">
                <a:solidFill>
                  <a:srgbClr val="0070C0"/>
                </a:solidFill>
              </a:rPr>
              <a:t>	(SELECT column_name3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condition);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8465" y="3886200"/>
            <a:ext cx="542906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err="1"/>
              <a:t>comparison_operator</a:t>
            </a:r>
            <a:r>
              <a:rPr lang="en-US" sz="2000" dirty="0"/>
              <a:t> could be equality operators such as =, &gt;, &lt;, &gt;=, &lt;=, &lt;&gt;. 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584404" y="2411343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2667000"/>
            <a:ext cx="1873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single value</a:t>
            </a:r>
          </a:p>
        </p:txBody>
      </p:sp>
    </p:spTree>
    <p:extLst>
      <p:ext uri="{BB962C8B-B14F-4D97-AF65-F5344CB8AC3E}">
        <p14:creationId xmlns:p14="http://schemas.microsoft.com/office/powerpoint/2010/main" val="1841403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8"/>
            <a:ext cx="8229600" cy="508952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Step 1. We start by write the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average order amount: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SELECT AVG(Amount) 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single value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SELECT </a:t>
            </a:r>
            <a:r>
              <a:rPr lang="en-US" sz="2400" dirty="0" err="1"/>
              <a:t>OrderID</a:t>
            </a:r>
            <a:r>
              <a:rPr lang="en-US" sz="2400" dirty="0"/>
              <a:t>, Amount FROM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WHERE Amount </a:t>
            </a:r>
            <a:r>
              <a:rPr lang="en-US" sz="2400" dirty="0">
                <a:solidFill>
                  <a:srgbClr val="C00000"/>
                </a:solidFill>
              </a:rPr>
              <a:t>&lt;</a:t>
            </a:r>
          </a:p>
          <a:p>
            <a:pPr marL="0" indent="0">
              <a:buNone/>
            </a:pPr>
            <a:r>
              <a:rPr lang="en-US" sz="2400" dirty="0"/>
              <a:t>		(</a:t>
            </a:r>
            <a:r>
              <a:rPr lang="en-US" sz="2400" dirty="0">
                <a:solidFill>
                  <a:srgbClr val="0070C0"/>
                </a:solidFill>
              </a:rPr>
              <a:t>SELECT AVG(Amount) 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/>
              <a:t>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4290" y="87254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65132"/>
              </p:ext>
            </p:extLst>
          </p:nvPr>
        </p:nvGraphicFramePr>
        <p:xfrm>
          <a:off x="5117430" y="1241872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99171" y="1241872"/>
            <a:ext cx="41713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Q: What are the order IDs with order amount </a:t>
            </a:r>
            <a:r>
              <a:rPr lang="en-US" sz="2400" dirty="0">
                <a:solidFill>
                  <a:srgbClr val="C00000"/>
                </a:solidFill>
              </a:rPr>
              <a:t>below</a:t>
            </a:r>
            <a:r>
              <a:rPr lang="en-US" sz="2400" dirty="0"/>
              <a:t> average?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7092253" y="3538813"/>
            <a:ext cx="1820426" cy="1845377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19304"/>
              </p:ext>
            </p:extLst>
          </p:nvPr>
        </p:nvGraphicFramePr>
        <p:xfrm>
          <a:off x="3500752" y="5874198"/>
          <a:ext cx="1633538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78664"/>
              </p:ext>
            </p:extLst>
          </p:nvPr>
        </p:nvGraphicFramePr>
        <p:xfrm>
          <a:off x="6781800" y="32766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57.6667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80392"/>
              </p:ext>
            </p:extLst>
          </p:nvPr>
        </p:nvGraphicFramePr>
        <p:xfrm>
          <a:off x="4648200" y="2350532"/>
          <a:ext cx="395852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198120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30929" y="19812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0635" y="2326583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Down Arrow 15"/>
          <p:cNvSpPr/>
          <p:nvPr/>
        </p:nvSpPr>
        <p:spPr>
          <a:xfrm>
            <a:off x="4126129" y="3665917"/>
            <a:ext cx="304800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76288"/>
              </p:ext>
            </p:extLst>
          </p:nvPr>
        </p:nvGraphicFramePr>
        <p:xfrm>
          <a:off x="710279" y="4876800"/>
          <a:ext cx="8128921" cy="143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29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Customer.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/>
                        <a:t>FirstName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52808" y="379995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* FROM </a:t>
            </a:r>
            <a:r>
              <a:rPr lang="en-US" dirty="0" err="1"/>
              <a:t>MyDB.Order</a:t>
            </a:r>
            <a:r>
              <a:rPr lang="en-US" dirty="0"/>
              <a:t>, </a:t>
            </a:r>
            <a:r>
              <a:rPr lang="en-US" dirty="0" err="1"/>
              <a:t>MyDB.Customer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WHERE </a:t>
            </a:r>
            <a:r>
              <a:rPr lang="en-US" b="1" dirty="0" err="1">
                <a:solidFill>
                  <a:srgbClr val="C00000"/>
                </a:solidFill>
              </a:rPr>
              <a:t>Order.CustomerID</a:t>
            </a:r>
            <a:r>
              <a:rPr lang="en-US" b="1" dirty="0">
                <a:solidFill>
                  <a:srgbClr val="C00000"/>
                </a:solidFill>
              </a:rPr>
              <a:t>=</a:t>
            </a:r>
            <a:r>
              <a:rPr lang="en-US" b="1" dirty="0" err="1">
                <a:solidFill>
                  <a:srgbClr val="C00000"/>
                </a:solidFill>
              </a:rPr>
              <a:t>Customer.CustomerID</a:t>
            </a:r>
            <a:r>
              <a:rPr lang="en-US" dirty="0"/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761" y="3938451"/>
            <a:ext cx="2929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 the simple join query…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10278" y="6029736"/>
            <a:ext cx="8128921" cy="2796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/>
      <p:bldP spid="18" grpId="0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4452"/>
            <a:ext cx="8229600" cy="5364162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Step 1. We start by write the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highest order amount for German customers: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SELECT MAX(</a:t>
            </a:r>
            <a:r>
              <a:rPr lang="en-US" sz="2400" dirty="0" err="1">
                <a:solidFill>
                  <a:srgbClr val="0070C0"/>
                </a:solidFill>
              </a:rPr>
              <a:t>Order.Amount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WHERE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AND </a:t>
            </a:r>
            <a:r>
              <a:rPr lang="en-US" sz="2400" dirty="0" err="1">
                <a:solidFill>
                  <a:srgbClr val="0070C0"/>
                </a:solidFill>
              </a:rPr>
              <a:t>Customer.Country</a:t>
            </a:r>
            <a:r>
              <a:rPr lang="en-US" sz="2400" dirty="0">
                <a:solidFill>
                  <a:srgbClr val="0070C0"/>
                </a:solidFill>
              </a:rPr>
              <a:t>=‘Germany’;</a:t>
            </a:r>
          </a:p>
          <a:p>
            <a:pPr marL="0" indent="0"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single value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SELECT </a:t>
            </a:r>
            <a:r>
              <a:rPr lang="en-US" sz="2400" b="1" dirty="0" err="1"/>
              <a:t>Customer.LastName</a:t>
            </a:r>
            <a:r>
              <a:rPr lang="en-US" sz="2400" b="1" dirty="0"/>
              <a:t>, </a:t>
            </a:r>
            <a:r>
              <a:rPr lang="en-US" sz="2400" b="1" dirty="0" err="1"/>
              <a:t>Customer.FirstName</a:t>
            </a:r>
            <a:r>
              <a:rPr lang="en-US" sz="2400" b="1" dirty="0"/>
              <a:t>, </a:t>
            </a:r>
            <a:r>
              <a:rPr lang="en-US" sz="2400" b="1" dirty="0" err="1"/>
              <a:t>Order.Amount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MyDB.Order</a:t>
            </a:r>
            <a:r>
              <a:rPr lang="en-US" sz="2400" dirty="0"/>
              <a:t>,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WHERE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C00000"/>
                </a:solidFill>
              </a:rPr>
              <a:t>AND </a:t>
            </a:r>
            <a:r>
              <a:rPr lang="en-US" sz="2400" dirty="0" err="1">
                <a:solidFill>
                  <a:srgbClr val="C00000"/>
                </a:solidFill>
              </a:rPr>
              <a:t>Customer.Country</a:t>
            </a:r>
            <a:r>
              <a:rPr lang="en-US" sz="2400" dirty="0">
                <a:solidFill>
                  <a:srgbClr val="C00000"/>
                </a:solidFill>
              </a:rPr>
              <a:t>=‘Germany’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/>
              <a:t>AND Amount= 	(</a:t>
            </a:r>
            <a:r>
              <a:rPr lang="en-US" sz="2400" dirty="0">
                <a:solidFill>
                  <a:srgbClr val="0070C0"/>
                </a:solidFill>
              </a:rPr>
              <a:t>SELECT MAX(</a:t>
            </a:r>
            <a:r>
              <a:rPr lang="en-US" sz="2400" dirty="0" err="1">
                <a:solidFill>
                  <a:srgbClr val="0070C0"/>
                </a:solidFill>
              </a:rPr>
              <a:t>Order.Amount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WHERE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AND </a:t>
            </a:r>
            <a:r>
              <a:rPr lang="en-US" sz="2400" dirty="0" err="1">
                <a:solidFill>
                  <a:srgbClr val="0070C0"/>
                </a:solidFill>
              </a:rPr>
              <a:t>Customer.Country</a:t>
            </a:r>
            <a:r>
              <a:rPr lang="en-US" sz="2400" dirty="0">
                <a:solidFill>
                  <a:srgbClr val="0070C0"/>
                </a:solidFill>
              </a:rPr>
              <a:t>=‘Germany’</a:t>
            </a:r>
            <a:r>
              <a:rPr lang="en-US" sz="2400" dirty="0"/>
              <a:t>);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6798001" y="3245023"/>
            <a:ext cx="2191449" cy="2383020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31574"/>
              </p:ext>
            </p:extLst>
          </p:nvPr>
        </p:nvGraphicFramePr>
        <p:xfrm>
          <a:off x="6247352" y="5555136"/>
          <a:ext cx="2801494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1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177507"/>
              </p:ext>
            </p:extLst>
          </p:nvPr>
        </p:nvGraphicFramePr>
        <p:xfrm>
          <a:off x="6781800" y="29718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17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As a temporary table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/>
              <a:t>SELECT </a:t>
            </a:r>
            <a:r>
              <a:rPr lang="en-US" sz="2800" dirty="0" err="1"/>
              <a:t>column_name</a:t>
            </a:r>
            <a:r>
              <a:rPr lang="en-US" sz="2800" dirty="0"/>
              <a:t>(s)</a:t>
            </a:r>
            <a:br>
              <a:rPr lang="en-US" sz="2800" dirty="0"/>
            </a:br>
            <a:r>
              <a:rPr lang="en-US" sz="2800" dirty="0"/>
              <a:t>FROM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70C0"/>
                </a:solidFill>
              </a:rPr>
              <a:t>(SELECT </a:t>
            </a:r>
            <a:r>
              <a:rPr lang="en-US" sz="2800" dirty="0" err="1">
                <a:solidFill>
                  <a:srgbClr val="0070C0"/>
                </a:solidFill>
              </a:rPr>
              <a:t>column_name</a:t>
            </a:r>
            <a:r>
              <a:rPr lang="en-US" sz="2800" dirty="0">
                <a:solidFill>
                  <a:srgbClr val="0070C0"/>
                </a:solidFill>
              </a:rPr>
              <a:t>(s)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</a:t>
            </a:r>
          </a:p>
          <a:p>
            <a:pPr marL="0" indent="0">
              <a:buNone/>
            </a:pPr>
            <a:r>
              <a:rPr lang="en-US" sz="2800" dirty="0"/>
              <a:t>;</a:t>
            </a:r>
          </a:p>
          <a:p>
            <a:endParaRPr lang="en-US" sz="2800" dirty="0"/>
          </a:p>
        </p:txBody>
      </p:sp>
      <p:sp>
        <p:nvSpPr>
          <p:cNvPr id="5" name="Right Brace 4"/>
          <p:cNvSpPr/>
          <p:nvPr/>
        </p:nvSpPr>
        <p:spPr>
          <a:xfrm>
            <a:off x="6553200" y="2286000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2667000"/>
            <a:ext cx="2026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table</a:t>
            </a:r>
          </a:p>
        </p:txBody>
      </p:sp>
    </p:spTree>
    <p:extLst>
      <p:ext uri="{BB962C8B-B14F-4D97-AF65-F5344CB8AC3E}">
        <p14:creationId xmlns:p14="http://schemas.microsoft.com/office/powerpoint/2010/main" val="234632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Subselect</a:t>
            </a:r>
            <a:r>
              <a:rPr lang="en-US" sz="3600" dirty="0"/>
              <a:t> as a temporary table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09E503-6F11-4A77-BDCE-B235D807D5E7}"/>
              </a:ext>
            </a:extLst>
          </p:cNvPr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countries are there in the customer table?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A8B280E-9500-40EC-A617-9FE70B990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12753"/>
              </p:ext>
            </p:extLst>
          </p:nvPr>
        </p:nvGraphicFramePr>
        <p:xfrm>
          <a:off x="2684887" y="2514600"/>
          <a:ext cx="3958527" cy="1524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Dean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Michael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2559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6856BB2-5698-4950-ABF2-2B3A46FA3FCE}"/>
              </a:ext>
            </a:extLst>
          </p:cNvPr>
          <p:cNvSpPr txBox="1"/>
          <p:nvPr/>
        </p:nvSpPr>
        <p:spPr>
          <a:xfrm>
            <a:off x="2467616" y="2145268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887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Subselect</a:t>
            </a:r>
            <a:r>
              <a:rPr lang="en-US" sz="3600" dirty="0"/>
              <a:t> as a temporary table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FC0C72-234B-4513-BCBF-41E212B98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r>
              <a:rPr lang="en-US" sz="2000" dirty="0"/>
              <a:t>Step 1. We start by writing the </a:t>
            </a:r>
            <a:r>
              <a:rPr lang="en-US" sz="2000" dirty="0" err="1"/>
              <a:t>subselect</a:t>
            </a:r>
            <a:r>
              <a:rPr lang="en-US" sz="2000" dirty="0"/>
              <a:t> query that returns the distinct countries:</a:t>
            </a:r>
          </a:p>
          <a:p>
            <a:pPr marL="400050" lvl="1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SELECT DISTINCT Country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FROM </a:t>
            </a:r>
            <a:r>
              <a:rPr lang="en-US" sz="2000" dirty="0" err="1">
                <a:solidFill>
                  <a:srgbClr val="0070C0"/>
                </a:solidFill>
              </a:rPr>
              <a:t>MyDB.Customer</a:t>
            </a:r>
            <a:r>
              <a:rPr lang="en-US" sz="2000" dirty="0">
                <a:solidFill>
                  <a:srgbClr val="0070C0"/>
                </a:solidFill>
              </a:rPr>
              <a:t>;</a:t>
            </a:r>
          </a:p>
          <a:p>
            <a:endParaRPr lang="en-US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09E503-6F11-4A77-BDCE-B235D807D5E7}"/>
              </a:ext>
            </a:extLst>
          </p:cNvPr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countries are there in the customer table?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A8B280E-9500-40EC-A617-9FE70B990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10839"/>
              </p:ext>
            </p:extLst>
          </p:nvPr>
        </p:nvGraphicFramePr>
        <p:xfrm>
          <a:off x="7010400" y="2286000"/>
          <a:ext cx="884428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Circular Arrow 6">
            <a:extLst>
              <a:ext uri="{FF2B5EF4-FFF2-40B4-BE49-F238E27FC236}">
                <a16:creationId xmlns:a16="http://schemas.microsoft.com/office/drawing/2014/main" id="{FF3B2553-431D-4662-86EB-09C981948D87}"/>
              </a:ext>
            </a:extLst>
          </p:cNvPr>
          <p:cNvSpPr/>
          <p:nvPr/>
        </p:nvSpPr>
        <p:spPr>
          <a:xfrm rot="5209816">
            <a:off x="6798001" y="3245023"/>
            <a:ext cx="2191449" cy="2383020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3C7C0910-8A0C-4764-8C9B-482F129711CE}"/>
              </a:ext>
            </a:extLst>
          </p:cNvPr>
          <p:cNvSpPr txBox="1">
            <a:spLocks/>
          </p:cNvSpPr>
          <p:nvPr/>
        </p:nvSpPr>
        <p:spPr>
          <a:xfrm>
            <a:off x="457200" y="40386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Step 2. We treat the </a:t>
            </a:r>
            <a:r>
              <a:rPr lang="en-US" sz="2000" dirty="0" err="1"/>
              <a:t>subselect</a:t>
            </a:r>
            <a:r>
              <a:rPr lang="en-US" sz="2000" dirty="0"/>
              <a:t> query as a temporary table: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2000" dirty="0"/>
              <a:t>SELECT COUNT(*)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2000" dirty="0"/>
              <a:t>FROM </a:t>
            </a:r>
            <a:r>
              <a:rPr lang="en-US" sz="2000" dirty="0">
                <a:solidFill>
                  <a:srgbClr val="0070C0"/>
                </a:solidFill>
              </a:rPr>
              <a:t>(SELECT DISTINCT Country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070C0"/>
                </a:solidFill>
              </a:rPr>
              <a:t>FROM </a:t>
            </a:r>
            <a:r>
              <a:rPr lang="en-US" sz="2000" dirty="0" err="1">
                <a:solidFill>
                  <a:srgbClr val="0070C0"/>
                </a:solidFill>
              </a:rPr>
              <a:t>MyDB.Customer</a:t>
            </a:r>
            <a:r>
              <a:rPr lang="en-US" sz="2000" dirty="0">
                <a:solidFill>
                  <a:srgbClr val="0070C0"/>
                </a:solidFill>
              </a:rPr>
              <a:t>);</a:t>
            </a:r>
          </a:p>
          <a:p>
            <a:endParaRPr lang="en-US" sz="20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067B4E1-4502-4C1F-98A0-C3D9B0ACF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45318"/>
              </p:ext>
            </p:extLst>
          </p:nvPr>
        </p:nvGraphicFramePr>
        <p:xfrm>
          <a:off x="6553200" y="4833621"/>
          <a:ext cx="1352089" cy="6096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352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COUNT(*)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5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SQL (CREATE TABLE)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315200" cy="1713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CREATE TABLE </a:t>
            </a:r>
            <a:r>
              <a:rPr lang="en-US" sz="2400" dirty="0" err="1"/>
              <a:t>schema_name.table_name</a:t>
            </a:r>
            <a:r>
              <a:rPr lang="en-US" sz="2400" dirty="0"/>
              <a:t> (</a:t>
            </a:r>
            <a:br>
              <a:rPr lang="en-US" sz="2400" dirty="0"/>
            </a:br>
            <a:r>
              <a:rPr lang="en-US" sz="2400" dirty="0"/>
              <a:t>columnName1 datatype [NULL][NOT NULL],</a:t>
            </a:r>
            <a:br>
              <a:rPr lang="en-US" sz="2400" dirty="0"/>
            </a:br>
            <a:r>
              <a:rPr lang="en-US" sz="2400" dirty="0"/>
              <a:t>columnName2 datatype [NULL][NOT NULL],</a:t>
            </a:r>
            <a:br>
              <a:rPr lang="en-US" sz="2400" dirty="0"/>
            </a:br>
            <a:r>
              <a:rPr lang="en-US" sz="2400" dirty="0"/>
              <a:t>PRIMARY KEY (</a:t>
            </a:r>
            <a:r>
              <a:rPr lang="en-US" sz="2400" dirty="0" err="1"/>
              <a:t>KeyName</a:t>
            </a:r>
            <a:r>
              <a:rPr lang="en-US" sz="2400" dirty="0"/>
              <a:t>);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6324600"/>
            <a:ext cx="2740109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When to use NOT NULL?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093" y="1658033"/>
            <a:ext cx="136466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If there is no</a:t>
            </a:r>
          </a:p>
          <a:p>
            <a:r>
              <a:rPr lang="en-US" dirty="0"/>
              <a:t>foreign key: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3657600"/>
            <a:ext cx="8305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CREATE TABLE </a:t>
            </a:r>
            <a:r>
              <a:rPr lang="en-US" sz="2400" dirty="0" err="1"/>
              <a:t>schema_name.table_name</a:t>
            </a:r>
            <a:r>
              <a:rPr lang="en-US" sz="2400" dirty="0"/>
              <a:t> (</a:t>
            </a:r>
            <a:br>
              <a:rPr lang="en-US" sz="2400" dirty="0"/>
            </a:br>
            <a:r>
              <a:rPr lang="en-US" sz="2400" dirty="0"/>
              <a:t>columnName1 datatype [NULL][NOT NULL],</a:t>
            </a:r>
            <a:br>
              <a:rPr lang="en-US" sz="2400" dirty="0"/>
            </a:br>
            <a:r>
              <a:rPr lang="en-US" sz="2400" dirty="0"/>
              <a:t>columnName2 datatype [NULL][NOT NULL],</a:t>
            </a:r>
            <a:br>
              <a:rPr lang="en-US" sz="2400" dirty="0"/>
            </a:br>
            <a:r>
              <a:rPr lang="en-US" sz="2400" dirty="0"/>
              <a:t>PRIMARY KEY (</a:t>
            </a:r>
            <a:r>
              <a:rPr lang="en-US" sz="2400" dirty="0" err="1"/>
              <a:t>KeyName</a:t>
            </a:r>
            <a:r>
              <a:rPr lang="en-US" sz="2400" dirty="0"/>
              <a:t>),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FOREIGN KEY (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ForeignKeyName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REFERENCES 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schema_name.reference_table_name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ReferenceKeyName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2400" dirty="0"/>
              <a:t>);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199" y="4553634"/>
            <a:ext cx="1364669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there is foreign key:</a:t>
            </a:r>
          </a:p>
        </p:txBody>
      </p:sp>
    </p:spTree>
    <p:extLst>
      <p:ext uri="{BB962C8B-B14F-4D97-AF65-F5344CB8AC3E}">
        <p14:creationId xmlns:p14="http://schemas.microsoft.com/office/powerpoint/2010/main" val="44490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DROP TABLE, ALTER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96" y="990601"/>
            <a:ext cx="82296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DROP TABLE </a:t>
            </a:r>
            <a:r>
              <a:rPr lang="en-US" sz="2800" dirty="0" err="1"/>
              <a:t>schema_name.table_name</a:t>
            </a:r>
            <a:r>
              <a:rPr lang="en-US" sz="2800" dirty="0"/>
              <a:t>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7274" y="1752600"/>
            <a:ext cx="69342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br>
              <a:rPr lang="en-US" sz="2700" dirty="0"/>
            </a:br>
            <a:r>
              <a:rPr lang="en-US" sz="2700" b="1" dirty="0">
                <a:solidFill>
                  <a:schemeClr val="accent2"/>
                </a:solidFill>
              </a:rPr>
              <a:t>ADD COLUMN</a:t>
            </a:r>
            <a:r>
              <a:rPr lang="en-US" sz="2700" dirty="0"/>
              <a:t> </a:t>
            </a:r>
            <a:r>
              <a:rPr lang="en-US" sz="2700" dirty="0" err="1"/>
              <a:t>column_name</a:t>
            </a:r>
            <a:r>
              <a:rPr lang="en-US" sz="2700" dirty="0"/>
              <a:t> datatype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[NULL][NOT NULL];</a:t>
            </a:r>
            <a:endParaRPr lang="en-US" sz="27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700" dirty="0"/>
              <a:t>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700" b="1" dirty="0">
                <a:solidFill>
                  <a:schemeClr val="accent4">
                    <a:lumMod val="75000"/>
                  </a:schemeClr>
                </a:solidFill>
              </a:rPr>
              <a:t>DROP COLUMN </a:t>
            </a:r>
            <a:r>
              <a:rPr lang="en-US" sz="2700" dirty="0" err="1"/>
              <a:t>column_name</a:t>
            </a:r>
            <a:r>
              <a:rPr lang="en-US" sz="2700" dirty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700" dirty="0"/>
              <a:t>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700" dirty="0"/>
              <a:t>ALTER TABLE </a:t>
            </a:r>
            <a:r>
              <a:rPr lang="en-US" sz="2700" dirty="0" err="1"/>
              <a:t>schema_name.table_name</a:t>
            </a:r>
            <a:r>
              <a:rPr lang="en-US" sz="2700" dirty="0"/>
              <a:t> </a:t>
            </a:r>
            <a:r>
              <a:rPr lang="en-US" sz="2700" b="1" dirty="0">
                <a:solidFill>
                  <a:srgbClr val="C00000"/>
                </a:solidFill>
              </a:rPr>
              <a:t>CHANGE COLUMN </a:t>
            </a:r>
            <a:r>
              <a:rPr lang="en-US" sz="2700" dirty="0" err="1"/>
              <a:t>old_column_name</a:t>
            </a:r>
            <a:r>
              <a:rPr lang="en-US" sz="2700" dirty="0"/>
              <a:t> </a:t>
            </a:r>
            <a:br>
              <a:rPr lang="en-US" sz="2700" dirty="0"/>
            </a:br>
            <a:r>
              <a:rPr lang="en-US" sz="2700" dirty="0" err="1"/>
              <a:t>new_column_name</a:t>
            </a:r>
            <a:r>
              <a:rPr lang="en-US" sz="2700" dirty="0"/>
              <a:t> datatype </a:t>
            </a:r>
            <a:br>
              <a:rPr lang="en-US" sz="2700" dirty="0"/>
            </a:br>
            <a:r>
              <a:rPr lang="en-US" sz="2800" dirty="0"/>
              <a:t>[NULL][NOT NULL];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984274" y="1866900"/>
            <a:ext cx="1752600" cy="1219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Adds a column to the table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984274" y="3314700"/>
            <a:ext cx="1752600" cy="12192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Removes a column from the table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984274" y="5029200"/>
            <a:ext cx="1752600" cy="1219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Changes a column in the table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84274" y="864327"/>
            <a:ext cx="1752600" cy="7549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Drops a table</a:t>
            </a:r>
          </a:p>
        </p:txBody>
      </p:sp>
    </p:spTree>
    <p:extLst>
      <p:ext uri="{BB962C8B-B14F-4D97-AF65-F5344CB8AC3E}">
        <p14:creationId xmlns:p14="http://schemas.microsoft.com/office/powerpoint/2010/main" val="647847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INSERT INTO, UPDATE, DELETE FROM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74732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srgbClr val="C00000"/>
                </a:solidFill>
              </a:rPr>
              <a:t>To insert a record into a table:</a:t>
            </a:r>
          </a:p>
          <a:p>
            <a:pPr marL="400050" lvl="1" indent="0">
              <a:buNone/>
            </a:pPr>
            <a:r>
              <a:rPr lang="en-US" sz="2400" dirty="0"/>
              <a:t>INSERT INTO </a:t>
            </a:r>
            <a:r>
              <a:rPr lang="en-US" sz="2400" dirty="0" err="1"/>
              <a:t>schema_name.table_name</a:t>
            </a:r>
            <a:r>
              <a:rPr lang="en-US" sz="2400" dirty="0"/>
              <a:t> </a:t>
            </a:r>
          </a:p>
          <a:p>
            <a:pPr marL="400050" lvl="1" indent="0">
              <a:buNone/>
            </a:pPr>
            <a:r>
              <a:rPr lang="en-US" sz="2400" dirty="0"/>
              <a:t>(columnName1, columnName2, columnName3) </a:t>
            </a:r>
            <a:br>
              <a:rPr lang="en-US" sz="2400" dirty="0"/>
            </a:br>
            <a:r>
              <a:rPr lang="en-US" sz="2400" dirty="0"/>
              <a:t>VALUES (value1, value2, value3);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>
                <a:solidFill>
                  <a:srgbClr val="C00000"/>
                </a:solidFill>
              </a:rPr>
              <a:t>To change data in a row:</a:t>
            </a:r>
          </a:p>
          <a:p>
            <a:pPr marL="400050" lvl="1" indent="0">
              <a:buNone/>
            </a:pPr>
            <a:r>
              <a:rPr lang="en-US" sz="2400" dirty="0"/>
              <a:t>UPDATE </a:t>
            </a:r>
            <a:r>
              <a:rPr lang="en-US" sz="2400" dirty="0" err="1"/>
              <a:t>schema_name.table_name</a:t>
            </a:r>
            <a:endParaRPr lang="en-US" sz="2400" dirty="0"/>
          </a:p>
          <a:p>
            <a:pPr marL="400050" lvl="1" indent="0">
              <a:buNone/>
            </a:pPr>
            <a:r>
              <a:rPr lang="en-US" sz="2400" dirty="0"/>
              <a:t>SET columnName1=value1, columnName2=value2 </a:t>
            </a:r>
            <a:br>
              <a:rPr lang="en-US" sz="2400" dirty="0"/>
            </a:br>
            <a:r>
              <a:rPr lang="en-US" sz="2400" dirty="0"/>
              <a:t>WHERE condition;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>
                <a:solidFill>
                  <a:srgbClr val="C00000"/>
                </a:solidFill>
              </a:rPr>
              <a:t>To delete a row from a table:</a:t>
            </a:r>
            <a:br>
              <a:rPr lang="en-US" sz="2400" dirty="0"/>
            </a:br>
            <a:r>
              <a:rPr lang="en-US" sz="2400" dirty="0"/>
              <a:t>DELETE FROM </a:t>
            </a:r>
            <a:r>
              <a:rPr lang="en-US" sz="2400" dirty="0" err="1"/>
              <a:t>schema_name.table_name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     WHERE condition;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7071" y="4648200"/>
            <a:ext cx="3721019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What to use in the WHERE condition?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7071" y="6248400"/>
            <a:ext cx="3415102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How about this WHERE condition?</a:t>
            </a:r>
          </a:p>
        </p:txBody>
      </p:sp>
    </p:spTree>
    <p:extLst>
      <p:ext uri="{BB962C8B-B14F-4D97-AF65-F5344CB8AC3E}">
        <p14:creationId xmlns:p14="http://schemas.microsoft.com/office/powerpoint/2010/main" val="314260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MIS2502: </a:t>
            </a:r>
            <a:br>
              <a:rPr lang="en-US" dirty="0"/>
            </a:br>
            <a:r>
              <a:rPr lang="en-US" dirty="0"/>
              <a:t>Review for Exam 2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altLang="zh-CN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Aaron</a:t>
            </a:r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Zhi</a:t>
            </a:r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Cheng</a:t>
            </a:r>
          </a:p>
          <a:p>
            <a:pPr algn="r"/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acheng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community.mis.temple.edu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altLang="zh-CN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zcheng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70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4968082"/>
            <a:ext cx="7315200" cy="761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Q: What does DECIMAL(4, 1) indicate?</a:t>
            </a:r>
          </a:p>
          <a:p>
            <a:pPr marL="0" indent="0">
              <a:buNone/>
            </a:pPr>
            <a:r>
              <a:rPr lang="en-US" sz="2000" dirty="0"/>
              <a:t>A: The value cannot go beyond -999.9~ 999.9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15725"/>
              </p:ext>
            </p:extLst>
          </p:nvPr>
        </p:nvGraphicFramePr>
        <p:xfrm>
          <a:off x="609600" y="1524000"/>
          <a:ext cx="7681478" cy="29870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9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0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Data</a:t>
                      </a:r>
                      <a:r>
                        <a:rPr lang="en-US" sz="1600" baseline="0" dirty="0"/>
                        <a:t>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3, 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DECIMAL(</a:t>
                      </a:r>
                      <a:r>
                        <a:rPr lang="en-US" sz="1600" dirty="0" err="1"/>
                        <a:t>p,s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Decimal. Example: decimal(5,2) is a number that has 3 digits before decimal and 2 digits after 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3.23, 3.14159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VARCHAR(n)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String (numbers and letters) with maximum length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'Hello, I</a:t>
                      </a:r>
                      <a:r>
                        <a:rPr lang="en-US" sz="1600" baseline="0" dirty="0"/>
                        <a:t> like pizza, MySQL!'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DATETIME,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Date/Time,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or just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'2011-09-01 17:35:00',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'2011-04-12'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Boolean</a:t>
                      </a:r>
                      <a:r>
                        <a:rPr lang="en-US" sz="1600" baseline="0" dirty="0"/>
                        <a:t> value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r>
                        <a:rPr lang="en-US" sz="1600" baseline="0" dirty="0"/>
                        <a:t> or 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186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ETL and Assignment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124200"/>
            <a:ext cx="7543800" cy="3505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What is it? Why is it important?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quality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Explain the purpose of each component (Extract, Transform, Load)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Excel Basics:</a:t>
            </a:r>
          </a:p>
          <a:p>
            <a:pPr lvl="1"/>
            <a:r>
              <a:rPr lang="en-US" dirty="0"/>
              <a:t>Absolute and relative references</a:t>
            </a:r>
          </a:p>
          <a:p>
            <a:pPr lvl="1"/>
            <a:r>
              <a:rPr lang="en-US" dirty="0"/>
              <a:t>Excel functions </a:t>
            </a:r>
            <a:r>
              <a:rPr lang="en-US" sz="2900" b="1" dirty="0">
                <a:solidFill>
                  <a:srgbClr val="C00000"/>
                </a:solidFill>
              </a:rPr>
              <a:t>LEN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VLOOKUP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</a:rPr>
              <a:t>CONCATENATE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990600" y="1219200"/>
          <a:ext cx="7467601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700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 Data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Data warehouse vs data mart vs data cube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Data Cube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Star schema</a:t>
            </a:r>
          </a:p>
          <a:p>
            <a:pPr lvl="0"/>
            <a:endParaRPr lang="en-US" sz="2400" dirty="0"/>
          </a:p>
          <a:p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Kimball’s four step process for dimensional data  modeling</a:t>
            </a:r>
          </a:p>
          <a:p>
            <a:pPr marL="0" lv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“non-volatility” of data cubes </a:t>
            </a:r>
          </a:p>
          <a:p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78726"/>
            <a:ext cx="1752600" cy="165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793" y="4409791"/>
            <a:ext cx="1659814" cy="2324585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92250869"/>
              </p:ext>
            </p:extLst>
          </p:nvPr>
        </p:nvGraphicFramePr>
        <p:xfrm>
          <a:off x="5181600" y="3029699"/>
          <a:ext cx="3276600" cy="1666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22156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Pivot Tables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8754135"/>
              </p:ext>
            </p:extLst>
          </p:nvPr>
        </p:nvGraphicFramePr>
        <p:xfrm>
          <a:off x="952500" y="1524000"/>
          <a:ext cx="7239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1059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Pivot Tables vs. data cubes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90600"/>
            <a:ext cx="6172200" cy="471166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9816144">
            <a:off x="4060578" y="5621197"/>
            <a:ext cx="870444" cy="18288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1" y="6012633"/>
            <a:ext cx="2852056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Equivalent to “dimensions” in a data cube</a:t>
            </a:r>
          </a:p>
        </p:txBody>
      </p:sp>
      <p:sp>
        <p:nvSpPr>
          <p:cNvPr id="8" name="Rectangle 7"/>
          <p:cNvSpPr/>
          <p:nvPr/>
        </p:nvSpPr>
        <p:spPr>
          <a:xfrm>
            <a:off x="6059704" y="6012633"/>
            <a:ext cx="2544081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Equivalent to “measured facts” in a data cube</a:t>
            </a:r>
          </a:p>
        </p:txBody>
      </p:sp>
      <p:sp>
        <p:nvSpPr>
          <p:cNvPr id="9" name="Right Arrow 8"/>
          <p:cNvSpPr/>
          <p:nvPr/>
        </p:nvSpPr>
        <p:spPr>
          <a:xfrm rot="12932190">
            <a:off x="6465619" y="5629332"/>
            <a:ext cx="812644" cy="18288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7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Data visualization principles.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Tell a story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Graphical integrity (lie factor)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Minimize graphical complexity (data ink, </a:t>
            </a:r>
            <a:r>
              <a:rPr lang="en-US" dirty="0" err="1">
                <a:solidFill>
                  <a:srgbClr val="C00000"/>
                </a:solidFill>
              </a:rPr>
              <a:t>chartjunk</a:t>
            </a:r>
            <a:r>
              <a:rPr lang="en-US" dirty="0">
                <a:solidFill>
                  <a:srgbClr val="C00000"/>
                </a:solidFill>
              </a:rPr>
              <a:t>, Moiré effects )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02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990600"/>
            <a:ext cx="3749040" cy="58674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400" b="1" dirty="0"/>
              <a:t>Issues:</a:t>
            </a:r>
          </a:p>
          <a:p>
            <a:endParaRPr lang="en-US" sz="2400" dirty="0"/>
          </a:p>
          <a:p>
            <a:r>
              <a:rPr lang="en-US" sz="2400" dirty="0"/>
              <a:t>Tell a Story</a:t>
            </a:r>
          </a:p>
          <a:p>
            <a:pPr lvl="1"/>
            <a:r>
              <a:rPr lang="en-US" sz="2000" dirty="0"/>
              <a:t>Vertical axis isn’t labeled. We don’t know the units</a:t>
            </a:r>
          </a:p>
          <a:p>
            <a:pPr lvl="1"/>
            <a:r>
              <a:rPr lang="en-US" sz="2000" dirty="0"/>
              <a:t>Because there are many states to compare, horizontal lines may be helpful</a:t>
            </a:r>
          </a:p>
          <a:p>
            <a:endParaRPr lang="en-US" sz="2400" dirty="0"/>
          </a:p>
          <a:p>
            <a:r>
              <a:rPr lang="en-US" sz="2400" dirty="0"/>
              <a:t>Graphical Integrity</a:t>
            </a:r>
          </a:p>
          <a:p>
            <a:pPr lvl="1"/>
            <a:r>
              <a:rPr lang="en-US" sz="2000" dirty="0"/>
              <a:t>The 3D chart makes it difficult to compare sizes</a:t>
            </a:r>
          </a:p>
          <a:p>
            <a:pPr lvl="1"/>
            <a:r>
              <a:rPr lang="en-US" sz="2000" dirty="0"/>
              <a:t>The cone-shaped bars make it even harder to compare sizes</a:t>
            </a:r>
          </a:p>
          <a:p>
            <a:endParaRPr lang="en-US" sz="2400" dirty="0"/>
          </a:p>
          <a:p>
            <a:r>
              <a:rPr lang="en-US" sz="2400" dirty="0"/>
              <a:t>Graphical Complexity</a:t>
            </a:r>
          </a:p>
          <a:p>
            <a:pPr lvl="1"/>
            <a:r>
              <a:rPr lang="en-US" sz="2000" dirty="0"/>
              <a:t>The 3D chart requires more ink (</a:t>
            </a:r>
            <a:r>
              <a:rPr lang="en-US" sz="2000" dirty="0" err="1"/>
              <a:t>Chartjunk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The number labels are unnecessary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609600" y="1283732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609600" y="41148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ircular Arrow 11"/>
          <p:cNvSpPr/>
          <p:nvPr/>
        </p:nvSpPr>
        <p:spPr>
          <a:xfrm rot="5575814">
            <a:off x="3541722" y="3261738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058ACB3-A2F5-4E65-9C25-5BA0B7B4216D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Issues with this chart?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4042DF-38B5-455B-8F3F-AF9F6BB1636E}"/>
              </a:ext>
            </a:extLst>
          </p:cNvPr>
          <p:cNvSpPr txBox="1"/>
          <p:nvPr/>
        </p:nvSpPr>
        <p:spPr>
          <a:xfrm>
            <a:off x="586212" y="914400"/>
            <a:ext cx="340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from ICA #6.1 - Chart #3: </a:t>
            </a:r>
          </a:p>
        </p:txBody>
      </p:sp>
    </p:spTree>
    <p:extLst>
      <p:ext uri="{BB962C8B-B14F-4D97-AF65-F5344CB8AC3E}">
        <p14:creationId xmlns:p14="http://schemas.microsoft.com/office/powerpoint/2010/main" val="18606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600" y="2743200"/>
            <a:ext cx="3363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49596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Date/Time: </a:t>
            </a:r>
            <a:r>
              <a:rPr lang="en-US" altLang="zh-CN" sz="2400" dirty="0"/>
              <a:t>Friday</a:t>
            </a:r>
            <a:r>
              <a:rPr lang="en-US" sz="2400" dirty="0"/>
              <a:t>, </a:t>
            </a:r>
            <a:r>
              <a:rPr lang="en-US" altLang="zh-CN" sz="2400" dirty="0"/>
              <a:t>Nov</a:t>
            </a:r>
            <a:r>
              <a:rPr lang="en-US" sz="2400" dirty="0"/>
              <a:t> 2, in class (</a:t>
            </a:r>
            <a:r>
              <a:rPr lang="en-US" altLang="zh-CN" sz="2400" dirty="0"/>
              <a:t>50</a:t>
            </a:r>
            <a:r>
              <a:rPr lang="zh-CN" altLang="en-US" sz="2400" dirty="0"/>
              <a:t> </a:t>
            </a:r>
            <a:r>
              <a:rPr lang="en-US" altLang="zh-CN" sz="2400" dirty="0"/>
              <a:t>minutes</a:t>
            </a:r>
            <a:r>
              <a:rPr lang="en-US" sz="2400" dirty="0"/>
              <a:t>)</a:t>
            </a:r>
          </a:p>
          <a:p>
            <a:r>
              <a:rPr lang="en-US" sz="2400" b="1" dirty="0"/>
              <a:t>Place: </a:t>
            </a:r>
            <a:r>
              <a:rPr lang="en-US" sz="2400" dirty="0"/>
              <a:t>Regular classroom</a:t>
            </a:r>
          </a:p>
          <a:p>
            <a:pPr marL="0" indent="0" algn="ctr">
              <a:buNone/>
            </a:pPr>
            <a:endParaRPr lang="en-US" sz="24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00B0F0"/>
                </a:solidFill>
              </a:rPr>
              <a:t>Please arrive 5 minutes early!</a:t>
            </a:r>
          </a:p>
          <a:p>
            <a:endParaRPr lang="en-US" sz="2400" dirty="0"/>
          </a:p>
          <a:p>
            <a:r>
              <a:rPr lang="en-US" sz="2400" dirty="0"/>
              <a:t>Multiple-choice and short-answer questions</a:t>
            </a:r>
          </a:p>
          <a:p>
            <a:r>
              <a:rPr lang="en-US" sz="2400" dirty="0"/>
              <a:t>Closed-book, closed-note</a:t>
            </a:r>
          </a:p>
          <a:p>
            <a:r>
              <a:rPr lang="en-US" sz="2400" dirty="0"/>
              <a:t>No computer</a:t>
            </a:r>
          </a:p>
        </p:txBody>
      </p:sp>
    </p:spTree>
    <p:extLst>
      <p:ext uri="{BB962C8B-B14F-4D97-AF65-F5344CB8AC3E}">
        <p14:creationId xmlns:p14="http://schemas.microsoft.com/office/powerpoint/2010/main" val="391757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Check the </a:t>
            </a:r>
            <a:r>
              <a:rPr lang="en-US" b="1" dirty="0"/>
              <a:t>Exam 2 Study Guide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 every item on this list may be on the exam, and there may be items on the exam not on this list.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F56765-5B8E-4989-A6E5-2D63C1EF6718}"/>
              </a:ext>
            </a:extLst>
          </p:cNvPr>
          <p:cNvSpPr/>
          <p:nvPr/>
        </p:nvSpPr>
        <p:spPr>
          <a:xfrm>
            <a:off x="1790700" y="4877752"/>
            <a:ext cx="5562600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**Advanced Analytics and R will be covered in Exam 3.</a:t>
            </a:r>
            <a:endParaRPr lang="en-U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17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4000" dirty="0"/>
              <a:t>SQL Joins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Used to combine two or more tables, based on the common fields between them.</a:t>
            </a:r>
          </a:p>
          <a:p>
            <a:r>
              <a:rPr lang="en-US" sz="2800" dirty="0"/>
              <a:t>Suppose we have….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123388"/>
              </p:ext>
            </p:extLst>
          </p:nvPr>
        </p:nvGraphicFramePr>
        <p:xfrm>
          <a:off x="530635" y="3003675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198725"/>
              </p:ext>
            </p:extLst>
          </p:nvPr>
        </p:nvGraphicFramePr>
        <p:xfrm>
          <a:off x="4430929" y="3004066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003" y="2666609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30929" y="26670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425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A Correct, Simple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MyDB.Order</a:t>
            </a:r>
            <a:r>
              <a:rPr lang="en-US" sz="2400" dirty="0"/>
              <a:t>,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WHERE </a:t>
            </a:r>
            <a:r>
              <a:rPr lang="en-US" sz="2400" b="1" dirty="0" err="1">
                <a:solidFill>
                  <a:srgbClr val="C00000"/>
                </a:solidFill>
              </a:rPr>
              <a:t>Order.CustomerID</a:t>
            </a:r>
            <a:r>
              <a:rPr lang="en-US" sz="2400" b="1" dirty="0">
                <a:solidFill>
                  <a:srgbClr val="C00000"/>
                </a:solidFill>
              </a:rPr>
              <a:t>=</a:t>
            </a:r>
            <a:r>
              <a:rPr lang="en-US" sz="2400" b="1" dirty="0" err="1">
                <a:solidFill>
                  <a:srgbClr val="C00000"/>
                </a:solidFill>
              </a:rPr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303073"/>
              </p:ext>
            </p:extLst>
          </p:nvPr>
        </p:nvGraphicFramePr>
        <p:xfrm>
          <a:off x="4648200" y="2350532"/>
          <a:ext cx="395852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8200" y="198120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30929" y="19812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sp>
        <p:nvSpPr>
          <p:cNvPr id="4" name="Down Arrow 3"/>
          <p:cNvSpPr/>
          <p:nvPr/>
        </p:nvSpPr>
        <p:spPr>
          <a:xfrm>
            <a:off x="4126129" y="3665917"/>
            <a:ext cx="304800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12099"/>
              </p:ext>
            </p:extLst>
          </p:nvPr>
        </p:nvGraphicFramePr>
        <p:xfrm>
          <a:off x="554790" y="4861168"/>
          <a:ext cx="8186820" cy="143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7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45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Customer.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/>
                        <a:t>FirstName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0635" y="2326583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07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/>
              <a:t>What If We Don’t Have the WHERE condition?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7653" y="823117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MyDB.Order</a:t>
            </a:r>
            <a:r>
              <a:rPr lang="en-US" sz="2400" dirty="0"/>
              <a:t>,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b="1" strike="sngStrike" dirty="0">
                <a:solidFill>
                  <a:srgbClr val="C00000"/>
                </a:solidFill>
              </a:rPr>
              <a:t>WHERE </a:t>
            </a:r>
            <a:r>
              <a:rPr lang="en-US" sz="2400" b="1" strike="sngStrike" dirty="0" err="1">
                <a:solidFill>
                  <a:srgbClr val="C00000"/>
                </a:solidFill>
              </a:rPr>
              <a:t>Order.CustomerID</a:t>
            </a:r>
            <a:r>
              <a:rPr lang="en-US" sz="2400" b="1" strike="sngStrike" dirty="0">
                <a:solidFill>
                  <a:srgbClr val="C00000"/>
                </a:solidFill>
              </a:rPr>
              <a:t>=</a:t>
            </a:r>
            <a:r>
              <a:rPr lang="en-US" sz="2400" b="1" strike="sngStrike" dirty="0" err="1">
                <a:solidFill>
                  <a:srgbClr val="C00000"/>
                </a:solidFill>
              </a:rPr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430929" y="16764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sp>
        <p:nvSpPr>
          <p:cNvPr id="4" name="Down Arrow 3"/>
          <p:cNvSpPr/>
          <p:nvPr/>
        </p:nvSpPr>
        <p:spPr>
          <a:xfrm>
            <a:off x="4095495" y="3237446"/>
            <a:ext cx="304800" cy="38310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404051"/>
              </p:ext>
            </p:extLst>
          </p:nvPr>
        </p:nvGraphicFramePr>
        <p:xfrm>
          <a:off x="654965" y="3588864"/>
          <a:ext cx="8031835" cy="3261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2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Customer.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/>
                        <a:t>FirstName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100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100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10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63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63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00295" y="3263217"/>
            <a:ext cx="14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3×3 = 9 rows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15351"/>
              </p:ext>
            </p:extLst>
          </p:nvPr>
        </p:nvGraphicFramePr>
        <p:xfrm>
          <a:off x="530635" y="2013466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9003" y="167640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6902630" y="762000"/>
            <a:ext cx="2213378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en-US" dirty="0"/>
              <a:t>It will fetch </a:t>
            </a:r>
            <a:r>
              <a:rPr lang="en-US" altLang="en-US" b="1" dirty="0"/>
              <a:t>every possible combination (pair) </a:t>
            </a:r>
            <a:r>
              <a:rPr lang="en-US" altLang="en-US" dirty="0"/>
              <a:t>of records from the two tables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44807"/>
              </p:ext>
            </p:extLst>
          </p:nvPr>
        </p:nvGraphicFramePr>
        <p:xfrm>
          <a:off x="4572000" y="2028547"/>
          <a:ext cx="395852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47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11763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a simple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MyDB.Order</a:t>
            </a:r>
            <a:r>
              <a:rPr lang="en-US" sz="2400" dirty="0"/>
              <a:t>,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WHERE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2: We then end up with -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400" dirty="0"/>
              <a:t>SELECT </a:t>
            </a:r>
            <a:r>
              <a:rPr lang="en-US" sz="2400" b="1" dirty="0" err="1">
                <a:solidFill>
                  <a:srgbClr val="C00000"/>
                </a:solidFill>
              </a:rPr>
              <a:t>Customer.Country</a:t>
            </a:r>
            <a:r>
              <a:rPr lang="en-US" sz="2400" b="1" dirty="0">
                <a:solidFill>
                  <a:srgbClr val="C00000"/>
                </a:solidFill>
              </a:rPr>
              <a:t>, SUM(</a:t>
            </a:r>
            <a:r>
              <a:rPr lang="en-US" sz="2400" b="1" dirty="0" err="1">
                <a:solidFill>
                  <a:srgbClr val="C00000"/>
                </a:solidFill>
              </a:rPr>
              <a:t>Order.Amount</a:t>
            </a:r>
            <a:r>
              <a:rPr lang="en-US" sz="2400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MyDB.Order</a:t>
            </a:r>
            <a:r>
              <a:rPr lang="en-US" sz="2400" dirty="0"/>
              <a:t>,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WHERE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	GROUP BY </a:t>
            </a:r>
            <a:r>
              <a:rPr lang="en-US" sz="2400" b="1" dirty="0" err="1">
                <a:solidFill>
                  <a:srgbClr val="C00000"/>
                </a:solidFill>
              </a:rPr>
              <a:t>Customer.Country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59526" y="1067643"/>
            <a:ext cx="59652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Q: What is the total order amount by country?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425335"/>
              </p:ext>
            </p:extLst>
          </p:nvPr>
        </p:nvGraphicFramePr>
        <p:xfrm>
          <a:off x="6524813" y="4924826"/>
          <a:ext cx="2244025" cy="112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SUM(</a:t>
                      </a:r>
                      <a:r>
                        <a:rPr lang="en-US" sz="1400" b="1" dirty="0" err="1"/>
                        <a:t>Order.Amount</a:t>
                      </a:r>
                      <a:r>
                        <a:rPr lang="en-US" sz="1400" b="1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217710"/>
              </p:ext>
            </p:extLst>
          </p:nvPr>
        </p:nvGraphicFramePr>
        <p:xfrm>
          <a:off x="457200" y="2971800"/>
          <a:ext cx="8001000" cy="143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5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Order.</a:t>
                      </a:r>
                    </a:p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Customer.</a:t>
                      </a:r>
                    </a:p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algn="l"/>
                      <a:r>
                        <a:rPr lang="en-US" sz="1400" b="1" dirty="0"/>
                        <a:t>FirstName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Customer.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244218" y="4346782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1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SQL (</a:t>
            </a:r>
            <a:r>
              <a:rPr lang="en-US" sz="3600" dirty="0" err="1"/>
              <a:t>Subselects</a:t>
            </a:r>
            <a:r>
              <a:rPr lang="en-US" sz="3600" dirty="0"/>
              <a:t>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/>
          <a:lstStyle/>
          <a:p>
            <a:r>
              <a:rPr lang="en-US" altLang="en-US" dirty="0" err="1"/>
              <a:t>Subselect</a:t>
            </a:r>
            <a:r>
              <a:rPr lang="en-US" altLang="en-US" dirty="0"/>
              <a:t> query can return</a:t>
            </a:r>
          </a:p>
          <a:p>
            <a:pPr lvl="1"/>
            <a:r>
              <a:rPr lang="en-US" altLang="en-US" sz="3000" dirty="0"/>
              <a:t>One single value (one column, one row)</a:t>
            </a:r>
          </a:p>
          <a:p>
            <a:pPr lvl="1"/>
            <a:r>
              <a:rPr lang="en-US" altLang="en-US" sz="3000" dirty="0"/>
              <a:t>A temporary table (one or multiple columns, one or multiple rows)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0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1574</Words>
  <Application>Microsoft Office PowerPoint</Application>
  <PresentationFormat>On-screen Show (4:3)</PresentationFormat>
  <Paragraphs>651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宋体</vt:lpstr>
      <vt:lpstr>Arial</vt:lpstr>
      <vt:lpstr>Calibri</vt:lpstr>
      <vt:lpstr>Times New Roman</vt:lpstr>
      <vt:lpstr>Office Theme</vt:lpstr>
      <vt:lpstr>Exam 2</vt:lpstr>
      <vt:lpstr>MIS2502:  Review for Exam 2</vt:lpstr>
      <vt:lpstr>Overview</vt:lpstr>
      <vt:lpstr>Coverage</vt:lpstr>
      <vt:lpstr>SQL Joins</vt:lpstr>
      <vt:lpstr>A Correct, Simple Join</vt:lpstr>
      <vt:lpstr>What If We Don’t Have the WHERE condition?</vt:lpstr>
      <vt:lpstr>More Variations to Join</vt:lpstr>
      <vt:lpstr>PowerPoint Presentation</vt:lpstr>
      <vt:lpstr>PowerPoint Presentation</vt:lpstr>
      <vt:lpstr>Subselect as One Single Value: Example 1</vt:lpstr>
      <vt:lpstr>Subselect as One Single Value: Example 2</vt:lpstr>
      <vt:lpstr>Subselect as One Single Value: Example 2</vt:lpstr>
      <vt:lpstr>PowerPoint Presentation</vt:lpstr>
      <vt:lpstr>PowerPoint Presentation</vt:lpstr>
      <vt:lpstr>PowerPoint Presentation</vt:lpstr>
      <vt:lpstr>SQL (CREATE TABLE)</vt:lpstr>
      <vt:lpstr>DROP TABLE, ALTER TABLE</vt:lpstr>
      <vt:lpstr>INSERT INTO, UPDATE, DELETE FROM</vt:lpstr>
      <vt:lpstr>Data Types</vt:lpstr>
      <vt:lpstr>ETL and Assignment 4</vt:lpstr>
      <vt:lpstr>Dimensional Data Modeling</vt:lpstr>
      <vt:lpstr>Pivot Tables</vt:lpstr>
      <vt:lpstr> Pivot Tables vs. data cubes  </vt:lpstr>
      <vt:lpstr>Data Visualization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Jing Gong</dc:creator>
  <cp:lastModifiedBy>Aaron Zhi Cheng</cp:lastModifiedBy>
  <cp:revision>155</cp:revision>
  <cp:lastPrinted>2016-10-28T18:56:06Z</cp:lastPrinted>
  <dcterms:created xsi:type="dcterms:W3CDTF">2015-09-26T04:23:07Z</dcterms:created>
  <dcterms:modified xsi:type="dcterms:W3CDTF">2018-10-24T22:56:59Z</dcterms:modified>
</cp:coreProperties>
</file>