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4"/>
  </p:notesMasterIdLst>
  <p:sldIdLst>
    <p:sldId id="385" r:id="rId2"/>
    <p:sldId id="367" r:id="rId3"/>
    <p:sldId id="377" r:id="rId4"/>
    <p:sldId id="359" r:id="rId5"/>
    <p:sldId id="334" r:id="rId6"/>
    <p:sldId id="336" r:id="rId7"/>
    <p:sldId id="364" r:id="rId8"/>
    <p:sldId id="362" r:id="rId9"/>
    <p:sldId id="337" r:id="rId10"/>
    <p:sldId id="358" r:id="rId11"/>
    <p:sldId id="339" r:id="rId12"/>
    <p:sldId id="381" r:id="rId13"/>
    <p:sldId id="343" r:id="rId14"/>
    <p:sldId id="382" r:id="rId15"/>
    <p:sldId id="384" r:id="rId16"/>
    <p:sldId id="369" r:id="rId17"/>
    <p:sldId id="370" r:id="rId18"/>
    <p:sldId id="371" r:id="rId19"/>
    <p:sldId id="372" r:id="rId20"/>
    <p:sldId id="373" r:id="rId21"/>
    <p:sldId id="374" r:id="rId22"/>
    <p:sldId id="37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g Gong" initials="J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84623" autoAdjust="0"/>
  </p:normalViewPr>
  <p:slideViewPr>
    <p:cSldViewPr>
      <p:cViewPr varScale="1">
        <p:scale>
          <a:sx n="68" d="100"/>
          <a:sy n="68" d="100"/>
        </p:scale>
        <p:origin x="1347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20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15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43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AEE6-16E3-4671-9EC9-D05960CBEA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2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AEE6-16E3-4671-9EC9-D05960CBEA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3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AEE6-16E3-4671-9EC9-D05960CBEA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90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AEE6-16E3-4671-9EC9-D05960CBEA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9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ts.temple.edu/shoppers-guid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professionalachievement/ear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eremy@temple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mis.temple.edu/mis2502sec003spring202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Course 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28D2590-5229-40F7-BC01-620E7A7171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1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You learn data analytics skills through</a:t>
            </a:r>
          </a:p>
          <a:p>
            <a:pPr marL="801687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cs typeface="宋体" charset="0"/>
              </a:rPr>
              <a:t>Your own hands-on experience</a:t>
            </a:r>
          </a:p>
          <a:p>
            <a:pPr marL="801687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cs typeface="宋体" charset="0"/>
              </a:rPr>
              <a:t>Interaction with peers and instructor</a:t>
            </a:r>
          </a:p>
          <a:p>
            <a:pPr marL="801687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dirty="0">
                <a:cs typeface="宋体" charset="0"/>
              </a:rPr>
              <a:t>Classroom presentation</a:t>
            </a:r>
          </a:p>
          <a:p>
            <a:pPr marL="344487" lvl="1" indent="0">
              <a:lnSpc>
                <a:spcPct val="80000"/>
              </a:lnSpc>
              <a:buNone/>
              <a:defRPr/>
            </a:pPr>
            <a:r>
              <a:rPr lang="en-US" dirty="0">
                <a:cs typeface="宋体" charset="0"/>
              </a:rPr>
              <a:t>     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Deliverables:</a:t>
            </a:r>
          </a:p>
          <a:p>
            <a:pPr lvl="1"/>
            <a:r>
              <a:rPr lang="en-US" dirty="0"/>
              <a:t>Submit </a:t>
            </a:r>
            <a:r>
              <a:rPr lang="en-US" b="1" dirty="0"/>
              <a:t>by the end of the class</a:t>
            </a:r>
          </a:p>
          <a:p>
            <a:pPr lvl="1"/>
            <a:r>
              <a:rPr lang="en-US" dirty="0"/>
              <a:t>Graded based on </a:t>
            </a:r>
            <a:r>
              <a:rPr lang="en-US" b="1" dirty="0"/>
              <a:t>completeness</a:t>
            </a:r>
            <a:r>
              <a:rPr lang="en-US" dirty="0"/>
              <a:t> and </a:t>
            </a:r>
            <a:r>
              <a:rPr lang="en-US" b="1" dirty="0"/>
              <a:t>correctness</a:t>
            </a:r>
          </a:p>
          <a:p>
            <a:pPr lvl="1"/>
            <a:r>
              <a:rPr lang="en-US" dirty="0"/>
              <a:t>Graded by </a:t>
            </a:r>
            <a:r>
              <a:rPr lang="en-US" b="1" dirty="0"/>
              <a:t>success</a:t>
            </a:r>
            <a:r>
              <a:rPr lang="en-US" dirty="0"/>
              <a:t> or </a:t>
            </a:r>
            <a:r>
              <a:rPr lang="en-US" b="1" dirty="0"/>
              <a:t>fail</a:t>
            </a:r>
          </a:p>
          <a:p>
            <a:pPr lvl="1"/>
            <a:r>
              <a:rPr lang="en-US" dirty="0"/>
              <a:t>Will </a:t>
            </a:r>
            <a:r>
              <a:rPr lang="en-US" b="1" dirty="0"/>
              <a:t>not</a:t>
            </a:r>
            <a:r>
              <a:rPr lang="en-US" dirty="0"/>
              <a:t> accept late submission</a:t>
            </a:r>
          </a:p>
          <a:p>
            <a:pPr lvl="1"/>
            <a:r>
              <a:rPr lang="en-US" dirty="0"/>
              <a:t>Allowed to miss three submissions </a:t>
            </a:r>
            <a:br>
              <a:rPr lang="en-US" dirty="0"/>
            </a:br>
            <a:r>
              <a:rPr lang="en-US" dirty="0"/>
              <a:t>for in-class activities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37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Presence &amp;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26" y="777414"/>
            <a:ext cx="8229600" cy="5791200"/>
          </a:xfrm>
        </p:spPr>
        <p:txBody>
          <a:bodyPr>
            <a:normAutofit fontScale="77500" lnSpcReduction="20000"/>
          </a:bodyPr>
          <a:lstStyle/>
          <a:p>
            <a:endParaRPr lang="en-US" sz="2400" dirty="0"/>
          </a:p>
          <a:p>
            <a:r>
              <a:rPr lang="en-US" dirty="0"/>
              <a:t>Attendance and participation are essential.  Students can miss up to 3 classes for any reason without detriment to their attendance grade. Every absence – excused, unexcused, justifiable or not – counts towards this total.</a:t>
            </a:r>
            <a:br>
              <a:rPr lang="en-US" dirty="0"/>
            </a:br>
            <a:endParaRPr lang="en-US" dirty="0"/>
          </a:p>
          <a:p>
            <a:r>
              <a:rPr lang="en-US" dirty="0"/>
              <a:t>Students must be present in the room at the time the instructor takes a roll call.  Students who miss roll call will be counted as absent.  </a:t>
            </a:r>
            <a:br>
              <a:rPr lang="en-US" dirty="0"/>
            </a:br>
            <a:endParaRPr lang="en-US" dirty="0"/>
          </a:p>
          <a:p>
            <a:r>
              <a:rPr lang="en-US" dirty="0"/>
              <a:t>After three absences a student’s attendance grade will drop as follows:  A student with 3 or fewer absences receives 100% attendance credit.  A student with 4 to 7 absences receives 50% attendance credit. A student with 8 or more absences receives 0% attendance credit.</a:t>
            </a:r>
          </a:p>
          <a:p>
            <a:endParaRPr lang="en-US" dirty="0"/>
          </a:p>
          <a:p>
            <a:r>
              <a:rPr lang="en-US" dirty="0"/>
              <a:t>For further details see class site.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30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Plagiarism and 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830763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sz="2800" dirty="0"/>
              <a:t>Examples:</a:t>
            </a:r>
          </a:p>
          <a:p>
            <a:pPr lvl="0"/>
            <a:r>
              <a:rPr lang="en-US" sz="2800" dirty="0"/>
              <a:t>Copying material directly, word-for-word, from a source (including the Internet) </a:t>
            </a:r>
          </a:p>
          <a:p>
            <a:pPr lvl="0"/>
            <a:r>
              <a:rPr lang="en-US" sz="2800" dirty="0"/>
              <a:t>Turning in an assignment from a previous semester as if it were your own</a:t>
            </a:r>
          </a:p>
          <a:p>
            <a:pPr lvl="0"/>
            <a:r>
              <a:rPr lang="en-US" sz="2800" dirty="0"/>
              <a:t>Having someone else complete your homework or project and submitting it as if it were your own</a:t>
            </a:r>
          </a:p>
          <a:p>
            <a:r>
              <a:rPr lang="en-US" sz="2800" dirty="0"/>
              <a:t>Using material from another student’s assignment in your own assignment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Penalties for such actions can range from a failing grade for the individual assignment, to a failing grade for the entire course, to expulsion from the program.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58424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Note on Regrade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Must be submitted within 1 week of the date when the grade was returned.</a:t>
            </a:r>
          </a:p>
          <a:p>
            <a:pPr lvl="0"/>
            <a:endParaRPr lang="en-US" sz="2000" dirty="0"/>
          </a:p>
          <a:p>
            <a:pPr lvl="0"/>
            <a:r>
              <a:rPr lang="en-US" dirty="0"/>
              <a:t>I and the ITA reserve the right to regrade the entire assignment/exam and thus your grade may go up or down.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80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4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Laptop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733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software that we use in the course</a:t>
            </a:r>
            <a:br>
              <a:rPr lang="en-US" dirty="0"/>
            </a:br>
            <a:r>
              <a:rPr lang="en-US" dirty="0"/>
              <a:t>works on Windows and MacOS. Students should bring a laptop in class to follow the course materials (e.g., ICAs).</a:t>
            </a:r>
          </a:p>
          <a:p>
            <a:pPr lvl="0"/>
            <a:r>
              <a:rPr lang="en-US" dirty="0"/>
              <a:t>Chromebooks are not considered as laptops as they have limited functionality.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u="sng" dirty="0">
                <a:hlinkClick r:id="rId2"/>
              </a:rPr>
              <a:t>https://its.temple.edu/shoppers-guide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10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4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Professional Achievement Point Requirement (MIS Majors Only)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All MIS majors are required to earn a minimum of 200 professional achievement points by the end of the semester.  </a:t>
            </a:r>
          </a:p>
          <a:p>
            <a:pPr lvl="0"/>
            <a:r>
              <a:rPr lang="en-US" dirty="0"/>
              <a:t>Students who do not earn the minimum number of professional achievement points by the end of the semester will receive an “Incomplete” for this course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17A91D-D0A3-469D-9FF8-8F52D9271833}"/>
              </a:ext>
            </a:extLst>
          </p:cNvPr>
          <p:cNvSpPr/>
          <p:nvPr/>
        </p:nvSpPr>
        <p:spPr>
          <a:xfrm>
            <a:off x="914400" y="597631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http://community.mis.temple.edu/professionalachievement/earn/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42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rgbClr val="800000"/>
                </a:solidFill>
              </a:rPr>
              <a:t>Q</a:t>
            </a:r>
          </a:p>
          <a:p>
            <a:pPr marL="0" indent="0" algn="ctr">
              <a:buNone/>
            </a:pPr>
            <a:r>
              <a:rPr lang="en-US" sz="5400" dirty="0"/>
              <a:t>What comes to your mind when you think of</a:t>
            </a:r>
          </a:p>
          <a:p>
            <a:pPr marL="0" indent="0" algn="ctr">
              <a:buNone/>
            </a:pPr>
            <a:r>
              <a:rPr lang="en-US" sz="5400" dirty="0"/>
              <a:t>Data Analytics?</a:t>
            </a:r>
          </a:p>
        </p:txBody>
      </p:sp>
    </p:spTree>
    <p:extLst>
      <p:ext uri="{BB962C8B-B14F-4D97-AF65-F5344CB8AC3E}">
        <p14:creationId xmlns:p14="http://schemas.microsoft.com/office/powerpoint/2010/main" val="209505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 from Wikipedia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“Data Analytics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is the discovery and communication of </a:t>
            </a:r>
            <a:r>
              <a:rPr lang="en-US" sz="4000" b="1" dirty="0">
                <a:solidFill>
                  <a:srgbClr val="800000"/>
                </a:solidFill>
              </a:rPr>
              <a:t>meaningful patterns in data</a:t>
            </a:r>
            <a:r>
              <a:rPr lang="en-US" sz="4000" dirty="0">
                <a:solidFill>
                  <a:srgbClr val="800000"/>
                </a:solidFill>
              </a:rPr>
              <a:t>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2156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 from WhatIs.com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“Data analytics 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is the science of examining raw data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with the purpose of </a:t>
            </a:r>
            <a:r>
              <a:rPr lang="en-US" sz="4000" b="1" dirty="0">
                <a:solidFill>
                  <a:srgbClr val="800000"/>
                </a:solidFill>
              </a:rPr>
              <a:t>drawing conclusions</a:t>
            </a:r>
            <a:r>
              <a:rPr lang="en-US" sz="4000" dirty="0">
                <a:solidFill>
                  <a:srgbClr val="800000"/>
                </a:solidFill>
              </a:rPr>
              <a:t> about that information.”</a:t>
            </a:r>
          </a:p>
        </p:txBody>
      </p:sp>
    </p:spTree>
    <p:extLst>
      <p:ext uri="{BB962C8B-B14F-4D97-AF65-F5344CB8AC3E}">
        <p14:creationId xmlns:p14="http://schemas.microsoft.com/office/powerpoint/2010/main" val="295329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 from </a:t>
            </a:r>
            <a:r>
              <a:rPr lang="en-US" dirty="0" err="1"/>
              <a:t>Techopedia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“Data analytics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refers to qualitative and quantitative techniques and processes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used to enhance </a:t>
            </a:r>
            <a:r>
              <a:rPr lang="en-US" sz="4000" b="1" dirty="0">
                <a:solidFill>
                  <a:srgbClr val="800000"/>
                </a:solidFill>
              </a:rPr>
              <a:t>productivity and business gain</a:t>
            </a:r>
            <a:r>
              <a:rPr lang="en-US" sz="4000" dirty="0">
                <a:solidFill>
                  <a:srgbClr val="80000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67403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bit about Me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686800" cy="4664075"/>
          </a:xfrm>
        </p:spPr>
        <p:txBody>
          <a:bodyPr>
            <a:noAutofit/>
          </a:bodyPr>
          <a:lstStyle/>
          <a:p>
            <a:pPr>
              <a:buFont typeface="Wingdings" charset="0"/>
              <a:buBlip>
                <a:blip r:embed="rId3"/>
              </a:buBlip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AJ Raven</a:t>
            </a:r>
          </a:p>
          <a:p>
            <a:pPr>
              <a:buFont typeface="Wingdings" charset="0"/>
              <a:buBlip>
                <a:blip r:embed="rId3"/>
              </a:buBlip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Associate Professor. @MIS Dept.</a:t>
            </a:r>
          </a:p>
          <a:p>
            <a:pPr marL="0" indent="0">
              <a:buNone/>
              <a:defRPr/>
            </a:pPr>
            <a:endParaRPr lang="en-US" sz="1000" dirty="0">
              <a:ea typeface="ＭＳ Ｐゴシック" charset="0"/>
              <a:cs typeface="宋体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Background:</a:t>
            </a:r>
          </a:p>
          <a:p>
            <a:pPr>
              <a:buBlip>
                <a:blip r:embed="rId3"/>
              </a:buBlip>
              <a:defRPr/>
            </a:pPr>
            <a:r>
              <a:rPr lang="en-US" altLang="en-US" sz="2200" dirty="0">
                <a:ea typeface="ＭＳ Ｐゴシック" charset="0"/>
                <a:cs typeface="宋体" charset="0"/>
              </a:rPr>
              <a:t>Sixteen years experience as faculty</a:t>
            </a:r>
          </a:p>
          <a:p>
            <a:pPr>
              <a:buBlip>
                <a:blip r:embed="rId3"/>
              </a:buBlip>
              <a:defRPr/>
            </a:pPr>
            <a:r>
              <a:rPr lang="en-US" altLang="en-US" sz="2200" dirty="0">
                <a:ea typeface="ＭＳ Ｐゴシック" charset="0"/>
                <a:cs typeface="宋体" charset="0"/>
              </a:rPr>
              <a:t>Four years in industry (2015-2019):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ea typeface="宋体" charset="0"/>
                <a:cs typeface="宋体" charset="0"/>
              </a:rPr>
              <a:t>New York Independent Film Festival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ea typeface="宋体" charset="0"/>
                <a:cs typeface="宋体" charset="0"/>
              </a:rPr>
              <a:t>Industrial machinery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宋体" charset="0"/>
                <a:cs typeface="宋体" charset="0"/>
              </a:rPr>
              <a:t>Independent consultant in requirements analysis</a:t>
            </a:r>
            <a:endParaRPr lang="en-US" sz="1000" dirty="0">
              <a:ea typeface="ＭＳ Ｐゴシック" charset="0"/>
              <a:cs typeface="宋体" charset="0"/>
            </a:endParaRPr>
          </a:p>
          <a:p>
            <a:pPr>
              <a:buFont typeface="Wingdings" charset="0"/>
              <a:buBlip>
                <a:blip r:embed="rId3"/>
              </a:buBlip>
              <a:defRPr/>
            </a:pPr>
            <a:r>
              <a:rPr lang="en-US" sz="2200" dirty="0">
                <a:ea typeface="ＭＳ Ｐゴシック" charset="0"/>
                <a:cs typeface="宋体" charset="0"/>
              </a:rPr>
              <a:t>Research areas: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宋体" charset="0"/>
                <a:cs typeface="宋体" charset="0"/>
              </a:rPr>
              <a:t>IT for Knowledge management/Communities of Practice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宋体" charset="0"/>
                <a:cs typeface="宋体" charset="0"/>
              </a:rPr>
              <a:t>Pedagogy</a:t>
            </a:r>
          </a:p>
        </p:txBody>
      </p:sp>
    </p:spTree>
    <p:extLst>
      <p:ext uri="{BB962C8B-B14F-4D97-AF65-F5344CB8AC3E}">
        <p14:creationId xmlns:p14="http://schemas.microsoft.com/office/powerpoint/2010/main" val="2649622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Getting from Data to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about asking the right questions and being curious – be a “data detective”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048000"/>
            <a:ext cx="4635500" cy="342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be a Data Detective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Set objectives:</a:t>
            </a:r>
            <a:r>
              <a:rPr lang="en-US" dirty="0"/>
              <a:t> What do you want to achieve?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514601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2. Gather data , analyze data:</a:t>
            </a:r>
            <a:r>
              <a:rPr lang="en-US" dirty="0"/>
              <a:t> What do you need to know?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733801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3. Generate insights: </a:t>
            </a:r>
            <a:r>
              <a:rPr lang="en-US" dirty="0"/>
              <a:t>What did you learn? What questions still need to be answered?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953000"/>
            <a:ext cx="8229600" cy="117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4. Make decisions: </a:t>
            </a:r>
            <a:r>
              <a:rPr lang="en-US" dirty="0"/>
              <a:t>How can you turn data-based insights into action?</a:t>
            </a:r>
          </a:p>
        </p:txBody>
      </p:sp>
    </p:spTree>
    <p:extLst>
      <p:ext uri="{BB962C8B-B14F-4D97-AF65-F5344CB8AC3E}">
        <p14:creationId xmlns:p14="http://schemas.microsoft.com/office/powerpoint/2010/main" val="4244645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What this course is about</a:t>
            </a:r>
            <a:br>
              <a:rPr lang="en-US" sz="2400" dirty="0"/>
            </a:br>
            <a:endParaRPr lang="en-US" sz="1000" dirty="0"/>
          </a:p>
          <a:p>
            <a:r>
              <a:rPr lang="en-US" sz="2400" dirty="0"/>
              <a:t>Introduce you to some fundamental and widely used concepts and techniques in data analytics</a:t>
            </a:r>
          </a:p>
          <a:p>
            <a:pPr marL="0" indent="0">
              <a:buNone/>
            </a:pPr>
            <a:r>
              <a:rPr lang="en-US" sz="2200" dirty="0"/>
              <a:t>	 -  designing and using database systems (e.g. SQL, NoSQL) and</a:t>
            </a:r>
          </a:p>
          <a:p>
            <a:pPr marL="0" indent="0">
              <a:buNone/>
            </a:pPr>
            <a:r>
              <a:rPr lang="en-US" sz="2200" dirty="0"/>
              <a:t>	 -  analyzing business data (e.g. Clustering, Classification)</a:t>
            </a:r>
          </a:p>
          <a:p>
            <a:pPr marL="0" indent="0">
              <a:buNone/>
            </a:pPr>
            <a:r>
              <a:rPr lang="en-US" sz="2200" dirty="0"/>
              <a:t>	 -  which have become part of today’s “business language”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Think about how you can use them in your future career</a:t>
            </a:r>
          </a:p>
          <a:p>
            <a:endParaRPr lang="en-US" sz="1000" dirty="0"/>
          </a:p>
          <a:p>
            <a:r>
              <a:rPr lang="en-US" sz="2400" dirty="0"/>
              <a:t>Expose you to various software tools (MySQL, R, Tableau Prep) to solve some problems using what you will learn.</a:t>
            </a:r>
          </a:p>
        </p:txBody>
      </p:sp>
    </p:spTree>
    <p:extLst>
      <p:ext uri="{BB962C8B-B14F-4D97-AF65-F5344CB8AC3E}">
        <p14:creationId xmlns:p14="http://schemas.microsoft.com/office/powerpoint/2010/main" val="325929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bit about You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3CA19-C989-4463-9741-307EE2946AE2}"/>
              </a:ext>
            </a:extLst>
          </p:cNvPr>
          <p:cNvSpPr/>
          <p:nvPr/>
        </p:nvSpPr>
        <p:spPr>
          <a:xfrm>
            <a:off x="571500" y="1417638"/>
            <a:ext cx="8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>
                <a:latin typeface="LMSans10-Regular"/>
              </a:rPr>
              <a:t>Motivated and sophisticated audience!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91% </a:t>
            </a:r>
            <a:r>
              <a:rPr lang="en-US" sz="2500" dirty="0">
                <a:latin typeface="LMSans10-Regular"/>
              </a:rPr>
              <a:t>of you are MIS major/minor</a:t>
            </a:r>
            <a:endParaRPr lang="en-US" sz="2500" b="1" dirty="0">
              <a:latin typeface="LMSans10-Bold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57% </a:t>
            </a:r>
            <a:r>
              <a:rPr lang="en-US" sz="2500" dirty="0">
                <a:latin typeface="LMSans10-Regular"/>
              </a:rPr>
              <a:t>of you are interested in working as a business analyst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32% </a:t>
            </a:r>
            <a:r>
              <a:rPr lang="en-US" sz="2500" dirty="0">
                <a:latin typeface="LMSans10-Regular"/>
              </a:rPr>
              <a:t>of you have some programming experience</a:t>
            </a:r>
            <a:endParaRPr lang="en-US" sz="2500" b="1" dirty="0">
              <a:latin typeface="LMSans10-Bold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8% </a:t>
            </a:r>
            <a:r>
              <a:rPr lang="en-US" sz="2500" dirty="0">
                <a:latin typeface="LMSans10-Regular"/>
              </a:rPr>
              <a:t>of you already have internship/working experience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>
                <a:latin typeface="LMSans10-Bold"/>
              </a:rPr>
              <a:t>98% </a:t>
            </a:r>
            <a:r>
              <a:rPr lang="en-US" sz="2500" dirty="0">
                <a:latin typeface="LMSans10-Regular"/>
              </a:rPr>
              <a:t>of you have some statistics knowledge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6548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b="1" dirty="0"/>
              <a:t>AJ Raven</a:t>
            </a:r>
            <a:r>
              <a:rPr lang="en-US" sz="3200" dirty="0"/>
              <a:t>( ajraven</a:t>
            </a:r>
            <a:r>
              <a:rPr lang="en-US" sz="3200" dirty="0">
                <a:hlinkClick r:id="rId2"/>
              </a:rPr>
              <a:t>@temple.edu</a:t>
            </a:r>
            <a:r>
              <a:rPr lang="en-US" sz="3200" dirty="0"/>
              <a:t> )</a:t>
            </a:r>
          </a:p>
          <a:p>
            <a:pPr lvl="1"/>
            <a:r>
              <a:rPr lang="en-US" dirty="0"/>
              <a:t>Office: 209H Speakman Hall</a:t>
            </a:r>
          </a:p>
          <a:p>
            <a:pPr lvl="2"/>
            <a:r>
              <a:rPr lang="en-US" dirty="0"/>
              <a:t>Meetings by appointment, but don’t hesitate to contact me. </a:t>
            </a:r>
          </a:p>
          <a:p>
            <a:pPr lvl="1"/>
            <a:r>
              <a:rPr lang="en-US" dirty="0"/>
              <a:t>Please put “MIS 2502”</a:t>
            </a:r>
            <a:r>
              <a:rPr lang="en-US" b="1" dirty="0"/>
              <a:t> </a:t>
            </a:r>
            <a:r>
              <a:rPr lang="en-US" dirty="0"/>
              <a:t>into the subject line</a:t>
            </a:r>
          </a:p>
          <a:p>
            <a:r>
              <a:rPr lang="en-US" b="1" dirty="0"/>
              <a:t>ITA:  </a:t>
            </a:r>
            <a:r>
              <a:rPr lang="en-US" sz="2800" dirty="0"/>
              <a:t>Jason Mays (mays@temple.edu)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8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 Website</a:t>
            </a:r>
          </a:p>
        </p:txBody>
      </p:sp>
      <p:sp>
        <p:nvSpPr>
          <p:cNvPr id="3" name="Rectangle 2"/>
          <p:cNvSpPr/>
          <p:nvPr/>
        </p:nvSpPr>
        <p:spPr>
          <a:xfrm>
            <a:off x="673510" y="1676400"/>
            <a:ext cx="8001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https://community.mis.temple.edu/mis2502sec003spring2020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Please bookmark </a:t>
            </a:r>
            <a:r>
              <a:rPr lang="en-US" sz="2400"/>
              <a:t>this course </a:t>
            </a:r>
            <a:r>
              <a:rPr lang="en-US" sz="2400" dirty="0"/>
              <a:t>site so that you don’t end up on the site for one of the other sections. </a:t>
            </a:r>
          </a:p>
          <a:p>
            <a:endParaRPr lang="en-US" sz="2400" dirty="0"/>
          </a:p>
          <a:p>
            <a:r>
              <a:rPr lang="en-US" sz="2400" dirty="0"/>
              <a:t>This site serves as the syllabus for the course.</a:t>
            </a:r>
          </a:p>
          <a:p>
            <a:endParaRPr lang="en-US" sz="2400" dirty="0"/>
          </a:p>
          <a:p>
            <a:r>
              <a:rPr lang="en-US" sz="2400" dirty="0"/>
              <a:t>To communicate with the class I will send emails to your @temple.edu addresses. I don’t use the announcements function on the site.</a:t>
            </a:r>
          </a:p>
        </p:txBody>
      </p:sp>
    </p:spTree>
    <p:extLst>
      <p:ext uri="{BB962C8B-B14F-4D97-AF65-F5344CB8AC3E}">
        <p14:creationId xmlns:p14="http://schemas.microsoft.com/office/powerpoint/2010/main" val="426107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and Grading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DF677C-49D0-4DD4-9BE1-0460091C5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417972"/>
              </p:ext>
            </p:extLst>
          </p:nvPr>
        </p:nvGraphicFramePr>
        <p:xfrm>
          <a:off x="1524000" y="2209800"/>
          <a:ext cx="6096000" cy="20955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323962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125249874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Item</a:t>
                      </a:r>
                      <a:endParaRPr lang="en-US" sz="24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Percentage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88612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Exams (3)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558999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Assignments (10)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969249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In-class activities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78108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Attendance / Participation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228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34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3230563"/>
          </a:xfrm>
        </p:spPr>
        <p:txBody>
          <a:bodyPr>
            <a:normAutofit/>
          </a:bodyPr>
          <a:lstStyle/>
          <a:p>
            <a:r>
              <a:rPr lang="en-US" dirty="0"/>
              <a:t>There will be three exams. </a:t>
            </a:r>
            <a:endParaRPr lang="en-US" sz="2000" dirty="0"/>
          </a:p>
          <a:p>
            <a:r>
              <a:rPr lang="en-US" dirty="0"/>
              <a:t>Tentative exam schedule:</a:t>
            </a:r>
            <a:endParaRPr lang="en-US" b="1" dirty="0"/>
          </a:p>
          <a:p>
            <a:pPr lvl="1"/>
            <a:r>
              <a:rPr lang="en-US" dirty="0"/>
              <a:t>Exam 1: 2/21 during class time</a:t>
            </a:r>
          </a:p>
          <a:p>
            <a:pPr lvl="1"/>
            <a:r>
              <a:rPr lang="en-US" dirty="0"/>
              <a:t>Exam 2: 3/25 during class time</a:t>
            </a:r>
          </a:p>
          <a:p>
            <a:pPr lvl="1"/>
            <a:r>
              <a:rPr lang="en-US" dirty="0"/>
              <a:t>Exam 3: 4/27 during class time</a:t>
            </a:r>
          </a:p>
        </p:txBody>
      </p:sp>
    </p:spTree>
    <p:extLst>
      <p:ext uri="{BB962C8B-B14F-4D97-AF65-F5344CB8AC3E}">
        <p14:creationId xmlns:p14="http://schemas.microsoft.com/office/powerpoint/2010/main" val="293507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CBC59B3-8AA8-4103-8A00-4CAEE4DD2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814671"/>
              </p:ext>
            </p:extLst>
          </p:nvPr>
        </p:nvGraphicFramePr>
        <p:xfrm>
          <a:off x="1066800" y="1371600"/>
          <a:ext cx="6840220" cy="4842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135">
                  <a:extLst>
                    <a:ext uri="{9D8B030D-6E8A-4147-A177-3AD203B41FA5}">
                      <a16:colId xmlns:a16="http://schemas.microsoft.com/office/drawing/2014/main" val="1910720954"/>
                    </a:ext>
                  </a:extLst>
                </a:gridCol>
                <a:gridCol w="6073085">
                  <a:extLst>
                    <a:ext uri="{9D8B030D-6E8A-4147-A177-3AD203B41FA5}">
                      <a16:colId xmlns:a16="http://schemas.microsoft.com/office/drawing/2014/main" val="63515229"/>
                    </a:ext>
                  </a:extLst>
                </a:gridCol>
              </a:tblGrid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Assignment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0202411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Modeling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1377618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SQL #1 – Basic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1599500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SQL #2 – Advanced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7428257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NoSQL #1 – Basic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7215146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NoSQL #2 – Advanced query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3804946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ETL using Tableau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Prep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7393602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 to working with 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02601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Trees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8442180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Clustering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0520890"/>
                  </a:ext>
                </a:extLst>
              </a:tr>
              <a:tr h="4402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Association Rules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979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480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Late Assignment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All assignments will be assessed a 50% penalty (subtracted from that assignment’s score) for the first day (i.e. 24 hours) they are late.</a:t>
            </a:r>
          </a:p>
          <a:p>
            <a:endParaRPr lang="en-US" sz="2800" dirty="0"/>
          </a:p>
          <a:p>
            <a:r>
              <a:rPr lang="en-US" sz="2800" dirty="0"/>
              <a:t>No credit will be given for assignments turned in more than 24 hours past the deadline.</a:t>
            </a:r>
          </a:p>
          <a:p>
            <a:endParaRPr lang="en-US" sz="2800" i="1" dirty="0"/>
          </a:p>
          <a:p>
            <a:r>
              <a:rPr lang="en-US" sz="2800" i="1" dirty="0"/>
              <a:t>Equipment failure is </a:t>
            </a:r>
            <a:r>
              <a:rPr lang="en-US" sz="2800" b="1" i="1" dirty="0"/>
              <a:t>not an acceptable reason</a:t>
            </a:r>
            <a:r>
              <a:rPr lang="en-US" sz="2800" i="1" dirty="0"/>
              <a:t> for turning in an assignment late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399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29662</TotalTime>
  <Words>1134</Words>
  <Application>Microsoft Office PowerPoint</Application>
  <PresentationFormat>On-screen Show (4:3)</PresentationFormat>
  <Paragraphs>162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LMSans10-Bold</vt:lpstr>
      <vt:lpstr>LMSans10-Regular</vt:lpstr>
      <vt:lpstr>Times New Roman</vt:lpstr>
      <vt:lpstr>Wingdings</vt:lpstr>
      <vt:lpstr>Office Theme</vt:lpstr>
      <vt:lpstr>Course Introduction</vt:lpstr>
      <vt:lpstr>A little bit about Me</vt:lpstr>
      <vt:lpstr>A little bit about You</vt:lpstr>
      <vt:lpstr>Help!</vt:lpstr>
      <vt:lpstr>The Course Website</vt:lpstr>
      <vt:lpstr>Evaluation and Grading</vt:lpstr>
      <vt:lpstr>Exams</vt:lpstr>
      <vt:lpstr>Assignments</vt:lpstr>
      <vt:lpstr>Late Assignment Policy</vt:lpstr>
      <vt:lpstr>In-Class Activities</vt:lpstr>
      <vt:lpstr>Presence &amp; Participation</vt:lpstr>
      <vt:lpstr>Plagiarism and Academic Dishonesty</vt:lpstr>
      <vt:lpstr>A Note on Regrade Requests</vt:lpstr>
      <vt:lpstr>Laptop Requirement</vt:lpstr>
      <vt:lpstr>Professional Achievement Point Requirement (MIS Majors Only) </vt:lpstr>
      <vt:lpstr>PowerPoint Presentation</vt:lpstr>
      <vt:lpstr>Definition from Wikipedia </vt:lpstr>
      <vt:lpstr>Definition from WhatIs.com</vt:lpstr>
      <vt:lpstr>Definition from Techopedia </vt:lpstr>
      <vt:lpstr>Getting from Data to Decisions</vt:lpstr>
      <vt:lpstr>Steps to be a Data Detective</vt:lpstr>
      <vt:lpstr>Course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AJ Raven</cp:lastModifiedBy>
  <cp:revision>695</cp:revision>
  <cp:lastPrinted>2011-06-28T14:45:53Z</cp:lastPrinted>
  <dcterms:created xsi:type="dcterms:W3CDTF">2011-06-28T13:08:25Z</dcterms:created>
  <dcterms:modified xsi:type="dcterms:W3CDTF">2020-01-12T17:08:45Z</dcterms:modified>
</cp:coreProperties>
</file>