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7"/>
  </p:notesMasterIdLst>
  <p:sldIdLst>
    <p:sldId id="335" r:id="rId2"/>
    <p:sldId id="328" r:id="rId3"/>
    <p:sldId id="330" r:id="rId4"/>
    <p:sldId id="332" r:id="rId5"/>
    <p:sldId id="318" r:id="rId6"/>
    <p:sldId id="319" r:id="rId7"/>
    <p:sldId id="339" r:id="rId8"/>
    <p:sldId id="331" r:id="rId9"/>
    <p:sldId id="336" r:id="rId10"/>
    <p:sldId id="337" r:id="rId11"/>
    <p:sldId id="340" r:id="rId12"/>
    <p:sldId id="333" r:id="rId13"/>
    <p:sldId id="323" r:id="rId14"/>
    <p:sldId id="326" r:id="rId15"/>
    <p:sldId id="32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85081" autoAdjust="0"/>
  </p:normalViewPr>
  <p:slideViewPr>
    <p:cSldViewPr>
      <p:cViewPr varScale="1">
        <p:scale>
          <a:sx n="68" d="100"/>
          <a:sy n="68" d="100"/>
        </p:scale>
        <p:origin x="1392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40D46-ABF3-467B-BBB1-F0459F0F6ACA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0C9D8BC-4AD8-442B-9670-3B84CF681149}">
      <dgm:prSet custT="1"/>
      <dgm:spPr/>
      <dgm:t>
        <a:bodyPr/>
        <a:lstStyle/>
        <a:p>
          <a:pPr rtl="0"/>
          <a:r>
            <a:rPr lang="en-US" sz="2800" dirty="0"/>
            <a:t>Transactional Database</a:t>
          </a:r>
        </a:p>
      </dgm:t>
    </dgm:pt>
    <dgm:pt modelId="{3AA096B6-0043-454C-B783-11C1B554731B}" type="parTrans" cxnId="{030FB7F6-61EF-469B-BCF5-797999415906}">
      <dgm:prSet/>
      <dgm:spPr/>
      <dgm:t>
        <a:bodyPr/>
        <a:lstStyle/>
        <a:p>
          <a:endParaRPr lang="en-US"/>
        </a:p>
      </dgm:t>
    </dgm:pt>
    <dgm:pt modelId="{8D52EDF9-46BE-4E5F-8F5D-0793E4FB5CAB}" type="sibTrans" cxnId="{030FB7F6-61EF-469B-BCF5-797999415906}">
      <dgm:prSet/>
      <dgm:spPr/>
      <dgm:t>
        <a:bodyPr/>
        <a:lstStyle/>
        <a:p>
          <a:endParaRPr lang="en-US"/>
        </a:p>
      </dgm:t>
    </dgm:pt>
    <dgm:pt modelId="{D65AEC0A-778A-4884-B953-CD2D8ED62C25}">
      <dgm:prSet/>
      <dgm:spPr/>
      <dgm:t>
        <a:bodyPr/>
        <a:lstStyle/>
        <a:p>
          <a:pPr rtl="0"/>
          <a:r>
            <a:rPr lang="en-US" dirty="0"/>
            <a:t>Captures data describing an event</a:t>
          </a:r>
        </a:p>
      </dgm:t>
    </dgm:pt>
    <dgm:pt modelId="{26EC326B-C779-42F8-B1F7-115BED5E5842}" type="parTrans" cxnId="{B4BFB2E1-6E16-45A2-B706-4D424A1D9AB9}">
      <dgm:prSet/>
      <dgm:spPr/>
      <dgm:t>
        <a:bodyPr/>
        <a:lstStyle/>
        <a:p>
          <a:endParaRPr lang="en-US"/>
        </a:p>
      </dgm:t>
    </dgm:pt>
    <dgm:pt modelId="{2415C785-3292-4F69-A956-9F6A0259CEDC}" type="sibTrans" cxnId="{B4BFB2E1-6E16-45A2-B706-4D424A1D9AB9}">
      <dgm:prSet/>
      <dgm:spPr/>
      <dgm:t>
        <a:bodyPr/>
        <a:lstStyle/>
        <a:p>
          <a:endParaRPr lang="en-US"/>
        </a:p>
      </dgm:t>
    </dgm:pt>
    <dgm:pt modelId="{11BC3965-93EA-4824-A395-53CF9A8B5DA1}">
      <dgm:prSet custT="1"/>
      <dgm:spPr/>
      <dgm:t>
        <a:bodyPr/>
        <a:lstStyle/>
        <a:p>
          <a:pPr rtl="0"/>
          <a:r>
            <a:rPr lang="en-US" sz="2800" dirty="0"/>
            <a:t>Analytical Data Store</a:t>
          </a:r>
        </a:p>
      </dgm:t>
    </dgm:pt>
    <dgm:pt modelId="{B4B34CFE-927F-41D1-AAAB-ED12A7F6BA81}" type="parTrans" cxnId="{531033FA-AACB-4916-A11A-7D7A048F08A4}">
      <dgm:prSet/>
      <dgm:spPr/>
      <dgm:t>
        <a:bodyPr/>
        <a:lstStyle/>
        <a:p>
          <a:endParaRPr lang="en-US"/>
        </a:p>
      </dgm:t>
    </dgm:pt>
    <dgm:pt modelId="{7B658ECB-76B2-475A-9305-9E6DF2D27FAA}" type="sibTrans" cxnId="{531033FA-AACB-4916-A11A-7D7A048F08A4}">
      <dgm:prSet/>
      <dgm:spPr/>
      <dgm:t>
        <a:bodyPr/>
        <a:lstStyle/>
        <a:p>
          <a:endParaRPr lang="en-US"/>
        </a:p>
      </dgm:t>
    </dgm:pt>
    <dgm:pt modelId="{75013A04-B115-4514-994B-219A1CA1ACCD}">
      <dgm:prSet/>
      <dgm:spPr/>
      <dgm:t>
        <a:bodyPr/>
        <a:lstStyle/>
        <a:p>
          <a:pPr rtl="0"/>
          <a:r>
            <a:rPr lang="en-US" dirty="0"/>
            <a:t>Used in analysis and reporting</a:t>
          </a:r>
        </a:p>
      </dgm:t>
    </dgm:pt>
    <dgm:pt modelId="{DD283AA7-27F5-4E7F-B3FE-9AAACBB034F1}" type="parTrans" cxnId="{C17E703B-B7C5-479F-B298-BC3A873E7D0F}">
      <dgm:prSet/>
      <dgm:spPr/>
      <dgm:t>
        <a:bodyPr/>
        <a:lstStyle/>
        <a:p>
          <a:endParaRPr lang="en-US"/>
        </a:p>
      </dgm:t>
    </dgm:pt>
    <dgm:pt modelId="{84D1EE6B-CDB2-4632-B445-CA99911268D6}" type="sibTrans" cxnId="{C17E703B-B7C5-479F-B298-BC3A873E7D0F}">
      <dgm:prSet/>
      <dgm:spPr/>
      <dgm:t>
        <a:bodyPr/>
        <a:lstStyle/>
        <a:p>
          <a:endParaRPr lang="en-US"/>
        </a:p>
      </dgm:t>
    </dgm:pt>
    <dgm:pt modelId="{2DA94550-1056-46FB-B162-2DA383CF563B}">
      <dgm:prSet/>
      <dgm:spPr/>
      <dgm:t>
        <a:bodyPr/>
        <a:lstStyle/>
        <a:p>
          <a:pPr rtl="0"/>
          <a:r>
            <a:rPr lang="en-US" dirty="0"/>
            <a:t>For everyday transactions</a:t>
          </a:r>
        </a:p>
      </dgm:t>
    </dgm:pt>
    <dgm:pt modelId="{B784F20E-5EC2-4663-A774-7EFB1219E552}" type="parTrans" cxnId="{ED70B130-196D-40DB-BBC1-EF08F2FD23DB}">
      <dgm:prSet/>
      <dgm:spPr/>
      <dgm:t>
        <a:bodyPr/>
        <a:lstStyle/>
        <a:p>
          <a:endParaRPr lang="en-US"/>
        </a:p>
      </dgm:t>
    </dgm:pt>
    <dgm:pt modelId="{33B0FEB8-8F93-4FD5-95CF-BCB289298752}" type="sibTrans" cxnId="{ED70B130-196D-40DB-BBC1-EF08F2FD23DB}">
      <dgm:prSet/>
      <dgm:spPr/>
      <dgm:t>
        <a:bodyPr/>
        <a:lstStyle/>
        <a:p>
          <a:endParaRPr lang="en-US"/>
        </a:p>
      </dgm:t>
    </dgm:pt>
    <dgm:pt modelId="{38AE2E22-8F60-4FCC-9B25-6FA058E96AD2}">
      <dgm:prSet/>
      <dgm:spPr/>
      <dgm:t>
        <a:bodyPr/>
        <a:lstStyle/>
        <a:p>
          <a:pPr rtl="0"/>
          <a:r>
            <a:rPr lang="en-US" dirty="0"/>
            <a:t>Extracted from transactional data</a:t>
          </a:r>
        </a:p>
      </dgm:t>
    </dgm:pt>
    <dgm:pt modelId="{7ED8F060-A6E2-4C9E-A6A7-E04D436C3A90}" type="parTrans" cxnId="{3429894A-93A4-4B16-929B-C7C070CF0096}">
      <dgm:prSet/>
      <dgm:spPr/>
      <dgm:t>
        <a:bodyPr/>
        <a:lstStyle/>
        <a:p>
          <a:endParaRPr lang="en-US"/>
        </a:p>
      </dgm:t>
    </dgm:pt>
    <dgm:pt modelId="{62A4A25D-1674-40A0-8DF6-236BE17CF76B}" type="sibTrans" cxnId="{3429894A-93A4-4B16-929B-C7C070CF0096}">
      <dgm:prSet/>
      <dgm:spPr/>
      <dgm:t>
        <a:bodyPr/>
        <a:lstStyle/>
        <a:p>
          <a:endParaRPr lang="en-US"/>
        </a:p>
      </dgm:t>
    </dgm:pt>
    <dgm:pt modelId="{BB6E7287-0EDD-48F1-AF14-F0F17C28E5E5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management of an organization’s data</a:t>
          </a:r>
        </a:p>
      </dgm:t>
    </dgm:pt>
    <dgm:pt modelId="{CFD696A9-7704-40C9-86FA-44508701C96E}" type="parTrans" cxnId="{66CB04EB-FE13-4733-A263-47BEDBD7CA72}">
      <dgm:prSet/>
      <dgm:spPr/>
      <dgm:t>
        <a:bodyPr/>
        <a:lstStyle/>
        <a:p>
          <a:endParaRPr lang="en-US"/>
        </a:p>
      </dgm:t>
    </dgm:pt>
    <dgm:pt modelId="{69F39994-9C95-4061-BCF4-916CDDD578D8}" type="sibTrans" cxnId="{66CB04EB-FE13-4733-A263-47BEDBD7CA72}">
      <dgm:prSet/>
      <dgm:spPr/>
      <dgm:t>
        <a:bodyPr/>
        <a:lstStyle/>
        <a:p>
          <a:endParaRPr lang="en-US"/>
        </a:p>
      </dgm:t>
    </dgm:pt>
    <dgm:pt modelId="{C8ED91CE-D097-4E45-A8F1-918E1B675B5C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managerial decision-making</a:t>
          </a:r>
        </a:p>
      </dgm:t>
    </dgm:pt>
    <dgm:pt modelId="{D41B1D1D-D4BC-4462-B5A1-B0985FDE6325}" type="parTrans" cxnId="{9DC4F0FD-9DFE-4908-B21F-6BF84BEBB4DF}">
      <dgm:prSet/>
      <dgm:spPr/>
      <dgm:t>
        <a:bodyPr/>
        <a:lstStyle/>
        <a:p>
          <a:endParaRPr lang="en-US"/>
        </a:p>
      </dgm:t>
    </dgm:pt>
    <dgm:pt modelId="{E5450A39-951E-4292-B063-3708025149E6}" type="sibTrans" cxnId="{9DC4F0FD-9DFE-4908-B21F-6BF84BEBB4DF}">
      <dgm:prSet/>
      <dgm:spPr/>
      <dgm:t>
        <a:bodyPr/>
        <a:lstStyle/>
        <a:p>
          <a:endParaRPr lang="en-US"/>
        </a:p>
      </dgm:t>
    </dgm:pt>
    <dgm:pt modelId="{FAD22BC9-8E18-48F8-A16A-55CFBA4CB10E}" type="pres">
      <dgm:prSet presAssocID="{5B240D46-ABF3-467B-BBB1-F0459F0F6ACA}" presName="theList" presStyleCnt="0">
        <dgm:presLayoutVars>
          <dgm:dir/>
          <dgm:animLvl val="lvl"/>
          <dgm:resizeHandles val="exact"/>
        </dgm:presLayoutVars>
      </dgm:prSet>
      <dgm:spPr/>
    </dgm:pt>
    <dgm:pt modelId="{C6F01CB2-B12C-4FD1-BCD8-ECECF079A312}" type="pres">
      <dgm:prSet presAssocID="{40C9D8BC-4AD8-442B-9670-3B84CF681149}" presName="compNode" presStyleCnt="0"/>
      <dgm:spPr/>
    </dgm:pt>
    <dgm:pt modelId="{BC3A8C36-202B-4111-BD1A-D9A279A93557}" type="pres">
      <dgm:prSet presAssocID="{40C9D8BC-4AD8-442B-9670-3B84CF681149}" presName="aNode" presStyleLbl="bgShp" presStyleIdx="0" presStyleCnt="2"/>
      <dgm:spPr/>
    </dgm:pt>
    <dgm:pt modelId="{05045F53-FD06-4EC6-ACCC-EFCCEE3FF488}" type="pres">
      <dgm:prSet presAssocID="{40C9D8BC-4AD8-442B-9670-3B84CF681149}" presName="textNode" presStyleLbl="bgShp" presStyleIdx="0" presStyleCnt="2"/>
      <dgm:spPr/>
    </dgm:pt>
    <dgm:pt modelId="{DA88DE07-A3D7-4622-A86C-A71F7B442B7F}" type="pres">
      <dgm:prSet presAssocID="{40C9D8BC-4AD8-442B-9670-3B84CF681149}" presName="compChildNode" presStyleCnt="0"/>
      <dgm:spPr/>
    </dgm:pt>
    <dgm:pt modelId="{797A803F-F34B-4E0D-BE1D-C1239C3A88B5}" type="pres">
      <dgm:prSet presAssocID="{40C9D8BC-4AD8-442B-9670-3B84CF681149}" presName="theInnerList" presStyleCnt="0"/>
      <dgm:spPr/>
    </dgm:pt>
    <dgm:pt modelId="{DAC7CFE0-702F-4A99-9F47-DC948D27C140}" type="pres">
      <dgm:prSet presAssocID="{D65AEC0A-778A-4884-B953-CD2D8ED62C25}" presName="childNode" presStyleLbl="node1" presStyleIdx="0" presStyleCnt="6">
        <dgm:presLayoutVars>
          <dgm:bulletEnabled val="1"/>
        </dgm:presLayoutVars>
      </dgm:prSet>
      <dgm:spPr/>
    </dgm:pt>
    <dgm:pt modelId="{31190006-DE89-4015-92B3-E58343BA925B}" type="pres">
      <dgm:prSet presAssocID="{D65AEC0A-778A-4884-B953-CD2D8ED62C25}" presName="aSpace2" presStyleCnt="0"/>
      <dgm:spPr/>
    </dgm:pt>
    <dgm:pt modelId="{83AD6B62-553C-4790-A335-DAB1B807461B}" type="pres">
      <dgm:prSet presAssocID="{BB6E7287-0EDD-48F1-AF14-F0F17C28E5E5}" presName="childNode" presStyleLbl="node1" presStyleIdx="1" presStyleCnt="6">
        <dgm:presLayoutVars>
          <dgm:bulletEnabled val="1"/>
        </dgm:presLayoutVars>
      </dgm:prSet>
      <dgm:spPr/>
    </dgm:pt>
    <dgm:pt modelId="{F7FAF3F9-1A13-45B8-8769-E181DD937341}" type="pres">
      <dgm:prSet presAssocID="{BB6E7287-0EDD-48F1-AF14-F0F17C28E5E5}" presName="aSpace2" presStyleCnt="0"/>
      <dgm:spPr/>
    </dgm:pt>
    <dgm:pt modelId="{A4A7629D-4B94-48D3-AFBB-1CDE51824601}" type="pres">
      <dgm:prSet presAssocID="{2DA94550-1056-46FB-B162-2DA383CF563B}" presName="childNode" presStyleLbl="node1" presStyleIdx="2" presStyleCnt="6">
        <dgm:presLayoutVars>
          <dgm:bulletEnabled val="1"/>
        </dgm:presLayoutVars>
      </dgm:prSet>
      <dgm:spPr/>
    </dgm:pt>
    <dgm:pt modelId="{884AE2AB-E1C4-4C26-ABEC-1D36FC9B9871}" type="pres">
      <dgm:prSet presAssocID="{40C9D8BC-4AD8-442B-9670-3B84CF681149}" presName="aSpace" presStyleCnt="0"/>
      <dgm:spPr/>
    </dgm:pt>
    <dgm:pt modelId="{10F45DB2-3EE4-4744-B68A-0D9184BF2439}" type="pres">
      <dgm:prSet presAssocID="{11BC3965-93EA-4824-A395-53CF9A8B5DA1}" presName="compNode" presStyleCnt="0"/>
      <dgm:spPr/>
    </dgm:pt>
    <dgm:pt modelId="{EC02AE21-787C-4EE9-B538-2E3423E2E072}" type="pres">
      <dgm:prSet presAssocID="{11BC3965-93EA-4824-A395-53CF9A8B5DA1}" presName="aNode" presStyleLbl="bgShp" presStyleIdx="1" presStyleCnt="2" custLinFactNeighborY="2273"/>
      <dgm:spPr/>
    </dgm:pt>
    <dgm:pt modelId="{CA5CFFBD-8042-4164-9A70-097753859639}" type="pres">
      <dgm:prSet presAssocID="{11BC3965-93EA-4824-A395-53CF9A8B5DA1}" presName="textNode" presStyleLbl="bgShp" presStyleIdx="1" presStyleCnt="2"/>
      <dgm:spPr/>
    </dgm:pt>
    <dgm:pt modelId="{A8CB3844-27ED-497A-9350-9995BB61B3C6}" type="pres">
      <dgm:prSet presAssocID="{11BC3965-93EA-4824-A395-53CF9A8B5DA1}" presName="compChildNode" presStyleCnt="0"/>
      <dgm:spPr/>
    </dgm:pt>
    <dgm:pt modelId="{63379657-99AE-4AD7-8607-B72FD8EDE428}" type="pres">
      <dgm:prSet presAssocID="{11BC3965-93EA-4824-A395-53CF9A8B5DA1}" presName="theInnerList" presStyleCnt="0"/>
      <dgm:spPr/>
    </dgm:pt>
    <dgm:pt modelId="{A58AB1B9-6A90-421F-A676-549E68B916C5}" type="pres">
      <dgm:prSet presAssocID="{38AE2E22-8F60-4FCC-9B25-6FA058E96AD2}" presName="childNode" presStyleLbl="node1" presStyleIdx="3" presStyleCnt="6">
        <dgm:presLayoutVars>
          <dgm:bulletEnabled val="1"/>
        </dgm:presLayoutVars>
      </dgm:prSet>
      <dgm:spPr/>
    </dgm:pt>
    <dgm:pt modelId="{47C5669D-8A28-4972-8605-C9623050F0C5}" type="pres">
      <dgm:prSet presAssocID="{38AE2E22-8F60-4FCC-9B25-6FA058E96AD2}" presName="aSpace2" presStyleCnt="0"/>
      <dgm:spPr/>
    </dgm:pt>
    <dgm:pt modelId="{43788635-D46B-4C18-B3FF-BF46ADD64645}" type="pres">
      <dgm:prSet presAssocID="{C8ED91CE-D097-4E45-A8F1-918E1B675B5C}" presName="childNode" presStyleLbl="node1" presStyleIdx="4" presStyleCnt="6">
        <dgm:presLayoutVars>
          <dgm:bulletEnabled val="1"/>
        </dgm:presLayoutVars>
      </dgm:prSet>
      <dgm:spPr/>
    </dgm:pt>
    <dgm:pt modelId="{9EC140E5-6B65-4668-B36E-A528AB62939B}" type="pres">
      <dgm:prSet presAssocID="{C8ED91CE-D097-4E45-A8F1-918E1B675B5C}" presName="aSpace2" presStyleCnt="0"/>
      <dgm:spPr/>
    </dgm:pt>
    <dgm:pt modelId="{92C604BC-3A02-4A09-A919-FF8A0B4DB9CC}" type="pres">
      <dgm:prSet presAssocID="{75013A04-B115-4514-994B-219A1CA1ACC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4F4FB14-C2AE-4281-B7FE-7785E165FBC9}" type="presOf" srcId="{38AE2E22-8F60-4FCC-9B25-6FA058E96AD2}" destId="{A58AB1B9-6A90-421F-A676-549E68B916C5}" srcOrd="0" destOrd="0" presId="urn:microsoft.com/office/officeart/2005/8/layout/lProcess2"/>
    <dgm:cxn modelId="{8C588E19-A711-4F1E-938C-FEA685BAC0FE}" type="presOf" srcId="{D65AEC0A-778A-4884-B953-CD2D8ED62C25}" destId="{DAC7CFE0-702F-4A99-9F47-DC948D27C140}" srcOrd="0" destOrd="0" presId="urn:microsoft.com/office/officeart/2005/8/layout/lProcess2"/>
    <dgm:cxn modelId="{6E42331B-84A5-4E03-AAE9-21DFA777D98A}" type="presOf" srcId="{11BC3965-93EA-4824-A395-53CF9A8B5DA1}" destId="{EC02AE21-787C-4EE9-B538-2E3423E2E072}" srcOrd="0" destOrd="0" presId="urn:microsoft.com/office/officeart/2005/8/layout/lProcess2"/>
    <dgm:cxn modelId="{ED70B130-196D-40DB-BBC1-EF08F2FD23DB}" srcId="{40C9D8BC-4AD8-442B-9670-3B84CF681149}" destId="{2DA94550-1056-46FB-B162-2DA383CF563B}" srcOrd="2" destOrd="0" parTransId="{B784F20E-5EC2-4663-A774-7EFB1219E552}" sibTransId="{33B0FEB8-8F93-4FD5-95CF-BCB289298752}"/>
    <dgm:cxn modelId="{C17E703B-B7C5-479F-B298-BC3A873E7D0F}" srcId="{11BC3965-93EA-4824-A395-53CF9A8B5DA1}" destId="{75013A04-B115-4514-994B-219A1CA1ACCD}" srcOrd="2" destOrd="0" parTransId="{DD283AA7-27F5-4E7F-B3FE-9AAACBB034F1}" sibTransId="{84D1EE6B-CDB2-4632-B445-CA99911268D6}"/>
    <dgm:cxn modelId="{03A9F63F-31FB-45AB-BD19-756C99993EC9}" type="presOf" srcId="{2DA94550-1056-46FB-B162-2DA383CF563B}" destId="{A4A7629D-4B94-48D3-AFBB-1CDE51824601}" srcOrd="0" destOrd="0" presId="urn:microsoft.com/office/officeart/2005/8/layout/lProcess2"/>
    <dgm:cxn modelId="{6C82A05B-4120-4525-ACCB-38AE47CFE1FE}" type="presOf" srcId="{75013A04-B115-4514-994B-219A1CA1ACCD}" destId="{92C604BC-3A02-4A09-A919-FF8A0B4DB9CC}" srcOrd="0" destOrd="0" presId="urn:microsoft.com/office/officeart/2005/8/layout/lProcess2"/>
    <dgm:cxn modelId="{3429894A-93A4-4B16-929B-C7C070CF0096}" srcId="{11BC3965-93EA-4824-A395-53CF9A8B5DA1}" destId="{38AE2E22-8F60-4FCC-9B25-6FA058E96AD2}" srcOrd="0" destOrd="0" parTransId="{7ED8F060-A6E2-4C9E-A6A7-E04D436C3A90}" sibTransId="{62A4A25D-1674-40A0-8DF6-236BE17CF76B}"/>
    <dgm:cxn modelId="{380FDB4A-2D1F-49C4-B67A-705920D46E8C}" type="presOf" srcId="{5B240D46-ABF3-467B-BBB1-F0459F0F6ACA}" destId="{FAD22BC9-8E18-48F8-A16A-55CFBA4CB10E}" srcOrd="0" destOrd="0" presId="urn:microsoft.com/office/officeart/2005/8/layout/lProcess2"/>
    <dgm:cxn modelId="{D470FD82-AC08-4A75-895F-9F6BB3775BA5}" type="presOf" srcId="{11BC3965-93EA-4824-A395-53CF9A8B5DA1}" destId="{CA5CFFBD-8042-4164-9A70-097753859639}" srcOrd="1" destOrd="0" presId="urn:microsoft.com/office/officeart/2005/8/layout/lProcess2"/>
    <dgm:cxn modelId="{DCA0AE98-4A45-4F64-965A-11118499C4C2}" type="presOf" srcId="{40C9D8BC-4AD8-442B-9670-3B84CF681149}" destId="{BC3A8C36-202B-4111-BD1A-D9A279A93557}" srcOrd="0" destOrd="0" presId="urn:microsoft.com/office/officeart/2005/8/layout/lProcess2"/>
    <dgm:cxn modelId="{1CAB0AD3-2479-47B8-9BF4-C7482CB45CB1}" type="presOf" srcId="{C8ED91CE-D097-4E45-A8F1-918E1B675B5C}" destId="{43788635-D46B-4C18-B3FF-BF46ADD64645}" srcOrd="0" destOrd="0" presId="urn:microsoft.com/office/officeart/2005/8/layout/lProcess2"/>
    <dgm:cxn modelId="{B4BFB2E1-6E16-45A2-B706-4D424A1D9AB9}" srcId="{40C9D8BC-4AD8-442B-9670-3B84CF681149}" destId="{D65AEC0A-778A-4884-B953-CD2D8ED62C25}" srcOrd="0" destOrd="0" parTransId="{26EC326B-C779-42F8-B1F7-115BED5E5842}" sibTransId="{2415C785-3292-4F69-A956-9F6A0259CEDC}"/>
    <dgm:cxn modelId="{F47609E6-FC1B-4C28-8D63-FF154D678488}" type="presOf" srcId="{BB6E7287-0EDD-48F1-AF14-F0F17C28E5E5}" destId="{83AD6B62-553C-4790-A335-DAB1B807461B}" srcOrd="0" destOrd="0" presId="urn:microsoft.com/office/officeart/2005/8/layout/lProcess2"/>
    <dgm:cxn modelId="{66CB04EB-FE13-4733-A263-47BEDBD7CA72}" srcId="{40C9D8BC-4AD8-442B-9670-3B84CF681149}" destId="{BB6E7287-0EDD-48F1-AF14-F0F17C28E5E5}" srcOrd="1" destOrd="0" parTransId="{CFD696A9-7704-40C9-86FA-44508701C96E}" sibTransId="{69F39994-9C95-4061-BCF4-916CDDD578D8}"/>
    <dgm:cxn modelId="{214262F0-3408-442D-A510-F9A74DE3D031}" type="presOf" srcId="{40C9D8BC-4AD8-442B-9670-3B84CF681149}" destId="{05045F53-FD06-4EC6-ACCC-EFCCEE3FF488}" srcOrd="1" destOrd="0" presId="urn:microsoft.com/office/officeart/2005/8/layout/lProcess2"/>
    <dgm:cxn modelId="{030FB7F6-61EF-469B-BCF5-797999415906}" srcId="{5B240D46-ABF3-467B-BBB1-F0459F0F6ACA}" destId="{40C9D8BC-4AD8-442B-9670-3B84CF681149}" srcOrd="0" destOrd="0" parTransId="{3AA096B6-0043-454C-B783-11C1B554731B}" sibTransId="{8D52EDF9-46BE-4E5F-8F5D-0793E4FB5CAB}"/>
    <dgm:cxn modelId="{531033FA-AACB-4916-A11A-7D7A048F08A4}" srcId="{5B240D46-ABF3-467B-BBB1-F0459F0F6ACA}" destId="{11BC3965-93EA-4824-A395-53CF9A8B5DA1}" srcOrd="1" destOrd="0" parTransId="{B4B34CFE-927F-41D1-AAAB-ED12A7F6BA81}" sibTransId="{7B658ECB-76B2-475A-9305-9E6DF2D27FAA}"/>
    <dgm:cxn modelId="{9DC4F0FD-9DFE-4908-B21F-6BF84BEBB4DF}" srcId="{11BC3965-93EA-4824-A395-53CF9A8B5DA1}" destId="{C8ED91CE-D097-4E45-A8F1-918E1B675B5C}" srcOrd="1" destOrd="0" parTransId="{D41B1D1D-D4BC-4462-B5A1-B0985FDE6325}" sibTransId="{E5450A39-951E-4292-B063-3708025149E6}"/>
    <dgm:cxn modelId="{C4EBAF84-1A69-48C5-9509-5B35883651B7}" type="presParOf" srcId="{FAD22BC9-8E18-48F8-A16A-55CFBA4CB10E}" destId="{C6F01CB2-B12C-4FD1-BCD8-ECECF079A312}" srcOrd="0" destOrd="0" presId="urn:microsoft.com/office/officeart/2005/8/layout/lProcess2"/>
    <dgm:cxn modelId="{0860A902-42C1-43B6-96A8-4CABAF67ED7A}" type="presParOf" srcId="{C6F01CB2-B12C-4FD1-BCD8-ECECF079A312}" destId="{BC3A8C36-202B-4111-BD1A-D9A279A93557}" srcOrd="0" destOrd="0" presId="urn:microsoft.com/office/officeart/2005/8/layout/lProcess2"/>
    <dgm:cxn modelId="{FE466A47-95F0-45F8-B93D-7F4B33306ADE}" type="presParOf" srcId="{C6F01CB2-B12C-4FD1-BCD8-ECECF079A312}" destId="{05045F53-FD06-4EC6-ACCC-EFCCEE3FF488}" srcOrd="1" destOrd="0" presId="urn:microsoft.com/office/officeart/2005/8/layout/lProcess2"/>
    <dgm:cxn modelId="{585B4CD7-C00B-4A9D-B242-483C45F43615}" type="presParOf" srcId="{C6F01CB2-B12C-4FD1-BCD8-ECECF079A312}" destId="{DA88DE07-A3D7-4622-A86C-A71F7B442B7F}" srcOrd="2" destOrd="0" presId="urn:microsoft.com/office/officeart/2005/8/layout/lProcess2"/>
    <dgm:cxn modelId="{B4911B06-E3DB-421F-B6EE-DF9145EF6FCA}" type="presParOf" srcId="{DA88DE07-A3D7-4622-A86C-A71F7B442B7F}" destId="{797A803F-F34B-4E0D-BE1D-C1239C3A88B5}" srcOrd="0" destOrd="0" presId="urn:microsoft.com/office/officeart/2005/8/layout/lProcess2"/>
    <dgm:cxn modelId="{85527CAD-CB3A-447F-B9FD-D350FEF55AEA}" type="presParOf" srcId="{797A803F-F34B-4E0D-BE1D-C1239C3A88B5}" destId="{DAC7CFE0-702F-4A99-9F47-DC948D27C140}" srcOrd="0" destOrd="0" presId="urn:microsoft.com/office/officeart/2005/8/layout/lProcess2"/>
    <dgm:cxn modelId="{889F8962-E306-492F-B42A-D48D1D01B922}" type="presParOf" srcId="{797A803F-F34B-4E0D-BE1D-C1239C3A88B5}" destId="{31190006-DE89-4015-92B3-E58343BA925B}" srcOrd="1" destOrd="0" presId="urn:microsoft.com/office/officeart/2005/8/layout/lProcess2"/>
    <dgm:cxn modelId="{2AC428C0-8667-4C19-90BD-6822F534A853}" type="presParOf" srcId="{797A803F-F34B-4E0D-BE1D-C1239C3A88B5}" destId="{83AD6B62-553C-4790-A335-DAB1B807461B}" srcOrd="2" destOrd="0" presId="urn:microsoft.com/office/officeart/2005/8/layout/lProcess2"/>
    <dgm:cxn modelId="{3EF01CB9-0AE4-4E45-B507-9200EC14E466}" type="presParOf" srcId="{797A803F-F34B-4E0D-BE1D-C1239C3A88B5}" destId="{F7FAF3F9-1A13-45B8-8769-E181DD937341}" srcOrd="3" destOrd="0" presId="urn:microsoft.com/office/officeart/2005/8/layout/lProcess2"/>
    <dgm:cxn modelId="{1FB490B2-9542-4ECA-8E03-86BA4764B408}" type="presParOf" srcId="{797A803F-F34B-4E0D-BE1D-C1239C3A88B5}" destId="{A4A7629D-4B94-48D3-AFBB-1CDE51824601}" srcOrd="4" destOrd="0" presId="urn:microsoft.com/office/officeart/2005/8/layout/lProcess2"/>
    <dgm:cxn modelId="{7CD749CB-4FAB-482B-B27D-8C8D85A2981F}" type="presParOf" srcId="{FAD22BC9-8E18-48F8-A16A-55CFBA4CB10E}" destId="{884AE2AB-E1C4-4C26-ABEC-1D36FC9B9871}" srcOrd="1" destOrd="0" presId="urn:microsoft.com/office/officeart/2005/8/layout/lProcess2"/>
    <dgm:cxn modelId="{64A6A757-B242-4F6C-AD2E-E628B0C7F4DA}" type="presParOf" srcId="{FAD22BC9-8E18-48F8-A16A-55CFBA4CB10E}" destId="{10F45DB2-3EE4-4744-B68A-0D9184BF2439}" srcOrd="2" destOrd="0" presId="urn:microsoft.com/office/officeart/2005/8/layout/lProcess2"/>
    <dgm:cxn modelId="{F0A2C41A-06F1-4620-A7FF-6D2D3D50057E}" type="presParOf" srcId="{10F45DB2-3EE4-4744-B68A-0D9184BF2439}" destId="{EC02AE21-787C-4EE9-B538-2E3423E2E072}" srcOrd="0" destOrd="0" presId="urn:microsoft.com/office/officeart/2005/8/layout/lProcess2"/>
    <dgm:cxn modelId="{B495FF70-43F6-4E9E-95EA-6843D7DDDC24}" type="presParOf" srcId="{10F45DB2-3EE4-4744-B68A-0D9184BF2439}" destId="{CA5CFFBD-8042-4164-9A70-097753859639}" srcOrd="1" destOrd="0" presId="urn:microsoft.com/office/officeart/2005/8/layout/lProcess2"/>
    <dgm:cxn modelId="{EFBEA7F2-D7BA-418A-8CCF-CCF387C73B6C}" type="presParOf" srcId="{10F45DB2-3EE4-4744-B68A-0D9184BF2439}" destId="{A8CB3844-27ED-497A-9350-9995BB61B3C6}" srcOrd="2" destOrd="0" presId="urn:microsoft.com/office/officeart/2005/8/layout/lProcess2"/>
    <dgm:cxn modelId="{D1449F7B-ED21-4328-8546-0BC8F09554BF}" type="presParOf" srcId="{A8CB3844-27ED-497A-9350-9995BB61B3C6}" destId="{63379657-99AE-4AD7-8607-B72FD8EDE428}" srcOrd="0" destOrd="0" presId="urn:microsoft.com/office/officeart/2005/8/layout/lProcess2"/>
    <dgm:cxn modelId="{A3C768AC-C45E-4C5E-A430-09E61EB6F7E1}" type="presParOf" srcId="{63379657-99AE-4AD7-8607-B72FD8EDE428}" destId="{A58AB1B9-6A90-421F-A676-549E68B916C5}" srcOrd="0" destOrd="0" presId="urn:microsoft.com/office/officeart/2005/8/layout/lProcess2"/>
    <dgm:cxn modelId="{71D844AC-ECF8-429C-8E71-00CEB2D4E143}" type="presParOf" srcId="{63379657-99AE-4AD7-8607-B72FD8EDE428}" destId="{47C5669D-8A28-4972-8605-C9623050F0C5}" srcOrd="1" destOrd="0" presId="urn:microsoft.com/office/officeart/2005/8/layout/lProcess2"/>
    <dgm:cxn modelId="{49E393C7-8FEF-4BCB-A5E9-E1BA7CE9F190}" type="presParOf" srcId="{63379657-99AE-4AD7-8607-B72FD8EDE428}" destId="{43788635-D46B-4C18-B3FF-BF46ADD64645}" srcOrd="2" destOrd="0" presId="urn:microsoft.com/office/officeart/2005/8/layout/lProcess2"/>
    <dgm:cxn modelId="{2A06DE69-5D37-42F5-BBA3-E6EB6B949ECC}" type="presParOf" srcId="{63379657-99AE-4AD7-8607-B72FD8EDE428}" destId="{9EC140E5-6B65-4668-B36E-A528AB62939B}" srcOrd="3" destOrd="0" presId="urn:microsoft.com/office/officeart/2005/8/layout/lProcess2"/>
    <dgm:cxn modelId="{11EAD521-8CF1-46AD-9746-5803918B9A28}" type="presParOf" srcId="{63379657-99AE-4AD7-8607-B72FD8EDE428}" destId="{92C604BC-3A02-4A09-A919-FF8A0B4DB9C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8C36-202B-4111-BD1A-D9A279A93557}">
      <dsp:nvSpPr>
        <dsp:cNvPr id="0" name=""/>
        <dsp:cNvSpPr/>
      </dsp:nvSpPr>
      <dsp:spPr>
        <a:xfrm>
          <a:off x="3317" y="0"/>
          <a:ext cx="3191693" cy="333201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Transactional Database</a:t>
          </a:r>
        </a:p>
      </dsp:txBody>
      <dsp:txXfrm>
        <a:off x="3317" y="0"/>
        <a:ext cx="3191693" cy="999605"/>
      </dsp:txXfrm>
    </dsp:sp>
    <dsp:sp modelId="{DAC7CFE0-702F-4A99-9F47-DC948D27C140}">
      <dsp:nvSpPr>
        <dsp:cNvPr id="0" name=""/>
        <dsp:cNvSpPr/>
      </dsp:nvSpPr>
      <dsp:spPr>
        <a:xfrm>
          <a:off x="32248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Captures data describing an event</a:t>
          </a:r>
        </a:p>
      </dsp:txBody>
      <dsp:txXfrm>
        <a:off x="341660" y="1019063"/>
        <a:ext cx="2515008" cy="616262"/>
      </dsp:txXfrm>
    </dsp:sp>
    <dsp:sp modelId="{83AD6B62-553C-4790-A335-DAB1B807461B}">
      <dsp:nvSpPr>
        <dsp:cNvPr id="0" name=""/>
        <dsp:cNvSpPr/>
      </dsp:nvSpPr>
      <dsp:spPr>
        <a:xfrm>
          <a:off x="32248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management of an organization’s data</a:t>
          </a:r>
        </a:p>
      </dsp:txBody>
      <dsp:txXfrm>
        <a:off x="341660" y="1774380"/>
        <a:ext cx="2515008" cy="616262"/>
      </dsp:txXfrm>
    </dsp:sp>
    <dsp:sp modelId="{A4A7629D-4B94-48D3-AFBB-1CDE51824601}">
      <dsp:nvSpPr>
        <dsp:cNvPr id="0" name=""/>
        <dsp:cNvSpPr/>
      </dsp:nvSpPr>
      <dsp:spPr>
        <a:xfrm>
          <a:off x="32248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For everyday transactions</a:t>
          </a:r>
        </a:p>
      </dsp:txBody>
      <dsp:txXfrm>
        <a:off x="341660" y="2529697"/>
        <a:ext cx="2515008" cy="616262"/>
      </dsp:txXfrm>
    </dsp:sp>
    <dsp:sp modelId="{EC02AE21-787C-4EE9-B538-2E3423E2E072}">
      <dsp:nvSpPr>
        <dsp:cNvPr id="0" name=""/>
        <dsp:cNvSpPr/>
      </dsp:nvSpPr>
      <dsp:spPr>
        <a:xfrm>
          <a:off x="3434387" y="0"/>
          <a:ext cx="3191693" cy="333201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Analytical Data Store</a:t>
          </a:r>
        </a:p>
      </dsp:txBody>
      <dsp:txXfrm>
        <a:off x="3434387" y="0"/>
        <a:ext cx="3191693" cy="999605"/>
      </dsp:txXfrm>
    </dsp:sp>
    <dsp:sp modelId="{A58AB1B9-6A90-421F-A676-549E68B916C5}">
      <dsp:nvSpPr>
        <dsp:cNvPr id="0" name=""/>
        <dsp:cNvSpPr/>
      </dsp:nvSpPr>
      <dsp:spPr>
        <a:xfrm>
          <a:off x="3753557" y="999890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Extracted from transactional data</a:t>
          </a:r>
        </a:p>
      </dsp:txBody>
      <dsp:txXfrm>
        <a:off x="3772730" y="1019063"/>
        <a:ext cx="2515008" cy="616262"/>
      </dsp:txXfrm>
    </dsp:sp>
    <dsp:sp modelId="{43788635-D46B-4C18-B3FF-BF46ADD64645}">
      <dsp:nvSpPr>
        <dsp:cNvPr id="0" name=""/>
        <dsp:cNvSpPr/>
      </dsp:nvSpPr>
      <dsp:spPr>
        <a:xfrm>
          <a:off x="3753557" y="1755207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managerial decision-making</a:t>
          </a:r>
        </a:p>
      </dsp:txBody>
      <dsp:txXfrm>
        <a:off x="3772730" y="1774380"/>
        <a:ext cx="2515008" cy="616262"/>
      </dsp:txXfrm>
    </dsp:sp>
    <dsp:sp modelId="{92C604BC-3A02-4A09-A919-FF8A0B4DB9CC}">
      <dsp:nvSpPr>
        <dsp:cNvPr id="0" name=""/>
        <dsp:cNvSpPr/>
      </dsp:nvSpPr>
      <dsp:spPr>
        <a:xfrm>
          <a:off x="3753557" y="2510524"/>
          <a:ext cx="2553354" cy="65460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Used in analysis and reporting</a:t>
          </a:r>
        </a:p>
      </dsp:txBody>
      <dsp:txXfrm>
        <a:off x="3772730" y="2529697"/>
        <a:ext cx="2515008" cy="616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56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99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8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66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55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09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74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5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40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1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The Information Architecture of an Organization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840993A-4A35-452C-9E49-293FE02B04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94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NoSQL Database</a:t>
            </a:r>
            <a:br>
              <a:rPr lang="en-US" dirty="0"/>
            </a:br>
            <a:r>
              <a:rPr lang="en-US" sz="3600" dirty="0"/>
              <a:t>Schema-less and embedded documents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90600" y="5364162"/>
            <a:ext cx="7543800" cy="120315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This is good because: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More flexible – easily insert/delete data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Faster – requires less merging (join)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" y="1752600"/>
            <a:ext cx="8297254" cy="3505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9600" y="19142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“WELLS”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743200" y="191426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38600" y="1914260"/>
            <a:ext cx="1295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“MIS”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86400" y="1914260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9600" y="30572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“NORBERT”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38600" y="3057260"/>
            <a:ext cx="1295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“FIN”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486400" y="3057260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1235,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ClassName:“MIS2502”,…}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9600" y="4147561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“KENDALL”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743200" y="4147561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486400" y="4147561"/>
            <a:ext cx="3124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 </a:t>
            </a:r>
          </a:p>
        </p:txBody>
      </p:sp>
    </p:spTree>
    <p:extLst>
      <p:ext uri="{BB962C8B-B14F-4D97-AF65-F5344CB8AC3E}">
        <p14:creationId xmlns:p14="http://schemas.microsoft.com/office/powerpoint/2010/main" val="412614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NoSQL Database</a:t>
            </a:r>
            <a:br>
              <a:rPr lang="en-US" dirty="0"/>
            </a:br>
            <a:endParaRPr lang="en-US" sz="3600" dirty="0"/>
          </a:p>
        </p:txBody>
      </p:sp>
      <p:sp>
        <p:nvSpPr>
          <p:cNvPr id="14" name="Rectangle 13"/>
          <p:cNvSpPr/>
          <p:nvPr/>
        </p:nvSpPr>
        <p:spPr>
          <a:xfrm>
            <a:off x="914400" y="1152144"/>
            <a:ext cx="7467600" cy="2590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14400" y="999744"/>
            <a:ext cx="7467600" cy="399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91953" y="1685544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491953" y="1533144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76800" y="1685544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876800" y="1533144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11053" y="19903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11053" y="25237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11053" y="30571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301953" y="19903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01953" y="2523744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793465"/>
              </p:ext>
            </p:extLst>
          </p:nvPr>
        </p:nvGraphicFramePr>
        <p:xfrm>
          <a:off x="1600200" y="3886200"/>
          <a:ext cx="6096000" cy="28651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NoSQL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Column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kern="1200" baseline="0" dirty="0"/>
                        <a:t>Embedded Document</a:t>
                      </a:r>
                    </a:p>
                    <a:p>
                      <a:pPr algn="ctr"/>
                      <a:r>
                        <a:rPr lang="en-US" sz="1800" u="none" strike="noStrike" kern="1200" baseline="0" dirty="0"/>
                        <a:t>Linking across Documents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433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Foreign Key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Reference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5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From structured to unstructured data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828" y="3512546"/>
            <a:ext cx="6588293" cy="324666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79" y="1181100"/>
            <a:ext cx="5529792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87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The Analytical Data Store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6962"/>
            <a:ext cx="8229600" cy="26368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Stores historical and summarized data</a:t>
            </a:r>
          </a:p>
          <a:p>
            <a:pPr lvl="1"/>
            <a:r>
              <a:rPr lang="en-US" dirty="0"/>
              <a:t>“Historical” means we keep </a:t>
            </a:r>
            <a:r>
              <a:rPr lang="en-US" b="1" dirty="0">
                <a:solidFill>
                  <a:srgbClr val="FF0000"/>
                </a:solidFill>
              </a:rPr>
              <a:t>everything</a:t>
            </a:r>
          </a:p>
          <a:p>
            <a:r>
              <a:rPr lang="en-US" dirty="0"/>
              <a:t>Data is extracted from the transactional database and reformatted for the analytical data store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304800" y="4114800"/>
            <a:ext cx="1752600" cy="19812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6" name="Can 5"/>
          <p:cNvSpPr/>
          <p:nvPr/>
        </p:nvSpPr>
        <p:spPr>
          <a:xfrm>
            <a:off x="7315200" y="445770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2098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9" name="Cube 8"/>
          <p:cNvSpPr/>
          <p:nvPr/>
        </p:nvSpPr>
        <p:spPr>
          <a:xfrm>
            <a:off x="3581400" y="453390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81000" y="3733800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Extract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21883" y="3733800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Transform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850732" y="3733800"/>
            <a:ext cx="3064668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Load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58674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88308" y="6248400"/>
            <a:ext cx="6160292" cy="48497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We’ll discuss this in much more detail later in the course!!</a:t>
            </a:r>
          </a:p>
        </p:txBody>
      </p:sp>
    </p:spTree>
    <p:extLst>
      <p:ext uri="{BB962C8B-B14F-4D97-AF65-F5344CB8AC3E}">
        <p14:creationId xmlns:p14="http://schemas.microsoft.com/office/powerpoint/2010/main" val="190895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Transactional and Analytical Data Stores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469428"/>
              </p:ext>
            </p:extLst>
          </p:nvPr>
        </p:nvGraphicFramePr>
        <p:xfrm>
          <a:off x="914400" y="1752600"/>
          <a:ext cx="7315200" cy="3720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747">
                <a:tc>
                  <a:txBody>
                    <a:bodyPr/>
                    <a:lstStyle/>
                    <a:p>
                      <a:r>
                        <a:rPr lang="en-US" sz="2400" dirty="0"/>
                        <a:t>Transactional</a:t>
                      </a:r>
                      <a:r>
                        <a:rPr lang="en-US" sz="2400" baseline="0" dirty="0"/>
                        <a:t> Database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Analytical Data Store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/>
                        <a:t>Storage of real-time</a:t>
                      </a:r>
                      <a:r>
                        <a:rPr lang="en-US" sz="2400" baseline="0" dirty="0"/>
                        <a:t> transactional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Storage of historical transactional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5952">
                <a:tc>
                  <a:txBody>
                    <a:bodyPr/>
                    <a:lstStyle/>
                    <a:p>
                      <a:r>
                        <a:rPr lang="en-US" sz="2400" dirty="0"/>
                        <a:t>Optimized for storage efficiency and data integrity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Optimized for data retrieval and </a:t>
                      </a:r>
                      <a:r>
                        <a:rPr lang="en-US" sz="2400" baseline="0" dirty="0"/>
                        <a:t>summarization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/>
                        <a:t>Supports</a:t>
                      </a:r>
                      <a:r>
                        <a:rPr lang="en-US" sz="2400" baseline="0" dirty="0"/>
                        <a:t> d</a:t>
                      </a:r>
                      <a:r>
                        <a:rPr lang="en-US" sz="2400" dirty="0"/>
                        <a:t>ay-to-day</a:t>
                      </a:r>
                      <a:r>
                        <a:rPr lang="en-US" sz="2400" baseline="0" dirty="0"/>
                        <a:t> 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Supports</a:t>
                      </a:r>
                      <a:r>
                        <a:rPr lang="en-US" sz="2400" baseline="0" dirty="0"/>
                        <a:t> periodic and on-demand analysis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033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1" y="5400466"/>
            <a:ext cx="8015494" cy="75306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interpretation,  </a:t>
            </a:r>
            <a:br>
              <a:rPr lang="en-US" sz="2400" dirty="0"/>
            </a:br>
            <a:r>
              <a:rPr lang="en-US" sz="2400" dirty="0"/>
              <a:t>visualization, communication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agenda for the course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81000" y="1600200"/>
            <a:ext cx="3107531" cy="685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/>
              <a:t>Weeks 1 through 6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615782" y="1600200"/>
            <a:ext cx="1946818" cy="6858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/>
              <a:t>Weeks</a:t>
            </a:r>
            <a:br>
              <a:rPr lang="en-US" sz="1600" b="1" dirty="0"/>
            </a:br>
            <a:r>
              <a:rPr lang="en-US" sz="1600" b="1" dirty="0"/>
              <a:t> 7 through 8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715000" y="1600200"/>
            <a:ext cx="2698563" cy="6858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/>
              <a:t>Weeks 9 through 15</a:t>
            </a:r>
          </a:p>
        </p:txBody>
      </p:sp>
      <p:pic>
        <p:nvPicPr>
          <p:cNvPr id="25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955818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lowchart: Magnetic Disk 26"/>
          <p:cNvSpPr/>
          <p:nvPr/>
        </p:nvSpPr>
        <p:spPr>
          <a:xfrm>
            <a:off x="1933486" y="2521159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30" name="Flowchart: Magnetic Disk 29"/>
          <p:cNvSpPr/>
          <p:nvPr/>
        </p:nvSpPr>
        <p:spPr>
          <a:xfrm>
            <a:off x="5715000" y="2521159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31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12" y="5622421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5638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11959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790" y="526209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114" y="552971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reeform 35"/>
          <p:cNvSpPr/>
          <p:nvPr/>
        </p:nvSpPr>
        <p:spPr>
          <a:xfrm>
            <a:off x="990600" y="3276750"/>
            <a:ext cx="880019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flipH="1">
            <a:off x="7440790" y="3278174"/>
            <a:ext cx="955704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942028" y="3276750"/>
            <a:ext cx="137992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" name="TextBox 40"/>
          <p:cNvSpPr txBox="1"/>
          <p:nvPr/>
        </p:nvSpPr>
        <p:spPr>
          <a:xfrm>
            <a:off x="970485" y="252115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09885" y="2754868"/>
            <a:ext cx="195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47114" y="2521159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33498" y="4170156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NoSQL database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65748" y="4185629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136934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What Do You Do With Data?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934" y="1371600"/>
            <a:ext cx="2971800" cy="20036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34" y="1371600"/>
            <a:ext cx="2971800" cy="1981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05" b="37420"/>
          <a:stretch/>
        </p:blipFill>
        <p:spPr>
          <a:xfrm>
            <a:off x="4920568" y="4038600"/>
            <a:ext cx="3003487" cy="1981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70" b="12043"/>
          <a:stretch/>
        </p:blipFill>
        <p:spPr>
          <a:xfrm>
            <a:off x="1219200" y="4038600"/>
            <a:ext cx="3014068" cy="1981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32855" y="3284206"/>
            <a:ext cx="1191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Gather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42855" y="3284206"/>
            <a:ext cx="953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Store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80455" y="6019800"/>
            <a:ext cx="1386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Retrieve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4255" y="6019800"/>
            <a:ext cx="1485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Interpret</a:t>
            </a:r>
          </a:p>
        </p:txBody>
      </p:sp>
    </p:spTree>
    <p:extLst>
      <p:ext uri="{BB962C8B-B14F-4D97-AF65-F5344CB8AC3E}">
        <p14:creationId xmlns:p14="http://schemas.microsoft.com/office/powerpoint/2010/main" val="200444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Components of an information infrastructure</a:t>
            </a:r>
          </a:p>
        </p:txBody>
      </p:sp>
      <p:sp>
        <p:nvSpPr>
          <p:cNvPr id="24" name="Up Arrow 23"/>
          <p:cNvSpPr/>
          <p:nvPr/>
        </p:nvSpPr>
        <p:spPr>
          <a:xfrm>
            <a:off x="1219200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what is commonly thought of as “database management”</a:t>
            </a:r>
          </a:p>
        </p:txBody>
      </p:sp>
      <p:sp>
        <p:nvSpPr>
          <p:cNvPr id="25" name="Up Arrow 24"/>
          <p:cNvSpPr/>
          <p:nvPr/>
        </p:nvSpPr>
        <p:spPr>
          <a:xfrm>
            <a:off x="4584357" y="5008418"/>
            <a:ext cx="3188043" cy="1676400"/>
          </a:xfrm>
          <a:prstGeom prst="upArrow">
            <a:avLst>
              <a:gd name="adj1" fmla="val 78283"/>
              <a:gd name="adj2" fmla="val 2851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the foundation for “advanced data analytics”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655F932B-D2DC-4A96-A731-37AD3A784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1299"/>
              </p:ext>
            </p:extLst>
          </p:nvPr>
        </p:nvGraphicFramePr>
        <p:xfrm>
          <a:off x="1219201" y="1600200"/>
          <a:ext cx="6629399" cy="3332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45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39586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15240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15240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46252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6416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2649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5325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2795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2810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22795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242701" y="1524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1524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15240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0" y="3344818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</a:t>
            </a:r>
            <a:r>
              <a:rPr lang="en-US" b="1" dirty="0"/>
              <a:t>relational</a:t>
            </a:r>
            <a:r>
              <a:rPr lang="en-US" dirty="0"/>
              <a:t> or </a:t>
            </a:r>
            <a:r>
              <a:rPr lang="en-US" b="1" dirty="0"/>
              <a:t>NoSQL</a:t>
            </a:r>
            <a:r>
              <a:rPr lang="en-US" dirty="0"/>
              <a:t> database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32336" y="3355649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421620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Transactional Database 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F6AAF20-5889-468F-A00B-37E640111416}"/>
              </a:ext>
            </a:extLst>
          </p:cNvPr>
          <p:cNvSpPr/>
          <p:nvPr/>
        </p:nvSpPr>
        <p:spPr>
          <a:xfrm>
            <a:off x="533400" y="2592227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In business, a transaction is the exchange of information, goods, or services.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47B68A9-E604-45B6-8DA2-7228930E9D94}"/>
              </a:ext>
            </a:extLst>
          </p:cNvPr>
          <p:cNvSpPr/>
          <p:nvPr/>
        </p:nvSpPr>
        <p:spPr>
          <a:xfrm>
            <a:off x="533400" y="3827460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For databases, a transaction is an action performed in a database management system.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FB29E3F-6374-451B-A22B-62859C8C8C6A}"/>
              </a:ext>
            </a:extLst>
          </p:cNvPr>
          <p:cNvSpPr/>
          <p:nvPr/>
        </p:nvSpPr>
        <p:spPr>
          <a:xfrm>
            <a:off x="533400" y="5062693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marL="0" lvl="0" indent="0" algn="l" defTabSz="9334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dirty="0"/>
              <a:t>T</a:t>
            </a:r>
            <a:r>
              <a:rPr lang="en-US" sz="2100" kern="1200" dirty="0"/>
              <a:t>ransactional databases deal with both: they store information about business transactions using database transactions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486400" y="2209800"/>
            <a:ext cx="3429000" cy="2286000"/>
          </a:xfrm>
        </p:spPr>
        <p:txBody>
          <a:bodyPr>
            <a:normAutofit/>
          </a:bodyPr>
          <a:lstStyle/>
          <a:p>
            <a:r>
              <a:rPr lang="en-US" sz="2400" dirty="0"/>
              <a:t>Examples of transactions</a:t>
            </a:r>
          </a:p>
          <a:p>
            <a:pPr lvl="1"/>
            <a:r>
              <a:rPr lang="en-US" dirty="0"/>
              <a:t>Purchase a product</a:t>
            </a:r>
          </a:p>
          <a:p>
            <a:pPr lvl="1"/>
            <a:r>
              <a:rPr lang="en-US" dirty="0"/>
              <a:t>Enroll in a course</a:t>
            </a:r>
          </a:p>
          <a:p>
            <a:pPr lvl="1"/>
            <a:r>
              <a:rPr lang="en-US" dirty="0"/>
              <a:t>Hire an employee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457200" y="1447800"/>
            <a:ext cx="7467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Definition of Transaction</a:t>
            </a:r>
          </a:p>
          <a:p>
            <a:pPr lvl="1"/>
            <a:endParaRPr lang="en-US" sz="2800" dirty="0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70905175-C541-48C1-80AF-D9ED87BF8174}"/>
              </a:ext>
            </a:extLst>
          </p:cNvPr>
          <p:cNvSpPr txBox="1">
            <a:spLocks/>
          </p:cNvSpPr>
          <p:nvPr/>
        </p:nvSpPr>
        <p:spPr>
          <a:xfrm>
            <a:off x="5532783" y="4114800"/>
            <a:ext cx="34290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r>
              <a:rPr lang="en-US" sz="2400" dirty="0"/>
              <a:t>Data is in real-time</a:t>
            </a:r>
          </a:p>
          <a:p>
            <a:pPr lvl="1"/>
            <a:r>
              <a:rPr lang="en-US" dirty="0"/>
              <a:t>Reflects current state</a:t>
            </a:r>
          </a:p>
          <a:p>
            <a:pPr lvl="1"/>
            <a:r>
              <a:rPr lang="en-US" dirty="0"/>
              <a:t>How things are “now”</a:t>
            </a:r>
          </a:p>
        </p:txBody>
      </p:sp>
    </p:spTree>
    <p:extLst>
      <p:ext uri="{BB962C8B-B14F-4D97-AF65-F5344CB8AC3E}">
        <p14:creationId xmlns:p14="http://schemas.microsoft.com/office/powerpoint/2010/main" val="301904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2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Database (RDBMS)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The Relational Paradigm:</a:t>
            </a:r>
          </a:p>
          <a:p>
            <a:pPr lvl="1"/>
            <a:r>
              <a:rPr lang="en-US" sz="2400" dirty="0"/>
              <a:t>How transactional data is collected and stored</a:t>
            </a:r>
          </a:p>
          <a:p>
            <a:endParaRPr lang="en-US" sz="2800" dirty="0"/>
          </a:p>
          <a:p>
            <a:r>
              <a:rPr lang="en-US" sz="2800" dirty="0"/>
              <a:t>Primary Goal: Minimize redundancy</a:t>
            </a:r>
          </a:p>
          <a:p>
            <a:pPr lvl="1"/>
            <a:r>
              <a:rPr lang="en-US" sz="2400" dirty="0"/>
              <a:t>Reduce errors</a:t>
            </a:r>
          </a:p>
          <a:p>
            <a:pPr lvl="1"/>
            <a:r>
              <a:rPr lang="en-US" sz="2400" dirty="0"/>
              <a:t>Less space required</a:t>
            </a:r>
          </a:p>
          <a:p>
            <a:pPr lvl="1"/>
            <a:endParaRPr lang="en-US" sz="2400" dirty="0"/>
          </a:p>
          <a:p>
            <a:r>
              <a:rPr lang="en-US" sz="2800" dirty="0"/>
              <a:t>Most database management systems are based on the relational paradigm</a:t>
            </a:r>
          </a:p>
          <a:p>
            <a:pPr lvl="1"/>
            <a:r>
              <a:rPr lang="en-US" dirty="0"/>
              <a:t>MySQL, Oracle, Microsoft Access, SQL Server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4114800" y="3581400"/>
            <a:ext cx="3886200" cy="6858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Which of these do you think </a:t>
            </a:r>
            <a:br>
              <a:rPr lang="en-US" dirty="0"/>
            </a:br>
            <a:r>
              <a:rPr lang="en-US" dirty="0"/>
              <a:t>is more important today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7239000" y="3508801"/>
            <a:ext cx="4700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?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Relational Database</a:t>
            </a:r>
            <a:br>
              <a:rPr lang="en-US" dirty="0"/>
            </a:br>
            <a:r>
              <a:rPr lang="en-US" sz="3600" dirty="0"/>
              <a:t>Student-Class enrollment Example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90600" y="5559979"/>
            <a:ext cx="7543800" cy="120315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This is good because: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Information is entered and stored once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Minimizes redundancy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4700" y="3956687"/>
            <a:ext cx="2016900" cy="887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433" y="1460223"/>
            <a:ext cx="7099838" cy="19245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468" y="3956687"/>
            <a:ext cx="4245413" cy="9123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1840" y="3561360"/>
            <a:ext cx="2097900" cy="192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Relational Database</a:t>
            </a:r>
            <a:br>
              <a:rPr lang="en-US" dirty="0"/>
            </a:br>
            <a:r>
              <a:rPr lang="en-US" sz="3600" dirty="0"/>
              <a:t>Student-Class enrollment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61160"/>
            <a:ext cx="8191500" cy="2020252"/>
          </a:xfrm>
        </p:spPr>
        <p:txBody>
          <a:bodyPr>
            <a:noAutofit/>
          </a:bodyPr>
          <a:lstStyle/>
          <a:p>
            <a:r>
              <a:rPr lang="en-US" sz="2800" dirty="0"/>
              <a:t>A series of tables with logical associations between them</a:t>
            </a:r>
          </a:p>
          <a:p>
            <a:r>
              <a:rPr lang="en-US" sz="2800" dirty="0"/>
              <a:t>The associations (relationships) allow the data to be combined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31894"/>
              </p:ext>
            </p:extLst>
          </p:nvPr>
        </p:nvGraphicFramePr>
        <p:xfrm>
          <a:off x="914400" y="3810000"/>
          <a:ext cx="1905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Major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92420"/>
              </p:ext>
            </p:extLst>
          </p:nvPr>
        </p:nvGraphicFramePr>
        <p:xfrm>
          <a:off x="3657600" y="3810000"/>
          <a:ext cx="190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Student-Class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StudentID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ClassID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>
            <a:off x="2819400" y="4343400"/>
            <a:ext cx="852488" cy="3810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505200" y="459581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3505200" y="472440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69406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4336257" y="1668332"/>
            <a:ext cx="33528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29621"/>
              </p:ext>
            </p:extLst>
          </p:nvPr>
        </p:nvGraphicFramePr>
        <p:xfrm>
          <a:off x="6414247" y="3810000"/>
          <a:ext cx="1905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" name="Elbow Connector 22"/>
          <p:cNvCxnSpPr/>
          <p:nvPr/>
        </p:nvCxnSpPr>
        <p:spPr>
          <a:xfrm rot="10800000" flipV="1">
            <a:off x="5562601" y="4343399"/>
            <a:ext cx="845353" cy="762729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566801" y="5106129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562600" y="4961572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24600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473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NoSQL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/>
              <a:t>Stands for “Not only SQL” </a:t>
            </a:r>
          </a:p>
          <a:p>
            <a:pPr lvl="1"/>
            <a:r>
              <a:rPr lang="en-US" sz="2600" dirty="0"/>
              <a:t>Supports </a:t>
            </a:r>
            <a:r>
              <a:rPr lang="en-US" sz="2600" dirty="0">
                <a:solidFill>
                  <a:srgbClr val="C00000"/>
                </a:solidFill>
              </a:rPr>
              <a:t>unstructured data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2800" dirty="0"/>
              <a:t>Primary Goal: flexibility and scalability</a:t>
            </a:r>
          </a:p>
          <a:p>
            <a:pPr lvl="1"/>
            <a:r>
              <a:rPr lang="en-US" dirty="0"/>
              <a:t>schema-less and nested data</a:t>
            </a:r>
          </a:p>
          <a:p>
            <a:pPr lvl="1"/>
            <a:r>
              <a:rPr lang="en-US" dirty="0"/>
              <a:t>Less space required</a:t>
            </a:r>
          </a:p>
          <a:p>
            <a:pPr lvl="1"/>
            <a:endParaRPr lang="en-US" sz="2400" dirty="0"/>
          </a:p>
          <a:p>
            <a:r>
              <a:rPr lang="en-US" sz="2800" dirty="0"/>
              <a:t>Better fit for Digital Economy requirements</a:t>
            </a:r>
          </a:p>
          <a:p>
            <a:pPr lvl="1"/>
            <a:r>
              <a:rPr lang="en-US" dirty="0"/>
              <a:t>Facebook, Airbnb, Netflix, LinkedIn, …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146770" y="3200400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9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9232</TotalTime>
  <Words>642</Words>
  <Application>Microsoft Office PowerPoint</Application>
  <PresentationFormat>On-screen Show (4:3)</PresentationFormat>
  <Paragraphs>170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The Information Architecture of an Organization</vt:lpstr>
      <vt:lpstr>What Do You Do With Data?</vt:lpstr>
      <vt:lpstr>Components of an information infrastructure</vt:lpstr>
      <vt:lpstr>The Information Architecture of an Organization</vt:lpstr>
      <vt:lpstr>The Transactional Database </vt:lpstr>
      <vt:lpstr>Relational Database (RDBMS)</vt:lpstr>
      <vt:lpstr>Relational Database Student-Class enrollment Example</vt:lpstr>
      <vt:lpstr>The Relational Database Student-Class enrollment Example</vt:lpstr>
      <vt:lpstr>NoSQL Database</vt:lpstr>
      <vt:lpstr>NoSQL Database Schema-less and embedded documents</vt:lpstr>
      <vt:lpstr>NoSQL Database </vt:lpstr>
      <vt:lpstr>From structured to unstructured data</vt:lpstr>
      <vt:lpstr>The Analytical Data Store</vt:lpstr>
      <vt:lpstr>Comparing Transactional and Analytical Data Stores</vt:lpstr>
      <vt:lpstr>The agenda for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AJ Raven</cp:lastModifiedBy>
  <cp:revision>444</cp:revision>
  <cp:lastPrinted>2011-06-28T14:45:53Z</cp:lastPrinted>
  <dcterms:created xsi:type="dcterms:W3CDTF">2011-06-28T13:08:25Z</dcterms:created>
  <dcterms:modified xsi:type="dcterms:W3CDTF">2020-01-12T20:08:09Z</dcterms:modified>
</cp:coreProperties>
</file>