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3"/>
  </p:notesMasterIdLst>
  <p:sldIdLst>
    <p:sldId id="336" r:id="rId2"/>
    <p:sldId id="306" r:id="rId3"/>
    <p:sldId id="304" r:id="rId4"/>
    <p:sldId id="305" r:id="rId5"/>
    <p:sldId id="307" r:id="rId6"/>
    <p:sldId id="322" r:id="rId7"/>
    <p:sldId id="337" r:id="rId8"/>
    <p:sldId id="340" r:id="rId9"/>
    <p:sldId id="338" r:id="rId10"/>
    <p:sldId id="362" r:id="rId11"/>
    <p:sldId id="361" r:id="rId12"/>
    <p:sldId id="343" r:id="rId13"/>
    <p:sldId id="363" r:id="rId14"/>
    <p:sldId id="344" r:id="rId15"/>
    <p:sldId id="345" r:id="rId16"/>
    <p:sldId id="346" r:id="rId17"/>
    <p:sldId id="347" r:id="rId18"/>
    <p:sldId id="365" r:id="rId19"/>
    <p:sldId id="350" r:id="rId20"/>
    <p:sldId id="355" r:id="rId21"/>
    <p:sldId id="323" r:id="rId22"/>
    <p:sldId id="351" r:id="rId23"/>
    <p:sldId id="360" r:id="rId24"/>
    <p:sldId id="326" r:id="rId25"/>
    <p:sldId id="354" r:id="rId26"/>
    <p:sldId id="353" r:id="rId27"/>
    <p:sldId id="356" r:id="rId28"/>
    <p:sldId id="352" r:id="rId29"/>
    <p:sldId id="327" r:id="rId30"/>
    <p:sldId id="366" r:id="rId31"/>
    <p:sldId id="367" r:id="rId32"/>
    <p:sldId id="368" r:id="rId33"/>
    <p:sldId id="328" r:id="rId34"/>
    <p:sldId id="357" r:id="rId35"/>
    <p:sldId id="274" r:id="rId36"/>
    <p:sldId id="333" r:id="rId37"/>
    <p:sldId id="308" r:id="rId38"/>
    <p:sldId id="359" r:id="rId39"/>
    <p:sldId id="325" r:id="rId40"/>
    <p:sldId id="332" r:id="rId41"/>
    <p:sldId id="335" r:id="rId4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87670" autoAdjust="0"/>
  </p:normalViewPr>
  <p:slideViewPr>
    <p:cSldViewPr>
      <p:cViewPr varScale="1">
        <p:scale>
          <a:sx n="70" d="100"/>
          <a:sy n="70" d="100"/>
        </p:scale>
        <p:origin x="138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/>
            <a:t>In business, a transaction is the exchange of information, goods, or services.</a:t>
          </a:r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/>
            <a:t>For databases, a transaction is an action performed in a database management system.</a:t>
          </a:r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/>
            <a:t>Operational databases deal with both: they store information about business transactions using database transactions</a:t>
          </a:r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/>
            <a:t>This is an example of </a:t>
          </a:r>
          <a:r>
            <a:rPr lang="en-US" b="1" baseline="-3000" dirty="0"/>
            <a:t>normalization</a:t>
          </a:r>
          <a:r>
            <a:rPr lang="en-US" baseline="-3000" dirty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9F3B8-63B2-46F5-85BA-5CE6C1E0A5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A80B5-F62B-4C0B-8882-E39D4BC2A23D}">
      <dgm:prSet phldrT="[Text]"/>
      <dgm:spPr/>
      <dgm:t>
        <a:bodyPr/>
        <a:lstStyle/>
        <a:p>
          <a:r>
            <a:rPr lang="en-US" dirty="0"/>
            <a:t>Keep in mind…</a:t>
          </a:r>
        </a:p>
      </dgm:t>
    </dgm:pt>
    <dgm:pt modelId="{0EDA5FAB-AE79-4238-A4D6-1564F9EFDE94}" type="parTrans" cxnId="{E111CB08-CDEA-4A13-8806-CA743ED0086C}">
      <dgm:prSet/>
      <dgm:spPr/>
      <dgm:t>
        <a:bodyPr/>
        <a:lstStyle/>
        <a:p>
          <a:endParaRPr lang="en-US"/>
        </a:p>
      </dgm:t>
    </dgm:pt>
    <dgm:pt modelId="{080B0ED6-C530-46C8-9C18-A5FF720E13F6}" type="sibTrans" cxnId="{E111CB08-CDEA-4A13-8806-CA743ED0086C}">
      <dgm:prSet/>
      <dgm:spPr/>
      <dgm:t>
        <a:bodyPr/>
        <a:lstStyle/>
        <a:p>
          <a:endParaRPr lang="en-US"/>
        </a:p>
      </dgm:t>
    </dgm:pt>
    <dgm:pt modelId="{717CEE51-9DCE-4E2D-9BB5-74AFC37E56B1}">
      <dgm:prSet phldrT="[Text]"/>
      <dgm:spPr/>
      <dgm:t>
        <a:bodyPr/>
        <a:lstStyle/>
        <a:p>
          <a:r>
            <a:rPr lang="en-US" dirty="0"/>
            <a:t>The field names don’t have to match (i.e., </a:t>
          </a:r>
          <a:r>
            <a:rPr lang="en-US" dirty="0" err="1"/>
            <a:t>OrderNumber</a:t>
          </a:r>
          <a:r>
            <a:rPr lang="en-US" dirty="0"/>
            <a:t>)</a:t>
          </a:r>
        </a:p>
      </dgm:t>
    </dgm:pt>
    <dgm:pt modelId="{2EEB26F6-CCA7-48A0-B582-591D53CD0E78}" type="parTrans" cxnId="{792B4714-74BD-4A56-87B2-08DE63E31B96}">
      <dgm:prSet/>
      <dgm:spPr/>
      <dgm:t>
        <a:bodyPr/>
        <a:lstStyle/>
        <a:p>
          <a:endParaRPr lang="en-US"/>
        </a:p>
      </dgm:t>
    </dgm:pt>
    <dgm:pt modelId="{6B4FF989-EF50-49CE-B16C-6EF11120DCC1}" type="sibTrans" cxnId="{792B4714-74BD-4A56-87B2-08DE63E31B96}">
      <dgm:prSet/>
      <dgm:spPr/>
      <dgm:t>
        <a:bodyPr/>
        <a:lstStyle/>
        <a:p>
          <a:endParaRPr lang="en-US"/>
        </a:p>
      </dgm:t>
    </dgm:pt>
    <dgm:pt modelId="{B0ADED07-509F-4533-90A3-0DE445A78E35}">
      <dgm:prSet phldrT="[Text]"/>
      <dgm:spPr/>
      <dgm:t>
        <a:bodyPr/>
        <a:lstStyle/>
        <a:p>
          <a:r>
            <a:rPr lang="en-US" dirty="0"/>
            <a:t>But they have to represent the same thing</a:t>
          </a:r>
        </a:p>
      </dgm:t>
    </dgm:pt>
    <dgm:pt modelId="{CD38BCD2-B4F8-4D9D-A928-3EDAD99C5606}" type="parTrans" cxnId="{D8909031-09B3-48A8-8740-55BA8BCDDD22}">
      <dgm:prSet/>
      <dgm:spPr/>
      <dgm:t>
        <a:bodyPr/>
        <a:lstStyle/>
        <a:p>
          <a:endParaRPr lang="en-US"/>
        </a:p>
      </dgm:t>
    </dgm:pt>
    <dgm:pt modelId="{FBA69374-9153-45F1-A0E1-A38AAC30552F}" type="sibTrans" cxnId="{D8909031-09B3-48A8-8740-55BA8BCDDD22}">
      <dgm:prSet/>
      <dgm:spPr/>
      <dgm:t>
        <a:bodyPr/>
        <a:lstStyle/>
        <a:p>
          <a:endParaRPr lang="en-US"/>
        </a:p>
      </dgm:t>
    </dgm:pt>
    <dgm:pt modelId="{BFACE581-AE54-471A-83AB-E52BEB8F4C8E}">
      <dgm:prSet phldrT="[Text]"/>
      <dgm:spPr/>
      <dgm:t>
        <a:bodyPr/>
        <a:lstStyle/>
        <a:p>
          <a:r>
            <a:rPr lang="en-US" dirty="0"/>
            <a:t>This is “</a:t>
          </a:r>
          <a:r>
            <a:rPr lang="en-US" dirty="0" err="1"/>
            <a:t>denormalized</a:t>
          </a:r>
          <a:r>
            <a:rPr lang="en-US" dirty="0"/>
            <a:t>” data (it repeats)</a:t>
          </a:r>
        </a:p>
      </dgm:t>
    </dgm:pt>
    <dgm:pt modelId="{DB75B2AF-821B-415F-9238-F6B676A2D02A}" type="parTrans" cxnId="{F52C761B-D1BE-4C79-9AD4-A6780B89EF7F}">
      <dgm:prSet/>
      <dgm:spPr/>
      <dgm:t>
        <a:bodyPr/>
        <a:lstStyle/>
        <a:p>
          <a:endParaRPr lang="en-US"/>
        </a:p>
      </dgm:t>
    </dgm:pt>
    <dgm:pt modelId="{35ADD440-3A56-453C-98EF-FCD6A8318805}" type="sibTrans" cxnId="{F52C761B-D1BE-4C79-9AD4-A6780B89EF7F}">
      <dgm:prSet/>
      <dgm:spPr/>
      <dgm:t>
        <a:bodyPr/>
        <a:lstStyle/>
        <a:p>
          <a:endParaRPr lang="en-US"/>
        </a:p>
      </dgm:t>
    </dgm:pt>
    <dgm:pt modelId="{F3E9D097-907C-4E68-9EEA-0D5FF1D125FD}" type="pres">
      <dgm:prSet presAssocID="{84C9F3B8-63B2-46F5-85BA-5CE6C1E0A501}" presName="linear" presStyleCnt="0">
        <dgm:presLayoutVars>
          <dgm:animLvl val="lvl"/>
          <dgm:resizeHandles val="exact"/>
        </dgm:presLayoutVars>
      </dgm:prSet>
      <dgm:spPr/>
    </dgm:pt>
    <dgm:pt modelId="{89C0EE40-9850-4D11-B9D4-911F040FF737}" type="pres">
      <dgm:prSet presAssocID="{BD3A80B5-F62B-4C0B-8882-E39D4BC2A23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9A23A68-7DC1-41F1-89D8-C3F14DC36E62}" type="pres">
      <dgm:prSet presAssocID="{BD3A80B5-F62B-4C0B-8882-E39D4BC2A23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111CB08-CDEA-4A13-8806-CA743ED0086C}" srcId="{84C9F3B8-63B2-46F5-85BA-5CE6C1E0A501}" destId="{BD3A80B5-F62B-4C0B-8882-E39D4BC2A23D}" srcOrd="0" destOrd="0" parTransId="{0EDA5FAB-AE79-4238-A4D6-1564F9EFDE94}" sibTransId="{080B0ED6-C530-46C8-9C18-A5FF720E13F6}"/>
    <dgm:cxn modelId="{792B4714-74BD-4A56-87B2-08DE63E31B96}" srcId="{BD3A80B5-F62B-4C0B-8882-E39D4BC2A23D}" destId="{717CEE51-9DCE-4E2D-9BB5-74AFC37E56B1}" srcOrd="0" destOrd="0" parTransId="{2EEB26F6-CCA7-48A0-B582-591D53CD0E78}" sibTransId="{6B4FF989-EF50-49CE-B16C-6EF11120DCC1}"/>
    <dgm:cxn modelId="{F52C761B-D1BE-4C79-9AD4-A6780B89EF7F}" srcId="{BD3A80B5-F62B-4C0B-8882-E39D4BC2A23D}" destId="{BFACE581-AE54-471A-83AB-E52BEB8F4C8E}" srcOrd="2" destOrd="0" parTransId="{DB75B2AF-821B-415F-9238-F6B676A2D02A}" sibTransId="{35ADD440-3A56-453C-98EF-FCD6A8318805}"/>
    <dgm:cxn modelId="{DD3E1821-FB4A-448C-A559-4DBE8C775A44}" type="presOf" srcId="{717CEE51-9DCE-4E2D-9BB5-74AFC37E56B1}" destId="{D9A23A68-7DC1-41F1-89D8-C3F14DC36E62}" srcOrd="0" destOrd="0" presId="urn:microsoft.com/office/officeart/2005/8/layout/vList2"/>
    <dgm:cxn modelId="{D8909031-09B3-48A8-8740-55BA8BCDDD22}" srcId="{BD3A80B5-F62B-4C0B-8882-E39D4BC2A23D}" destId="{B0ADED07-509F-4533-90A3-0DE445A78E35}" srcOrd="1" destOrd="0" parTransId="{CD38BCD2-B4F8-4D9D-A928-3EDAD99C5606}" sibTransId="{FBA69374-9153-45F1-A0E1-A38AAC30552F}"/>
    <dgm:cxn modelId="{65492D40-8726-4895-B910-96D1E077F0DA}" type="presOf" srcId="{BD3A80B5-F62B-4C0B-8882-E39D4BC2A23D}" destId="{89C0EE40-9850-4D11-B9D4-911F040FF737}" srcOrd="0" destOrd="0" presId="urn:microsoft.com/office/officeart/2005/8/layout/vList2"/>
    <dgm:cxn modelId="{8C4A0680-72E2-4197-BF84-E4B6C58B3536}" type="presOf" srcId="{B0ADED07-509F-4533-90A3-0DE445A78E35}" destId="{D9A23A68-7DC1-41F1-89D8-C3F14DC36E62}" srcOrd="0" destOrd="1" presId="urn:microsoft.com/office/officeart/2005/8/layout/vList2"/>
    <dgm:cxn modelId="{6054D891-EA38-477A-BDAA-207B3E1F5075}" type="presOf" srcId="{84C9F3B8-63B2-46F5-85BA-5CE6C1E0A501}" destId="{F3E9D097-907C-4E68-9EEA-0D5FF1D125FD}" srcOrd="0" destOrd="0" presId="urn:microsoft.com/office/officeart/2005/8/layout/vList2"/>
    <dgm:cxn modelId="{07512CBC-BFB6-4B4A-892B-1CF18EE23221}" type="presOf" srcId="{BFACE581-AE54-471A-83AB-E52BEB8F4C8E}" destId="{D9A23A68-7DC1-41F1-89D8-C3F14DC36E62}" srcOrd="0" destOrd="2" presId="urn:microsoft.com/office/officeart/2005/8/layout/vList2"/>
    <dgm:cxn modelId="{CC721DA4-E945-4647-B576-EFF5AAABB932}" type="presParOf" srcId="{F3E9D097-907C-4E68-9EEA-0D5FF1D125FD}" destId="{89C0EE40-9850-4D11-B9D4-911F040FF737}" srcOrd="0" destOrd="0" presId="urn:microsoft.com/office/officeart/2005/8/layout/vList2"/>
    <dgm:cxn modelId="{75D5F900-C26D-40F0-9D79-A925128065D4}" type="presParOf" srcId="{F3E9D097-907C-4E68-9EEA-0D5FF1D125FD}" destId="{D9A23A68-7DC1-41F1-89D8-C3F14DC36E6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382427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 business, a transaction is the exchange of information, goods, or services.</a:t>
          </a:r>
        </a:p>
      </dsp:txBody>
      <dsp:txXfrm>
        <a:off x="57347" y="439774"/>
        <a:ext cx="4762106" cy="1060059"/>
      </dsp:txXfrm>
    </dsp:sp>
    <dsp:sp modelId="{EC2A205F-497B-4394-BD8B-20D9858FECEF}">
      <dsp:nvSpPr>
        <dsp:cNvPr id="0" name=""/>
        <dsp:cNvSpPr/>
      </dsp:nvSpPr>
      <dsp:spPr>
        <a:xfrm>
          <a:off x="0" y="1617660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For databases, a transaction is an action performed in a database management system.</a:t>
          </a:r>
        </a:p>
      </dsp:txBody>
      <dsp:txXfrm>
        <a:off x="57347" y="1675007"/>
        <a:ext cx="4762106" cy="1060059"/>
      </dsp:txXfrm>
    </dsp:sp>
    <dsp:sp modelId="{D0CC1C29-2808-4530-AB49-975079FB1B8C}">
      <dsp:nvSpPr>
        <dsp:cNvPr id="0" name=""/>
        <dsp:cNvSpPr/>
      </dsp:nvSpPr>
      <dsp:spPr>
        <a:xfrm>
          <a:off x="0" y="2852893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Operational databases deal with both: they store information about business transactions using database transactions</a:t>
          </a:r>
        </a:p>
      </dsp:txBody>
      <dsp:txXfrm>
        <a:off x="57347" y="2910240"/>
        <a:ext cx="4762106" cy="1060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A243-3E20-4573-A11E-DF4BB875C719}">
      <dsp:nvSpPr>
        <dsp:cNvPr id="0" name=""/>
        <dsp:cNvSpPr/>
      </dsp:nvSpPr>
      <dsp:spPr>
        <a:xfrm>
          <a:off x="0" y="315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No repeating orders or customers.</a:t>
          </a:r>
          <a:endParaRPr lang="en-US" sz="3000" kern="1200" dirty="0"/>
        </a:p>
      </dsp:txBody>
      <dsp:txXfrm>
        <a:off x="35125" y="66625"/>
        <a:ext cx="4044550" cy="649299"/>
      </dsp:txXfrm>
    </dsp:sp>
    <dsp:sp modelId="{A9390E8B-BEF9-4BE8-BECF-CF847EFE6FE3}">
      <dsp:nvSpPr>
        <dsp:cNvPr id="0" name=""/>
        <dsp:cNvSpPr/>
      </dsp:nvSpPr>
      <dsp:spPr>
        <a:xfrm>
          <a:off x="0" y="83745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Every customer is unique.</a:t>
          </a:r>
          <a:endParaRPr lang="en-US" sz="3000" kern="1200" dirty="0"/>
        </a:p>
      </dsp:txBody>
      <dsp:txXfrm>
        <a:off x="35125" y="872575"/>
        <a:ext cx="4044550" cy="649299"/>
      </dsp:txXfrm>
    </dsp:sp>
    <dsp:sp modelId="{E938D855-B4C5-44C5-BE20-0F69FEAF79EB}">
      <dsp:nvSpPr>
        <dsp:cNvPr id="0" name=""/>
        <dsp:cNvSpPr/>
      </dsp:nvSpPr>
      <dsp:spPr>
        <a:xfrm>
          <a:off x="0" y="16434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Every order is unique.</a:t>
          </a:r>
          <a:endParaRPr lang="en-US" sz="3000" kern="1200" dirty="0"/>
        </a:p>
      </dsp:txBody>
      <dsp:txXfrm>
        <a:off x="35125" y="1678525"/>
        <a:ext cx="4044550" cy="649299"/>
      </dsp:txXfrm>
    </dsp:sp>
    <dsp:sp modelId="{748F216F-A643-4C40-8C5F-759609B88DCD}">
      <dsp:nvSpPr>
        <dsp:cNvPr id="0" name=""/>
        <dsp:cNvSpPr/>
      </dsp:nvSpPr>
      <dsp:spPr>
        <a:xfrm>
          <a:off x="0" y="2449349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-3000" dirty="0"/>
            <a:t>This is an example of </a:t>
          </a:r>
          <a:r>
            <a:rPr lang="en-US" sz="3000" b="1" kern="1200" baseline="-3000" dirty="0"/>
            <a:t>normalization</a:t>
          </a:r>
          <a:r>
            <a:rPr lang="en-US" sz="3000" kern="1200" baseline="-3000" dirty="0"/>
            <a:t>..</a:t>
          </a:r>
          <a:endParaRPr lang="en-US" sz="3000" kern="1200" dirty="0"/>
        </a:p>
      </dsp:txBody>
      <dsp:txXfrm>
        <a:off x="35125" y="2484474"/>
        <a:ext cx="4044550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0EE40-9850-4D11-B9D4-911F040FF737}">
      <dsp:nvSpPr>
        <dsp:cNvPr id="0" name=""/>
        <dsp:cNvSpPr/>
      </dsp:nvSpPr>
      <dsp:spPr>
        <a:xfrm>
          <a:off x="0" y="154338"/>
          <a:ext cx="487387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Keep in mind…</a:t>
          </a:r>
        </a:p>
      </dsp:txBody>
      <dsp:txXfrm>
        <a:off x="31613" y="185951"/>
        <a:ext cx="4810644" cy="584369"/>
      </dsp:txXfrm>
    </dsp:sp>
    <dsp:sp modelId="{D9A23A68-7DC1-41F1-89D8-C3F14DC36E62}">
      <dsp:nvSpPr>
        <dsp:cNvPr id="0" name=""/>
        <dsp:cNvSpPr/>
      </dsp:nvSpPr>
      <dsp:spPr>
        <a:xfrm>
          <a:off x="0" y="801933"/>
          <a:ext cx="4873870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74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The field names don’t have to match (i.e., </a:t>
          </a:r>
          <a:r>
            <a:rPr lang="en-US" sz="2100" kern="1200" dirty="0" err="1"/>
            <a:t>OrderNumber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But they have to represent the same thing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This is “</a:t>
          </a:r>
          <a:r>
            <a:rPr lang="en-US" sz="2100" kern="1200" dirty="0" err="1"/>
            <a:t>denormalized</a:t>
          </a:r>
          <a:r>
            <a:rPr lang="en-US" sz="2100" kern="1200" dirty="0"/>
            <a:t>” data (it repeats)</a:t>
          </a:r>
        </a:p>
      </dsp:txBody>
      <dsp:txXfrm>
        <a:off x="0" y="801933"/>
        <a:ext cx="4873870" cy="167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Schema </a:t>
            </a:r>
            <a:r>
              <a:rPr lang="ko-KR" altLang="en-US" dirty="0"/>
              <a:t>에 대한 </a:t>
            </a:r>
            <a:r>
              <a:rPr lang="en-US" altLang="ko-KR" dirty="0"/>
              <a:t>slide </a:t>
            </a:r>
            <a:r>
              <a:rPr lang="ko-KR" altLang="en-US" dirty="0"/>
              <a:t>추가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3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9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28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9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43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checking the requirement statement, you should check for the cardinality</a:t>
            </a:r>
          </a:p>
          <a:p>
            <a:r>
              <a:rPr lang="en-US" dirty="0"/>
              <a:t>If none, then you should make an assumption and own </a:t>
            </a:r>
            <a:r>
              <a:rPr lang="en-US" dirty="0" err="1"/>
              <a:t>judement</a:t>
            </a:r>
            <a:r>
              <a:rPr lang="en-US" dirty="0"/>
              <a:t> which may make more sense.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In many cases, regarding maximum cardinality there is an right and wrong answer.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33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1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7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0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3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82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5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3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669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0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4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95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9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60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98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45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19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4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jeremy.shafer@temple.edu" TargetMode="External"/><Relationship Id="rId2" Type="http://schemas.openxmlformats.org/officeDocument/2006/relationships/hyperlink" Target="mailto:ajraven@temple.edu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ajraven@temple.edu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remy.shafer@temple.edu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077200" cy="19272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Relational Data Modeling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175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3549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3505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4075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4343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4471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3983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523973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483691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50492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3" name="Content Placeholder 17"/>
          <p:cNvSpPr>
            <a:spLocks noGrp="1"/>
          </p:cNvSpPr>
          <p:nvPr>
            <p:ph idx="1"/>
          </p:nvPr>
        </p:nvSpPr>
        <p:spPr>
          <a:xfrm>
            <a:off x="457200" y="1349533"/>
            <a:ext cx="8229600" cy="1905000"/>
          </a:xfrm>
        </p:spPr>
        <p:txBody>
          <a:bodyPr>
            <a:normAutofit/>
          </a:bodyPr>
          <a:lstStyle/>
          <a:p>
            <a:r>
              <a:rPr lang="en-US" sz="2400" dirty="0"/>
              <a:t>Cardinality describes the rules of the association (relationship) between entities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There are many ways of denoting cardinality, but we will use crows feet notation.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3983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13814" y="4326168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34673"/>
              </p:ext>
            </p:extLst>
          </p:nvPr>
        </p:nvGraphicFramePr>
        <p:xfrm>
          <a:off x="5608362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14153"/>
              </p:ext>
            </p:extLst>
          </p:nvPr>
        </p:nvGraphicFramePr>
        <p:xfrm>
          <a:off x="1962657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3334732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1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3887" y="4267200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4351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4795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4804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4785860" y="5207245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4639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4007145" y="6228029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3887" y="5492825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78" y="10437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693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5794" y="1740497"/>
            <a:ext cx="1006900" cy="33784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99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 animBg="1"/>
      <p:bldP spid="41" grpId="0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69414"/>
              </p:ext>
            </p:extLst>
          </p:nvPr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976"/>
              </p:ext>
            </p:extLst>
          </p:nvPr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33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82928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H="1">
            <a:off x="3733800" y="2381576"/>
            <a:ext cx="315558" cy="5420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11691" y="2350532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33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22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Maximum cardinality (type of relationship)</a:t>
            </a:r>
          </a:p>
          <a:p>
            <a:pPr lvl="1"/>
            <a:r>
              <a:rPr lang="en-US" sz="2400" dirty="0"/>
              <a:t>Describes the maximum number of entity instances that participate in a relationship</a:t>
            </a:r>
          </a:p>
          <a:p>
            <a:pPr lvl="2"/>
            <a:r>
              <a:rPr lang="en-US" dirty="0"/>
              <a:t>One-to-one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One-to-many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Many-to-many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1828"/>
              </p:ext>
            </p:extLst>
          </p:nvPr>
        </p:nvGraphicFramePr>
        <p:xfrm>
          <a:off x="1865864" y="308931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3541550" y="3332135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591556" y="324048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5860397" y="324048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32597"/>
              </p:ext>
            </p:extLst>
          </p:nvPr>
        </p:nvGraphicFramePr>
        <p:xfrm>
          <a:off x="5970125" y="308931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02416"/>
              </p:ext>
            </p:extLst>
          </p:nvPr>
        </p:nvGraphicFramePr>
        <p:xfrm>
          <a:off x="1865864" y="431285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3541550" y="455568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591556" y="4464030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48256"/>
              </p:ext>
            </p:extLst>
          </p:nvPr>
        </p:nvGraphicFramePr>
        <p:xfrm>
          <a:off x="5970125" y="431285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791200" y="4424276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791200" y="4552864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20737"/>
              </p:ext>
            </p:extLst>
          </p:nvPr>
        </p:nvGraphicFramePr>
        <p:xfrm>
          <a:off x="1865864" y="555079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3541550" y="5793621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64440"/>
              </p:ext>
            </p:extLst>
          </p:nvPr>
        </p:nvGraphicFramePr>
        <p:xfrm>
          <a:off x="5970125" y="5550798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791200" y="5662216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791200" y="5790804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>
            <a:off x="3539663" y="5647113"/>
            <a:ext cx="101339" cy="149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V="1">
            <a:off x="3539663" y="5796512"/>
            <a:ext cx="101339" cy="122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61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One-to-One (1:1)</a:t>
            </a:r>
          </a:p>
          <a:p>
            <a:pPr lvl="1"/>
            <a:r>
              <a:rPr lang="en-US" dirty="0"/>
              <a:t>A single instance of one entity is related to a single instance of another entity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One-to-One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9999" y="5251135"/>
            <a:ext cx="434340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governor governs (at most) </a:t>
            </a:r>
            <a:r>
              <a:rPr lang="en-US" sz="2000" b="1" dirty="0"/>
              <a:t>one</a:t>
            </a:r>
            <a:r>
              <a:rPr lang="en-US" sz="2000" dirty="0"/>
              <a:t> state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H="1" flipV="1">
            <a:off x="3049193" y="3458761"/>
            <a:ext cx="227407" cy="1262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95400" y="4721352"/>
            <a:ext cx="3962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state has (at most) </a:t>
            </a:r>
            <a:r>
              <a:rPr lang="en-US" sz="2000" b="1" dirty="0"/>
              <a:t>one</a:t>
            </a:r>
            <a:r>
              <a:rPr lang="en-US" sz="2000" dirty="0"/>
              <a:t> governor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V="1">
            <a:off x="5981700" y="3574735"/>
            <a:ext cx="3429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50321"/>
              </p:ext>
            </p:extLst>
          </p:nvPr>
        </p:nvGraphicFramePr>
        <p:xfrm>
          <a:off x="1278941" y="29942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Governor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54627" y="323704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004633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6324600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112434"/>
              </p:ext>
            </p:extLst>
          </p:nvPr>
        </p:nvGraphicFramePr>
        <p:xfrm>
          <a:off x="6434328" y="2994217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75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One-to-Many (1:n or 1:m)</a:t>
            </a:r>
          </a:p>
          <a:p>
            <a:pPr lvl="1"/>
            <a:r>
              <a:rPr lang="en-US" dirty="0"/>
              <a:t>A single instance of one entity is related to multiple instances of another entity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One-to-Many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664464" y="5334000"/>
            <a:ext cx="512673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book is published by (at most) </a:t>
            </a:r>
            <a:r>
              <a:rPr lang="en-US" sz="2000" b="1" dirty="0"/>
              <a:t>one</a:t>
            </a:r>
            <a:r>
              <a:rPr lang="en-US" sz="2000" dirty="0"/>
              <a:t> publisher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18632" y="3675367"/>
            <a:ext cx="283804" cy="114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86200" y="4756886"/>
            <a:ext cx="498652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publisher can publish </a:t>
            </a:r>
            <a:r>
              <a:rPr lang="en-US" sz="2000" b="1" dirty="0"/>
              <a:t>many</a:t>
            </a:r>
            <a:r>
              <a:rPr lang="en-US" sz="2000" dirty="0"/>
              <a:t> books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H="1" flipV="1">
            <a:off x="2971800" y="3426002"/>
            <a:ext cx="256032" cy="1907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21861"/>
              </p:ext>
            </p:extLst>
          </p:nvPr>
        </p:nvGraphicFramePr>
        <p:xfrm>
          <a:off x="1278941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Publisher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54627" y="323704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004633" y="31453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27257"/>
              </p:ext>
            </p:extLst>
          </p:nvPr>
        </p:nvGraphicFramePr>
        <p:xfrm>
          <a:off x="6434328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231650" y="311576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231650" y="324435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12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Many-to-Many (</a:t>
            </a:r>
            <a:r>
              <a:rPr lang="en-US" dirty="0" err="1"/>
              <a:t>n:n</a:t>
            </a:r>
            <a:r>
              <a:rPr lang="en-US" dirty="0"/>
              <a:t> or m:m)</a:t>
            </a:r>
          </a:p>
          <a:p>
            <a:pPr lvl="1"/>
            <a:r>
              <a:rPr lang="en-US" dirty="0"/>
              <a:t>Each instance of one entity is related to multiple instances of another entity, and vice versa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Many-to-Many Relationship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5175504"/>
            <a:ext cx="460533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An author can write </a:t>
            </a:r>
            <a:r>
              <a:rPr lang="en-US" sz="2000" b="1" dirty="0"/>
              <a:t>many</a:t>
            </a:r>
            <a:r>
              <a:rPr lang="en-US" sz="2000" dirty="0"/>
              <a:t> books</a:t>
            </a:r>
          </a:p>
        </p:txBody>
      </p:sp>
      <p:cxnSp>
        <p:nvCxnSpPr>
          <p:cNvPr id="8" name="Straight Arrow Connector 7"/>
          <p:cNvCxnSpPr>
            <a:stCxn id="9" idx="0"/>
          </p:cNvCxnSpPr>
          <p:nvPr/>
        </p:nvCxnSpPr>
        <p:spPr>
          <a:xfrm flipH="1" flipV="1">
            <a:off x="6099988" y="3581400"/>
            <a:ext cx="256711" cy="714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75983" y="4295745"/>
            <a:ext cx="536143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book can be written by </a:t>
            </a:r>
            <a:r>
              <a:rPr lang="en-US" sz="2000" b="1" dirty="0"/>
              <a:t>many</a:t>
            </a:r>
            <a:r>
              <a:rPr lang="en-US" sz="2000" dirty="0"/>
              <a:t> authors</a:t>
            </a:r>
          </a:p>
        </p:txBody>
      </p:sp>
      <p:cxnSp>
        <p:nvCxnSpPr>
          <p:cNvPr id="11" name="Straight Arrow Connector 10"/>
          <p:cNvCxnSpPr>
            <a:stCxn id="2" idx="0"/>
          </p:cNvCxnSpPr>
          <p:nvPr/>
        </p:nvCxnSpPr>
        <p:spPr>
          <a:xfrm flipV="1">
            <a:off x="2759869" y="3581400"/>
            <a:ext cx="135731" cy="1594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93434"/>
              </p:ext>
            </p:extLst>
          </p:nvPr>
        </p:nvGraphicFramePr>
        <p:xfrm>
          <a:off x="1278941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54627" y="323704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686313"/>
              </p:ext>
            </p:extLst>
          </p:nvPr>
        </p:nvGraphicFramePr>
        <p:xfrm>
          <a:off x="6434328" y="299099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231650" y="311576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231650" y="324435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>
            <a:off x="2970543" y="3094958"/>
            <a:ext cx="101339" cy="149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V="1">
            <a:off x="2961019" y="3244355"/>
            <a:ext cx="110863" cy="121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21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7597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/>
              <a:t>Minimums are generally stated as either zero or one:</a:t>
            </a:r>
          </a:p>
          <a:p>
            <a:pPr lvl="1"/>
            <a:r>
              <a:rPr lang="en-US" sz="2000" dirty="0"/>
              <a:t>0 (optional): participation in the relationship by the entity is optional.</a:t>
            </a:r>
          </a:p>
          <a:p>
            <a:pPr lvl="1"/>
            <a:r>
              <a:rPr lang="en-US" sz="2000" dirty="0"/>
              <a:t>1 (mandatory): participation in the relationship by the entity is mandatory.</a:t>
            </a:r>
          </a:p>
          <a:p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Minimum Cardinality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2590800"/>
            <a:ext cx="3962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certificate is </a:t>
            </a:r>
            <a:r>
              <a:rPr lang="en-US" sz="2000" b="1" dirty="0"/>
              <a:t>optional</a:t>
            </a:r>
            <a:r>
              <a:rPr lang="en-US" sz="2000" dirty="0"/>
              <a:t> for a programmer; or a programmer may not have any certificates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0400" y="3511249"/>
            <a:ext cx="0" cy="603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5018" y="2590800"/>
            <a:ext cx="405003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A programmer is </a:t>
            </a:r>
            <a:r>
              <a:rPr lang="en-US" sz="2000" b="1" dirty="0"/>
              <a:t>mandatory</a:t>
            </a:r>
            <a:r>
              <a:rPr lang="en-US" sz="2000" dirty="0"/>
              <a:t> for a certificate); or a certificate has to be issued to (at least) one programmer.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72200" y="3606463"/>
            <a:ext cx="0" cy="508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42269" y="5486400"/>
            <a:ext cx="460533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1:m maximum cardinality: a programmer</a:t>
            </a:r>
          </a:p>
          <a:p>
            <a:r>
              <a:rPr lang="en-US" sz="2000" dirty="0"/>
              <a:t>can have </a:t>
            </a:r>
            <a:r>
              <a:rPr lang="en-US" sz="2000" b="1" dirty="0"/>
              <a:t>many</a:t>
            </a:r>
            <a:r>
              <a:rPr lang="en-US" sz="2000" dirty="0"/>
              <a:t> certificates; a certificate is issued to (at most) </a:t>
            </a:r>
            <a:r>
              <a:rPr lang="en-US" sz="2000" b="1" dirty="0"/>
              <a:t>one</a:t>
            </a:r>
            <a:r>
              <a:rPr lang="en-US" sz="2000" dirty="0"/>
              <a:t> programmer</a:t>
            </a: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V="1">
            <a:off x="4844938" y="4419600"/>
            <a:ext cx="1555862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0"/>
          </p:cNvCxnSpPr>
          <p:nvPr/>
        </p:nvCxnSpPr>
        <p:spPr>
          <a:xfrm flipH="1" flipV="1">
            <a:off x="3045618" y="4495800"/>
            <a:ext cx="179932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180514" y="4135581"/>
            <a:ext cx="80916" cy="228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3150004" y="4135582"/>
            <a:ext cx="0" cy="2338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97808"/>
              </p:ext>
            </p:extLst>
          </p:nvPr>
        </p:nvGraphicFramePr>
        <p:xfrm>
          <a:off x="1313410" y="398847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989096" y="4231295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039102" y="4139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358344"/>
              </p:ext>
            </p:extLst>
          </p:nvPr>
        </p:nvGraphicFramePr>
        <p:xfrm>
          <a:off x="6468797" y="3988472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Certificate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6282760" y="4103924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6282760" y="423251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4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Cardinality is defined by 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740"/>
            <a:ext cx="8229600" cy="1066800"/>
          </a:xfrm>
        </p:spPr>
        <p:txBody>
          <a:bodyPr/>
          <a:lstStyle/>
          <a:p>
            <a:r>
              <a:rPr lang="en-US" sz="2800" dirty="0"/>
              <a:t>What would the cardinality be in these entities?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32204"/>
              </p:ext>
            </p:extLst>
          </p:nvPr>
        </p:nvGraphicFramePr>
        <p:xfrm>
          <a:off x="880872" y="2403512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894886" y="2801956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00157"/>
              </p:ext>
            </p:extLst>
          </p:nvPr>
        </p:nvGraphicFramePr>
        <p:xfrm>
          <a:off x="6374587" y="2403512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71251" y="2189354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79025" y="2189353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83505"/>
              </p:ext>
            </p:extLst>
          </p:nvPr>
        </p:nvGraphicFramePr>
        <p:xfrm>
          <a:off x="880872" y="3723636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894886" y="412208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07252"/>
              </p:ext>
            </p:extLst>
          </p:nvPr>
        </p:nvGraphicFramePr>
        <p:xfrm>
          <a:off x="6374587" y="3723636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071251" y="3509478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79025" y="350947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72177"/>
              </p:ext>
            </p:extLst>
          </p:nvPr>
        </p:nvGraphicFramePr>
        <p:xfrm>
          <a:off x="880872" y="5084451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 flipV="1">
            <a:off x="2894886" y="5482895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19979"/>
              </p:ext>
            </p:extLst>
          </p:nvPr>
        </p:nvGraphicFramePr>
        <p:xfrm>
          <a:off x="6374587" y="5084451"/>
          <a:ext cx="2007413" cy="7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5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071251" y="4870293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79025" y="487029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407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96946" y="1463650"/>
            <a:ext cx="1850552" cy="5145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496510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4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86468" y="253045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82068" y="253045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</a:t>
            </a:r>
            <a:br>
              <a:rPr lang="en-US" dirty="0"/>
            </a:br>
            <a:r>
              <a:rPr lang="en-US" dirty="0"/>
              <a:t>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80" y="563171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" y="564809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6" y="5116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44" y="527139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68" y="553901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67268" y="328604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80796" y="328746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5268" y="328604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90769" y="253045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94782" y="253045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2268" y="253045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15097" y="146365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417015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u="sng" dirty="0"/>
              <a:t>relational</a:t>
            </a:r>
            <a:r>
              <a:rPr lang="en-US" dirty="0"/>
              <a:t>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091" y="4215637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101389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Database Schema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6233516" cy="50795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29200" y="2952447"/>
            <a:ext cx="4038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How many tables are there in this schema?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are the attributes for entity actor?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is the primary key for customer?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is the primary key for rental?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What foreign keys does rental table contain?</a:t>
            </a:r>
          </a:p>
        </p:txBody>
      </p:sp>
    </p:spTree>
    <p:extLst>
      <p:ext uri="{BB962C8B-B14F-4D97-AF65-F5344CB8AC3E}">
        <p14:creationId xmlns:p14="http://schemas.microsoft.com/office/powerpoint/2010/main" val="1975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Rules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E1ECAB2-B2F5-47D4-BF19-0494E2441D15}"/>
              </a:ext>
            </a:extLst>
          </p:cNvPr>
          <p:cNvSpPr/>
          <p:nvPr/>
        </p:nvSpPr>
        <p:spPr>
          <a:xfrm>
            <a:off x="3547871" y="4490131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Primary key field of “1” table put into “many” table as foreign key field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65210-7867-4D14-B6A5-5A298B594859}"/>
              </a:ext>
            </a:extLst>
          </p:cNvPr>
          <p:cNvSpPr/>
          <p:nvPr/>
        </p:nvSpPr>
        <p:spPr>
          <a:xfrm>
            <a:off x="914400" y="4382082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1:many relationships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19A79-B156-49FB-8314-F30F8F719771}"/>
              </a:ext>
            </a:extLst>
          </p:cNvPr>
          <p:cNvSpPr/>
          <p:nvPr/>
        </p:nvSpPr>
        <p:spPr>
          <a:xfrm>
            <a:off x="3547871" y="5580758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Create new table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1:many relationships with original tables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898016-D04B-4D28-871C-700B1B4423AF}"/>
              </a:ext>
            </a:extLst>
          </p:cNvPr>
          <p:cNvSpPr/>
          <p:nvPr/>
        </p:nvSpPr>
        <p:spPr>
          <a:xfrm>
            <a:off x="914400" y="5472708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 err="1"/>
              <a:t>many:many</a:t>
            </a:r>
            <a:r>
              <a:rPr lang="en-US" sz="3000" kern="1200" dirty="0"/>
              <a:t> relationships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1D3743-D4DC-4422-A671-161BD4CA2C61}"/>
              </a:ext>
            </a:extLst>
          </p:cNvPr>
          <p:cNvSpPr/>
          <p:nvPr/>
        </p:nvSpPr>
        <p:spPr>
          <a:xfrm>
            <a:off x="3547871" y="3390322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Put primary key field of one table into other table as foreign key field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B08D094-82C3-4703-82AF-1793FCBE7007}"/>
              </a:ext>
            </a:extLst>
          </p:cNvPr>
          <p:cNvSpPr/>
          <p:nvPr/>
        </p:nvSpPr>
        <p:spPr>
          <a:xfrm>
            <a:off x="914400" y="3282273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1:1 relationships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1046263"/>
            <a:ext cx="73152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1. Define entities and attributes and the relationship between entities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1916772"/>
            <a:ext cx="7315200" cy="81267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2. Create a table for every entity and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62971"/>
            <a:ext cx="7315200" cy="48577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Create Tables and Fields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95815"/>
              </p:ext>
            </p:extLst>
          </p:nvPr>
        </p:nvGraphicFramePr>
        <p:xfrm>
          <a:off x="947651" y="3611880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4911"/>
              </p:ext>
            </p:extLst>
          </p:nvPr>
        </p:nvGraphicFramePr>
        <p:xfrm>
          <a:off x="5032867" y="3979215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0566"/>
              </p:ext>
            </p:extLst>
          </p:nvPr>
        </p:nvGraphicFramePr>
        <p:xfrm>
          <a:off x="6969409" y="39792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3799"/>
              </p:ext>
            </p:extLst>
          </p:nvPr>
        </p:nvGraphicFramePr>
        <p:xfrm>
          <a:off x="2928851" y="3979215"/>
          <a:ext cx="164134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61835"/>
              </p:ext>
            </p:extLst>
          </p:nvPr>
        </p:nvGraphicFramePr>
        <p:xfrm>
          <a:off x="1391084" y="1066800"/>
          <a:ext cx="6686115" cy="2225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60183">
                  <a:extLst>
                    <a:ext uri="{9D8B030D-6E8A-4147-A177-3AD203B41FA5}">
                      <a16:colId xmlns:a16="http://schemas.microsoft.com/office/drawing/2014/main" val="3312192211"/>
                    </a:ext>
                  </a:extLst>
                </a:gridCol>
                <a:gridCol w="4825932">
                  <a:extLst>
                    <a:ext uri="{9D8B030D-6E8A-4147-A177-3AD203B41FA5}">
                      <a16:colId xmlns:a16="http://schemas.microsoft.com/office/drawing/2014/main" val="281637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1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CustomerID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FirstName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LastName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City, State, Zip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3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Membership</a:t>
                      </a:r>
                      <a:r>
                        <a:rPr lang="en-US" baseline="0" dirty="0" err="1"/>
                        <a:t>ID</a:t>
                      </a:r>
                      <a:r>
                        <a:rPr lang="en-US" baseline="0" dirty="0"/>
                        <a:t>, Level,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4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54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ProductName</a:t>
                      </a:r>
                      <a:r>
                        <a:rPr lang="en-US" baseline="0" dirty="0"/>
                        <a:t>,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7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attributes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 (Attribute</a:t>
                      </a:r>
                      <a:r>
                        <a:rPr lang="en-US" baseline="0" dirty="0"/>
                        <a:t> of both </a:t>
                      </a:r>
                      <a:r>
                        <a:rPr lang="en-US" dirty="0"/>
                        <a:t>order</a:t>
                      </a:r>
                      <a:r>
                        <a:rPr lang="en-US" baseline="0" dirty="0"/>
                        <a:t> and product)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84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79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Implement relationships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947651" y="3611880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032867" y="3979215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969409" y="39792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928851" y="3979215"/>
          <a:ext cx="164134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95045"/>
              </p:ext>
            </p:extLst>
          </p:nvPr>
        </p:nvGraphicFramePr>
        <p:xfrm>
          <a:off x="1227134" y="1371600"/>
          <a:ext cx="6686115" cy="148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97266">
                  <a:extLst>
                    <a:ext uri="{9D8B030D-6E8A-4147-A177-3AD203B41FA5}">
                      <a16:colId xmlns:a16="http://schemas.microsoft.com/office/drawing/2014/main" val="2916867426"/>
                    </a:ext>
                  </a:extLst>
                </a:gridCol>
                <a:gridCol w="3188849">
                  <a:extLst>
                    <a:ext uri="{9D8B030D-6E8A-4147-A177-3AD203B41FA5}">
                      <a16:colId xmlns:a16="http://schemas.microsoft.com/office/drawing/2014/main" val="1525753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  <a:r>
                        <a:rPr lang="en-US" baseline="0" dirty="0"/>
                        <a:t> of Relationship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07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Customer,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One-to</a:t>
                      </a:r>
                      <a:r>
                        <a:rPr lang="en-US" baseline="0" dirty="0"/>
                        <a:t>-one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1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Customer,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One-to-Many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18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Order,</a:t>
                      </a:r>
                      <a:r>
                        <a:rPr lang="en-US" baseline="0" dirty="0"/>
                        <a:t>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Many-to-Many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750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00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Membership Tables: </a:t>
            </a:r>
            <a:br>
              <a:rPr lang="en-US" sz="3600" dirty="0"/>
            </a:br>
            <a:r>
              <a:rPr lang="en-US" sz="3600" dirty="0"/>
              <a:t>The 1:1 Relationship</a:t>
            </a:r>
          </a:p>
        </p:txBody>
      </p:sp>
      <p:sp>
        <p:nvSpPr>
          <p:cNvPr id="11" name="Freeform: Shape 11">
            <a:extLst>
              <a:ext uri="{FF2B5EF4-FFF2-40B4-BE49-F238E27FC236}">
                <a16:creationId xmlns:a16="http://schemas.microsoft.com/office/drawing/2014/main" id="{F51D3743-D4DC-4422-A671-161BD4CA2C61}"/>
              </a:ext>
            </a:extLst>
          </p:cNvPr>
          <p:cNvSpPr/>
          <p:nvPr/>
        </p:nvSpPr>
        <p:spPr>
          <a:xfrm>
            <a:off x="3657600" y="1600200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Put primary key field of one table into other table as foreign key field</a:t>
            </a:r>
          </a:p>
        </p:txBody>
      </p:sp>
      <p:sp>
        <p:nvSpPr>
          <p:cNvPr id="12" name="Freeform: Shape 12">
            <a:extLst>
              <a:ext uri="{FF2B5EF4-FFF2-40B4-BE49-F238E27FC236}">
                <a16:creationId xmlns:a16="http://schemas.microsoft.com/office/drawing/2014/main" id="{DB08D094-82C3-4703-82AF-1793FCBE7007}"/>
              </a:ext>
            </a:extLst>
          </p:cNvPr>
          <p:cNvSpPr/>
          <p:nvPr/>
        </p:nvSpPr>
        <p:spPr>
          <a:xfrm>
            <a:off x="1024129" y="1492151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1:1 relationships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04227"/>
              </p:ext>
            </p:extLst>
          </p:nvPr>
        </p:nvGraphicFramePr>
        <p:xfrm>
          <a:off x="1876485" y="3198178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3528059" y="3721100"/>
            <a:ext cx="1859639" cy="1308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3669030" y="3657600"/>
            <a:ext cx="0" cy="2036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90458"/>
              </p:ext>
            </p:extLst>
          </p:nvPr>
        </p:nvGraphicFramePr>
        <p:xfrm>
          <a:off x="5387738" y="3429000"/>
          <a:ext cx="1641341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06910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CDF0DD-FB8A-45AC-AD75-783A14B2A958}"/>
              </a:ext>
            </a:extLst>
          </p:cNvPr>
          <p:cNvCxnSpPr>
            <a:cxnSpLocks/>
          </p:cNvCxnSpPr>
          <p:nvPr/>
        </p:nvCxnSpPr>
        <p:spPr>
          <a:xfrm>
            <a:off x="5315712" y="4925568"/>
            <a:ext cx="0" cy="2036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Membership Tables: </a:t>
            </a:r>
            <a:br>
              <a:rPr lang="en-US" sz="3600" dirty="0"/>
            </a:br>
            <a:r>
              <a:rPr lang="en-US" sz="3600" dirty="0"/>
              <a:t>The 1:1 Relationship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0180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394" y="4259095"/>
          <a:ext cx="4487806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933957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MembershipID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</a:t>
                      </a:r>
                      <a:r>
                        <a:rPr lang="en-US" sz="1600" baseline="0" dirty="0" err="1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7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22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Membership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41910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Customer ID</a:t>
            </a:r>
            <a:r>
              <a:rPr lang="en-US" sz="2400" b="1" dirty="0"/>
              <a:t> is a </a:t>
            </a:r>
            <a:r>
              <a:rPr lang="en-US" sz="2400" b="1" dirty="0">
                <a:solidFill>
                  <a:srgbClr val="FF0000"/>
                </a:solidFill>
              </a:rPr>
              <a:t>foreign key </a:t>
            </a:r>
            <a:r>
              <a:rPr lang="en-US" sz="2400" b="1" dirty="0"/>
              <a:t>in the Membership table. </a:t>
            </a:r>
          </a:p>
          <a:p>
            <a:r>
              <a:rPr lang="en-US" sz="2400" b="1" dirty="0"/>
              <a:t>We can associate each customer with each membership information!</a:t>
            </a:r>
          </a:p>
        </p:txBody>
      </p:sp>
    </p:spTree>
    <p:extLst>
      <p:ext uri="{BB962C8B-B14F-4D97-AF65-F5344CB8AC3E}">
        <p14:creationId xmlns:p14="http://schemas.microsoft.com/office/powerpoint/2010/main" val="4104012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Membership Tables: </a:t>
            </a:r>
            <a:br>
              <a:rPr lang="en-US" sz="3600" dirty="0"/>
            </a:br>
            <a:r>
              <a:rPr lang="en-US" sz="3600" dirty="0"/>
              <a:t>The 1:1 Relationship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22166"/>
              </p:ext>
            </p:extLst>
          </p:nvPr>
        </p:nvGraphicFramePr>
        <p:xfrm>
          <a:off x="533400" y="1701800"/>
          <a:ext cx="830580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2">
                  <a:extLst>
                    <a:ext uri="{9D8B030D-6E8A-4147-A177-3AD203B41FA5}">
                      <a16:colId xmlns:a16="http://schemas.microsoft.com/office/drawing/2014/main" val="3182798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MembershipID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83571"/>
              </p:ext>
            </p:extLst>
          </p:nvPr>
        </p:nvGraphicFramePr>
        <p:xfrm>
          <a:off x="541394" y="4259095"/>
          <a:ext cx="3802006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5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49339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MembershipID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7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222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Membership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423" y="41910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Alternatively, we can use </a:t>
            </a:r>
            <a:r>
              <a:rPr lang="en-US" sz="2400" b="1" dirty="0">
                <a:solidFill>
                  <a:srgbClr val="FF0000"/>
                </a:solidFill>
              </a:rPr>
              <a:t>Membership ID</a:t>
            </a:r>
            <a:r>
              <a:rPr lang="en-US" sz="2400" b="1" dirty="0"/>
              <a:t> is a </a:t>
            </a:r>
            <a:r>
              <a:rPr lang="en-US" sz="2400" b="1" dirty="0">
                <a:solidFill>
                  <a:srgbClr val="FF0000"/>
                </a:solidFill>
              </a:rPr>
              <a:t>foreign key </a:t>
            </a:r>
            <a:r>
              <a:rPr lang="en-US" sz="2400" b="1" dirty="0"/>
              <a:t>in the Customer table. </a:t>
            </a:r>
          </a:p>
          <a:p>
            <a:r>
              <a:rPr lang="en-US" sz="2400" b="1" dirty="0"/>
              <a:t>We can associate each customer with each membership information!</a:t>
            </a:r>
          </a:p>
        </p:txBody>
      </p:sp>
    </p:spTree>
    <p:extLst>
      <p:ext uri="{BB962C8B-B14F-4D97-AF65-F5344CB8AC3E}">
        <p14:creationId xmlns:p14="http://schemas.microsoft.com/office/powerpoint/2010/main" val="374004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1:m Relationship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876485" y="3198178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>
            <a:cxnSpLocks/>
          </p:cNvCxnSpPr>
          <p:nvPr/>
        </p:nvCxnSpPr>
        <p:spPr>
          <a:xfrm>
            <a:off x="3669030" y="3657600"/>
            <a:ext cx="0" cy="2036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Freeform: Shape 7">
            <a:extLst>
              <a:ext uri="{FF2B5EF4-FFF2-40B4-BE49-F238E27FC236}">
                <a16:creationId xmlns:a16="http://schemas.microsoft.com/office/drawing/2014/main" id="{8E1ECAB2-B2F5-47D4-BF19-0494E2441D15}"/>
              </a:ext>
            </a:extLst>
          </p:cNvPr>
          <p:cNvSpPr/>
          <p:nvPr/>
        </p:nvSpPr>
        <p:spPr>
          <a:xfrm>
            <a:off x="3542034" y="1708099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Primary key field of “1” table put into “many” table as foreign key field</a:t>
            </a:r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77065210-7867-4D14-B6A5-5A298B594859}"/>
              </a:ext>
            </a:extLst>
          </p:cNvPr>
          <p:cNvSpPr/>
          <p:nvPr/>
        </p:nvSpPr>
        <p:spPr>
          <a:xfrm>
            <a:off x="908563" y="1600050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/>
              <a:t>1:many relationships</a:t>
            </a:r>
          </a:p>
        </p:txBody>
      </p:sp>
      <p:sp>
        <p:nvSpPr>
          <p:cNvPr id="18" name="Freeform 17"/>
          <p:cNvSpPr/>
          <p:nvPr/>
        </p:nvSpPr>
        <p:spPr>
          <a:xfrm>
            <a:off x="3542034" y="3765649"/>
            <a:ext cx="2020566" cy="620238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368174" y="4258887"/>
            <a:ext cx="177800" cy="228600"/>
            <a:chOff x="2362200" y="3306762"/>
            <a:chExt cx="177800" cy="2286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04522"/>
              </p:ext>
            </p:extLst>
          </p:nvPr>
        </p:nvGraphicFramePr>
        <p:xfrm>
          <a:off x="5562600" y="3462528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038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1:m Relationship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</a:t>
                      </a:r>
                      <a:br>
                        <a:rPr lang="en-US" sz="1600" dirty="0"/>
                      </a:br>
                      <a:r>
                        <a:rPr lang="en-US" sz="1600" baseline="0" dirty="0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Customer ID is a </a:t>
            </a:r>
            <a:r>
              <a:rPr lang="en-US" sz="2400" b="1" dirty="0">
                <a:solidFill>
                  <a:srgbClr val="FF0000"/>
                </a:solidFill>
              </a:rPr>
              <a:t>foreign key </a:t>
            </a:r>
            <a:r>
              <a:rPr lang="en-US" sz="2400" b="1" dirty="0"/>
              <a:t>in the Order table. We can associate multiple orders with a single customer!</a:t>
            </a:r>
          </a:p>
          <a:p>
            <a:endParaRPr lang="en-US" sz="2400" b="1" dirty="0"/>
          </a:p>
          <a:p>
            <a:r>
              <a:rPr lang="en-US" sz="2400" b="1" i="1" dirty="0"/>
              <a:t>In the Order table, Order Number is unique; </a:t>
            </a:r>
            <a:br>
              <a:rPr lang="en-US" sz="2400" b="1" i="1" dirty="0"/>
            </a:br>
            <a:r>
              <a:rPr lang="en-US" sz="2400" b="1" i="1" dirty="0"/>
              <a:t>Customer ID is not!</a:t>
            </a:r>
          </a:p>
        </p:txBody>
      </p:sp>
    </p:spTree>
    <p:extLst>
      <p:ext uri="{BB962C8B-B14F-4D97-AF65-F5344CB8AC3E}">
        <p14:creationId xmlns:p14="http://schemas.microsoft.com/office/powerpoint/2010/main" val="1053256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</a:t>
            </a:r>
            <a:br>
              <a:rPr lang="en-US" sz="3600" dirty="0"/>
            </a:br>
            <a:r>
              <a:rPr lang="en-US" sz="3600" dirty="0"/>
              <a:t>Normalization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</a:t>
                      </a:r>
                      <a:br>
                        <a:rPr lang="en-US" sz="1600" dirty="0"/>
                      </a:br>
                      <a:r>
                        <a:rPr lang="en-US" sz="1600" baseline="0" dirty="0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r>
              <a:rPr lang="en-US" dirty="0"/>
              <a:t>Data is in 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1543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A350-727C-4A90-B85E-9ADAF5D1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06975-A987-4A14-BFEA-E430F7D4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Normalization is a database design technique that organizes tables to reduce redundancy and dependency of data. Generally, you take a complex table and restructure it into multiple, simpler tables.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25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7BC1-6F45-49E4-87C3-3139A507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Normalization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9A80B-0B6C-4C05-8E13-52B01AFFB4B5}"/>
              </a:ext>
            </a:extLst>
          </p:cNvPr>
          <p:cNvSpPr txBox="1"/>
          <p:nvPr/>
        </p:nvSpPr>
        <p:spPr>
          <a:xfrm>
            <a:off x="990600" y="3657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Possible problems: </a:t>
            </a:r>
          </a:p>
          <a:p>
            <a:r>
              <a:rPr lang="en-US" dirty="0"/>
              <a:t>1. The course title could be updated in for instance record 1234, but not in 5678 or 9012.</a:t>
            </a:r>
            <a:br>
              <a:rPr lang="en-US" dirty="0"/>
            </a:br>
            <a:r>
              <a:rPr lang="en-US" dirty="0"/>
              <a:t>2. The email address for Raven could be updated in for instance record 1234, but not in 5678 or 3456</a:t>
            </a:r>
          </a:p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E46D2FD-B516-46E9-856A-B37355A9C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946875"/>
              </p:ext>
            </p:extLst>
          </p:nvPr>
        </p:nvGraphicFramePr>
        <p:xfrm>
          <a:off x="470848" y="1988979"/>
          <a:ext cx="792480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499">
                  <a:extLst>
                    <a:ext uri="{9D8B030D-6E8A-4147-A177-3AD203B41FA5}">
                      <a16:colId xmlns:a16="http://schemas.microsoft.com/office/drawing/2014/main" val="2398258926"/>
                    </a:ext>
                  </a:extLst>
                </a:gridCol>
                <a:gridCol w="1027257">
                  <a:extLst>
                    <a:ext uri="{9D8B030D-6E8A-4147-A177-3AD203B41FA5}">
                      <a16:colId xmlns:a16="http://schemas.microsoft.com/office/drawing/2014/main" val="3596102882"/>
                    </a:ext>
                  </a:extLst>
                </a:gridCol>
                <a:gridCol w="712808">
                  <a:extLst>
                    <a:ext uri="{9D8B030D-6E8A-4147-A177-3AD203B41FA5}">
                      <a16:colId xmlns:a16="http://schemas.microsoft.com/office/drawing/2014/main" val="3647743746"/>
                    </a:ext>
                  </a:extLst>
                </a:gridCol>
                <a:gridCol w="2544992">
                  <a:extLst>
                    <a:ext uri="{9D8B030D-6E8A-4147-A177-3AD203B41FA5}">
                      <a16:colId xmlns:a16="http://schemas.microsoft.com/office/drawing/2014/main" val="319964827"/>
                    </a:ext>
                  </a:extLst>
                </a:gridCol>
                <a:gridCol w="834189">
                  <a:extLst>
                    <a:ext uri="{9D8B030D-6E8A-4147-A177-3AD203B41FA5}">
                      <a16:colId xmlns:a16="http://schemas.microsoft.com/office/drawing/2014/main" val="263464418"/>
                    </a:ext>
                  </a:extLst>
                </a:gridCol>
                <a:gridCol w="2002055">
                  <a:extLst>
                    <a:ext uri="{9D8B030D-6E8A-4147-A177-3AD203B41FA5}">
                      <a16:colId xmlns:a16="http://schemas.microsoft.com/office/drawing/2014/main" val="2416660150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Course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610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 Title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Professor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3847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Information Systems in Organizations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Raven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2"/>
                        </a:rPr>
                        <a:t>ajraven@temple.edu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49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 Systems in Organizations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Raven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ajraven@temple.edu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8423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2502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 Systems in Organizations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Shafer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3"/>
                        </a:rPr>
                        <a:t>jeremy.shafer@temple.edu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814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2502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Analytics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Raven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ajraven@temple.edu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79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160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9BB63-547F-4EFC-85B8-158C7AEF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C30E-74A6-4A8A-A6DC-1B314953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/>
              <a:t>Solution: break the table up into three tables: </a:t>
            </a:r>
            <a:r>
              <a:rPr lang="en-US" sz="2400" dirty="0" err="1"/>
              <a:t>CourseSection</a:t>
            </a:r>
            <a:r>
              <a:rPr lang="en-US" sz="2400" dirty="0"/>
              <a:t>, Course and Professor:</a:t>
            </a:r>
          </a:p>
          <a:p>
            <a:endParaRPr lang="en-US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BA9791-B939-4D64-AEFE-3C712ADCF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81399"/>
              </p:ext>
            </p:extLst>
          </p:nvPr>
        </p:nvGraphicFramePr>
        <p:xfrm>
          <a:off x="575879" y="2514600"/>
          <a:ext cx="356235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450">
                  <a:extLst>
                    <a:ext uri="{9D8B030D-6E8A-4147-A177-3AD203B41FA5}">
                      <a16:colId xmlns:a16="http://schemas.microsoft.com/office/drawing/2014/main" val="3893611318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80360066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6362614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CourseSection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310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 Number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Professor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824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07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348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2502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763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2502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0811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9F33FF9-EB64-43B7-BC91-2268C6EA8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942"/>
              </p:ext>
            </p:extLst>
          </p:nvPr>
        </p:nvGraphicFramePr>
        <p:xfrm>
          <a:off x="4646608" y="2514600"/>
          <a:ext cx="395859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295">
                  <a:extLst>
                    <a:ext uri="{9D8B030D-6E8A-4147-A177-3AD203B41FA5}">
                      <a16:colId xmlns:a16="http://schemas.microsoft.com/office/drawing/2014/main" val="3600127084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47400867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86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 Number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 Title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069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2101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 Systems in Organizations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9825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 2502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Data Analytics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325806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2352FB7-4832-480D-8D01-BCF21E19B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5599"/>
              </p:ext>
            </p:extLst>
          </p:nvPr>
        </p:nvGraphicFramePr>
        <p:xfrm>
          <a:off x="927593" y="3962400"/>
          <a:ext cx="373380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815">
                  <a:extLst>
                    <a:ext uri="{9D8B030D-6E8A-4147-A177-3AD203B41FA5}">
                      <a16:colId xmlns:a16="http://schemas.microsoft.com/office/drawing/2014/main" val="2516261901"/>
                    </a:ext>
                  </a:extLst>
                </a:gridCol>
                <a:gridCol w="549088">
                  <a:extLst>
                    <a:ext uri="{9D8B030D-6E8A-4147-A177-3AD203B41FA5}">
                      <a16:colId xmlns:a16="http://schemas.microsoft.com/office/drawing/2014/main" val="508505729"/>
                    </a:ext>
                  </a:extLst>
                </a:gridCol>
                <a:gridCol w="2470897">
                  <a:extLst>
                    <a:ext uri="{9D8B030D-6E8A-4147-A177-3AD203B41FA5}">
                      <a16:colId xmlns:a16="http://schemas.microsoft.com/office/drawing/2014/main" val="40900163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Professor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606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1754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Raven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3"/>
                        </a:rPr>
                        <a:t>ajraven@temple.edu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74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Shafer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4"/>
                        </a:rPr>
                        <a:t>jeremy.shafer@temple.edu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71253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BA6D5BC-16D4-4225-873E-7A3A16DF38E4}"/>
              </a:ext>
            </a:extLst>
          </p:cNvPr>
          <p:cNvSpPr txBox="1"/>
          <p:nvPr/>
        </p:nvSpPr>
        <p:spPr>
          <a:xfrm>
            <a:off x="762000" y="5022831"/>
            <a:ext cx="6251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Updates now only have to be made in one place.</a:t>
            </a:r>
          </a:p>
        </p:txBody>
      </p:sp>
    </p:spTree>
    <p:extLst>
      <p:ext uri="{BB962C8B-B14F-4D97-AF65-F5344CB8AC3E}">
        <p14:creationId xmlns:p14="http://schemas.microsoft.com/office/powerpoint/2010/main" val="3115424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To figure out who ordered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We now know which order belonged to which customer</a:t>
            </a:r>
          </a:p>
          <a:p>
            <a:pPr lvl="1"/>
            <a:r>
              <a:rPr lang="en-US" dirty="0"/>
              <a:t>This is called a </a:t>
            </a:r>
            <a:r>
              <a:rPr lang="en-US" sz="3200" b="1" dirty="0"/>
              <a:t>join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Customer and Order Tables: </a:t>
            </a:r>
            <a:br>
              <a:rPr lang="en-US" sz="3600" dirty="0"/>
            </a:br>
            <a:r>
              <a:rPr lang="en-US" sz="3600" dirty="0"/>
              <a:t>The m:m Relationship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D6E19A79-B156-49FB-8314-F30F8F719771}"/>
              </a:ext>
            </a:extLst>
          </p:cNvPr>
          <p:cNvSpPr/>
          <p:nvPr/>
        </p:nvSpPr>
        <p:spPr>
          <a:xfrm>
            <a:off x="3542034" y="1747769"/>
            <a:ext cx="4681729" cy="864394"/>
          </a:xfrm>
          <a:custGeom>
            <a:avLst/>
            <a:gdLst>
              <a:gd name="connsiteX0" fmla="*/ 144068 w 864393"/>
              <a:gd name="connsiteY0" fmla="*/ 0 h 4681728"/>
              <a:gd name="connsiteX1" fmla="*/ 720325 w 864393"/>
              <a:gd name="connsiteY1" fmla="*/ 0 h 4681728"/>
              <a:gd name="connsiteX2" fmla="*/ 864393 w 864393"/>
              <a:gd name="connsiteY2" fmla="*/ 144068 h 4681728"/>
              <a:gd name="connsiteX3" fmla="*/ 864393 w 864393"/>
              <a:gd name="connsiteY3" fmla="*/ 4681728 h 4681728"/>
              <a:gd name="connsiteX4" fmla="*/ 864393 w 864393"/>
              <a:gd name="connsiteY4" fmla="*/ 4681728 h 4681728"/>
              <a:gd name="connsiteX5" fmla="*/ 0 w 864393"/>
              <a:gd name="connsiteY5" fmla="*/ 4681728 h 4681728"/>
              <a:gd name="connsiteX6" fmla="*/ 0 w 864393"/>
              <a:gd name="connsiteY6" fmla="*/ 4681728 h 4681728"/>
              <a:gd name="connsiteX7" fmla="*/ 0 w 864393"/>
              <a:gd name="connsiteY7" fmla="*/ 144068 h 4681728"/>
              <a:gd name="connsiteX8" fmla="*/ 144068 w 864393"/>
              <a:gd name="connsiteY8" fmla="*/ 0 h 4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93" h="4681728">
                <a:moveTo>
                  <a:pt x="864393" y="780303"/>
                </a:moveTo>
                <a:lnTo>
                  <a:pt x="864393" y="3901425"/>
                </a:lnTo>
                <a:cubicBezTo>
                  <a:pt x="864393" y="4332375"/>
                  <a:pt x="852484" y="4681725"/>
                  <a:pt x="837793" y="4681725"/>
                </a:cubicBezTo>
                <a:lnTo>
                  <a:pt x="0" y="4681725"/>
                </a:lnTo>
                <a:lnTo>
                  <a:pt x="0" y="4681725"/>
                </a:lnTo>
                <a:lnTo>
                  <a:pt x="0" y="3"/>
                </a:lnTo>
                <a:lnTo>
                  <a:pt x="0" y="3"/>
                </a:lnTo>
                <a:lnTo>
                  <a:pt x="837793" y="3"/>
                </a:lnTo>
                <a:cubicBezTo>
                  <a:pt x="852484" y="3"/>
                  <a:pt x="864393" y="349353"/>
                  <a:pt x="864393" y="780303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80296" rIns="118396" bIns="80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Create new table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1:many relationships with original tables</a:t>
            </a:r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D4898016-D04B-4D28-871C-700B1B4423AF}"/>
              </a:ext>
            </a:extLst>
          </p:cNvPr>
          <p:cNvSpPr/>
          <p:nvPr/>
        </p:nvSpPr>
        <p:spPr>
          <a:xfrm>
            <a:off x="908563" y="1639719"/>
            <a:ext cx="2633472" cy="1080492"/>
          </a:xfrm>
          <a:custGeom>
            <a:avLst/>
            <a:gdLst>
              <a:gd name="connsiteX0" fmla="*/ 0 w 2633472"/>
              <a:gd name="connsiteY0" fmla="*/ 180086 h 1080492"/>
              <a:gd name="connsiteX1" fmla="*/ 180086 w 2633472"/>
              <a:gd name="connsiteY1" fmla="*/ 0 h 1080492"/>
              <a:gd name="connsiteX2" fmla="*/ 2453386 w 2633472"/>
              <a:gd name="connsiteY2" fmla="*/ 0 h 1080492"/>
              <a:gd name="connsiteX3" fmla="*/ 2633472 w 2633472"/>
              <a:gd name="connsiteY3" fmla="*/ 180086 h 1080492"/>
              <a:gd name="connsiteX4" fmla="*/ 2633472 w 2633472"/>
              <a:gd name="connsiteY4" fmla="*/ 900406 h 1080492"/>
              <a:gd name="connsiteX5" fmla="*/ 2453386 w 2633472"/>
              <a:gd name="connsiteY5" fmla="*/ 1080492 h 1080492"/>
              <a:gd name="connsiteX6" fmla="*/ 180086 w 2633472"/>
              <a:gd name="connsiteY6" fmla="*/ 1080492 h 1080492"/>
              <a:gd name="connsiteX7" fmla="*/ 0 w 2633472"/>
              <a:gd name="connsiteY7" fmla="*/ 900406 h 1080492"/>
              <a:gd name="connsiteX8" fmla="*/ 0 w 2633472"/>
              <a:gd name="connsiteY8" fmla="*/ 180086 h 10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72" h="1080492">
                <a:moveTo>
                  <a:pt x="0" y="180086"/>
                </a:moveTo>
                <a:cubicBezTo>
                  <a:pt x="0" y="80627"/>
                  <a:pt x="80627" y="0"/>
                  <a:pt x="180086" y="0"/>
                </a:cubicBezTo>
                <a:lnTo>
                  <a:pt x="2453386" y="0"/>
                </a:lnTo>
                <a:cubicBezTo>
                  <a:pt x="2552845" y="0"/>
                  <a:pt x="2633472" y="80627"/>
                  <a:pt x="2633472" y="180086"/>
                </a:cubicBezTo>
                <a:lnTo>
                  <a:pt x="2633472" y="900406"/>
                </a:lnTo>
                <a:cubicBezTo>
                  <a:pt x="2633472" y="999865"/>
                  <a:pt x="2552845" y="1080492"/>
                  <a:pt x="2453386" y="1080492"/>
                </a:cubicBezTo>
                <a:lnTo>
                  <a:pt x="180086" y="1080492"/>
                </a:lnTo>
                <a:cubicBezTo>
                  <a:pt x="80627" y="1080492"/>
                  <a:pt x="0" y="999865"/>
                  <a:pt x="0" y="900406"/>
                </a:cubicBezTo>
                <a:lnTo>
                  <a:pt x="0" y="180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045" tIns="109895" rIns="167045" bIns="10989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000" kern="1200" dirty="0" err="1"/>
              <a:t>many:many</a:t>
            </a:r>
            <a:r>
              <a:rPr lang="en-US" sz="3000" kern="1200" dirty="0"/>
              <a:t> relationships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128026" y="4468036"/>
            <a:ext cx="177800" cy="228600"/>
            <a:chOff x="2362200" y="3306762"/>
            <a:chExt cx="177800" cy="2286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3116994" y="3960178"/>
            <a:ext cx="712126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81566" y="382047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Group 27"/>
          <p:cNvGrpSpPr/>
          <p:nvPr/>
        </p:nvGrpSpPr>
        <p:grpSpPr>
          <a:xfrm>
            <a:off x="3511826" y="4233863"/>
            <a:ext cx="177800" cy="228600"/>
            <a:chOff x="4622800" y="3036252"/>
            <a:chExt cx="177800" cy="2286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1" name="Freeform 30"/>
          <p:cNvSpPr/>
          <p:nvPr/>
        </p:nvSpPr>
        <p:spPr>
          <a:xfrm flipV="1">
            <a:off x="5491871" y="3960178"/>
            <a:ext cx="526384" cy="75374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903909" y="382023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3" name="Group 32"/>
          <p:cNvGrpSpPr/>
          <p:nvPr/>
        </p:nvGrpSpPr>
        <p:grpSpPr>
          <a:xfrm>
            <a:off x="5488746" y="4611529"/>
            <a:ext cx="186843" cy="197644"/>
            <a:chOff x="6599720" y="3413918"/>
            <a:chExt cx="186843" cy="197644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4004"/>
              </p:ext>
            </p:extLst>
          </p:nvPr>
        </p:nvGraphicFramePr>
        <p:xfrm>
          <a:off x="1632226" y="3383456"/>
          <a:ext cx="1564991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40524"/>
              </p:ext>
            </p:extLst>
          </p:nvPr>
        </p:nvGraphicFramePr>
        <p:xfrm>
          <a:off x="3703073" y="3389184"/>
          <a:ext cx="1740141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err="1"/>
                        <a:t>OrderProduct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00717"/>
              </p:ext>
            </p:extLst>
          </p:nvPr>
        </p:nvGraphicFramePr>
        <p:xfrm>
          <a:off x="6019800" y="342900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374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Now the </a:t>
            </a:r>
            <a:r>
              <a:rPr lang="en-US" dirty="0" err="1"/>
              <a:t>many:many</a:t>
            </a:r>
            <a:r>
              <a:rPr lang="en-US" dirty="0"/>
              <a:t> relationship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625282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Customer</a:t>
                      </a:r>
                      <a:r>
                        <a:rPr lang="en-US" sz="1400" baseline="0" dirty="0"/>
                        <a:t> ID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230252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 Table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4158992"/>
          <a:ext cx="4359911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66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9016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3763962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 Table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76800" y="1644392"/>
          <a:ext cx="4136073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03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249362"/>
            <a:ext cx="226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OrderProduct</a:t>
            </a:r>
            <a:r>
              <a:rPr lang="en-US" sz="2000" b="1" dirty="0"/>
              <a:t> Table</a:t>
            </a:r>
          </a:p>
        </p:txBody>
      </p:sp>
      <p:sp>
        <p:nvSpPr>
          <p:cNvPr id="15" name="Up Arrow 14"/>
          <p:cNvSpPr/>
          <p:nvPr/>
        </p:nvSpPr>
        <p:spPr>
          <a:xfrm>
            <a:off x="5029200" y="5870952"/>
            <a:ext cx="3810000" cy="910848"/>
          </a:xfrm>
          <a:prstGeom prst="upArrow">
            <a:avLst>
              <a:gd name="adj1" fmla="val 81240"/>
              <a:gd name="adj2" fmla="val 5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table relates Order and Product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figure out what each order contains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Product IDs and Order IDs of the tables, starting with the table with the </a:t>
            </a:r>
            <a:r>
              <a:rPr lang="en-US" b="1" dirty="0"/>
              <a:t>foreign keys </a:t>
            </a:r>
            <a:r>
              <a:rPr lang="en-US" dirty="0"/>
              <a:t>(Order-Product):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13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Order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OrderProduct</a:t>
            </a:r>
            <a:r>
              <a:rPr lang="en-US" dirty="0"/>
              <a:t>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Table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 which customers ordered </a:t>
            </a:r>
            <a:r>
              <a:rPr lang="en-US" dirty="0" err="1"/>
              <a:t>Eggo</a:t>
            </a:r>
            <a:r>
              <a:rPr lang="en-US" dirty="0"/>
              <a:t> Waffles (by their Customer IDs)?</a:t>
            </a:r>
          </a:p>
        </p:txBody>
      </p:sp>
    </p:spTree>
    <p:extLst>
      <p:ext uri="{BB962C8B-B14F-4D97-AF65-F5344CB8AC3E}">
        <p14:creationId xmlns:p14="http://schemas.microsoft.com/office/powerpoint/2010/main" val="4276046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This is a join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152400" y="944562"/>
            <a:ext cx="35052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Order-Product Table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3657600" y="944562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21" name="Left-Right Arrow 20"/>
          <p:cNvSpPr/>
          <p:nvPr/>
        </p:nvSpPr>
        <p:spPr>
          <a:xfrm>
            <a:off x="6324600" y="944562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Table</a:t>
            </a:r>
          </a:p>
        </p:txBody>
      </p:sp>
      <p:sp>
        <p:nvSpPr>
          <p:cNvPr id="23" name="Freeform 22"/>
          <p:cNvSpPr/>
          <p:nvPr/>
        </p:nvSpPr>
        <p:spPr>
          <a:xfrm>
            <a:off x="2209800" y="2846458"/>
            <a:ext cx="4419600" cy="1134230"/>
          </a:xfrm>
          <a:custGeom>
            <a:avLst/>
            <a:gdLst>
              <a:gd name="connsiteX0" fmla="*/ 0 w 2628900"/>
              <a:gd name="connsiteY0" fmla="*/ 87923 h 1134230"/>
              <a:gd name="connsiteX1" fmla="*/ 501162 w 2628900"/>
              <a:gd name="connsiteY1" fmla="*/ 967154 h 1134230"/>
              <a:gd name="connsiteX2" fmla="*/ 1995854 w 2628900"/>
              <a:gd name="connsiteY2" fmla="*/ 1046285 h 1134230"/>
              <a:gd name="connsiteX3" fmla="*/ 2628900 w 2628900"/>
              <a:gd name="connsiteY3" fmla="*/ 0 h 1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1134230">
                <a:moveTo>
                  <a:pt x="0" y="87923"/>
                </a:moveTo>
                <a:cubicBezTo>
                  <a:pt x="84260" y="447675"/>
                  <a:pt x="168520" y="807427"/>
                  <a:pt x="501162" y="967154"/>
                </a:cubicBezTo>
                <a:cubicBezTo>
                  <a:pt x="833804" y="1126881"/>
                  <a:pt x="1641231" y="1207477"/>
                  <a:pt x="1995854" y="1046285"/>
                </a:cubicBezTo>
                <a:cubicBezTo>
                  <a:pt x="2350477" y="885093"/>
                  <a:pt x="2489688" y="442546"/>
                  <a:pt x="2628900" y="0"/>
                </a:cubicBezTo>
              </a:path>
            </a:pathLst>
          </a:custGeom>
          <a:noFill/>
          <a:ln w="571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95400" y="2820102"/>
            <a:ext cx="2667000" cy="1617785"/>
          </a:xfrm>
          <a:custGeom>
            <a:avLst/>
            <a:gdLst>
              <a:gd name="connsiteX0" fmla="*/ 0 w 2628900"/>
              <a:gd name="connsiteY0" fmla="*/ 87923 h 1134230"/>
              <a:gd name="connsiteX1" fmla="*/ 501162 w 2628900"/>
              <a:gd name="connsiteY1" fmla="*/ 967154 h 1134230"/>
              <a:gd name="connsiteX2" fmla="*/ 1995854 w 2628900"/>
              <a:gd name="connsiteY2" fmla="*/ 1046285 h 1134230"/>
              <a:gd name="connsiteX3" fmla="*/ 2628900 w 2628900"/>
              <a:gd name="connsiteY3" fmla="*/ 0 h 1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1134230">
                <a:moveTo>
                  <a:pt x="0" y="87923"/>
                </a:moveTo>
                <a:cubicBezTo>
                  <a:pt x="84260" y="447675"/>
                  <a:pt x="168520" y="807427"/>
                  <a:pt x="501162" y="967154"/>
                </a:cubicBezTo>
                <a:cubicBezTo>
                  <a:pt x="833804" y="1126881"/>
                  <a:pt x="1641231" y="1207477"/>
                  <a:pt x="1995854" y="1046285"/>
                </a:cubicBezTo>
                <a:cubicBezTo>
                  <a:pt x="2350477" y="885093"/>
                  <a:pt x="2489688" y="442546"/>
                  <a:pt x="262890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191000" y="325228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ProductIDs</a:t>
            </a:r>
            <a:r>
              <a:rPr lang="en-US" sz="2000" dirty="0"/>
              <a:t> match!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1646" y="4092714"/>
            <a:ext cx="282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</a:p>
          <a:p>
            <a:r>
              <a:rPr lang="en-US" sz="2000" dirty="0" err="1"/>
              <a:t>OrderNumbers</a:t>
            </a:r>
            <a:r>
              <a:rPr lang="en-US" sz="2000" dirty="0"/>
              <a:t> match!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4117730" y="4148828"/>
          <a:ext cx="4873870" cy="2632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52401" y="1665205"/>
          <a:ext cx="8839202" cy="112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8903">
                  <a:extLst>
                    <a:ext uri="{9D8B030D-6E8A-4147-A177-3AD203B41FA5}">
                      <a16:colId xmlns:a16="http://schemas.microsoft.com/office/drawing/2014/main" val="146072006"/>
                    </a:ext>
                  </a:extLst>
                </a:gridCol>
                <a:gridCol w="810871">
                  <a:extLst>
                    <a:ext uri="{9D8B030D-6E8A-4147-A177-3AD203B41FA5}">
                      <a16:colId xmlns:a16="http://schemas.microsoft.com/office/drawing/2014/main" val="2478649718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1909195256"/>
                    </a:ext>
                  </a:extLst>
                </a:gridCol>
                <a:gridCol w="904587">
                  <a:extLst>
                    <a:ext uri="{9D8B030D-6E8A-4147-A177-3AD203B41FA5}">
                      <a16:colId xmlns:a16="http://schemas.microsoft.com/office/drawing/2014/main" val="1419095928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3041472700"/>
                    </a:ext>
                  </a:extLst>
                </a:gridCol>
                <a:gridCol w="854887">
                  <a:extLst>
                    <a:ext uri="{9D8B030D-6E8A-4147-A177-3AD203B41FA5}">
                      <a16:colId xmlns:a16="http://schemas.microsoft.com/office/drawing/2014/main" val="593284188"/>
                    </a:ext>
                  </a:extLst>
                </a:gridCol>
                <a:gridCol w="1024249">
                  <a:extLst>
                    <a:ext uri="{9D8B030D-6E8A-4147-A177-3AD203B41FA5}">
                      <a16:colId xmlns:a16="http://schemas.microsoft.com/office/drawing/2014/main" val="3372252394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895705397"/>
                    </a:ext>
                  </a:extLst>
                </a:gridCol>
                <a:gridCol w="1161355">
                  <a:extLst>
                    <a:ext uri="{9D8B030D-6E8A-4147-A177-3AD203B41FA5}">
                      <a16:colId xmlns:a16="http://schemas.microsoft.com/office/drawing/2014/main" val="1467681949"/>
                    </a:ext>
                  </a:extLst>
                </a:gridCol>
                <a:gridCol w="653262">
                  <a:extLst>
                    <a:ext uri="{9D8B030D-6E8A-4147-A177-3AD203B41FA5}">
                      <a16:colId xmlns:a16="http://schemas.microsoft.com/office/drawing/2014/main" val="4203120026"/>
                    </a:ext>
                  </a:extLst>
                </a:gridCol>
              </a:tblGrid>
              <a:tr h="446166">
                <a:tc>
                  <a:txBody>
                    <a:bodyPr/>
                    <a:lstStyle/>
                    <a:p>
                      <a:r>
                        <a:rPr lang="en-US" sz="1200" dirty="0"/>
                        <a:t>Order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229911"/>
                  </a:ext>
                </a:extLst>
              </a:tr>
              <a:tr h="33028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01606"/>
                  </a:ext>
                </a:extLst>
              </a:tr>
              <a:tr h="33028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59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1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quantity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is a relationship attribute because the value of the quantity is determined by more than one attribute</a:t>
            </a:r>
          </a:p>
          <a:p>
            <a:pPr marL="0" indent="0">
              <a:buNone/>
            </a:pPr>
            <a:r>
              <a:rPr lang="en-US" sz="2800" dirty="0"/>
              <a:t>In other words, quantity describes the combination of both order and product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39220"/>
              </p:ext>
            </p:extLst>
          </p:nvPr>
        </p:nvGraphicFramePr>
        <p:xfrm>
          <a:off x="4734098" y="1775261"/>
          <a:ext cx="4136073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9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03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71888" y="1295400"/>
            <a:ext cx="226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OrderProduct</a:t>
            </a:r>
            <a:r>
              <a:rPr lang="en-US" sz="2000" b="1" dirty="0"/>
              <a:t> Table</a:t>
            </a:r>
          </a:p>
        </p:txBody>
      </p:sp>
      <p:sp>
        <p:nvSpPr>
          <p:cNvPr id="8" name="Up Arrow 7"/>
          <p:cNvSpPr/>
          <p:nvPr/>
        </p:nvSpPr>
        <p:spPr>
          <a:xfrm>
            <a:off x="5029200" y="6001820"/>
            <a:ext cx="3810000" cy="779979"/>
          </a:xfrm>
          <a:prstGeom prst="upArrow">
            <a:avLst>
              <a:gd name="adj1" fmla="val 81240"/>
              <a:gd name="adj2" fmla="val 5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add relationship attribute into the new table we created</a:t>
            </a:r>
          </a:p>
        </p:txBody>
      </p:sp>
      <p:sp>
        <p:nvSpPr>
          <p:cNvPr id="9" name="Rectangle 8"/>
          <p:cNvSpPr/>
          <p:nvPr/>
        </p:nvSpPr>
        <p:spPr>
          <a:xfrm>
            <a:off x="7807035" y="1678884"/>
            <a:ext cx="1143000" cy="44004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Our Order Database schema</a:t>
            </a:r>
          </a:p>
        </p:txBody>
      </p:sp>
      <p:sp>
        <p:nvSpPr>
          <p:cNvPr id="29" name="Freeform 28"/>
          <p:cNvSpPr/>
          <p:nvPr/>
        </p:nvSpPr>
        <p:spPr>
          <a:xfrm>
            <a:off x="2470864" y="2136764"/>
            <a:ext cx="445268" cy="79311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550689" y="199801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0" name="Group 39"/>
          <p:cNvGrpSpPr/>
          <p:nvPr/>
        </p:nvGrpSpPr>
        <p:grpSpPr>
          <a:xfrm>
            <a:off x="2753889" y="2814626"/>
            <a:ext cx="177800" cy="228600"/>
            <a:chOff x="2362200" y="3306762"/>
            <a:chExt cx="177800" cy="2286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6" name="Freeform 45"/>
          <p:cNvSpPr/>
          <p:nvPr/>
        </p:nvSpPr>
        <p:spPr>
          <a:xfrm>
            <a:off x="4446241" y="2529194"/>
            <a:ext cx="415442" cy="40068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12994" y="2389493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8" name="Group 47"/>
          <p:cNvGrpSpPr/>
          <p:nvPr/>
        </p:nvGrpSpPr>
        <p:grpSpPr>
          <a:xfrm>
            <a:off x="4683884" y="2802878"/>
            <a:ext cx="177800" cy="228600"/>
            <a:chOff x="4622800" y="3036252"/>
            <a:chExt cx="177800" cy="2286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Freeform 50"/>
          <p:cNvSpPr/>
          <p:nvPr/>
        </p:nvSpPr>
        <p:spPr>
          <a:xfrm flipV="1">
            <a:off x="6534219" y="2529194"/>
            <a:ext cx="435190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6934200" y="238924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2" name="Group 61"/>
          <p:cNvGrpSpPr/>
          <p:nvPr/>
        </p:nvGrpSpPr>
        <p:grpSpPr>
          <a:xfrm>
            <a:off x="6547531" y="3180544"/>
            <a:ext cx="186843" cy="197644"/>
            <a:chOff x="6599720" y="3413918"/>
            <a:chExt cx="186843" cy="19764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30607"/>
              </p:ext>
            </p:extLst>
          </p:nvPr>
        </p:nvGraphicFramePr>
        <p:xfrm>
          <a:off x="990600" y="1608126"/>
          <a:ext cx="148388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97034"/>
              </p:ext>
            </p:extLst>
          </p:nvPr>
        </p:nvGraphicFramePr>
        <p:xfrm>
          <a:off x="2890698" y="1952471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86148"/>
              </p:ext>
            </p:extLst>
          </p:nvPr>
        </p:nvGraphicFramePr>
        <p:xfrm>
          <a:off x="4855734" y="1985093"/>
          <a:ext cx="1675035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err="1"/>
                        <a:t>OrderProduct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57297"/>
              </p:ext>
            </p:extLst>
          </p:nvPr>
        </p:nvGraphicFramePr>
        <p:xfrm>
          <a:off x="6969409" y="19980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372120"/>
              </p:ext>
            </p:extLst>
          </p:nvPr>
        </p:nvGraphicFramePr>
        <p:xfrm>
          <a:off x="2803375" y="4191000"/>
          <a:ext cx="1641341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/>
                        <a:t>MembershipID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2478"/>
                  </a:ext>
                </a:extLst>
              </a:tr>
            </a:tbl>
          </a:graphicData>
        </a:graphic>
      </p:graphicFrame>
      <p:cxnSp>
        <p:nvCxnSpPr>
          <p:cNvPr id="5" name="Elbow Connector 4"/>
          <p:cNvCxnSpPr/>
          <p:nvPr/>
        </p:nvCxnSpPr>
        <p:spPr>
          <a:xfrm rot="10800000" flipH="1" flipV="1">
            <a:off x="990600" y="2217726"/>
            <a:ext cx="1773628" cy="2941320"/>
          </a:xfrm>
          <a:prstGeom prst="bentConnector4">
            <a:avLst>
              <a:gd name="adj1" fmla="val -12889"/>
              <a:gd name="adj2" fmla="val 9931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14400" y="205714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691935" y="5009254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relational</a:t>
            </a:r>
          </a:p>
          <a:p>
            <a:pPr lvl="1"/>
            <a:r>
              <a:rPr lang="en-US" dirty="0"/>
              <a:t>Oracle, Microsoft Access, SQL Server, MySQL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72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Database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Understand and draw database schema of an ERD </a:t>
            </a:r>
          </a:p>
          <a:p>
            <a:pPr lvl="1"/>
            <a:r>
              <a:rPr lang="en-US" sz="2400" dirty="0"/>
              <a:t>Identify tables based on entities and relationships</a:t>
            </a:r>
          </a:p>
          <a:p>
            <a:pPr lvl="1"/>
            <a:r>
              <a:rPr lang="en-US" sz="2400" dirty="0"/>
              <a:t>Implement primary key/foreign key relationships</a:t>
            </a:r>
          </a:p>
          <a:p>
            <a:pPr lvl="1"/>
            <a:r>
              <a:rPr lang="en-US" sz="2400" dirty="0"/>
              <a:t>Decompose many-to-many relationships into one-to-many relationships in the schema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Best practices for normalization</a:t>
            </a:r>
          </a:p>
          <a:p>
            <a:pPr lvl="0"/>
            <a:endParaRPr lang="en-US" dirty="0"/>
          </a:p>
          <a:p>
            <a:r>
              <a:rPr lang="en-US" dirty="0"/>
              <a:t>Be able to match up (join) multiple tables</a:t>
            </a:r>
          </a:p>
        </p:txBody>
      </p:sp>
    </p:spTree>
    <p:extLst>
      <p:ext uri="{BB962C8B-B14F-4D97-AF65-F5344CB8AC3E}">
        <p14:creationId xmlns:p14="http://schemas.microsoft.com/office/powerpoint/2010/main" val="40335239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#1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Relational Database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352800" cy="3886200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r>
              <a:rPr lang="en-US" sz="2800" dirty="0"/>
              <a:t>The associations (relationships) allow the data to be combined</a:t>
            </a:r>
          </a:p>
          <a:p>
            <a:r>
              <a:rPr lang="en-US" sz="2800" dirty="0"/>
              <a:t>We use database schema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774" y="1905000"/>
            <a:ext cx="5953957" cy="12984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701101"/>
            <a:ext cx="5398331" cy="141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2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 Schema?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 A </a:t>
            </a:r>
            <a:r>
              <a:rPr lang="en-US" sz="2800" b="1" dirty="0">
                <a:solidFill>
                  <a:srgbClr val="C00000"/>
                </a:solidFill>
              </a:rPr>
              <a:t>Database Schema </a:t>
            </a:r>
            <a:r>
              <a:rPr lang="en-US" sz="2800" dirty="0"/>
              <a:t>is</a:t>
            </a:r>
          </a:p>
          <a:p>
            <a:pPr lvl="1"/>
            <a:r>
              <a:rPr lang="en-US" sz="2400" dirty="0"/>
              <a:t>A map of the tables and fields in the database</a:t>
            </a:r>
          </a:p>
          <a:p>
            <a:pPr lvl="1"/>
            <a:r>
              <a:rPr lang="en-US" sz="2400" dirty="0"/>
              <a:t>This is what is implemented in the database management system</a:t>
            </a:r>
          </a:p>
          <a:p>
            <a:pPr lvl="1"/>
            <a:r>
              <a:rPr lang="en-US" sz="2400" dirty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/>
              <a:t>A database schema allows us to understand</a:t>
            </a:r>
          </a:p>
          <a:p>
            <a:pPr lvl="1"/>
            <a:r>
              <a:rPr lang="en-US" sz="2400" dirty="0"/>
              <a:t>Entities in a database</a:t>
            </a:r>
          </a:p>
          <a:p>
            <a:pPr lvl="1"/>
            <a:r>
              <a:rPr lang="en-US" sz="2400" dirty="0"/>
              <a:t>Attributes in a database</a:t>
            </a:r>
          </a:p>
          <a:p>
            <a:pPr lvl="1"/>
            <a:r>
              <a:rPr lang="en-US" sz="2400" dirty="0"/>
              <a:t>Relationships between entities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2154"/>
              </p:ext>
            </p:extLst>
          </p:nvPr>
        </p:nvGraphicFramePr>
        <p:xfrm>
          <a:off x="5608362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63444"/>
              </p:ext>
            </p:extLst>
          </p:nvPr>
        </p:nvGraphicFramePr>
        <p:xfrm>
          <a:off x="1962657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553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353" y="2197657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6" y="1782948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8607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38" y="3487813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548" y="395200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88" y="2689409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955" y="3012523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070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789" y="29573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2905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131" y="364819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8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313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8" grpId="0"/>
      <p:bldP spid="19" grpId="0" animBg="1"/>
      <p:bldP spid="20" grpId="0" animBg="1"/>
      <p:bldP spid="21" grpId="0" animBg="1"/>
      <p:bldP spid="23" grpId="0"/>
      <p:bldP spid="24" grpId="0" animBg="1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Entity and Attribute</a:t>
            </a:r>
          </a:p>
        </p:txBody>
      </p:sp>
      <p:sp>
        <p:nvSpPr>
          <p:cNvPr id="3" name="Rectangle 2"/>
          <p:cNvSpPr/>
          <p:nvPr/>
        </p:nvSpPr>
        <p:spPr>
          <a:xfrm>
            <a:off x="4263960" y="1472065"/>
            <a:ext cx="411804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Entity represents an object/construct we want to manage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Attribute is a characteristic of an entity (or relationship)</a:t>
            </a:r>
            <a:endParaRPr lang="en-US" altLang="zh-CN" sz="24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4229"/>
              </p:ext>
            </p:extLst>
          </p:nvPr>
        </p:nvGraphicFramePr>
        <p:xfrm>
          <a:off x="2133600" y="13716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56" y="1391146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561928"/>
            <a:ext cx="673919" cy="12160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52" y="2651760"/>
            <a:ext cx="119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Fields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8491" y="293092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8491" y="275911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5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8491" y="246673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76400" y="4187382"/>
            <a:ext cx="6017832" cy="4053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depicts a Customer table with 6 columns.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93201"/>
              </p:ext>
            </p:extLst>
          </p:nvPr>
        </p:nvGraphicFramePr>
        <p:xfrm>
          <a:off x="1664818" y="4685196"/>
          <a:ext cx="6029414" cy="163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2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9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Primary Key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80725"/>
              </p:ext>
            </p:extLst>
          </p:nvPr>
        </p:nvGraphicFramePr>
        <p:xfrm>
          <a:off x="1676400" y="1569813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1676400" y="4385595"/>
            <a:ext cx="6017832" cy="4053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depicts a Customer table with 6 columns.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43" y="184780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1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0010" y="2170914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19352"/>
              </p:ext>
            </p:extLst>
          </p:nvPr>
        </p:nvGraphicFramePr>
        <p:xfrm>
          <a:off x="1664818" y="4883409"/>
          <a:ext cx="6029414" cy="163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2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" name="Content Placeholder 8"/>
          <p:cNvSpPr>
            <a:spLocks noGrp="1"/>
          </p:cNvSpPr>
          <p:nvPr>
            <p:ph idx="1"/>
          </p:nvPr>
        </p:nvSpPr>
        <p:spPr>
          <a:xfrm>
            <a:off x="3581400" y="1575299"/>
            <a:ext cx="5562600" cy="2105688"/>
          </a:xfrm>
        </p:spPr>
        <p:txBody>
          <a:bodyPr>
            <a:noAutofit/>
          </a:bodyPr>
          <a:lstStyle/>
          <a:p>
            <a:r>
              <a:rPr lang="en-US" sz="2400" dirty="0"/>
              <a:t>Entities need to be uniquely identifiable</a:t>
            </a:r>
          </a:p>
          <a:p>
            <a:pPr lvl="1"/>
            <a:r>
              <a:rPr lang="en-US" sz="2400" dirty="0"/>
              <a:t>So you can tell them apart </a:t>
            </a:r>
          </a:p>
          <a:p>
            <a:r>
              <a:rPr lang="en-US" sz="2400" dirty="0"/>
              <a:t>Use a primary key</a:t>
            </a:r>
          </a:p>
          <a:p>
            <a:pPr lvl="1"/>
            <a:r>
              <a:rPr lang="en-US" sz="2400" dirty="0"/>
              <a:t>One or more attributes that </a:t>
            </a:r>
            <a:br>
              <a:rPr lang="en-US" sz="2400" dirty="0"/>
            </a:br>
            <a:r>
              <a:rPr lang="en-US" sz="2400" dirty="0"/>
              <a:t>uniquely identifies an entity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096000" y="3962400"/>
            <a:ext cx="2971800" cy="26919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/>
              <a:t>How about these as primary keys for Customer: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First name and/or last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Social security number?</a:t>
            </a:r>
          </a:p>
        </p:txBody>
      </p:sp>
    </p:spTree>
    <p:extLst>
      <p:ext uri="{BB962C8B-B14F-4D97-AF65-F5344CB8AC3E}">
        <p14:creationId xmlns:p14="http://schemas.microsoft.com/office/powerpoint/2010/main" val="22204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15177</TotalTime>
  <Words>2573</Words>
  <Application>Microsoft Office PowerPoint</Application>
  <PresentationFormat>On-screen Show (4:3)</PresentationFormat>
  <Paragraphs>1085</Paragraphs>
  <Slides>41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Office Theme</vt:lpstr>
      <vt:lpstr>Relational Data Modeling</vt:lpstr>
      <vt:lpstr>The information architecture of an organization</vt:lpstr>
      <vt:lpstr>The Transactional Database </vt:lpstr>
      <vt:lpstr>The Relational Database (RDBMS)</vt:lpstr>
      <vt:lpstr>The Relational Database</vt:lpstr>
      <vt:lpstr>What is a Database Schema?</vt:lpstr>
      <vt:lpstr>Understanding Database Schema</vt:lpstr>
      <vt:lpstr>Entity and Attribute</vt:lpstr>
      <vt:lpstr>Primary Key</vt:lpstr>
      <vt:lpstr>Cardinality</vt:lpstr>
      <vt:lpstr>Cardinality</vt:lpstr>
      <vt:lpstr>Maximum Cardinality</vt:lpstr>
      <vt:lpstr>Minimum Cardinality</vt:lpstr>
      <vt:lpstr>Cardinality</vt:lpstr>
      <vt:lpstr>PowerPoint Presentation</vt:lpstr>
      <vt:lpstr>PowerPoint Presentation</vt:lpstr>
      <vt:lpstr>PowerPoint Presentation</vt:lpstr>
      <vt:lpstr>PowerPoint Presentation</vt:lpstr>
      <vt:lpstr>Cardinality is defined by business rules</vt:lpstr>
      <vt:lpstr>Understanding Database Schema</vt:lpstr>
      <vt:lpstr>The Rules</vt:lpstr>
      <vt:lpstr>Create Tables and Fields</vt:lpstr>
      <vt:lpstr>Implement relationships</vt:lpstr>
      <vt:lpstr>The Customer and Membership Tables:  The 1:1 Relationship</vt:lpstr>
      <vt:lpstr>The Customer and Membership Tables:  The 1:1 Relationship</vt:lpstr>
      <vt:lpstr>The Customer and Membership Tables:  The 1:1 Relationship</vt:lpstr>
      <vt:lpstr>The Customer and Order Tables:  The 1:m Relationship</vt:lpstr>
      <vt:lpstr>The Customer and Order Tables:  The 1:m Relationship</vt:lpstr>
      <vt:lpstr>The Customer and Order Tables: Normalization</vt:lpstr>
      <vt:lpstr>Normalization</vt:lpstr>
      <vt:lpstr>Simple Normalization Example</vt:lpstr>
      <vt:lpstr>Normalization Solution</vt:lpstr>
      <vt:lpstr>To figure out who ordered what</vt:lpstr>
      <vt:lpstr>The Customer and Order Tables:  The m:m Relationship</vt:lpstr>
      <vt:lpstr>Now the many:many relationship</vt:lpstr>
      <vt:lpstr>To figure out what each order contains</vt:lpstr>
      <vt:lpstr>This is a join</vt:lpstr>
      <vt:lpstr>Relationship attribute</vt:lpstr>
      <vt:lpstr>Our Order Database schema</vt:lpstr>
      <vt:lpstr>Summary of Database Schema</vt:lpstr>
      <vt:lpstr>In Class Activity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AJ Raven</cp:lastModifiedBy>
  <cp:revision>658</cp:revision>
  <cp:lastPrinted>2014-01-19T19:45:49Z</cp:lastPrinted>
  <dcterms:created xsi:type="dcterms:W3CDTF">2011-06-28T13:08:25Z</dcterms:created>
  <dcterms:modified xsi:type="dcterms:W3CDTF">2020-01-12T22:01:40Z</dcterms:modified>
</cp:coreProperties>
</file>