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5"/>
  </p:notesMasterIdLst>
  <p:sldIdLst>
    <p:sldId id="364" r:id="rId2"/>
    <p:sldId id="383" r:id="rId3"/>
    <p:sldId id="391" r:id="rId4"/>
    <p:sldId id="394" r:id="rId5"/>
    <p:sldId id="395" r:id="rId6"/>
    <p:sldId id="396" r:id="rId7"/>
    <p:sldId id="392" r:id="rId8"/>
    <p:sldId id="397" r:id="rId9"/>
    <p:sldId id="399" r:id="rId10"/>
    <p:sldId id="260" r:id="rId11"/>
    <p:sldId id="371" r:id="rId12"/>
    <p:sldId id="398" r:id="rId13"/>
    <p:sldId id="33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3" autoAdjust="0"/>
    <p:restoredTop sz="96843" autoAdjust="0"/>
  </p:normalViewPr>
  <p:slideViewPr>
    <p:cSldViewPr>
      <p:cViewPr varScale="1">
        <p:scale>
          <a:sx n="67" d="100"/>
          <a:sy n="67" d="100"/>
        </p:scale>
        <p:origin x="12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A453-4B35-4D48-8C01-1344CE9804FC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02-EBE3-4C41-957E-C15D27EBA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49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53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6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21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3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NoSQL </a:t>
            </a:r>
            <a:br>
              <a:rPr lang="en-US" i="1" dirty="0"/>
            </a:br>
            <a:r>
              <a:rPr lang="en-US" i="1" dirty="0"/>
              <a:t>Part 2: Advanced Queries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78683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Do we have to JOIN tables?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168401"/>
            <a:ext cx="4572000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00" dirty="0"/>
              <a:t>{</a:t>
            </a:r>
          </a:p>
          <a:p>
            <a:r>
              <a:rPr lang="en-US" sz="1300" dirty="0"/>
              <a:t>  "_id": {</a:t>
            </a:r>
          </a:p>
          <a:p>
            <a:r>
              <a:rPr lang="en-US" sz="1300" dirty="0"/>
              <a:t>    "$</a:t>
            </a:r>
            <a:r>
              <a:rPr lang="en-US" sz="1300" dirty="0" err="1"/>
              <a:t>oid</a:t>
            </a:r>
            <a:r>
              <a:rPr lang="en-US" sz="1300" dirty="0"/>
              <a:t>": "5bd761dcae323e45a93ccfe8"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saleDate</a:t>
            </a:r>
            <a:r>
              <a:rPr lang="en-US" sz="1300" dirty="0"/>
              <a:t>": {</a:t>
            </a:r>
          </a:p>
          <a:p>
            <a:r>
              <a:rPr lang="en-US" sz="1300" dirty="0"/>
              <a:t>    "$date": "2015-03-23T21:06:49.506Z"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"items": [</a:t>
            </a:r>
          </a:p>
          <a:p>
            <a:r>
              <a:rPr lang="en-US" sz="1300" dirty="0"/>
              <a:t>    "printer paper",</a:t>
            </a:r>
          </a:p>
          <a:p>
            <a:r>
              <a:rPr lang="en-US" sz="1300" dirty="0"/>
              <a:t>    "notepad",</a:t>
            </a:r>
          </a:p>
          <a:p>
            <a:r>
              <a:rPr lang="en-US" sz="1300" dirty="0"/>
              <a:t>    "pens",</a:t>
            </a:r>
          </a:p>
          <a:p>
            <a:r>
              <a:rPr lang="en-US" sz="1300" dirty="0"/>
              <a:t>    "backpack",</a:t>
            </a:r>
          </a:p>
          <a:p>
            <a:r>
              <a:rPr lang="en-US" sz="1300" dirty="0"/>
              <a:t>    "envelopes",</a:t>
            </a:r>
          </a:p>
          <a:p>
            <a:r>
              <a:rPr lang="en-US" sz="1300" dirty="0"/>
              <a:t>    "binder"</a:t>
            </a:r>
          </a:p>
          <a:p>
            <a:r>
              <a:rPr lang="en-US" sz="1300" dirty="0"/>
              <a:t>  ],</a:t>
            </a:r>
          </a:p>
          <a:p>
            <a:r>
              <a:rPr lang="en-US" sz="1300" dirty="0"/>
              <a:t>  "price": 46.45,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storeLocation</a:t>
            </a:r>
            <a:r>
              <a:rPr lang="en-US" sz="1300" dirty="0"/>
              <a:t>": "Denver",</a:t>
            </a:r>
          </a:p>
          <a:p>
            <a:r>
              <a:rPr lang="en-US" sz="1300" dirty="0"/>
              <a:t>  "customer": {</a:t>
            </a:r>
          </a:p>
          <a:p>
            <a:r>
              <a:rPr lang="en-US" sz="1300" dirty="0"/>
              <a:t>    "gender": "M",</a:t>
            </a:r>
          </a:p>
          <a:p>
            <a:r>
              <a:rPr lang="en-US" sz="1300" dirty="0"/>
              <a:t>    "age": 42,</a:t>
            </a:r>
          </a:p>
          <a:p>
            <a:r>
              <a:rPr lang="en-US" sz="1300" dirty="0"/>
              <a:t>    "email": "cauho@witwuta.sv",</a:t>
            </a:r>
          </a:p>
          <a:p>
            <a:r>
              <a:rPr lang="en-US" sz="1300" dirty="0"/>
              <a:t>    "satisfaction": 4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couponUsed</a:t>
            </a:r>
            <a:r>
              <a:rPr lang="en-US" sz="1300" dirty="0"/>
              <a:t>": true,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purchaseMethod</a:t>
            </a:r>
            <a:r>
              <a:rPr lang="en-US" sz="1300" dirty="0"/>
              <a:t>": "Online"</a:t>
            </a:r>
          </a:p>
          <a:p>
            <a:r>
              <a:rPr lang="en-US" sz="1300" dirty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3000" y="1022152"/>
            <a:ext cx="4572000" cy="42934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00" dirty="0"/>
              <a:t>{</a:t>
            </a:r>
          </a:p>
          <a:p>
            <a:r>
              <a:rPr lang="en-US" sz="1300" dirty="0"/>
              <a:t>  "_id": {</a:t>
            </a:r>
          </a:p>
          <a:p>
            <a:r>
              <a:rPr lang="en-US" sz="1300" dirty="0"/>
              <a:t>    "$</a:t>
            </a:r>
            <a:r>
              <a:rPr lang="en-US" sz="1300" dirty="0" err="1"/>
              <a:t>oid</a:t>
            </a:r>
            <a:r>
              <a:rPr lang="en-US" sz="1300" dirty="0"/>
              <a:t>": "5bd761dcae323e45a93ccfe8"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saleDate</a:t>
            </a:r>
            <a:r>
              <a:rPr lang="en-US" sz="1300" dirty="0"/>
              <a:t>": {</a:t>
            </a:r>
          </a:p>
          <a:p>
            <a:r>
              <a:rPr lang="en-US" sz="1300" dirty="0"/>
              <a:t>    "$date": "2015-03-23T21:06:49.506Z"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"items": [</a:t>
            </a:r>
          </a:p>
          <a:p>
            <a:r>
              <a:rPr lang="en-US" sz="1300" dirty="0"/>
              <a:t>    "printer paper",</a:t>
            </a:r>
          </a:p>
          <a:p>
            <a:r>
              <a:rPr lang="en-US" sz="1300" dirty="0"/>
              <a:t>    "notepad",</a:t>
            </a:r>
          </a:p>
          <a:p>
            <a:r>
              <a:rPr lang="en-US" sz="1300" dirty="0"/>
              <a:t>    "pens",</a:t>
            </a:r>
          </a:p>
          <a:p>
            <a:r>
              <a:rPr lang="en-US" sz="1300" dirty="0"/>
              <a:t>    "backpack",</a:t>
            </a:r>
          </a:p>
          <a:p>
            <a:r>
              <a:rPr lang="en-US" sz="1300" dirty="0"/>
              <a:t>    "envelopes",</a:t>
            </a:r>
          </a:p>
          <a:p>
            <a:r>
              <a:rPr lang="en-US" sz="1300" dirty="0"/>
              <a:t>    "binder"</a:t>
            </a:r>
          </a:p>
          <a:p>
            <a:r>
              <a:rPr lang="en-US" sz="1300" dirty="0"/>
              <a:t>  ],</a:t>
            </a:r>
          </a:p>
          <a:p>
            <a:r>
              <a:rPr lang="en-US" sz="1300" dirty="0"/>
              <a:t>  "price": 46.45,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storeLocation</a:t>
            </a:r>
            <a:r>
              <a:rPr lang="en-US" sz="1300" dirty="0"/>
              <a:t>": "Denver",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customer_id</a:t>
            </a:r>
            <a:r>
              <a:rPr lang="en-US" sz="1300" dirty="0"/>
              <a:t>": "5bd761dcae323e45a93cd000",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couponUsed</a:t>
            </a:r>
            <a:r>
              <a:rPr lang="en-US" sz="1300" dirty="0"/>
              <a:t>": true,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purchaseMethod</a:t>
            </a:r>
            <a:r>
              <a:rPr lang="en-US" sz="1300" dirty="0"/>
              <a:t>": "Online"</a:t>
            </a:r>
          </a:p>
          <a:p>
            <a:r>
              <a:rPr lang="en-US" sz="1300" dirty="0"/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4953000" y="5165229"/>
            <a:ext cx="347898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{  "_id": {</a:t>
            </a:r>
          </a:p>
          <a:p>
            <a:r>
              <a:rPr lang="en-US" sz="1300" dirty="0"/>
              <a:t>    "$</a:t>
            </a:r>
            <a:r>
              <a:rPr lang="en-US" sz="1300" dirty="0" err="1"/>
              <a:t>oid</a:t>
            </a:r>
            <a:r>
              <a:rPr lang="en-US" sz="1300" dirty="0"/>
              <a:t>": "5bd761dcae323e45a93cd000"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  "gender": "M",</a:t>
            </a:r>
          </a:p>
          <a:p>
            <a:r>
              <a:rPr lang="en-US" sz="1300" dirty="0"/>
              <a:t>    "age": 42,</a:t>
            </a:r>
          </a:p>
          <a:p>
            <a:r>
              <a:rPr lang="en-US" sz="1300" dirty="0"/>
              <a:t>    "email": "cauho@witwuta.sv",</a:t>
            </a:r>
          </a:p>
          <a:p>
            <a:r>
              <a:rPr lang="en-US" sz="1300" dirty="0"/>
              <a:t>    "satisfaction": 4</a:t>
            </a:r>
          </a:p>
          <a:p>
            <a:r>
              <a:rPr lang="en-US" sz="1300" dirty="0"/>
              <a:t>  }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" y="772559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0" y="983735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salesDB.saleslist</a:t>
            </a:r>
            <a:endParaRPr lang="en-US" dirty="0">
              <a:latin typeface="inheri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1295" y="5101709"/>
            <a:ext cx="2196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salesDB.customer</a:t>
            </a:r>
            <a:endParaRPr lang="en-US" dirty="0">
              <a:latin typeface="inheri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4572000"/>
            <a:ext cx="2584095" cy="1219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07913" y="4343400"/>
            <a:ext cx="2424074" cy="3624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555285" y="5309005"/>
            <a:ext cx="2424074" cy="3624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647474" y="4176158"/>
            <a:ext cx="22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Embedded document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15967" y="4839340"/>
            <a:ext cx="1126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420606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Join with $lookup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47714"/>
            <a:ext cx="65" cy="5526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6482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6250" y="1066800"/>
            <a:ext cx="83162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$lookup</a:t>
            </a:r>
            <a:r>
              <a:rPr lang="en-US" sz="2800" dirty="0"/>
              <a:t> performs a left (outer) join to another collection in the same database to filter in documents from the “joined” collection for processing.</a:t>
            </a:r>
          </a:p>
        </p:txBody>
      </p:sp>
      <p:sp>
        <p:nvSpPr>
          <p:cNvPr id="7" name="Rectangle 6"/>
          <p:cNvSpPr/>
          <p:nvPr/>
        </p:nvSpPr>
        <p:spPr>
          <a:xfrm>
            <a:off x="939397" y="3647420"/>
            <a:ext cx="820826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$lookup:   {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from: &lt;collection to join&gt;,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</a:t>
            </a:r>
            <a:r>
              <a:rPr lang="en-US" sz="2600" dirty="0" err="1">
                <a:solidFill>
                  <a:srgbClr val="C00000"/>
                </a:solidFill>
              </a:rPr>
              <a:t>localField</a:t>
            </a:r>
            <a:r>
              <a:rPr lang="en-US" sz="2600" dirty="0">
                <a:solidFill>
                  <a:srgbClr val="C00000"/>
                </a:solidFill>
              </a:rPr>
              <a:t>: &lt;field from the input document&gt;,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</a:t>
            </a:r>
            <a:r>
              <a:rPr lang="en-US" sz="2600" dirty="0" err="1">
                <a:solidFill>
                  <a:srgbClr val="C00000"/>
                </a:solidFill>
              </a:rPr>
              <a:t>foreignField</a:t>
            </a:r>
            <a:r>
              <a:rPr lang="en-US" sz="2600" dirty="0">
                <a:solidFill>
                  <a:srgbClr val="C00000"/>
                </a:solidFill>
              </a:rPr>
              <a:t>: &lt;field from another document&gt;,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as: &lt;name of output array field&gt;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 }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148" y="31242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</p:spTree>
    <p:extLst>
      <p:ext uri="{BB962C8B-B14F-4D97-AF65-F5344CB8AC3E}">
        <p14:creationId xmlns:p14="http://schemas.microsoft.com/office/powerpoint/2010/main" val="3199821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Join with $lookup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47714"/>
            <a:ext cx="65" cy="5526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6482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6250" y="1066800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perform a left (outer) join from </a:t>
            </a:r>
            <a:r>
              <a:rPr lang="en-US" sz="2800" dirty="0" err="1">
                <a:solidFill>
                  <a:srgbClr val="FF0000"/>
                </a:solidFill>
              </a:rPr>
              <a:t>saleslist</a:t>
            </a:r>
            <a:r>
              <a:rPr lang="en-US" sz="2800" dirty="0"/>
              <a:t> collection to </a:t>
            </a:r>
            <a:r>
              <a:rPr lang="en-US" sz="2800" dirty="0">
                <a:solidFill>
                  <a:srgbClr val="FF0000"/>
                </a:solidFill>
              </a:rPr>
              <a:t>customer</a:t>
            </a:r>
            <a:r>
              <a:rPr lang="en-US" sz="2800" dirty="0"/>
              <a:t> collection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19200" y="2020907"/>
            <a:ext cx="5402313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$lookup:   {  from: "customer",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</a:t>
            </a:r>
            <a:r>
              <a:rPr lang="en-US" sz="2600" dirty="0" err="1">
                <a:solidFill>
                  <a:srgbClr val="0070C0"/>
                </a:solidFill>
              </a:rPr>
              <a:t>localField</a:t>
            </a:r>
            <a:r>
              <a:rPr lang="en-US" sz="2600" dirty="0">
                <a:solidFill>
                  <a:srgbClr val="0070C0"/>
                </a:solidFill>
              </a:rPr>
              <a:t>: "</a:t>
            </a:r>
            <a:r>
              <a:rPr lang="en-US" sz="2600" dirty="0" err="1">
                <a:solidFill>
                  <a:srgbClr val="0070C0"/>
                </a:solidFill>
              </a:rPr>
              <a:t>customer_id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</a:t>
            </a:r>
            <a:r>
              <a:rPr lang="en-US" sz="2600" dirty="0" err="1">
                <a:solidFill>
                  <a:srgbClr val="0070C0"/>
                </a:solidFill>
              </a:rPr>
              <a:t>foreignField</a:t>
            </a:r>
            <a:r>
              <a:rPr lang="en-US" sz="2600" dirty="0">
                <a:solidFill>
                  <a:srgbClr val="0070C0"/>
                </a:solidFill>
              </a:rPr>
              <a:t>: "_id",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as: "</a:t>
            </a:r>
            <a:r>
              <a:rPr lang="en-US" sz="2600" dirty="0" err="1">
                <a:solidFill>
                  <a:srgbClr val="0070C0"/>
                </a:solidFill>
              </a:rPr>
              <a:t>customer_info</a:t>
            </a:r>
            <a:r>
              <a:rPr lang="en-US" sz="2600" dirty="0">
                <a:solidFill>
                  <a:srgbClr val="0070C0"/>
                </a:solidFill>
              </a:rPr>
              <a:t>"   }</a:t>
            </a:r>
          </a:p>
        </p:txBody>
      </p:sp>
      <p:sp>
        <p:nvSpPr>
          <p:cNvPr id="9" name="Rectangle 8"/>
          <p:cNvSpPr/>
          <p:nvPr/>
        </p:nvSpPr>
        <p:spPr>
          <a:xfrm>
            <a:off x="476250" y="38100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1" y="4860429"/>
            <a:ext cx="6248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 *  FROM </a:t>
            </a:r>
            <a:r>
              <a:rPr lang="en-US" sz="2600" dirty="0" err="1">
                <a:solidFill>
                  <a:srgbClr val="00B050"/>
                </a:solidFill>
              </a:rPr>
              <a:t>salesDB.saleslist</a:t>
            </a:r>
            <a:endParaRPr lang="en-US" sz="2600" dirty="0">
              <a:solidFill>
                <a:srgbClr val="00B050"/>
              </a:solidFill>
            </a:endParaRPr>
          </a:p>
          <a:p>
            <a:r>
              <a:rPr lang="en-US" sz="2600" dirty="0">
                <a:solidFill>
                  <a:srgbClr val="00B050"/>
                </a:solidFill>
              </a:rPr>
              <a:t>LEFT JOIN </a:t>
            </a:r>
            <a:r>
              <a:rPr lang="en-US" sz="2600" dirty="0" err="1">
                <a:solidFill>
                  <a:srgbClr val="00B050"/>
                </a:solidFill>
              </a:rPr>
              <a:t>salesDB.customer</a:t>
            </a:r>
            <a:endParaRPr lang="en-US" sz="2600" dirty="0">
              <a:solidFill>
                <a:srgbClr val="00B050"/>
              </a:solidFill>
            </a:endParaRPr>
          </a:p>
          <a:p>
            <a:r>
              <a:rPr lang="en-US" sz="2600" dirty="0">
                <a:solidFill>
                  <a:srgbClr val="00B050"/>
                </a:solidFill>
              </a:rPr>
              <a:t>ON </a:t>
            </a:r>
            <a:r>
              <a:rPr lang="en-US" sz="2600" dirty="0" err="1">
                <a:solidFill>
                  <a:srgbClr val="00B050"/>
                </a:solidFill>
              </a:rPr>
              <a:t>saleslist.customer_id</a:t>
            </a:r>
            <a:r>
              <a:rPr lang="en-US" sz="2600" dirty="0">
                <a:solidFill>
                  <a:srgbClr val="00B050"/>
                </a:solidFill>
              </a:rPr>
              <a:t> = </a:t>
            </a:r>
            <a:r>
              <a:rPr lang="en-US" sz="2600" dirty="0" err="1">
                <a:solidFill>
                  <a:srgbClr val="00B050"/>
                </a:solidFill>
              </a:rPr>
              <a:t>customer._id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07134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</a:t>
            </a:r>
            <a:r>
              <a:rPr lang="en-US"/>
              <a:t>Activity #8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3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19430" y="2971800"/>
            <a:ext cx="8610600" cy="3352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7200" y="3133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“WELLS”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38400" y="313346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81400" y="3133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“MIS”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638800" y="3133460"/>
            <a:ext cx="3124200" cy="864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7200" y="4276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“NORBERT”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581400" y="4276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[“FIN”, “MIS”,…]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38800" y="4276460"/>
            <a:ext cx="3124200" cy="8289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1235,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ClassName:“MIS2502”,…},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81330" y="386477"/>
            <a:ext cx="8686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So far, we looked at how NoSQL query can be similar to SQL query.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However, due to the different properties of NoSQL dataset, there are more types of queries that can be useful when using NoSQL database.</a:t>
            </a:r>
          </a:p>
          <a:p>
            <a:pPr>
              <a:spcBef>
                <a:spcPct val="20000"/>
              </a:spcBef>
            </a:pPr>
            <a:endParaRPr lang="en-US" sz="3000" dirty="0"/>
          </a:p>
        </p:txBody>
      </p:sp>
      <p:sp>
        <p:nvSpPr>
          <p:cNvPr id="39" name="Rectangle 38"/>
          <p:cNvSpPr/>
          <p:nvPr/>
        </p:nvSpPr>
        <p:spPr>
          <a:xfrm>
            <a:off x="457200" y="533400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“KENDALL”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438400" y="533400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3.5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652211" y="5384336"/>
            <a:ext cx="3124200" cy="787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13786" y="4195056"/>
            <a:ext cx="2372258" cy="537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158026" y="3791900"/>
            <a:ext cx="683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Array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62600" y="3035748"/>
            <a:ext cx="3276600" cy="10883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292762" y="2632593"/>
            <a:ext cx="1860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Nested document</a:t>
            </a:r>
          </a:p>
        </p:txBody>
      </p:sp>
    </p:spTree>
    <p:extLst>
      <p:ext uri="{BB962C8B-B14F-4D97-AF65-F5344CB8AC3E}">
        <p14:creationId xmlns:p14="http://schemas.microsoft.com/office/powerpoint/2010/main" val="205163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on Nested Document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90600"/>
            <a:ext cx="4724400" cy="5580437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3352800" y="4785674"/>
            <a:ext cx="304800" cy="10103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81425" y="490820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object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3352800" y="2622052"/>
            <a:ext cx="304800" cy="14035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52850" y="3000646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array</a:t>
            </a: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81BC3ABB-52C1-4806-9A08-6D29E4BDCDE5}"/>
              </a:ext>
            </a:extLst>
          </p:cNvPr>
          <p:cNvSpPr/>
          <p:nvPr/>
        </p:nvSpPr>
        <p:spPr>
          <a:xfrm>
            <a:off x="4953000" y="2007818"/>
            <a:ext cx="3657600" cy="291623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we only show sales occurred from customers less than 40 years old?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762000" y="4988232"/>
            <a:ext cx="1066800" cy="2431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1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on Nested Document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use </a:t>
            </a:r>
            <a:r>
              <a:rPr lang="en-US" sz="2800" b="1" dirty="0">
                <a:solidFill>
                  <a:srgbClr val="C00000"/>
                </a:solidFill>
              </a:rPr>
              <a:t>dot notation</a:t>
            </a:r>
            <a:r>
              <a:rPr lang="en-US" sz="2800" dirty="0"/>
              <a:t> to specify a query condition on fields in an embedded/nested document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463" y="2652162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return sales occurred from customers he less than 40 years old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90599" y="3733800"/>
            <a:ext cx="562968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"</a:t>
            </a:r>
            <a:r>
              <a:rPr lang="en-US" sz="2600" dirty="0" err="1">
                <a:solidFill>
                  <a:srgbClr val="0070C0"/>
                </a:solidFill>
              </a:rPr>
              <a:t>customer.age</a:t>
            </a:r>
            <a:r>
              <a:rPr lang="en-US" sz="2600" dirty="0">
                <a:solidFill>
                  <a:srgbClr val="0070C0"/>
                </a:solidFill>
              </a:rPr>
              <a:t>": { $</a:t>
            </a:r>
            <a:r>
              <a:rPr lang="en-US" sz="2600" dirty="0" err="1">
                <a:solidFill>
                  <a:srgbClr val="0070C0"/>
                </a:solidFill>
              </a:rPr>
              <a:t>lt</a:t>
            </a:r>
            <a:r>
              <a:rPr lang="en-US" sz="2600" dirty="0">
                <a:solidFill>
                  <a:srgbClr val="0070C0"/>
                </a:solidFill>
              </a:rPr>
              <a:t> : 40 }  }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918700" y="4648200"/>
            <a:ext cx="7344699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Make sure the fields are surrounded by “”.</a:t>
            </a:r>
          </a:p>
        </p:txBody>
      </p:sp>
    </p:spTree>
    <p:extLst>
      <p:ext uri="{BB962C8B-B14F-4D97-AF65-F5344CB8AC3E}">
        <p14:creationId xmlns:p14="http://schemas.microsoft.com/office/powerpoint/2010/main" val="273102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on Nested Document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apply </a:t>
            </a:r>
            <a:r>
              <a:rPr lang="en-US" sz="2800" b="1" dirty="0">
                <a:solidFill>
                  <a:srgbClr val="C00000"/>
                </a:solidFill>
              </a:rPr>
              <a:t>dot notation</a:t>
            </a:r>
            <a:r>
              <a:rPr lang="en-US" sz="2800" dirty="0"/>
              <a:t> to combine conditions using AND </a:t>
            </a:r>
            <a:r>
              <a:rPr lang="en-US" sz="2800" dirty="0" err="1"/>
              <a:t>and</a:t>
            </a:r>
            <a:r>
              <a:rPr lang="en-US" sz="2800" dirty="0"/>
              <a:t> OR operator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463" y="2652162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return sales happened from customers less than 40 years old AND male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6800" y="3886200"/>
            <a:ext cx="82590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[  {"</a:t>
            </a:r>
            <a:r>
              <a:rPr lang="en-US" sz="2600" dirty="0" err="1">
                <a:solidFill>
                  <a:srgbClr val="0070C0"/>
                </a:solidFill>
              </a:rPr>
              <a:t>customer.age</a:t>
            </a:r>
            <a:r>
              <a:rPr lang="en-US" sz="2600" dirty="0">
                <a:solidFill>
                  <a:srgbClr val="0070C0"/>
                </a:solidFill>
              </a:rPr>
              <a:t>": { $</a:t>
            </a:r>
            <a:r>
              <a:rPr lang="en-US" sz="2600" dirty="0" err="1">
                <a:solidFill>
                  <a:srgbClr val="0070C0"/>
                </a:solidFill>
              </a:rPr>
              <a:t>lt</a:t>
            </a:r>
            <a:r>
              <a:rPr lang="en-US" sz="2600" dirty="0">
                <a:solidFill>
                  <a:srgbClr val="0070C0"/>
                </a:solidFill>
              </a:rPr>
              <a:t>: 40}  },     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{"</a:t>
            </a:r>
            <a:r>
              <a:rPr lang="en-US" sz="2600" dirty="0" err="1">
                <a:solidFill>
                  <a:srgbClr val="0070C0"/>
                </a:solidFill>
              </a:rPr>
              <a:t>customer.gender":"M</a:t>
            </a:r>
            <a:r>
              <a:rPr lang="en-US" sz="2600" dirty="0">
                <a:solidFill>
                  <a:srgbClr val="0070C0"/>
                </a:solidFill>
              </a:rPr>
              <a:t>"}   ]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}</a:t>
            </a:r>
          </a:p>
        </p:txBody>
      </p:sp>
    </p:spTree>
    <p:extLst>
      <p:ext uri="{BB962C8B-B14F-4D97-AF65-F5344CB8AC3E}">
        <p14:creationId xmlns:p14="http://schemas.microsoft.com/office/powerpoint/2010/main" val="136762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>
            <a:off x="3352800" y="4785674"/>
            <a:ext cx="304800" cy="10103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81425" y="490820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object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3352800" y="2622052"/>
            <a:ext cx="304800" cy="14035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52850" y="3000646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array</a:t>
            </a: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81BC3ABB-52C1-4806-9A08-6D29E4BDCDE5}"/>
              </a:ext>
            </a:extLst>
          </p:cNvPr>
          <p:cNvSpPr/>
          <p:nvPr/>
        </p:nvSpPr>
        <p:spPr>
          <a:xfrm>
            <a:off x="4953000" y="2007819"/>
            <a:ext cx="3657600" cy="187838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we only show sales that contain binder?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642824" y="2768195"/>
            <a:ext cx="1552346" cy="12554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76250" y="990600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{</a:t>
            </a:r>
          </a:p>
          <a:p>
            <a:r>
              <a:rPr lang="en-US" sz="1400" dirty="0"/>
              <a:t>  "_id": {</a:t>
            </a:r>
          </a:p>
          <a:p>
            <a:r>
              <a:rPr lang="en-US" sz="1400" dirty="0"/>
              <a:t>    "$</a:t>
            </a:r>
            <a:r>
              <a:rPr lang="en-US" sz="1400" dirty="0" err="1"/>
              <a:t>oid</a:t>
            </a:r>
            <a:r>
              <a:rPr lang="en-US" sz="1400" dirty="0"/>
              <a:t>": "5bd761dcae323e45a93ccfe8"</a:t>
            </a:r>
          </a:p>
          <a:p>
            <a:r>
              <a:rPr lang="en-US" sz="1400" dirty="0"/>
              <a:t>  },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saleDate</a:t>
            </a:r>
            <a:r>
              <a:rPr lang="en-US" sz="1400" dirty="0"/>
              <a:t>": {</a:t>
            </a:r>
          </a:p>
          <a:p>
            <a:r>
              <a:rPr lang="en-US" sz="1400" dirty="0"/>
              <a:t>    "$date": "2015-03-23T21:06:49.506Z"</a:t>
            </a:r>
          </a:p>
          <a:p>
            <a:r>
              <a:rPr lang="en-US" sz="1400" dirty="0"/>
              <a:t>  },</a:t>
            </a:r>
          </a:p>
          <a:p>
            <a:r>
              <a:rPr lang="en-US" sz="1400" dirty="0"/>
              <a:t>  "items": [</a:t>
            </a:r>
          </a:p>
          <a:p>
            <a:r>
              <a:rPr lang="en-US" sz="1400" dirty="0"/>
              <a:t>    "printer paper",</a:t>
            </a:r>
          </a:p>
          <a:p>
            <a:r>
              <a:rPr lang="en-US" sz="1400" dirty="0"/>
              <a:t>    "notepad",</a:t>
            </a:r>
          </a:p>
          <a:p>
            <a:r>
              <a:rPr lang="en-US" sz="1400" dirty="0"/>
              <a:t>    "pens",</a:t>
            </a:r>
          </a:p>
          <a:p>
            <a:r>
              <a:rPr lang="en-US" sz="1400" dirty="0"/>
              <a:t>    "backpack",</a:t>
            </a:r>
          </a:p>
          <a:p>
            <a:r>
              <a:rPr lang="en-US" sz="1400" dirty="0"/>
              <a:t>    "envelopes",</a:t>
            </a:r>
          </a:p>
          <a:p>
            <a:r>
              <a:rPr lang="en-US" sz="1400" dirty="0"/>
              <a:t>    "binder"</a:t>
            </a:r>
          </a:p>
          <a:p>
            <a:r>
              <a:rPr lang="en-US" sz="1400" dirty="0"/>
              <a:t>  ],</a:t>
            </a:r>
          </a:p>
          <a:p>
            <a:r>
              <a:rPr lang="en-US" sz="1400" dirty="0"/>
              <a:t>  "price": 46.45,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storeLocation</a:t>
            </a:r>
            <a:r>
              <a:rPr lang="en-US" sz="1400" dirty="0"/>
              <a:t>": "Denver",</a:t>
            </a:r>
          </a:p>
          <a:p>
            <a:r>
              <a:rPr lang="en-US" sz="1400" dirty="0"/>
              <a:t>  "customer": {</a:t>
            </a:r>
          </a:p>
          <a:p>
            <a:r>
              <a:rPr lang="en-US" sz="1400" dirty="0"/>
              <a:t>    "gender": "M",</a:t>
            </a:r>
          </a:p>
          <a:p>
            <a:r>
              <a:rPr lang="en-US" sz="1400" dirty="0"/>
              <a:t>    "age": 42,</a:t>
            </a:r>
          </a:p>
          <a:p>
            <a:r>
              <a:rPr lang="en-US" sz="1400" dirty="0"/>
              <a:t>    "email": "cauho@witwuta.sv",</a:t>
            </a:r>
          </a:p>
          <a:p>
            <a:r>
              <a:rPr lang="en-US" sz="1400" dirty="0"/>
              <a:t>    "satisfaction": 4</a:t>
            </a:r>
          </a:p>
          <a:p>
            <a:r>
              <a:rPr lang="en-US" sz="1400" dirty="0"/>
              <a:t>  },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couponUsed</a:t>
            </a:r>
            <a:r>
              <a:rPr lang="en-US" sz="1400" dirty="0"/>
              <a:t>": true,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purchaseMethod</a:t>
            </a:r>
            <a:r>
              <a:rPr lang="en-US" sz="1400" dirty="0"/>
              <a:t>": "Online"</a:t>
            </a:r>
          </a:p>
          <a:p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085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use the same {&lt;field&gt;: &lt;value&gt;} syntax to the array. So, let’s try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2925" y="2882205"/>
            <a:ext cx="87872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specify equality condition on an array, &lt;value&gt; </a:t>
            </a:r>
            <a:br>
              <a:rPr lang="en-US" sz="2800" dirty="0"/>
            </a:br>
            <a:r>
              <a:rPr lang="en-US" sz="2800" dirty="0"/>
              <a:t>should be the exact array to match.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95400" y="2326957"/>
            <a:ext cx="39362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"binder" }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95400" y="5916481"/>
            <a:ext cx="52105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["binder", "pens"] 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43424" y="4522454"/>
            <a:ext cx="79490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This will return documents that satisfy exact array to match, including the order of the elements.</a:t>
            </a:r>
          </a:p>
          <a:p>
            <a:r>
              <a:rPr lang="en-US" sz="2800" dirty="0"/>
              <a:t>Then, how would the code below work?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95400" y="3996152"/>
            <a:ext cx="406604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["binder"] }</a:t>
            </a:r>
          </a:p>
        </p:txBody>
      </p:sp>
    </p:spTree>
    <p:extLst>
      <p:ext uri="{BB962C8B-B14F-4D97-AF65-F5344CB8AC3E}">
        <p14:creationId xmlns:p14="http://schemas.microsoft.com/office/powerpoint/2010/main" val="284667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6250" y="1066800"/>
            <a:ext cx="83162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$all</a:t>
            </a:r>
            <a:r>
              <a:rPr lang="en-US" sz="2800" dirty="0"/>
              <a:t> operator selects the documents where the value of a field is an array that contains all the specified elements.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35739" y="3012757"/>
            <a:ext cx="75972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&lt;field&gt;: { $all: [ &lt;value1&gt; , &lt;value2&gt; ... ] }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148" y="2453624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5148" y="3621025"/>
            <a:ext cx="3543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$all vs $and operator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90600" y="4101405"/>
            <a:ext cx="752840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The $all is equivalent to an $and operation of the </a:t>
            </a:r>
          </a:p>
          <a:p>
            <a:r>
              <a:rPr lang="en-US" sz="2800" dirty="0"/>
              <a:t>specified values; i.e. the following two statements </a:t>
            </a:r>
          </a:p>
          <a:p>
            <a:r>
              <a:rPr lang="en-US" sz="2800" dirty="0"/>
              <a:t>are identical: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35739" y="5473826"/>
            <a:ext cx="63679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{ $all: [ "binder" ,"pens" ] } }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35739" y="5984557"/>
            <a:ext cx="809510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$and: [ {items: "binder"}, {items: "pens"}] }       </a:t>
            </a:r>
          </a:p>
        </p:txBody>
      </p:sp>
    </p:spTree>
    <p:extLst>
      <p:ext uri="{BB962C8B-B14F-4D97-AF65-F5344CB8AC3E}">
        <p14:creationId xmlns:p14="http://schemas.microsoft.com/office/powerpoint/2010/main" val="354925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 based on Size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6250" y="1066800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$size </a:t>
            </a:r>
            <a:r>
              <a:rPr lang="en-US" sz="2800" dirty="0"/>
              <a:t>operator matches any array with the number of elements specified by the argument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35739" y="2845133"/>
            <a:ext cx="75972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&lt;field&gt;: { $size: value }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148" y="22860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2000" y="3597480"/>
            <a:ext cx="2059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For example,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35739" y="4267200"/>
            <a:ext cx="42188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{ $size:  2  } }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4906143"/>
            <a:ext cx="821981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returns all documents in collection where items field is </a:t>
            </a:r>
          </a:p>
          <a:p>
            <a:r>
              <a:rPr lang="en-US" sz="2800" dirty="0"/>
              <a:t>an array with 2 elements.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421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27814</TotalTime>
  <Words>1084</Words>
  <Application>Microsoft Office PowerPoint</Application>
  <PresentationFormat>On-screen Show (4:3)</PresentationFormat>
  <Paragraphs>181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inherit</vt:lpstr>
      <vt:lpstr>Arial</vt:lpstr>
      <vt:lpstr>Calibri</vt:lpstr>
      <vt:lpstr>Office Theme</vt:lpstr>
      <vt:lpstr>NoSQL  Part 2: Advanced Queries</vt:lpstr>
      <vt:lpstr>PowerPoint Presentation</vt:lpstr>
      <vt:lpstr>Query on Nested Document</vt:lpstr>
      <vt:lpstr>Query on Nested Document</vt:lpstr>
      <vt:lpstr>Query on Nested Document</vt:lpstr>
      <vt:lpstr>Query an Array</vt:lpstr>
      <vt:lpstr>Query an Array</vt:lpstr>
      <vt:lpstr>Query an Array</vt:lpstr>
      <vt:lpstr>Query an Array based on Size</vt:lpstr>
      <vt:lpstr>Do we have to JOIN tables?</vt:lpstr>
      <vt:lpstr>Join with $lookup</vt:lpstr>
      <vt:lpstr>Join with $lookup</vt:lpstr>
      <vt:lpstr>In Class Activity #8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Jaehwuen Jung</cp:lastModifiedBy>
  <cp:revision>1242</cp:revision>
  <cp:lastPrinted>2011-06-28T14:45:53Z</cp:lastPrinted>
  <dcterms:created xsi:type="dcterms:W3CDTF">2011-06-28T13:08:25Z</dcterms:created>
  <dcterms:modified xsi:type="dcterms:W3CDTF">2019-10-07T22:06:22Z</dcterms:modified>
</cp:coreProperties>
</file>