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4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43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44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256" r:id="rId2"/>
    <p:sldId id="372" r:id="rId3"/>
    <p:sldId id="379" r:id="rId4"/>
    <p:sldId id="333" r:id="rId5"/>
    <p:sldId id="337" r:id="rId6"/>
    <p:sldId id="330" r:id="rId7"/>
    <p:sldId id="336" r:id="rId8"/>
    <p:sldId id="318" r:id="rId9"/>
    <p:sldId id="319" r:id="rId10"/>
    <p:sldId id="339" r:id="rId11"/>
    <p:sldId id="331" r:id="rId12"/>
    <p:sldId id="380" r:id="rId13"/>
    <p:sldId id="381" r:id="rId14"/>
    <p:sldId id="323" r:id="rId15"/>
    <p:sldId id="326" r:id="rId16"/>
    <p:sldId id="322" r:id="rId17"/>
    <p:sldId id="382" r:id="rId18"/>
    <p:sldId id="340" r:id="rId19"/>
    <p:sldId id="338" r:id="rId20"/>
    <p:sldId id="362" r:id="rId21"/>
    <p:sldId id="361" r:id="rId22"/>
    <p:sldId id="343" r:id="rId23"/>
    <p:sldId id="363" r:id="rId24"/>
    <p:sldId id="365" r:id="rId25"/>
    <p:sldId id="345" r:id="rId26"/>
    <p:sldId id="346" r:id="rId27"/>
    <p:sldId id="347" r:id="rId28"/>
    <p:sldId id="383" r:id="rId29"/>
    <p:sldId id="351" r:id="rId30"/>
    <p:sldId id="357" r:id="rId31"/>
    <p:sldId id="274" r:id="rId32"/>
    <p:sldId id="384" r:id="rId33"/>
    <p:sldId id="308" r:id="rId34"/>
    <p:sldId id="359" r:id="rId35"/>
    <p:sldId id="325" r:id="rId36"/>
    <p:sldId id="391" r:id="rId37"/>
    <p:sldId id="260" r:id="rId38"/>
    <p:sldId id="268" r:id="rId39"/>
    <p:sldId id="385" r:id="rId40"/>
    <p:sldId id="305" r:id="rId41"/>
    <p:sldId id="360" r:id="rId42"/>
    <p:sldId id="358" r:id="rId43"/>
    <p:sldId id="386" r:id="rId44"/>
    <p:sldId id="373" r:id="rId45"/>
    <p:sldId id="388" r:id="rId46"/>
    <p:sldId id="364" r:id="rId47"/>
    <p:sldId id="389" r:id="rId48"/>
    <p:sldId id="366" r:id="rId49"/>
    <p:sldId id="390" r:id="rId50"/>
    <p:sldId id="293" r:id="rId51"/>
    <p:sldId id="392" r:id="rId52"/>
    <p:sldId id="264" r:id="rId53"/>
    <p:sldId id="265" r:id="rId54"/>
    <p:sldId id="393" r:id="rId55"/>
    <p:sldId id="272" r:id="rId56"/>
    <p:sldId id="276" r:id="rId57"/>
    <p:sldId id="394" r:id="rId58"/>
    <p:sldId id="280" r:id="rId59"/>
    <p:sldId id="281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5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40D46-ABF3-467B-BBB1-F0459F0F6ACA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0C9D8BC-4AD8-442B-9670-3B84CF681149}">
      <dgm:prSet/>
      <dgm:spPr/>
      <dgm:t>
        <a:bodyPr/>
        <a:lstStyle/>
        <a:p>
          <a:pPr rtl="0"/>
          <a:r>
            <a:rPr lang="en-US"/>
            <a:t>Transactional Database</a:t>
          </a:r>
        </a:p>
      </dgm:t>
    </dgm:pt>
    <dgm:pt modelId="{3AA096B6-0043-454C-B783-11C1B554731B}" type="parTrans" cxnId="{030FB7F6-61EF-469B-BCF5-797999415906}">
      <dgm:prSet/>
      <dgm:spPr/>
      <dgm:t>
        <a:bodyPr/>
        <a:lstStyle/>
        <a:p>
          <a:endParaRPr lang="en-US"/>
        </a:p>
      </dgm:t>
    </dgm:pt>
    <dgm:pt modelId="{8D52EDF9-46BE-4E5F-8F5D-0793E4FB5CAB}" type="sibTrans" cxnId="{030FB7F6-61EF-469B-BCF5-797999415906}">
      <dgm:prSet/>
      <dgm:spPr/>
      <dgm:t>
        <a:bodyPr/>
        <a:lstStyle/>
        <a:p>
          <a:endParaRPr lang="en-US"/>
        </a:p>
      </dgm:t>
    </dgm:pt>
    <dgm:pt modelId="{D65AEC0A-778A-4884-B953-CD2D8ED62C25}">
      <dgm:prSet/>
      <dgm:spPr/>
      <dgm:t>
        <a:bodyPr/>
        <a:lstStyle/>
        <a:p>
          <a:pPr rtl="0"/>
          <a:r>
            <a:rPr lang="en-US" dirty="0"/>
            <a:t>Captures data describing an event</a:t>
          </a:r>
        </a:p>
      </dgm:t>
    </dgm:pt>
    <dgm:pt modelId="{26EC326B-C779-42F8-B1F7-115BED5E5842}" type="parTrans" cxnId="{B4BFB2E1-6E16-45A2-B706-4D424A1D9AB9}">
      <dgm:prSet/>
      <dgm:spPr/>
      <dgm:t>
        <a:bodyPr/>
        <a:lstStyle/>
        <a:p>
          <a:endParaRPr lang="en-US"/>
        </a:p>
      </dgm:t>
    </dgm:pt>
    <dgm:pt modelId="{2415C785-3292-4F69-A956-9F6A0259CEDC}" type="sibTrans" cxnId="{B4BFB2E1-6E16-45A2-B706-4D424A1D9AB9}">
      <dgm:prSet/>
      <dgm:spPr/>
      <dgm:t>
        <a:bodyPr/>
        <a:lstStyle/>
        <a:p>
          <a:endParaRPr lang="en-US"/>
        </a:p>
      </dgm:t>
    </dgm:pt>
    <dgm:pt modelId="{11BC3965-93EA-4824-A395-53CF9A8B5DA1}">
      <dgm:prSet/>
      <dgm:spPr/>
      <dgm:t>
        <a:bodyPr/>
        <a:lstStyle/>
        <a:p>
          <a:pPr rtl="0"/>
          <a:r>
            <a:rPr lang="en-US" dirty="0"/>
            <a:t>Analytical Data Store</a:t>
          </a:r>
        </a:p>
      </dgm:t>
    </dgm:pt>
    <dgm:pt modelId="{B4B34CFE-927F-41D1-AAAB-ED12A7F6BA81}" type="parTrans" cxnId="{531033FA-AACB-4916-A11A-7D7A048F08A4}">
      <dgm:prSet/>
      <dgm:spPr/>
      <dgm:t>
        <a:bodyPr/>
        <a:lstStyle/>
        <a:p>
          <a:endParaRPr lang="en-US"/>
        </a:p>
      </dgm:t>
    </dgm:pt>
    <dgm:pt modelId="{7B658ECB-76B2-475A-9305-9E6DF2D27FAA}" type="sibTrans" cxnId="{531033FA-AACB-4916-A11A-7D7A048F08A4}">
      <dgm:prSet/>
      <dgm:spPr/>
      <dgm:t>
        <a:bodyPr/>
        <a:lstStyle/>
        <a:p>
          <a:endParaRPr lang="en-US"/>
        </a:p>
      </dgm:t>
    </dgm:pt>
    <dgm:pt modelId="{75013A04-B115-4514-994B-219A1CA1ACCD}">
      <dgm:prSet/>
      <dgm:spPr/>
      <dgm:t>
        <a:bodyPr/>
        <a:lstStyle/>
        <a:p>
          <a:pPr rtl="0"/>
          <a:r>
            <a:rPr lang="en-US" dirty="0"/>
            <a:t>Used in analysis and reporting</a:t>
          </a:r>
        </a:p>
      </dgm:t>
    </dgm:pt>
    <dgm:pt modelId="{DD283AA7-27F5-4E7F-B3FE-9AAACBB034F1}" type="parTrans" cxnId="{C17E703B-B7C5-479F-B298-BC3A873E7D0F}">
      <dgm:prSet/>
      <dgm:spPr/>
      <dgm:t>
        <a:bodyPr/>
        <a:lstStyle/>
        <a:p>
          <a:endParaRPr lang="en-US"/>
        </a:p>
      </dgm:t>
    </dgm:pt>
    <dgm:pt modelId="{84D1EE6B-CDB2-4632-B445-CA99911268D6}" type="sibTrans" cxnId="{C17E703B-B7C5-479F-B298-BC3A873E7D0F}">
      <dgm:prSet/>
      <dgm:spPr/>
      <dgm:t>
        <a:bodyPr/>
        <a:lstStyle/>
        <a:p>
          <a:endParaRPr lang="en-US"/>
        </a:p>
      </dgm:t>
    </dgm:pt>
    <dgm:pt modelId="{2DA94550-1056-46FB-B162-2DA383CF563B}">
      <dgm:prSet/>
      <dgm:spPr/>
      <dgm:t>
        <a:bodyPr/>
        <a:lstStyle/>
        <a:p>
          <a:pPr rtl="0"/>
          <a:r>
            <a:rPr lang="en-US" dirty="0"/>
            <a:t>For everyday transactions</a:t>
          </a:r>
        </a:p>
      </dgm:t>
    </dgm:pt>
    <dgm:pt modelId="{B784F20E-5EC2-4663-A774-7EFB1219E552}" type="parTrans" cxnId="{ED70B130-196D-40DB-BBC1-EF08F2FD23DB}">
      <dgm:prSet/>
      <dgm:spPr/>
      <dgm:t>
        <a:bodyPr/>
        <a:lstStyle/>
        <a:p>
          <a:endParaRPr lang="en-US"/>
        </a:p>
      </dgm:t>
    </dgm:pt>
    <dgm:pt modelId="{33B0FEB8-8F93-4FD5-95CF-BCB289298752}" type="sibTrans" cxnId="{ED70B130-196D-40DB-BBC1-EF08F2FD23DB}">
      <dgm:prSet/>
      <dgm:spPr/>
      <dgm:t>
        <a:bodyPr/>
        <a:lstStyle/>
        <a:p>
          <a:endParaRPr lang="en-US"/>
        </a:p>
      </dgm:t>
    </dgm:pt>
    <dgm:pt modelId="{38AE2E22-8F60-4FCC-9B25-6FA058E96AD2}">
      <dgm:prSet/>
      <dgm:spPr/>
      <dgm:t>
        <a:bodyPr/>
        <a:lstStyle/>
        <a:p>
          <a:pPr rtl="0"/>
          <a:r>
            <a:rPr lang="en-US" dirty="0"/>
            <a:t>Extracted from transactional data</a:t>
          </a:r>
        </a:p>
      </dgm:t>
    </dgm:pt>
    <dgm:pt modelId="{7ED8F060-A6E2-4C9E-A6A7-E04D436C3A90}" type="parTrans" cxnId="{3429894A-93A4-4B16-929B-C7C070CF0096}">
      <dgm:prSet/>
      <dgm:spPr/>
      <dgm:t>
        <a:bodyPr/>
        <a:lstStyle/>
        <a:p>
          <a:endParaRPr lang="en-US"/>
        </a:p>
      </dgm:t>
    </dgm:pt>
    <dgm:pt modelId="{62A4A25D-1674-40A0-8DF6-236BE17CF76B}" type="sibTrans" cxnId="{3429894A-93A4-4B16-929B-C7C070CF0096}">
      <dgm:prSet/>
      <dgm:spPr/>
      <dgm:t>
        <a:bodyPr/>
        <a:lstStyle/>
        <a:p>
          <a:endParaRPr lang="en-US"/>
        </a:p>
      </dgm:t>
    </dgm:pt>
    <dgm:pt modelId="{BB6E7287-0EDD-48F1-AF14-F0F17C28E5E5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management of an organization’s data</a:t>
          </a:r>
        </a:p>
      </dgm:t>
    </dgm:pt>
    <dgm:pt modelId="{CFD696A9-7704-40C9-86FA-44508701C96E}" type="parTrans" cxnId="{66CB04EB-FE13-4733-A263-47BEDBD7CA72}">
      <dgm:prSet/>
      <dgm:spPr/>
      <dgm:t>
        <a:bodyPr/>
        <a:lstStyle/>
        <a:p>
          <a:endParaRPr lang="en-US"/>
        </a:p>
      </dgm:t>
    </dgm:pt>
    <dgm:pt modelId="{69F39994-9C95-4061-BCF4-916CDDD578D8}" type="sibTrans" cxnId="{66CB04EB-FE13-4733-A263-47BEDBD7CA72}">
      <dgm:prSet/>
      <dgm:spPr/>
      <dgm:t>
        <a:bodyPr/>
        <a:lstStyle/>
        <a:p>
          <a:endParaRPr lang="en-US"/>
        </a:p>
      </dgm:t>
    </dgm:pt>
    <dgm:pt modelId="{C8ED91CE-D097-4E45-A8F1-918E1B675B5C}">
      <dgm:prSet/>
      <dgm:spPr/>
      <dgm:t>
        <a:bodyPr/>
        <a:lstStyle/>
        <a:p>
          <a:pPr rtl="0"/>
          <a:r>
            <a:rPr lang="en-US"/>
            <a:t>Supports </a:t>
          </a:r>
          <a:r>
            <a:rPr lang="en-US" dirty="0"/>
            <a:t>managerial decision-making</a:t>
          </a:r>
        </a:p>
      </dgm:t>
    </dgm:pt>
    <dgm:pt modelId="{D41B1D1D-D4BC-4462-B5A1-B0985FDE6325}" type="parTrans" cxnId="{9DC4F0FD-9DFE-4908-B21F-6BF84BEBB4DF}">
      <dgm:prSet/>
      <dgm:spPr/>
      <dgm:t>
        <a:bodyPr/>
        <a:lstStyle/>
        <a:p>
          <a:endParaRPr lang="en-US"/>
        </a:p>
      </dgm:t>
    </dgm:pt>
    <dgm:pt modelId="{E5450A39-951E-4292-B063-3708025149E6}" type="sibTrans" cxnId="{9DC4F0FD-9DFE-4908-B21F-6BF84BEBB4DF}">
      <dgm:prSet/>
      <dgm:spPr/>
      <dgm:t>
        <a:bodyPr/>
        <a:lstStyle/>
        <a:p>
          <a:endParaRPr lang="en-US"/>
        </a:p>
      </dgm:t>
    </dgm:pt>
    <dgm:pt modelId="{FAD22BC9-8E18-48F8-A16A-55CFBA4CB10E}" type="pres">
      <dgm:prSet presAssocID="{5B240D46-ABF3-467B-BBB1-F0459F0F6ACA}" presName="theList" presStyleCnt="0">
        <dgm:presLayoutVars>
          <dgm:dir/>
          <dgm:animLvl val="lvl"/>
          <dgm:resizeHandles val="exact"/>
        </dgm:presLayoutVars>
      </dgm:prSet>
      <dgm:spPr/>
    </dgm:pt>
    <dgm:pt modelId="{C6F01CB2-B12C-4FD1-BCD8-ECECF079A312}" type="pres">
      <dgm:prSet presAssocID="{40C9D8BC-4AD8-442B-9670-3B84CF681149}" presName="compNode" presStyleCnt="0"/>
      <dgm:spPr/>
    </dgm:pt>
    <dgm:pt modelId="{BC3A8C36-202B-4111-BD1A-D9A279A93557}" type="pres">
      <dgm:prSet presAssocID="{40C9D8BC-4AD8-442B-9670-3B84CF681149}" presName="aNode" presStyleLbl="bgShp" presStyleIdx="0" presStyleCnt="2"/>
      <dgm:spPr/>
    </dgm:pt>
    <dgm:pt modelId="{05045F53-FD06-4EC6-ACCC-EFCCEE3FF488}" type="pres">
      <dgm:prSet presAssocID="{40C9D8BC-4AD8-442B-9670-3B84CF681149}" presName="textNode" presStyleLbl="bgShp" presStyleIdx="0" presStyleCnt="2"/>
      <dgm:spPr/>
    </dgm:pt>
    <dgm:pt modelId="{DA88DE07-A3D7-4622-A86C-A71F7B442B7F}" type="pres">
      <dgm:prSet presAssocID="{40C9D8BC-4AD8-442B-9670-3B84CF681149}" presName="compChildNode" presStyleCnt="0"/>
      <dgm:spPr/>
    </dgm:pt>
    <dgm:pt modelId="{797A803F-F34B-4E0D-BE1D-C1239C3A88B5}" type="pres">
      <dgm:prSet presAssocID="{40C9D8BC-4AD8-442B-9670-3B84CF681149}" presName="theInnerList" presStyleCnt="0"/>
      <dgm:spPr/>
    </dgm:pt>
    <dgm:pt modelId="{DAC7CFE0-702F-4A99-9F47-DC948D27C140}" type="pres">
      <dgm:prSet presAssocID="{D65AEC0A-778A-4884-B953-CD2D8ED62C25}" presName="childNode" presStyleLbl="node1" presStyleIdx="0" presStyleCnt="6">
        <dgm:presLayoutVars>
          <dgm:bulletEnabled val="1"/>
        </dgm:presLayoutVars>
      </dgm:prSet>
      <dgm:spPr/>
    </dgm:pt>
    <dgm:pt modelId="{31190006-DE89-4015-92B3-E58343BA925B}" type="pres">
      <dgm:prSet presAssocID="{D65AEC0A-778A-4884-B953-CD2D8ED62C25}" presName="aSpace2" presStyleCnt="0"/>
      <dgm:spPr/>
    </dgm:pt>
    <dgm:pt modelId="{83AD6B62-553C-4790-A335-DAB1B807461B}" type="pres">
      <dgm:prSet presAssocID="{BB6E7287-0EDD-48F1-AF14-F0F17C28E5E5}" presName="childNode" presStyleLbl="node1" presStyleIdx="1" presStyleCnt="6">
        <dgm:presLayoutVars>
          <dgm:bulletEnabled val="1"/>
        </dgm:presLayoutVars>
      </dgm:prSet>
      <dgm:spPr/>
    </dgm:pt>
    <dgm:pt modelId="{F7FAF3F9-1A13-45B8-8769-E181DD937341}" type="pres">
      <dgm:prSet presAssocID="{BB6E7287-0EDD-48F1-AF14-F0F17C28E5E5}" presName="aSpace2" presStyleCnt="0"/>
      <dgm:spPr/>
    </dgm:pt>
    <dgm:pt modelId="{A4A7629D-4B94-48D3-AFBB-1CDE51824601}" type="pres">
      <dgm:prSet presAssocID="{2DA94550-1056-46FB-B162-2DA383CF563B}" presName="childNode" presStyleLbl="node1" presStyleIdx="2" presStyleCnt="6">
        <dgm:presLayoutVars>
          <dgm:bulletEnabled val="1"/>
        </dgm:presLayoutVars>
      </dgm:prSet>
      <dgm:spPr/>
    </dgm:pt>
    <dgm:pt modelId="{884AE2AB-E1C4-4C26-ABEC-1D36FC9B9871}" type="pres">
      <dgm:prSet presAssocID="{40C9D8BC-4AD8-442B-9670-3B84CF681149}" presName="aSpace" presStyleCnt="0"/>
      <dgm:spPr/>
    </dgm:pt>
    <dgm:pt modelId="{10F45DB2-3EE4-4744-B68A-0D9184BF2439}" type="pres">
      <dgm:prSet presAssocID="{11BC3965-93EA-4824-A395-53CF9A8B5DA1}" presName="compNode" presStyleCnt="0"/>
      <dgm:spPr/>
    </dgm:pt>
    <dgm:pt modelId="{EC02AE21-787C-4EE9-B538-2E3423E2E072}" type="pres">
      <dgm:prSet presAssocID="{11BC3965-93EA-4824-A395-53CF9A8B5DA1}" presName="aNode" presStyleLbl="bgShp" presStyleIdx="1" presStyleCnt="2" custLinFactNeighborY="2273"/>
      <dgm:spPr/>
    </dgm:pt>
    <dgm:pt modelId="{CA5CFFBD-8042-4164-9A70-097753859639}" type="pres">
      <dgm:prSet presAssocID="{11BC3965-93EA-4824-A395-53CF9A8B5DA1}" presName="textNode" presStyleLbl="bgShp" presStyleIdx="1" presStyleCnt="2"/>
      <dgm:spPr/>
    </dgm:pt>
    <dgm:pt modelId="{A8CB3844-27ED-497A-9350-9995BB61B3C6}" type="pres">
      <dgm:prSet presAssocID="{11BC3965-93EA-4824-A395-53CF9A8B5DA1}" presName="compChildNode" presStyleCnt="0"/>
      <dgm:spPr/>
    </dgm:pt>
    <dgm:pt modelId="{63379657-99AE-4AD7-8607-B72FD8EDE428}" type="pres">
      <dgm:prSet presAssocID="{11BC3965-93EA-4824-A395-53CF9A8B5DA1}" presName="theInnerList" presStyleCnt="0"/>
      <dgm:spPr/>
    </dgm:pt>
    <dgm:pt modelId="{A58AB1B9-6A90-421F-A676-549E68B916C5}" type="pres">
      <dgm:prSet presAssocID="{38AE2E22-8F60-4FCC-9B25-6FA058E96AD2}" presName="childNode" presStyleLbl="node1" presStyleIdx="3" presStyleCnt="6">
        <dgm:presLayoutVars>
          <dgm:bulletEnabled val="1"/>
        </dgm:presLayoutVars>
      </dgm:prSet>
      <dgm:spPr/>
    </dgm:pt>
    <dgm:pt modelId="{47C5669D-8A28-4972-8605-C9623050F0C5}" type="pres">
      <dgm:prSet presAssocID="{38AE2E22-8F60-4FCC-9B25-6FA058E96AD2}" presName="aSpace2" presStyleCnt="0"/>
      <dgm:spPr/>
    </dgm:pt>
    <dgm:pt modelId="{43788635-D46B-4C18-B3FF-BF46ADD64645}" type="pres">
      <dgm:prSet presAssocID="{C8ED91CE-D097-4E45-A8F1-918E1B675B5C}" presName="childNode" presStyleLbl="node1" presStyleIdx="4" presStyleCnt="6">
        <dgm:presLayoutVars>
          <dgm:bulletEnabled val="1"/>
        </dgm:presLayoutVars>
      </dgm:prSet>
      <dgm:spPr/>
    </dgm:pt>
    <dgm:pt modelId="{9EC140E5-6B65-4668-B36E-A528AB62939B}" type="pres">
      <dgm:prSet presAssocID="{C8ED91CE-D097-4E45-A8F1-918E1B675B5C}" presName="aSpace2" presStyleCnt="0"/>
      <dgm:spPr/>
    </dgm:pt>
    <dgm:pt modelId="{92C604BC-3A02-4A09-A919-FF8A0B4DB9CC}" type="pres">
      <dgm:prSet presAssocID="{75013A04-B115-4514-994B-219A1CA1ACC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C4F4FB14-C2AE-4281-B7FE-7785E165FBC9}" type="presOf" srcId="{38AE2E22-8F60-4FCC-9B25-6FA058E96AD2}" destId="{A58AB1B9-6A90-421F-A676-549E68B916C5}" srcOrd="0" destOrd="0" presId="urn:microsoft.com/office/officeart/2005/8/layout/lProcess2"/>
    <dgm:cxn modelId="{8C588E19-A711-4F1E-938C-FEA685BAC0FE}" type="presOf" srcId="{D65AEC0A-778A-4884-B953-CD2D8ED62C25}" destId="{DAC7CFE0-702F-4A99-9F47-DC948D27C140}" srcOrd="0" destOrd="0" presId="urn:microsoft.com/office/officeart/2005/8/layout/lProcess2"/>
    <dgm:cxn modelId="{6E42331B-84A5-4E03-AAE9-21DFA777D98A}" type="presOf" srcId="{11BC3965-93EA-4824-A395-53CF9A8B5DA1}" destId="{EC02AE21-787C-4EE9-B538-2E3423E2E072}" srcOrd="0" destOrd="0" presId="urn:microsoft.com/office/officeart/2005/8/layout/lProcess2"/>
    <dgm:cxn modelId="{ED70B130-196D-40DB-BBC1-EF08F2FD23DB}" srcId="{40C9D8BC-4AD8-442B-9670-3B84CF681149}" destId="{2DA94550-1056-46FB-B162-2DA383CF563B}" srcOrd="2" destOrd="0" parTransId="{B784F20E-5EC2-4663-A774-7EFB1219E552}" sibTransId="{33B0FEB8-8F93-4FD5-95CF-BCB289298752}"/>
    <dgm:cxn modelId="{C17E703B-B7C5-479F-B298-BC3A873E7D0F}" srcId="{11BC3965-93EA-4824-A395-53CF9A8B5DA1}" destId="{75013A04-B115-4514-994B-219A1CA1ACCD}" srcOrd="2" destOrd="0" parTransId="{DD283AA7-27F5-4E7F-B3FE-9AAACBB034F1}" sibTransId="{84D1EE6B-CDB2-4632-B445-CA99911268D6}"/>
    <dgm:cxn modelId="{03A9F63F-31FB-45AB-BD19-756C99993EC9}" type="presOf" srcId="{2DA94550-1056-46FB-B162-2DA383CF563B}" destId="{A4A7629D-4B94-48D3-AFBB-1CDE51824601}" srcOrd="0" destOrd="0" presId="urn:microsoft.com/office/officeart/2005/8/layout/lProcess2"/>
    <dgm:cxn modelId="{6C82A05B-4120-4525-ACCB-38AE47CFE1FE}" type="presOf" srcId="{75013A04-B115-4514-994B-219A1CA1ACCD}" destId="{92C604BC-3A02-4A09-A919-FF8A0B4DB9CC}" srcOrd="0" destOrd="0" presId="urn:microsoft.com/office/officeart/2005/8/layout/lProcess2"/>
    <dgm:cxn modelId="{3429894A-93A4-4B16-929B-C7C070CF0096}" srcId="{11BC3965-93EA-4824-A395-53CF9A8B5DA1}" destId="{38AE2E22-8F60-4FCC-9B25-6FA058E96AD2}" srcOrd="0" destOrd="0" parTransId="{7ED8F060-A6E2-4C9E-A6A7-E04D436C3A90}" sibTransId="{62A4A25D-1674-40A0-8DF6-236BE17CF76B}"/>
    <dgm:cxn modelId="{380FDB4A-2D1F-49C4-B67A-705920D46E8C}" type="presOf" srcId="{5B240D46-ABF3-467B-BBB1-F0459F0F6ACA}" destId="{FAD22BC9-8E18-48F8-A16A-55CFBA4CB10E}" srcOrd="0" destOrd="0" presId="urn:microsoft.com/office/officeart/2005/8/layout/lProcess2"/>
    <dgm:cxn modelId="{D470FD82-AC08-4A75-895F-9F6BB3775BA5}" type="presOf" srcId="{11BC3965-93EA-4824-A395-53CF9A8B5DA1}" destId="{CA5CFFBD-8042-4164-9A70-097753859639}" srcOrd="1" destOrd="0" presId="urn:microsoft.com/office/officeart/2005/8/layout/lProcess2"/>
    <dgm:cxn modelId="{DCA0AE98-4A45-4F64-965A-11118499C4C2}" type="presOf" srcId="{40C9D8BC-4AD8-442B-9670-3B84CF681149}" destId="{BC3A8C36-202B-4111-BD1A-D9A279A93557}" srcOrd="0" destOrd="0" presId="urn:microsoft.com/office/officeart/2005/8/layout/lProcess2"/>
    <dgm:cxn modelId="{1CAB0AD3-2479-47B8-9BF4-C7482CB45CB1}" type="presOf" srcId="{C8ED91CE-D097-4E45-A8F1-918E1B675B5C}" destId="{43788635-D46B-4C18-B3FF-BF46ADD64645}" srcOrd="0" destOrd="0" presId="urn:microsoft.com/office/officeart/2005/8/layout/lProcess2"/>
    <dgm:cxn modelId="{B4BFB2E1-6E16-45A2-B706-4D424A1D9AB9}" srcId="{40C9D8BC-4AD8-442B-9670-3B84CF681149}" destId="{D65AEC0A-778A-4884-B953-CD2D8ED62C25}" srcOrd="0" destOrd="0" parTransId="{26EC326B-C779-42F8-B1F7-115BED5E5842}" sibTransId="{2415C785-3292-4F69-A956-9F6A0259CEDC}"/>
    <dgm:cxn modelId="{F47609E6-FC1B-4C28-8D63-FF154D678488}" type="presOf" srcId="{BB6E7287-0EDD-48F1-AF14-F0F17C28E5E5}" destId="{83AD6B62-553C-4790-A335-DAB1B807461B}" srcOrd="0" destOrd="0" presId="urn:microsoft.com/office/officeart/2005/8/layout/lProcess2"/>
    <dgm:cxn modelId="{66CB04EB-FE13-4733-A263-47BEDBD7CA72}" srcId="{40C9D8BC-4AD8-442B-9670-3B84CF681149}" destId="{BB6E7287-0EDD-48F1-AF14-F0F17C28E5E5}" srcOrd="1" destOrd="0" parTransId="{CFD696A9-7704-40C9-86FA-44508701C96E}" sibTransId="{69F39994-9C95-4061-BCF4-916CDDD578D8}"/>
    <dgm:cxn modelId="{214262F0-3408-442D-A510-F9A74DE3D031}" type="presOf" srcId="{40C9D8BC-4AD8-442B-9670-3B84CF681149}" destId="{05045F53-FD06-4EC6-ACCC-EFCCEE3FF488}" srcOrd="1" destOrd="0" presId="urn:microsoft.com/office/officeart/2005/8/layout/lProcess2"/>
    <dgm:cxn modelId="{030FB7F6-61EF-469B-BCF5-797999415906}" srcId="{5B240D46-ABF3-467B-BBB1-F0459F0F6ACA}" destId="{40C9D8BC-4AD8-442B-9670-3B84CF681149}" srcOrd="0" destOrd="0" parTransId="{3AA096B6-0043-454C-B783-11C1B554731B}" sibTransId="{8D52EDF9-46BE-4E5F-8F5D-0793E4FB5CAB}"/>
    <dgm:cxn modelId="{531033FA-AACB-4916-A11A-7D7A048F08A4}" srcId="{5B240D46-ABF3-467B-BBB1-F0459F0F6ACA}" destId="{11BC3965-93EA-4824-A395-53CF9A8B5DA1}" srcOrd="1" destOrd="0" parTransId="{B4B34CFE-927F-41D1-AAAB-ED12A7F6BA81}" sibTransId="{7B658ECB-76B2-475A-9305-9E6DF2D27FAA}"/>
    <dgm:cxn modelId="{9DC4F0FD-9DFE-4908-B21F-6BF84BEBB4DF}" srcId="{11BC3965-93EA-4824-A395-53CF9A8B5DA1}" destId="{C8ED91CE-D097-4E45-A8F1-918E1B675B5C}" srcOrd="1" destOrd="0" parTransId="{D41B1D1D-D4BC-4462-B5A1-B0985FDE6325}" sibTransId="{E5450A39-951E-4292-B063-3708025149E6}"/>
    <dgm:cxn modelId="{C4EBAF84-1A69-48C5-9509-5B35883651B7}" type="presParOf" srcId="{FAD22BC9-8E18-48F8-A16A-55CFBA4CB10E}" destId="{C6F01CB2-B12C-4FD1-BCD8-ECECF079A312}" srcOrd="0" destOrd="0" presId="urn:microsoft.com/office/officeart/2005/8/layout/lProcess2"/>
    <dgm:cxn modelId="{0860A902-42C1-43B6-96A8-4CABAF67ED7A}" type="presParOf" srcId="{C6F01CB2-B12C-4FD1-BCD8-ECECF079A312}" destId="{BC3A8C36-202B-4111-BD1A-D9A279A93557}" srcOrd="0" destOrd="0" presId="urn:microsoft.com/office/officeart/2005/8/layout/lProcess2"/>
    <dgm:cxn modelId="{FE466A47-95F0-45F8-B93D-7F4B33306ADE}" type="presParOf" srcId="{C6F01CB2-B12C-4FD1-BCD8-ECECF079A312}" destId="{05045F53-FD06-4EC6-ACCC-EFCCEE3FF488}" srcOrd="1" destOrd="0" presId="urn:microsoft.com/office/officeart/2005/8/layout/lProcess2"/>
    <dgm:cxn modelId="{585B4CD7-C00B-4A9D-B242-483C45F43615}" type="presParOf" srcId="{C6F01CB2-B12C-4FD1-BCD8-ECECF079A312}" destId="{DA88DE07-A3D7-4622-A86C-A71F7B442B7F}" srcOrd="2" destOrd="0" presId="urn:microsoft.com/office/officeart/2005/8/layout/lProcess2"/>
    <dgm:cxn modelId="{B4911B06-E3DB-421F-B6EE-DF9145EF6FCA}" type="presParOf" srcId="{DA88DE07-A3D7-4622-A86C-A71F7B442B7F}" destId="{797A803F-F34B-4E0D-BE1D-C1239C3A88B5}" srcOrd="0" destOrd="0" presId="urn:microsoft.com/office/officeart/2005/8/layout/lProcess2"/>
    <dgm:cxn modelId="{85527CAD-CB3A-447F-B9FD-D350FEF55AEA}" type="presParOf" srcId="{797A803F-F34B-4E0D-BE1D-C1239C3A88B5}" destId="{DAC7CFE0-702F-4A99-9F47-DC948D27C140}" srcOrd="0" destOrd="0" presId="urn:microsoft.com/office/officeart/2005/8/layout/lProcess2"/>
    <dgm:cxn modelId="{889F8962-E306-492F-B42A-D48D1D01B922}" type="presParOf" srcId="{797A803F-F34B-4E0D-BE1D-C1239C3A88B5}" destId="{31190006-DE89-4015-92B3-E58343BA925B}" srcOrd="1" destOrd="0" presId="urn:microsoft.com/office/officeart/2005/8/layout/lProcess2"/>
    <dgm:cxn modelId="{2AC428C0-8667-4C19-90BD-6822F534A853}" type="presParOf" srcId="{797A803F-F34B-4E0D-BE1D-C1239C3A88B5}" destId="{83AD6B62-553C-4790-A335-DAB1B807461B}" srcOrd="2" destOrd="0" presId="urn:microsoft.com/office/officeart/2005/8/layout/lProcess2"/>
    <dgm:cxn modelId="{3EF01CB9-0AE4-4E45-B507-9200EC14E466}" type="presParOf" srcId="{797A803F-F34B-4E0D-BE1D-C1239C3A88B5}" destId="{F7FAF3F9-1A13-45B8-8769-E181DD937341}" srcOrd="3" destOrd="0" presId="urn:microsoft.com/office/officeart/2005/8/layout/lProcess2"/>
    <dgm:cxn modelId="{1FB490B2-9542-4ECA-8E03-86BA4764B408}" type="presParOf" srcId="{797A803F-F34B-4E0D-BE1D-C1239C3A88B5}" destId="{A4A7629D-4B94-48D3-AFBB-1CDE51824601}" srcOrd="4" destOrd="0" presId="urn:microsoft.com/office/officeart/2005/8/layout/lProcess2"/>
    <dgm:cxn modelId="{7CD749CB-4FAB-482B-B27D-8C8D85A2981F}" type="presParOf" srcId="{FAD22BC9-8E18-48F8-A16A-55CFBA4CB10E}" destId="{884AE2AB-E1C4-4C26-ABEC-1D36FC9B9871}" srcOrd="1" destOrd="0" presId="urn:microsoft.com/office/officeart/2005/8/layout/lProcess2"/>
    <dgm:cxn modelId="{64A6A757-B242-4F6C-AD2E-E628B0C7F4DA}" type="presParOf" srcId="{FAD22BC9-8E18-48F8-A16A-55CFBA4CB10E}" destId="{10F45DB2-3EE4-4744-B68A-0D9184BF2439}" srcOrd="2" destOrd="0" presId="urn:microsoft.com/office/officeart/2005/8/layout/lProcess2"/>
    <dgm:cxn modelId="{F0A2C41A-06F1-4620-A7FF-6D2D3D50057E}" type="presParOf" srcId="{10F45DB2-3EE4-4744-B68A-0D9184BF2439}" destId="{EC02AE21-787C-4EE9-B538-2E3423E2E072}" srcOrd="0" destOrd="0" presId="urn:microsoft.com/office/officeart/2005/8/layout/lProcess2"/>
    <dgm:cxn modelId="{B495FF70-43F6-4E9E-95EA-6843D7DDDC24}" type="presParOf" srcId="{10F45DB2-3EE4-4744-B68A-0D9184BF2439}" destId="{CA5CFFBD-8042-4164-9A70-097753859639}" srcOrd="1" destOrd="0" presId="urn:microsoft.com/office/officeart/2005/8/layout/lProcess2"/>
    <dgm:cxn modelId="{EFBEA7F2-D7BA-418A-8CCF-CCF387C73B6C}" type="presParOf" srcId="{10F45DB2-3EE4-4744-B68A-0D9184BF2439}" destId="{A8CB3844-27ED-497A-9350-9995BB61B3C6}" srcOrd="2" destOrd="0" presId="urn:microsoft.com/office/officeart/2005/8/layout/lProcess2"/>
    <dgm:cxn modelId="{D1449F7B-ED21-4328-8546-0BC8F09554BF}" type="presParOf" srcId="{A8CB3844-27ED-497A-9350-9995BB61B3C6}" destId="{63379657-99AE-4AD7-8607-B72FD8EDE428}" srcOrd="0" destOrd="0" presId="urn:microsoft.com/office/officeart/2005/8/layout/lProcess2"/>
    <dgm:cxn modelId="{A3C768AC-C45E-4C5E-A430-09E61EB6F7E1}" type="presParOf" srcId="{63379657-99AE-4AD7-8607-B72FD8EDE428}" destId="{A58AB1B9-6A90-421F-A676-549E68B916C5}" srcOrd="0" destOrd="0" presId="urn:microsoft.com/office/officeart/2005/8/layout/lProcess2"/>
    <dgm:cxn modelId="{71D844AC-ECF8-429C-8E71-00CEB2D4E143}" type="presParOf" srcId="{63379657-99AE-4AD7-8607-B72FD8EDE428}" destId="{47C5669D-8A28-4972-8605-C9623050F0C5}" srcOrd="1" destOrd="0" presId="urn:microsoft.com/office/officeart/2005/8/layout/lProcess2"/>
    <dgm:cxn modelId="{49E393C7-8FEF-4BCB-A5E9-E1BA7CE9F190}" type="presParOf" srcId="{63379657-99AE-4AD7-8607-B72FD8EDE428}" destId="{43788635-D46B-4C18-B3FF-BF46ADD64645}" srcOrd="2" destOrd="0" presId="urn:microsoft.com/office/officeart/2005/8/layout/lProcess2"/>
    <dgm:cxn modelId="{2A06DE69-5D37-42F5-BBA3-E6EB6B949ECC}" type="presParOf" srcId="{63379657-99AE-4AD7-8607-B72FD8EDE428}" destId="{9EC140E5-6B65-4668-B36E-A528AB62939B}" srcOrd="3" destOrd="0" presId="urn:microsoft.com/office/officeart/2005/8/layout/lProcess2"/>
    <dgm:cxn modelId="{11EAD521-8CF1-46AD-9746-5803918B9A28}" type="presParOf" srcId="{63379657-99AE-4AD7-8607-B72FD8EDE428}" destId="{92C604BC-3A02-4A09-A919-FF8A0B4DB9C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CA74BC1-909F-4D2D-9927-81D9F3DBF81A}" type="doc">
      <dgm:prSet loTypeId="urn:microsoft.com/office/officeart/2005/8/layout/hierarchy4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70D6F5C-B9DA-4770-BB76-3C931B0F8594}">
      <dgm:prSet/>
      <dgm:spPr/>
      <dgm:t>
        <a:bodyPr/>
        <a:lstStyle/>
        <a:p>
          <a:pPr rtl="0"/>
          <a:r>
            <a:rPr lang="en-US" dirty="0"/>
            <a:t>Key concepts</a:t>
          </a:r>
        </a:p>
      </dgm:t>
    </dgm:pt>
    <dgm:pt modelId="{FBFF59BC-DAE8-4DAA-B5B6-88E0A7CB4347}" type="parTrans" cxnId="{CFCF3103-8E99-4455-A322-D370FFF41B8C}">
      <dgm:prSet/>
      <dgm:spPr/>
      <dgm:t>
        <a:bodyPr/>
        <a:lstStyle/>
        <a:p>
          <a:endParaRPr lang="en-US"/>
        </a:p>
      </dgm:t>
    </dgm:pt>
    <dgm:pt modelId="{0268FF60-22A2-468D-924D-2A3FB851C9F4}" type="sibTrans" cxnId="{CFCF3103-8E99-4455-A322-D370FFF41B8C}">
      <dgm:prSet/>
      <dgm:spPr/>
      <dgm:t>
        <a:bodyPr/>
        <a:lstStyle/>
        <a:p>
          <a:endParaRPr lang="en-US"/>
        </a:p>
      </dgm:t>
    </dgm:pt>
    <dgm:pt modelId="{43B58104-68DF-429F-8BDA-33BF767CA44A}">
      <dgm:prSet/>
      <dgm:spPr/>
      <dgm:t>
        <a:bodyPr/>
        <a:lstStyle/>
        <a:p>
          <a:pPr rtl="0"/>
          <a:r>
            <a:rPr lang="en-US" dirty="0"/>
            <a:t>Data-ink</a:t>
          </a:r>
        </a:p>
      </dgm:t>
    </dgm:pt>
    <dgm:pt modelId="{21ED9E16-75A8-4606-8A6E-E8E58A9CBFF4}" type="parTrans" cxnId="{CEBE3DC8-36A0-4F91-B985-F3A0A19E224B}">
      <dgm:prSet/>
      <dgm:spPr/>
      <dgm:t>
        <a:bodyPr/>
        <a:lstStyle/>
        <a:p>
          <a:endParaRPr lang="en-US"/>
        </a:p>
      </dgm:t>
    </dgm:pt>
    <dgm:pt modelId="{05866ADB-118D-438C-81B1-33B3A52731C9}" type="sibTrans" cxnId="{CEBE3DC8-36A0-4F91-B985-F3A0A19E224B}">
      <dgm:prSet/>
      <dgm:spPr/>
      <dgm:t>
        <a:bodyPr/>
        <a:lstStyle/>
        <a:p>
          <a:endParaRPr lang="en-US"/>
        </a:p>
      </dgm:t>
    </dgm:pt>
    <dgm:pt modelId="{C93FBDC6-1707-4FE7-AA7C-D01447FE5DA4}">
      <dgm:prSet/>
      <dgm:spPr/>
      <dgm:t>
        <a:bodyPr/>
        <a:lstStyle/>
        <a:p>
          <a:pPr rtl="0"/>
          <a:r>
            <a:rPr lang="en-US" dirty="0"/>
            <a:t>Sometimes a table is better</a:t>
          </a:r>
        </a:p>
      </dgm:t>
    </dgm:pt>
    <dgm:pt modelId="{EE37E171-5686-4F4B-AA11-4728494AA906}" type="parTrans" cxnId="{24CC745A-128B-42C9-92E7-F8282A7B25C9}">
      <dgm:prSet/>
      <dgm:spPr/>
      <dgm:t>
        <a:bodyPr/>
        <a:lstStyle/>
        <a:p>
          <a:endParaRPr lang="en-US"/>
        </a:p>
      </dgm:t>
    </dgm:pt>
    <dgm:pt modelId="{7F3D5686-286F-435C-81FB-F7E88B136FFF}" type="sibTrans" cxnId="{24CC745A-128B-42C9-92E7-F8282A7B25C9}">
      <dgm:prSet/>
      <dgm:spPr/>
      <dgm:t>
        <a:bodyPr/>
        <a:lstStyle/>
        <a:p>
          <a:endParaRPr lang="en-US"/>
        </a:p>
      </dgm:t>
    </dgm:pt>
    <dgm:pt modelId="{F2F4EC40-C9B9-4727-9BB7-A52DFA83CF59}">
      <dgm:prSet/>
      <dgm:spPr/>
      <dgm:t>
        <a:bodyPr/>
        <a:lstStyle/>
        <a:p>
          <a:pPr rtl="0"/>
          <a:r>
            <a:rPr lang="en-US" dirty="0" err="1"/>
            <a:t>Chartjunk</a:t>
          </a:r>
          <a:endParaRPr lang="en-US" dirty="0"/>
        </a:p>
      </dgm:t>
    </dgm:pt>
    <dgm:pt modelId="{013782CE-82AC-43F6-9510-DC34C7EAD125}" type="parTrans" cxnId="{55313372-7EC3-475E-ABA3-F6749F368A90}">
      <dgm:prSet/>
      <dgm:spPr/>
      <dgm:t>
        <a:bodyPr/>
        <a:lstStyle/>
        <a:p>
          <a:endParaRPr lang="en-US"/>
        </a:p>
      </dgm:t>
    </dgm:pt>
    <dgm:pt modelId="{6FBC09C2-E725-449B-B651-D99C1F154F37}" type="sibTrans" cxnId="{55313372-7EC3-475E-ABA3-F6749F368A90}">
      <dgm:prSet/>
      <dgm:spPr/>
      <dgm:t>
        <a:bodyPr/>
        <a:lstStyle/>
        <a:p>
          <a:endParaRPr lang="en-US"/>
        </a:p>
      </dgm:t>
    </dgm:pt>
    <dgm:pt modelId="{665B82C0-E986-4606-BB51-5780DE8EFE66}" type="pres">
      <dgm:prSet presAssocID="{5CA74BC1-909F-4D2D-9927-81D9F3DBF81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3CBD18-8446-465F-ADEA-B05059996E70}" type="pres">
      <dgm:prSet presAssocID="{B70D6F5C-B9DA-4770-BB76-3C931B0F8594}" presName="vertOne" presStyleCnt="0"/>
      <dgm:spPr/>
    </dgm:pt>
    <dgm:pt modelId="{1CE32AA8-5133-4C30-A690-0F3CD0155807}" type="pres">
      <dgm:prSet presAssocID="{B70D6F5C-B9DA-4770-BB76-3C931B0F8594}" presName="txOne" presStyleLbl="node0" presStyleIdx="0" presStyleCnt="1">
        <dgm:presLayoutVars>
          <dgm:chPref val="3"/>
        </dgm:presLayoutVars>
      </dgm:prSet>
      <dgm:spPr/>
    </dgm:pt>
    <dgm:pt modelId="{74C0FD6F-D5E7-401A-8084-2FCA47C0D1F6}" type="pres">
      <dgm:prSet presAssocID="{B70D6F5C-B9DA-4770-BB76-3C931B0F8594}" presName="parTransOne" presStyleCnt="0"/>
      <dgm:spPr/>
    </dgm:pt>
    <dgm:pt modelId="{3EED9FEC-6CA7-40FA-8082-81534966DEDD}" type="pres">
      <dgm:prSet presAssocID="{B70D6F5C-B9DA-4770-BB76-3C931B0F8594}" presName="horzOne" presStyleCnt="0"/>
      <dgm:spPr/>
    </dgm:pt>
    <dgm:pt modelId="{324B2778-F15A-49C8-98F2-E1A892DC2B6C}" type="pres">
      <dgm:prSet presAssocID="{C93FBDC6-1707-4FE7-AA7C-D01447FE5DA4}" presName="vertTwo" presStyleCnt="0"/>
      <dgm:spPr/>
    </dgm:pt>
    <dgm:pt modelId="{40BAD063-40BD-4CA7-BFEE-8AC4A906A663}" type="pres">
      <dgm:prSet presAssocID="{C93FBDC6-1707-4FE7-AA7C-D01447FE5DA4}" presName="txTwo" presStyleLbl="node2" presStyleIdx="0" presStyleCnt="3">
        <dgm:presLayoutVars>
          <dgm:chPref val="3"/>
        </dgm:presLayoutVars>
      </dgm:prSet>
      <dgm:spPr/>
    </dgm:pt>
    <dgm:pt modelId="{42258259-2B48-4E4E-A7B9-9C0DCB2F368B}" type="pres">
      <dgm:prSet presAssocID="{C93FBDC6-1707-4FE7-AA7C-D01447FE5DA4}" presName="horzTwo" presStyleCnt="0"/>
      <dgm:spPr/>
    </dgm:pt>
    <dgm:pt modelId="{ED394163-1492-40AA-9264-03EEA02967E2}" type="pres">
      <dgm:prSet presAssocID="{7F3D5686-286F-435C-81FB-F7E88B136FFF}" presName="sibSpaceTwo" presStyleCnt="0"/>
      <dgm:spPr/>
    </dgm:pt>
    <dgm:pt modelId="{06EFD6E6-17C4-49F7-ACBF-8B408D532648}" type="pres">
      <dgm:prSet presAssocID="{43B58104-68DF-429F-8BDA-33BF767CA44A}" presName="vertTwo" presStyleCnt="0"/>
      <dgm:spPr/>
    </dgm:pt>
    <dgm:pt modelId="{0E503619-7633-4F2F-9282-B53D523E6DDB}" type="pres">
      <dgm:prSet presAssocID="{43B58104-68DF-429F-8BDA-33BF767CA44A}" presName="txTwo" presStyleLbl="node2" presStyleIdx="1" presStyleCnt="3">
        <dgm:presLayoutVars>
          <dgm:chPref val="3"/>
        </dgm:presLayoutVars>
      </dgm:prSet>
      <dgm:spPr/>
    </dgm:pt>
    <dgm:pt modelId="{3D7BB40A-921D-4349-8C2B-5C21B99DCF65}" type="pres">
      <dgm:prSet presAssocID="{43B58104-68DF-429F-8BDA-33BF767CA44A}" presName="horzTwo" presStyleCnt="0"/>
      <dgm:spPr/>
    </dgm:pt>
    <dgm:pt modelId="{0FA6D49A-41DC-4A29-8295-1C07C241CB37}" type="pres">
      <dgm:prSet presAssocID="{05866ADB-118D-438C-81B1-33B3A52731C9}" presName="sibSpaceTwo" presStyleCnt="0"/>
      <dgm:spPr/>
    </dgm:pt>
    <dgm:pt modelId="{A1D2BADB-DC44-4349-A088-BD8E0800B0E9}" type="pres">
      <dgm:prSet presAssocID="{F2F4EC40-C9B9-4727-9BB7-A52DFA83CF59}" presName="vertTwo" presStyleCnt="0"/>
      <dgm:spPr/>
    </dgm:pt>
    <dgm:pt modelId="{044D40CD-CE68-4B89-B528-D744F098707C}" type="pres">
      <dgm:prSet presAssocID="{F2F4EC40-C9B9-4727-9BB7-A52DFA83CF59}" presName="txTwo" presStyleLbl="node2" presStyleIdx="2" presStyleCnt="3">
        <dgm:presLayoutVars>
          <dgm:chPref val="3"/>
        </dgm:presLayoutVars>
      </dgm:prSet>
      <dgm:spPr/>
    </dgm:pt>
    <dgm:pt modelId="{92C8EE10-E807-4BBB-8F5D-3335458819E8}" type="pres">
      <dgm:prSet presAssocID="{F2F4EC40-C9B9-4727-9BB7-A52DFA83CF59}" presName="horzTwo" presStyleCnt="0"/>
      <dgm:spPr/>
    </dgm:pt>
  </dgm:ptLst>
  <dgm:cxnLst>
    <dgm:cxn modelId="{CFCF3103-8E99-4455-A322-D370FFF41B8C}" srcId="{5CA74BC1-909F-4D2D-9927-81D9F3DBF81A}" destId="{B70D6F5C-B9DA-4770-BB76-3C931B0F8594}" srcOrd="0" destOrd="0" parTransId="{FBFF59BC-DAE8-4DAA-B5B6-88E0A7CB4347}" sibTransId="{0268FF60-22A2-468D-924D-2A3FB851C9F4}"/>
    <dgm:cxn modelId="{4B6C850F-9BF6-4F31-BD63-940AC2822C1A}" type="presOf" srcId="{F2F4EC40-C9B9-4727-9BB7-A52DFA83CF59}" destId="{044D40CD-CE68-4B89-B528-D744F098707C}" srcOrd="0" destOrd="0" presId="urn:microsoft.com/office/officeart/2005/8/layout/hierarchy4"/>
    <dgm:cxn modelId="{F26FB53D-BDFA-432F-A76A-2A50FE3D97EA}" type="presOf" srcId="{5CA74BC1-909F-4D2D-9927-81D9F3DBF81A}" destId="{665B82C0-E986-4606-BB51-5780DE8EFE66}" srcOrd="0" destOrd="0" presId="urn:microsoft.com/office/officeart/2005/8/layout/hierarchy4"/>
    <dgm:cxn modelId="{CD014A47-3CBC-4405-87C3-B64BAC9C9AB1}" type="presOf" srcId="{B70D6F5C-B9DA-4770-BB76-3C931B0F8594}" destId="{1CE32AA8-5133-4C30-A690-0F3CD0155807}" srcOrd="0" destOrd="0" presId="urn:microsoft.com/office/officeart/2005/8/layout/hierarchy4"/>
    <dgm:cxn modelId="{55313372-7EC3-475E-ABA3-F6749F368A90}" srcId="{B70D6F5C-B9DA-4770-BB76-3C931B0F8594}" destId="{F2F4EC40-C9B9-4727-9BB7-A52DFA83CF59}" srcOrd="2" destOrd="0" parTransId="{013782CE-82AC-43F6-9510-DC34C7EAD125}" sibTransId="{6FBC09C2-E725-449B-B651-D99C1F154F37}"/>
    <dgm:cxn modelId="{24CC745A-128B-42C9-92E7-F8282A7B25C9}" srcId="{B70D6F5C-B9DA-4770-BB76-3C931B0F8594}" destId="{C93FBDC6-1707-4FE7-AA7C-D01447FE5DA4}" srcOrd="0" destOrd="0" parTransId="{EE37E171-5686-4F4B-AA11-4728494AA906}" sibTransId="{7F3D5686-286F-435C-81FB-F7E88B136FFF}"/>
    <dgm:cxn modelId="{0A90D17E-998E-42D9-BACE-C362EB90F450}" type="presOf" srcId="{C93FBDC6-1707-4FE7-AA7C-D01447FE5DA4}" destId="{40BAD063-40BD-4CA7-BFEE-8AC4A906A663}" srcOrd="0" destOrd="0" presId="urn:microsoft.com/office/officeart/2005/8/layout/hierarchy4"/>
    <dgm:cxn modelId="{CEBE3DC8-36A0-4F91-B985-F3A0A19E224B}" srcId="{B70D6F5C-B9DA-4770-BB76-3C931B0F8594}" destId="{43B58104-68DF-429F-8BDA-33BF767CA44A}" srcOrd="1" destOrd="0" parTransId="{21ED9E16-75A8-4606-8A6E-E8E58A9CBFF4}" sibTransId="{05866ADB-118D-438C-81B1-33B3A52731C9}"/>
    <dgm:cxn modelId="{09CCCCE4-C167-458D-A8A3-56895571DC3B}" type="presOf" srcId="{43B58104-68DF-429F-8BDA-33BF767CA44A}" destId="{0E503619-7633-4F2F-9282-B53D523E6DDB}" srcOrd="0" destOrd="0" presId="urn:microsoft.com/office/officeart/2005/8/layout/hierarchy4"/>
    <dgm:cxn modelId="{1C5637AE-CC66-4ED0-8416-978345B12090}" type="presParOf" srcId="{665B82C0-E986-4606-BB51-5780DE8EFE66}" destId="{E93CBD18-8446-465F-ADEA-B05059996E70}" srcOrd="0" destOrd="0" presId="urn:microsoft.com/office/officeart/2005/8/layout/hierarchy4"/>
    <dgm:cxn modelId="{9AFA9512-7B04-4AD6-8F11-2387D111F151}" type="presParOf" srcId="{E93CBD18-8446-465F-ADEA-B05059996E70}" destId="{1CE32AA8-5133-4C30-A690-0F3CD0155807}" srcOrd="0" destOrd="0" presId="urn:microsoft.com/office/officeart/2005/8/layout/hierarchy4"/>
    <dgm:cxn modelId="{4C9E39C8-927C-47A1-B956-6D38F91D8839}" type="presParOf" srcId="{E93CBD18-8446-465F-ADEA-B05059996E70}" destId="{74C0FD6F-D5E7-401A-8084-2FCA47C0D1F6}" srcOrd="1" destOrd="0" presId="urn:microsoft.com/office/officeart/2005/8/layout/hierarchy4"/>
    <dgm:cxn modelId="{6309135A-7B5E-4F79-AB09-EAC71CE1F4D4}" type="presParOf" srcId="{E93CBD18-8446-465F-ADEA-B05059996E70}" destId="{3EED9FEC-6CA7-40FA-8082-81534966DEDD}" srcOrd="2" destOrd="0" presId="urn:microsoft.com/office/officeart/2005/8/layout/hierarchy4"/>
    <dgm:cxn modelId="{600E6DB5-8CD2-4C3D-8D7C-CBEA198FD678}" type="presParOf" srcId="{3EED9FEC-6CA7-40FA-8082-81534966DEDD}" destId="{324B2778-F15A-49C8-98F2-E1A892DC2B6C}" srcOrd="0" destOrd="0" presId="urn:microsoft.com/office/officeart/2005/8/layout/hierarchy4"/>
    <dgm:cxn modelId="{ECF08146-7079-431B-8805-7944A26E6167}" type="presParOf" srcId="{324B2778-F15A-49C8-98F2-E1A892DC2B6C}" destId="{40BAD063-40BD-4CA7-BFEE-8AC4A906A663}" srcOrd="0" destOrd="0" presId="urn:microsoft.com/office/officeart/2005/8/layout/hierarchy4"/>
    <dgm:cxn modelId="{E2CEE7B7-848E-4309-911F-4AA9863B0D02}" type="presParOf" srcId="{324B2778-F15A-49C8-98F2-E1A892DC2B6C}" destId="{42258259-2B48-4E4E-A7B9-9C0DCB2F368B}" srcOrd="1" destOrd="0" presId="urn:microsoft.com/office/officeart/2005/8/layout/hierarchy4"/>
    <dgm:cxn modelId="{0C99C060-8055-4ACB-B2DE-4BFFFD193712}" type="presParOf" srcId="{3EED9FEC-6CA7-40FA-8082-81534966DEDD}" destId="{ED394163-1492-40AA-9264-03EEA02967E2}" srcOrd="1" destOrd="0" presId="urn:microsoft.com/office/officeart/2005/8/layout/hierarchy4"/>
    <dgm:cxn modelId="{40B32B3E-D556-4846-BDCB-F5A1F9465300}" type="presParOf" srcId="{3EED9FEC-6CA7-40FA-8082-81534966DEDD}" destId="{06EFD6E6-17C4-49F7-ACBF-8B408D532648}" srcOrd="2" destOrd="0" presId="urn:microsoft.com/office/officeart/2005/8/layout/hierarchy4"/>
    <dgm:cxn modelId="{32831927-CCD0-4741-BCC0-A9C839530FBC}" type="presParOf" srcId="{06EFD6E6-17C4-49F7-ACBF-8B408D532648}" destId="{0E503619-7633-4F2F-9282-B53D523E6DDB}" srcOrd="0" destOrd="0" presId="urn:microsoft.com/office/officeart/2005/8/layout/hierarchy4"/>
    <dgm:cxn modelId="{0E6E4C14-EA26-41AB-BCF7-2562CEDCC292}" type="presParOf" srcId="{06EFD6E6-17C4-49F7-ACBF-8B408D532648}" destId="{3D7BB40A-921D-4349-8C2B-5C21B99DCF65}" srcOrd="1" destOrd="0" presId="urn:microsoft.com/office/officeart/2005/8/layout/hierarchy4"/>
    <dgm:cxn modelId="{24E411E0-8345-465E-9C20-344391589EC0}" type="presParOf" srcId="{3EED9FEC-6CA7-40FA-8082-81534966DEDD}" destId="{0FA6D49A-41DC-4A29-8295-1C07C241CB37}" srcOrd="3" destOrd="0" presId="urn:microsoft.com/office/officeart/2005/8/layout/hierarchy4"/>
    <dgm:cxn modelId="{028CB7D9-C37E-46CD-A01F-52396CC1B883}" type="presParOf" srcId="{3EED9FEC-6CA7-40FA-8082-81534966DEDD}" destId="{A1D2BADB-DC44-4349-A088-BD8E0800B0E9}" srcOrd="4" destOrd="0" presId="urn:microsoft.com/office/officeart/2005/8/layout/hierarchy4"/>
    <dgm:cxn modelId="{A5D43ED5-FE1C-46BA-82A7-6A543C3A648A}" type="presParOf" srcId="{A1D2BADB-DC44-4349-A088-BD8E0800B0E9}" destId="{044D40CD-CE68-4B89-B528-D744F098707C}" srcOrd="0" destOrd="0" presId="urn:microsoft.com/office/officeart/2005/8/layout/hierarchy4"/>
    <dgm:cxn modelId="{C58EE3CA-2CF6-47BD-B7D3-47F891CD1074}" type="presParOf" srcId="{A1D2BADB-DC44-4349-A088-BD8E0800B0E9}" destId="{92C8EE10-E807-4BBB-8F5D-3335458819E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06F76F-B392-41AD-90A7-B3D1F6258CD5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39A4706-4586-4CA0-B774-354C31D06B49}">
      <dgm:prSet phldrT="[Text]"/>
      <dgm:spPr/>
      <dgm:t>
        <a:bodyPr/>
        <a:lstStyle/>
        <a:p>
          <a:pPr algn="l"/>
          <a:r>
            <a:rPr lang="en-US" dirty="0"/>
            <a:t>Data Integrity/ Lie Factor</a:t>
          </a:r>
        </a:p>
      </dgm:t>
    </dgm:pt>
    <dgm:pt modelId="{8EFC1CAD-C4CF-4E15-8040-FBC31A10802C}" type="parTrans" cxnId="{853E22E6-2442-4928-A145-0BE3F7912139}">
      <dgm:prSet/>
      <dgm:spPr/>
      <dgm:t>
        <a:bodyPr/>
        <a:lstStyle/>
        <a:p>
          <a:endParaRPr lang="en-US"/>
        </a:p>
      </dgm:t>
    </dgm:pt>
    <dgm:pt modelId="{0F2931EB-66F4-4E14-BBB7-E1C27247D220}" type="sibTrans" cxnId="{853E22E6-2442-4928-A145-0BE3F7912139}">
      <dgm:prSet/>
      <dgm:spPr/>
      <dgm:t>
        <a:bodyPr/>
        <a:lstStyle/>
        <a:p>
          <a:endParaRPr lang="en-US"/>
        </a:p>
      </dgm:t>
    </dgm:pt>
    <dgm:pt modelId="{D0F19F2F-C14A-425E-9E17-4262FCA389B3}">
      <dgm:prSet phldrT="[Text]"/>
      <dgm:spPr/>
      <dgm:t>
        <a:bodyPr/>
        <a:lstStyle/>
        <a:p>
          <a:r>
            <a:rPr lang="en-US" dirty="0"/>
            <a:t>3D skews numbers, making them difficult to interpret or compare</a:t>
          </a:r>
        </a:p>
      </dgm:t>
    </dgm:pt>
    <dgm:pt modelId="{17A581E4-39ED-492A-968A-9E43A82EFBBE}" type="parTrans" cxnId="{9506DF5D-5AC3-42D2-941B-85471ECA591C}">
      <dgm:prSet/>
      <dgm:spPr/>
      <dgm:t>
        <a:bodyPr/>
        <a:lstStyle/>
        <a:p>
          <a:endParaRPr lang="en-US"/>
        </a:p>
      </dgm:t>
    </dgm:pt>
    <dgm:pt modelId="{D137A9B9-399A-466E-B098-6F9D04A86DFC}" type="sibTrans" cxnId="{9506DF5D-5AC3-42D2-941B-85471ECA591C}">
      <dgm:prSet/>
      <dgm:spPr/>
      <dgm:t>
        <a:bodyPr/>
        <a:lstStyle/>
        <a:p>
          <a:endParaRPr lang="en-US"/>
        </a:p>
      </dgm:t>
    </dgm:pt>
    <dgm:pt modelId="{997C3474-8C92-44BD-8537-6890FC2D2136}">
      <dgm:prSet phldrT="[Text]"/>
      <dgm:spPr/>
      <dgm:t>
        <a:bodyPr/>
        <a:lstStyle/>
        <a:p>
          <a:pPr algn="l"/>
          <a:r>
            <a:rPr lang="en-US" dirty="0"/>
            <a:t>Graphical Complexity</a:t>
          </a:r>
        </a:p>
      </dgm:t>
    </dgm:pt>
    <dgm:pt modelId="{CD791CC8-91A3-41E6-9AC1-CA0AA59A9A93}" type="parTrans" cxnId="{C605911A-C33D-44FE-8055-80E6741B3990}">
      <dgm:prSet/>
      <dgm:spPr/>
      <dgm:t>
        <a:bodyPr/>
        <a:lstStyle/>
        <a:p>
          <a:endParaRPr lang="en-US"/>
        </a:p>
      </dgm:t>
    </dgm:pt>
    <dgm:pt modelId="{4884C41C-1FCA-4694-9E02-99ED140D7020}" type="sibTrans" cxnId="{C605911A-C33D-44FE-8055-80E6741B3990}">
      <dgm:prSet/>
      <dgm:spPr/>
      <dgm:t>
        <a:bodyPr/>
        <a:lstStyle/>
        <a:p>
          <a:endParaRPr lang="en-US"/>
        </a:p>
      </dgm:t>
    </dgm:pt>
    <dgm:pt modelId="{664D5A3C-C35B-4CA4-BA5F-FBDDA0BDD7C0}">
      <dgm:prSet phldrT="[Text]"/>
      <dgm:spPr/>
      <dgm:t>
        <a:bodyPr/>
        <a:lstStyle/>
        <a:p>
          <a:r>
            <a:rPr lang="en-US" dirty="0"/>
            <a:t>Adding 3D to graphs introduces unnecessary chart elements like side and floor panels</a:t>
          </a:r>
        </a:p>
      </dgm:t>
    </dgm:pt>
    <dgm:pt modelId="{BB3E3CA0-A9C6-4C07-A76D-9FB5A0A3F039}" type="parTrans" cxnId="{AA5791DD-44B9-4D28-AE56-05CBF469156F}">
      <dgm:prSet/>
      <dgm:spPr/>
      <dgm:t>
        <a:bodyPr/>
        <a:lstStyle/>
        <a:p>
          <a:endParaRPr lang="en-US"/>
        </a:p>
      </dgm:t>
    </dgm:pt>
    <dgm:pt modelId="{39D81D5A-71A7-4257-A716-63C7EF531E94}" type="sibTrans" cxnId="{AA5791DD-44B9-4D28-AE56-05CBF469156F}">
      <dgm:prSet/>
      <dgm:spPr/>
      <dgm:t>
        <a:bodyPr/>
        <a:lstStyle/>
        <a:p>
          <a:endParaRPr lang="en-US"/>
        </a:p>
      </dgm:t>
    </dgm:pt>
    <dgm:pt modelId="{34B241E6-0E49-4813-AB95-51F08CEE56C3}" type="pres">
      <dgm:prSet presAssocID="{5E06F76F-B392-41AD-90A7-B3D1F6258CD5}" presName="Name0" presStyleCnt="0">
        <dgm:presLayoutVars>
          <dgm:dir/>
          <dgm:animLvl val="lvl"/>
          <dgm:resizeHandles val="exact"/>
        </dgm:presLayoutVars>
      </dgm:prSet>
      <dgm:spPr/>
    </dgm:pt>
    <dgm:pt modelId="{16A71E34-19DA-4C1C-B0D5-40C16EF1BA95}" type="pres">
      <dgm:prSet presAssocID="{339A4706-4586-4CA0-B774-354C31D06B49}" presName="linNode" presStyleCnt="0"/>
      <dgm:spPr/>
    </dgm:pt>
    <dgm:pt modelId="{5FE50283-B049-4268-8F3F-AB8A116F8D5B}" type="pres">
      <dgm:prSet presAssocID="{339A4706-4586-4CA0-B774-354C31D06B49}" presName="parTx" presStyleLbl="revTx" presStyleIdx="0" presStyleCnt="2" custScaleX="200173">
        <dgm:presLayoutVars>
          <dgm:chMax val="1"/>
          <dgm:bulletEnabled val="1"/>
        </dgm:presLayoutVars>
      </dgm:prSet>
      <dgm:spPr/>
    </dgm:pt>
    <dgm:pt modelId="{49F56045-5D40-42EC-8843-DD3D8AB5811C}" type="pres">
      <dgm:prSet presAssocID="{339A4706-4586-4CA0-B774-354C31D06B49}" presName="bracket" presStyleLbl="parChTrans1D1" presStyleIdx="0" presStyleCnt="2"/>
      <dgm:spPr/>
    </dgm:pt>
    <dgm:pt modelId="{1A747216-6049-4408-8918-EF0A38DE38CE}" type="pres">
      <dgm:prSet presAssocID="{339A4706-4586-4CA0-B774-354C31D06B49}" presName="spH" presStyleCnt="0"/>
      <dgm:spPr/>
    </dgm:pt>
    <dgm:pt modelId="{6E7FC785-8E26-43DB-A751-CD6370AC9519}" type="pres">
      <dgm:prSet presAssocID="{339A4706-4586-4CA0-B774-354C31D06B49}" presName="desTx" presStyleLbl="node1" presStyleIdx="0" presStyleCnt="2">
        <dgm:presLayoutVars>
          <dgm:bulletEnabled val="1"/>
        </dgm:presLayoutVars>
      </dgm:prSet>
      <dgm:spPr/>
    </dgm:pt>
    <dgm:pt modelId="{B5BFD89F-7283-440C-A8EE-588EF3783249}" type="pres">
      <dgm:prSet presAssocID="{0F2931EB-66F4-4E14-BBB7-E1C27247D220}" presName="spV" presStyleCnt="0"/>
      <dgm:spPr/>
    </dgm:pt>
    <dgm:pt modelId="{30BDFF86-EEA5-4F12-AB85-FDF457622791}" type="pres">
      <dgm:prSet presAssocID="{997C3474-8C92-44BD-8537-6890FC2D2136}" presName="linNode" presStyleCnt="0"/>
      <dgm:spPr/>
    </dgm:pt>
    <dgm:pt modelId="{30EA915C-1A08-4680-9EF2-A7A8F1072F41}" type="pres">
      <dgm:prSet presAssocID="{997C3474-8C92-44BD-8537-6890FC2D2136}" presName="parTx" presStyleLbl="revTx" presStyleIdx="1" presStyleCnt="2" custScaleX="200173">
        <dgm:presLayoutVars>
          <dgm:chMax val="1"/>
          <dgm:bulletEnabled val="1"/>
        </dgm:presLayoutVars>
      </dgm:prSet>
      <dgm:spPr/>
    </dgm:pt>
    <dgm:pt modelId="{CDCC9165-E1E1-4880-B515-13561B9CAFE8}" type="pres">
      <dgm:prSet presAssocID="{997C3474-8C92-44BD-8537-6890FC2D2136}" presName="bracket" presStyleLbl="parChTrans1D1" presStyleIdx="1" presStyleCnt="2"/>
      <dgm:spPr/>
    </dgm:pt>
    <dgm:pt modelId="{206877CC-2E83-457F-B582-62F1A6F54750}" type="pres">
      <dgm:prSet presAssocID="{997C3474-8C92-44BD-8537-6890FC2D2136}" presName="spH" presStyleCnt="0"/>
      <dgm:spPr/>
    </dgm:pt>
    <dgm:pt modelId="{FDB6A936-94D2-4725-BDD7-ED1BA80B285B}" type="pres">
      <dgm:prSet presAssocID="{997C3474-8C92-44BD-8537-6890FC2D2136}" presName="desTx" presStyleLbl="node1" presStyleIdx="1" presStyleCnt="2">
        <dgm:presLayoutVars>
          <dgm:bulletEnabled val="1"/>
        </dgm:presLayoutVars>
      </dgm:prSet>
      <dgm:spPr/>
    </dgm:pt>
  </dgm:ptLst>
  <dgm:cxnLst>
    <dgm:cxn modelId="{C605911A-C33D-44FE-8055-80E6741B3990}" srcId="{5E06F76F-B392-41AD-90A7-B3D1F6258CD5}" destId="{997C3474-8C92-44BD-8537-6890FC2D2136}" srcOrd="1" destOrd="0" parTransId="{CD791CC8-91A3-41E6-9AC1-CA0AA59A9A93}" sibTransId="{4884C41C-1FCA-4694-9E02-99ED140D7020}"/>
    <dgm:cxn modelId="{9506DF5D-5AC3-42D2-941B-85471ECA591C}" srcId="{339A4706-4586-4CA0-B774-354C31D06B49}" destId="{D0F19F2F-C14A-425E-9E17-4262FCA389B3}" srcOrd="0" destOrd="0" parTransId="{17A581E4-39ED-492A-968A-9E43A82EFBBE}" sibTransId="{D137A9B9-399A-466E-B098-6F9D04A86DFC}"/>
    <dgm:cxn modelId="{699A0D4A-4F09-4CCE-BEAC-719C62325CFF}" type="presOf" srcId="{D0F19F2F-C14A-425E-9E17-4262FCA389B3}" destId="{6E7FC785-8E26-43DB-A751-CD6370AC9519}" srcOrd="0" destOrd="0" presId="urn:diagrams.loki3.com/BracketList"/>
    <dgm:cxn modelId="{59FAADC6-ACC9-44CE-8405-72ED8279C6A7}" type="presOf" srcId="{997C3474-8C92-44BD-8537-6890FC2D2136}" destId="{30EA915C-1A08-4680-9EF2-A7A8F1072F41}" srcOrd="0" destOrd="0" presId="urn:diagrams.loki3.com/BracketList"/>
    <dgm:cxn modelId="{C11E02C7-C1F6-40CA-AAAD-50C4D242A6C2}" type="presOf" srcId="{664D5A3C-C35B-4CA4-BA5F-FBDDA0BDD7C0}" destId="{FDB6A936-94D2-4725-BDD7-ED1BA80B285B}" srcOrd="0" destOrd="0" presId="urn:diagrams.loki3.com/BracketList"/>
    <dgm:cxn modelId="{AA5791DD-44B9-4D28-AE56-05CBF469156F}" srcId="{997C3474-8C92-44BD-8537-6890FC2D2136}" destId="{664D5A3C-C35B-4CA4-BA5F-FBDDA0BDD7C0}" srcOrd="0" destOrd="0" parTransId="{BB3E3CA0-A9C6-4C07-A76D-9FB5A0A3F039}" sibTransId="{39D81D5A-71A7-4257-A716-63C7EF531E94}"/>
    <dgm:cxn modelId="{853E22E6-2442-4928-A145-0BE3F7912139}" srcId="{5E06F76F-B392-41AD-90A7-B3D1F6258CD5}" destId="{339A4706-4586-4CA0-B774-354C31D06B49}" srcOrd="0" destOrd="0" parTransId="{8EFC1CAD-C4CF-4E15-8040-FBC31A10802C}" sibTransId="{0F2931EB-66F4-4E14-BBB7-E1C27247D220}"/>
    <dgm:cxn modelId="{E4E77CEF-2FA0-46D2-9DD9-C81FC911B28F}" type="presOf" srcId="{339A4706-4586-4CA0-B774-354C31D06B49}" destId="{5FE50283-B049-4268-8F3F-AB8A116F8D5B}" srcOrd="0" destOrd="0" presId="urn:diagrams.loki3.com/BracketList"/>
    <dgm:cxn modelId="{D98068FB-52E7-4E08-9956-CEABD10781FB}" type="presOf" srcId="{5E06F76F-B392-41AD-90A7-B3D1F6258CD5}" destId="{34B241E6-0E49-4813-AB95-51F08CEE56C3}" srcOrd="0" destOrd="0" presId="urn:diagrams.loki3.com/BracketList"/>
    <dgm:cxn modelId="{3ACDE03F-90E0-4EF1-91EC-9A09DEFABED5}" type="presParOf" srcId="{34B241E6-0E49-4813-AB95-51F08CEE56C3}" destId="{16A71E34-19DA-4C1C-B0D5-40C16EF1BA95}" srcOrd="0" destOrd="0" presId="urn:diagrams.loki3.com/BracketList"/>
    <dgm:cxn modelId="{1F8A1F0D-413E-4AB3-979C-8602DD101A11}" type="presParOf" srcId="{16A71E34-19DA-4C1C-B0D5-40C16EF1BA95}" destId="{5FE50283-B049-4268-8F3F-AB8A116F8D5B}" srcOrd="0" destOrd="0" presId="urn:diagrams.loki3.com/BracketList"/>
    <dgm:cxn modelId="{42D42DCD-831E-4EBB-800E-DEE03CD2FD77}" type="presParOf" srcId="{16A71E34-19DA-4C1C-B0D5-40C16EF1BA95}" destId="{49F56045-5D40-42EC-8843-DD3D8AB5811C}" srcOrd="1" destOrd="0" presId="urn:diagrams.loki3.com/BracketList"/>
    <dgm:cxn modelId="{CC37F1E5-8EE3-4F3A-91A1-73F932B7D9E9}" type="presParOf" srcId="{16A71E34-19DA-4C1C-B0D5-40C16EF1BA95}" destId="{1A747216-6049-4408-8918-EF0A38DE38CE}" srcOrd="2" destOrd="0" presId="urn:diagrams.loki3.com/BracketList"/>
    <dgm:cxn modelId="{71D907BA-A451-4BA4-987D-AC81EE70D8D7}" type="presParOf" srcId="{16A71E34-19DA-4C1C-B0D5-40C16EF1BA95}" destId="{6E7FC785-8E26-43DB-A751-CD6370AC9519}" srcOrd="3" destOrd="0" presId="urn:diagrams.loki3.com/BracketList"/>
    <dgm:cxn modelId="{867C65AD-BB80-4052-B890-5B532C81CB5A}" type="presParOf" srcId="{34B241E6-0E49-4813-AB95-51F08CEE56C3}" destId="{B5BFD89F-7283-440C-A8EE-588EF3783249}" srcOrd="1" destOrd="0" presId="urn:diagrams.loki3.com/BracketList"/>
    <dgm:cxn modelId="{2E616DB3-C13E-4AD0-AB91-DE8D615B3E49}" type="presParOf" srcId="{34B241E6-0E49-4813-AB95-51F08CEE56C3}" destId="{30BDFF86-EEA5-4F12-AB85-FDF457622791}" srcOrd="2" destOrd="0" presId="urn:diagrams.loki3.com/BracketList"/>
    <dgm:cxn modelId="{BE9C6F8A-75FF-4737-ADC8-9493CEB0F2E1}" type="presParOf" srcId="{30BDFF86-EEA5-4F12-AB85-FDF457622791}" destId="{30EA915C-1A08-4680-9EF2-A7A8F1072F41}" srcOrd="0" destOrd="0" presId="urn:diagrams.loki3.com/BracketList"/>
    <dgm:cxn modelId="{46613443-E1EE-434E-A1BD-FEB724F006FC}" type="presParOf" srcId="{30BDFF86-EEA5-4F12-AB85-FDF457622791}" destId="{CDCC9165-E1E1-4880-B515-13561B9CAFE8}" srcOrd="1" destOrd="0" presId="urn:diagrams.loki3.com/BracketList"/>
    <dgm:cxn modelId="{45B57BC4-BE1E-44F2-8571-B53DEB93A2C4}" type="presParOf" srcId="{30BDFF86-EEA5-4F12-AB85-FDF457622791}" destId="{206877CC-2E83-457F-B582-62F1A6F54750}" srcOrd="2" destOrd="0" presId="urn:diagrams.loki3.com/BracketList"/>
    <dgm:cxn modelId="{70F2E9EF-7CDC-49DF-A715-D3BE60065331}" type="presParOf" srcId="{30BDFF86-EEA5-4F12-AB85-FDF457622791}" destId="{FDB6A936-94D2-4725-BDD7-ED1BA80B285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85D6FC3-87EA-4EFC-8213-0FC7F9D9EB6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E65274-1811-4EB9-B0D0-AE207284FE47}">
      <dgm:prSet custT="1"/>
      <dgm:spPr/>
      <dgm:t>
        <a:bodyPr/>
        <a:lstStyle/>
        <a:p>
          <a:pPr rtl="0"/>
          <a:r>
            <a:rPr lang="en-US" sz="3200" dirty="0"/>
            <a:t>Unnecessary visual clutter that doesn’t provide additional insight</a:t>
          </a:r>
        </a:p>
      </dgm:t>
    </dgm:pt>
    <dgm:pt modelId="{1F8BF7AB-DD11-4642-9960-B0D425D5FF84}" type="parTrans" cxnId="{A387D554-1864-4BB1-BEBC-3A1AD94BC026}">
      <dgm:prSet/>
      <dgm:spPr/>
      <dgm:t>
        <a:bodyPr/>
        <a:lstStyle/>
        <a:p>
          <a:endParaRPr lang="en-US" sz="1600"/>
        </a:p>
      </dgm:t>
    </dgm:pt>
    <dgm:pt modelId="{BBAE1363-FF80-46C5-8888-128698E63821}" type="sibTrans" cxnId="{A387D554-1864-4BB1-BEBC-3A1AD94BC026}">
      <dgm:prSet/>
      <dgm:spPr/>
      <dgm:t>
        <a:bodyPr/>
        <a:lstStyle/>
        <a:p>
          <a:endParaRPr lang="en-US" sz="1600"/>
        </a:p>
      </dgm:t>
    </dgm:pt>
    <dgm:pt modelId="{D3B7DA82-0685-42E1-8640-8E38FB75FC2D}">
      <dgm:prSet custT="1"/>
      <dgm:spPr/>
      <dgm:t>
        <a:bodyPr/>
        <a:lstStyle/>
        <a:p>
          <a:pPr rtl="0"/>
          <a:r>
            <a:rPr lang="en-US" sz="3200"/>
            <a:t>Distraction from the story the chart is supposed to convey</a:t>
          </a:r>
        </a:p>
      </dgm:t>
    </dgm:pt>
    <dgm:pt modelId="{4AD3D958-5532-4CC8-8D88-20E45F09FCB0}" type="parTrans" cxnId="{6218AE42-1BA3-4B41-BF31-FDCC86F53818}">
      <dgm:prSet/>
      <dgm:spPr/>
      <dgm:t>
        <a:bodyPr/>
        <a:lstStyle/>
        <a:p>
          <a:endParaRPr lang="en-US" sz="1600"/>
        </a:p>
      </dgm:t>
    </dgm:pt>
    <dgm:pt modelId="{0F62634A-3AA4-4B40-BAE2-9A70C9AD825C}" type="sibTrans" cxnId="{6218AE42-1BA3-4B41-BF31-FDCC86F53818}">
      <dgm:prSet/>
      <dgm:spPr/>
      <dgm:t>
        <a:bodyPr/>
        <a:lstStyle/>
        <a:p>
          <a:endParaRPr lang="en-US" sz="1600"/>
        </a:p>
      </dgm:t>
    </dgm:pt>
    <dgm:pt modelId="{3D87B478-25B9-4331-8FD6-4862DCEE691C}">
      <dgm:prSet custT="1"/>
      <dgm:spPr/>
      <dgm:t>
        <a:bodyPr/>
        <a:lstStyle/>
        <a:p>
          <a:pPr rtl="0"/>
          <a:r>
            <a:rPr lang="en-US" sz="3200"/>
            <a:t>When the data-ink ratio is low, chartjunk is likely to be high</a:t>
          </a:r>
        </a:p>
      </dgm:t>
    </dgm:pt>
    <dgm:pt modelId="{47D4E02E-1299-4E08-BD1E-54FED65902A7}" type="parTrans" cxnId="{0F98B786-E847-47D0-B048-5DCAEE5C70B0}">
      <dgm:prSet/>
      <dgm:spPr/>
      <dgm:t>
        <a:bodyPr/>
        <a:lstStyle/>
        <a:p>
          <a:endParaRPr lang="en-US" sz="1600"/>
        </a:p>
      </dgm:t>
    </dgm:pt>
    <dgm:pt modelId="{1B3C85C2-0D26-4621-9F48-7CC2FC5DFB2A}" type="sibTrans" cxnId="{0F98B786-E847-47D0-B048-5DCAEE5C70B0}">
      <dgm:prSet/>
      <dgm:spPr/>
      <dgm:t>
        <a:bodyPr/>
        <a:lstStyle/>
        <a:p>
          <a:endParaRPr lang="en-US" sz="1600"/>
        </a:p>
      </dgm:t>
    </dgm:pt>
    <dgm:pt modelId="{9EB26E3D-C124-4CD8-8802-A6EABF6BBD3A}" type="pres">
      <dgm:prSet presAssocID="{C85D6FC3-87EA-4EFC-8213-0FC7F9D9EB60}" presName="linear" presStyleCnt="0">
        <dgm:presLayoutVars>
          <dgm:animLvl val="lvl"/>
          <dgm:resizeHandles val="exact"/>
        </dgm:presLayoutVars>
      </dgm:prSet>
      <dgm:spPr/>
    </dgm:pt>
    <dgm:pt modelId="{6E9F0192-BD9F-4005-93F3-665F017FE34A}" type="pres">
      <dgm:prSet presAssocID="{39E65274-1811-4EB9-B0D0-AE207284FE4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42AB7E-B5A9-4988-A014-D36192B853C0}" type="pres">
      <dgm:prSet presAssocID="{BBAE1363-FF80-46C5-8888-128698E63821}" presName="spacer" presStyleCnt="0"/>
      <dgm:spPr/>
    </dgm:pt>
    <dgm:pt modelId="{2FE7BE74-B1E3-45FA-9023-13028E246615}" type="pres">
      <dgm:prSet presAssocID="{D3B7DA82-0685-42E1-8640-8E38FB75FC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871793C-1EDC-4649-AD64-4EACD0E0D49E}" type="pres">
      <dgm:prSet presAssocID="{0F62634A-3AA4-4B40-BAE2-9A70C9AD825C}" presName="spacer" presStyleCnt="0"/>
      <dgm:spPr/>
    </dgm:pt>
    <dgm:pt modelId="{3DC46BC2-8D25-48A9-B5C0-A59D02ACE79C}" type="pres">
      <dgm:prSet presAssocID="{3D87B478-25B9-4331-8FD6-4862DCEE691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95F824-E3E3-4AD0-B291-18EF20A75B7E}" type="presOf" srcId="{D3B7DA82-0685-42E1-8640-8E38FB75FC2D}" destId="{2FE7BE74-B1E3-45FA-9023-13028E246615}" srcOrd="0" destOrd="0" presId="urn:microsoft.com/office/officeart/2005/8/layout/vList2"/>
    <dgm:cxn modelId="{40B9FC24-1DCF-4424-81AF-DC3656A9653E}" type="presOf" srcId="{39E65274-1811-4EB9-B0D0-AE207284FE47}" destId="{6E9F0192-BD9F-4005-93F3-665F017FE34A}" srcOrd="0" destOrd="0" presId="urn:microsoft.com/office/officeart/2005/8/layout/vList2"/>
    <dgm:cxn modelId="{C8647D35-1946-488F-82F4-0E56E5C30177}" type="presOf" srcId="{C85D6FC3-87EA-4EFC-8213-0FC7F9D9EB60}" destId="{9EB26E3D-C124-4CD8-8802-A6EABF6BBD3A}" srcOrd="0" destOrd="0" presId="urn:microsoft.com/office/officeart/2005/8/layout/vList2"/>
    <dgm:cxn modelId="{6218AE42-1BA3-4B41-BF31-FDCC86F53818}" srcId="{C85D6FC3-87EA-4EFC-8213-0FC7F9D9EB60}" destId="{D3B7DA82-0685-42E1-8640-8E38FB75FC2D}" srcOrd="1" destOrd="0" parTransId="{4AD3D958-5532-4CC8-8D88-20E45F09FCB0}" sibTransId="{0F62634A-3AA4-4B40-BAE2-9A70C9AD825C}"/>
    <dgm:cxn modelId="{A387D554-1864-4BB1-BEBC-3A1AD94BC026}" srcId="{C85D6FC3-87EA-4EFC-8213-0FC7F9D9EB60}" destId="{39E65274-1811-4EB9-B0D0-AE207284FE47}" srcOrd="0" destOrd="0" parTransId="{1F8BF7AB-DD11-4642-9960-B0D425D5FF84}" sibTransId="{BBAE1363-FF80-46C5-8888-128698E63821}"/>
    <dgm:cxn modelId="{0F98B786-E847-47D0-B048-5DCAEE5C70B0}" srcId="{C85D6FC3-87EA-4EFC-8213-0FC7F9D9EB60}" destId="{3D87B478-25B9-4331-8FD6-4862DCEE691C}" srcOrd="2" destOrd="0" parTransId="{47D4E02E-1299-4E08-BD1E-54FED65902A7}" sibTransId="{1B3C85C2-0D26-4621-9F48-7CC2FC5DFB2A}"/>
    <dgm:cxn modelId="{96122FE8-1D40-4D27-8F12-1CFE4506B5FD}" type="presOf" srcId="{3D87B478-25B9-4331-8FD6-4862DCEE691C}" destId="{3DC46BC2-8D25-48A9-B5C0-A59D02ACE79C}" srcOrd="0" destOrd="0" presId="urn:microsoft.com/office/officeart/2005/8/layout/vList2"/>
    <dgm:cxn modelId="{77072CFD-89F3-46D0-BB0F-F2F8942891E5}" type="presParOf" srcId="{9EB26E3D-C124-4CD8-8802-A6EABF6BBD3A}" destId="{6E9F0192-BD9F-4005-93F3-665F017FE34A}" srcOrd="0" destOrd="0" presId="urn:microsoft.com/office/officeart/2005/8/layout/vList2"/>
    <dgm:cxn modelId="{6AFCFBD7-0BD6-47B2-819E-B8950117E501}" type="presParOf" srcId="{9EB26E3D-C124-4CD8-8802-A6EABF6BBD3A}" destId="{E342AB7E-B5A9-4988-A014-D36192B853C0}" srcOrd="1" destOrd="0" presId="urn:microsoft.com/office/officeart/2005/8/layout/vList2"/>
    <dgm:cxn modelId="{25BEC3C3-7B69-4412-BD72-FE286323DC93}" type="presParOf" srcId="{9EB26E3D-C124-4CD8-8802-A6EABF6BBD3A}" destId="{2FE7BE74-B1E3-45FA-9023-13028E246615}" srcOrd="2" destOrd="0" presId="urn:microsoft.com/office/officeart/2005/8/layout/vList2"/>
    <dgm:cxn modelId="{A5F30464-E1A8-4816-9E5F-21626E3755BA}" type="presParOf" srcId="{9EB26E3D-C124-4CD8-8802-A6EABF6BBD3A}" destId="{D871793C-1EDC-4649-AD64-4EACD0E0D49E}" srcOrd="3" destOrd="0" presId="urn:microsoft.com/office/officeart/2005/8/layout/vList2"/>
    <dgm:cxn modelId="{7D14729A-8AA5-460E-8C8E-E7A712484B5E}" type="presParOf" srcId="{9EB26E3D-C124-4CD8-8802-A6EABF6BBD3A}" destId="{3DC46BC2-8D25-48A9-B5C0-A59D02ACE79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D0C205C-60ED-4A35-B2F4-32527E8AA59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6BAFCE5-E742-486A-A106-88665F258DA9}">
      <dgm:prSet/>
      <dgm:spPr/>
      <dgm:t>
        <a:bodyPr/>
        <a:lstStyle/>
        <a:p>
          <a:pPr rtl="0"/>
          <a:r>
            <a:rPr lang="en-US" dirty="0"/>
            <a:t>Creates illusion of movement</a:t>
          </a:r>
        </a:p>
      </dgm:t>
    </dgm:pt>
    <dgm:pt modelId="{E29D8858-3EEB-4E84-97B6-7B5074ED9C64}" type="parTrans" cxnId="{90FC0F0E-B7A1-4CF7-9498-24DF6A2A59A9}">
      <dgm:prSet/>
      <dgm:spPr/>
      <dgm:t>
        <a:bodyPr/>
        <a:lstStyle/>
        <a:p>
          <a:endParaRPr lang="en-US"/>
        </a:p>
      </dgm:t>
    </dgm:pt>
    <dgm:pt modelId="{849341C6-47E6-4B4A-80B4-43A03980DD13}" type="sibTrans" cxnId="{90FC0F0E-B7A1-4CF7-9498-24DF6A2A59A9}">
      <dgm:prSet/>
      <dgm:spPr/>
      <dgm:t>
        <a:bodyPr/>
        <a:lstStyle/>
        <a:p>
          <a:endParaRPr lang="en-US"/>
        </a:p>
      </dgm:t>
    </dgm:pt>
    <dgm:pt modelId="{4A4C268A-2BFD-4720-8111-B7D53B1B8ADA}">
      <dgm:prSet/>
      <dgm:spPr/>
      <dgm:t>
        <a:bodyPr/>
        <a:lstStyle/>
        <a:p>
          <a:pPr rtl="0"/>
          <a:r>
            <a:rPr lang="en-US"/>
            <a:t>Stands out, in a bad way</a:t>
          </a:r>
        </a:p>
      </dgm:t>
    </dgm:pt>
    <dgm:pt modelId="{8F135355-36F7-426E-BDC0-BB943448F297}" type="parTrans" cxnId="{5105E117-17CC-45A2-8E3F-34375DBC2698}">
      <dgm:prSet/>
      <dgm:spPr/>
      <dgm:t>
        <a:bodyPr/>
        <a:lstStyle/>
        <a:p>
          <a:endParaRPr lang="en-US"/>
        </a:p>
      </dgm:t>
    </dgm:pt>
    <dgm:pt modelId="{E26A57AD-B392-4829-9E62-667A616F864E}" type="sibTrans" cxnId="{5105E117-17CC-45A2-8E3F-34375DBC2698}">
      <dgm:prSet/>
      <dgm:spPr/>
      <dgm:t>
        <a:bodyPr/>
        <a:lstStyle/>
        <a:p>
          <a:endParaRPr lang="en-US"/>
        </a:p>
      </dgm:t>
    </dgm:pt>
    <dgm:pt modelId="{4BC8E90E-F131-4827-8DDD-153BF8226555}" type="pres">
      <dgm:prSet presAssocID="{0D0C205C-60ED-4A35-B2F4-32527E8AA59D}" presName="linear" presStyleCnt="0">
        <dgm:presLayoutVars>
          <dgm:animLvl val="lvl"/>
          <dgm:resizeHandles val="exact"/>
        </dgm:presLayoutVars>
      </dgm:prSet>
      <dgm:spPr/>
    </dgm:pt>
    <dgm:pt modelId="{BFCCF81A-BB7A-48A3-8B9F-B89564BA510B}" type="pres">
      <dgm:prSet presAssocID="{56BAFCE5-E742-486A-A106-88665F258D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253183-F022-4665-A64D-45F63A4A349A}" type="pres">
      <dgm:prSet presAssocID="{849341C6-47E6-4B4A-80B4-43A03980DD13}" presName="spacer" presStyleCnt="0"/>
      <dgm:spPr/>
    </dgm:pt>
    <dgm:pt modelId="{FE8123AA-5AF7-4CC6-9951-198D3391966B}" type="pres">
      <dgm:prSet presAssocID="{4A4C268A-2BFD-4720-8111-B7D53B1B8AD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0FC0F0E-B7A1-4CF7-9498-24DF6A2A59A9}" srcId="{0D0C205C-60ED-4A35-B2F4-32527E8AA59D}" destId="{56BAFCE5-E742-486A-A106-88665F258DA9}" srcOrd="0" destOrd="0" parTransId="{E29D8858-3EEB-4E84-97B6-7B5074ED9C64}" sibTransId="{849341C6-47E6-4B4A-80B4-43A03980DD13}"/>
    <dgm:cxn modelId="{5105E117-17CC-45A2-8E3F-34375DBC2698}" srcId="{0D0C205C-60ED-4A35-B2F4-32527E8AA59D}" destId="{4A4C268A-2BFD-4720-8111-B7D53B1B8ADA}" srcOrd="1" destOrd="0" parTransId="{8F135355-36F7-426E-BDC0-BB943448F297}" sibTransId="{E26A57AD-B392-4829-9E62-667A616F864E}"/>
    <dgm:cxn modelId="{ABC2381A-13D2-4A1C-9056-0623B4A74E79}" type="presOf" srcId="{0D0C205C-60ED-4A35-B2F4-32527E8AA59D}" destId="{4BC8E90E-F131-4827-8DDD-153BF8226555}" srcOrd="0" destOrd="0" presId="urn:microsoft.com/office/officeart/2005/8/layout/vList2"/>
    <dgm:cxn modelId="{761F9038-1A24-46CC-AE36-76D74D226CCF}" type="presOf" srcId="{4A4C268A-2BFD-4720-8111-B7D53B1B8ADA}" destId="{FE8123AA-5AF7-4CC6-9951-198D3391966B}" srcOrd="0" destOrd="0" presId="urn:microsoft.com/office/officeart/2005/8/layout/vList2"/>
    <dgm:cxn modelId="{2E3B12F3-B850-4306-8A27-2E594B646AF8}" type="presOf" srcId="{56BAFCE5-E742-486A-A106-88665F258DA9}" destId="{BFCCF81A-BB7A-48A3-8B9F-B89564BA510B}" srcOrd="0" destOrd="0" presId="urn:microsoft.com/office/officeart/2005/8/layout/vList2"/>
    <dgm:cxn modelId="{13678706-AE0C-40BF-96CE-C418AB775E59}" type="presParOf" srcId="{4BC8E90E-F131-4827-8DDD-153BF8226555}" destId="{BFCCF81A-BB7A-48A3-8B9F-B89564BA510B}" srcOrd="0" destOrd="0" presId="urn:microsoft.com/office/officeart/2005/8/layout/vList2"/>
    <dgm:cxn modelId="{D10FB400-F284-4030-83E5-ABB7BA6B3CCA}" type="presParOf" srcId="{4BC8E90E-F131-4827-8DDD-153BF8226555}" destId="{16253183-F022-4665-A64D-45F63A4A349A}" srcOrd="1" destOrd="0" presId="urn:microsoft.com/office/officeart/2005/8/layout/vList2"/>
    <dgm:cxn modelId="{AAD7DB1B-C541-4CE3-86FF-963DB92A8D99}" type="presParOf" srcId="{4BC8E90E-F131-4827-8DDD-153BF8226555}" destId="{FE8123AA-5AF7-4CC6-9951-198D3391966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D0FA34-D3A3-4ADB-922C-231920AFB1D2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EA1C9CB-BA10-4D93-A6A5-DBD77791941D}">
      <dgm:prSet/>
      <dgm:spPr/>
      <dgm:t>
        <a:bodyPr/>
        <a:lstStyle/>
        <a:p>
          <a:pPr rtl="0"/>
          <a:r>
            <a:rPr lang="en-US" dirty="0"/>
            <a:t>Database: Software to manage the storage &amp; retrieval of data</a:t>
          </a:r>
        </a:p>
      </dgm:t>
    </dgm:pt>
    <dgm:pt modelId="{8CF40C9E-8722-4628-AA2C-7866689E94D9}" type="parTrans" cxnId="{AF7C08F1-B5B0-426C-AE3E-3A83AB9F226F}">
      <dgm:prSet/>
      <dgm:spPr/>
      <dgm:t>
        <a:bodyPr/>
        <a:lstStyle/>
        <a:p>
          <a:endParaRPr lang="en-US"/>
        </a:p>
      </dgm:t>
    </dgm:pt>
    <dgm:pt modelId="{C3E7544D-2550-41CA-A594-48FC31810545}" type="sibTrans" cxnId="{AF7C08F1-B5B0-426C-AE3E-3A83AB9F226F}">
      <dgm:prSet/>
      <dgm:spPr/>
      <dgm:t>
        <a:bodyPr/>
        <a:lstStyle/>
        <a:p>
          <a:endParaRPr lang="en-US"/>
        </a:p>
      </dgm:t>
    </dgm:pt>
    <dgm:pt modelId="{0B4C4884-E186-4E70-920F-C7C95F58240B}">
      <dgm:prSet/>
      <dgm:spPr/>
      <dgm:t>
        <a:bodyPr/>
        <a:lstStyle/>
        <a:p>
          <a:pPr rtl="0"/>
          <a:r>
            <a:rPr lang="en-US" dirty="0"/>
            <a:t>Data store: Generic; anywhere data is stored (i.e., a text file)</a:t>
          </a:r>
        </a:p>
      </dgm:t>
    </dgm:pt>
    <dgm:pt modelId="{41652061-E5DF-4ED0-94AD-23B91DF48A6F}" type="parTrans" cxnId="{F3193FC2-E4E4-461D-BCCF-D6C8FE69F98C}">
      <dgm:prSet/>
      <dgm:spPr/>
      <dgm:t>
        <a:bodyPr/>
        <a:lstStyle/>
        <a:p>
          <a:endParaRPr lang="en-US"/>
        </a:p>
      </dgm:t>
    </dgm:pt>
    <dgm:pt modelId="{A0FC6F5F-4316-407E-8D03-C3D0B003A99A}" type="sibTrans" cxnId="{F3193FC2-E4E4-461D-BCCF-D6C8FE69F98C}">
      <dgm:prSet/>
      <dgm:spPr/>
      <dgm:t>
        <a:bodyPr/>
        <a:lstStyle/>
        <a:p>
          <a:endParaRPr lang="en-US"/>
        </a:p>
      </dgm:t>
    </dgm:pt>
    <dgm:pt modelId="{E0F97B19-4C7D-412A-8D8D-45A3090FE231}" type="pres">
      <dgm:prSet presAssocID="{3DD0FA34-D3A3-4ADB-922C-231920AFB1D2}" presName="linear" presStyleCnt="0">
        <dgm:presLayoutVars>
          <dgm:animLvl val="lvl"/>
          <dgm:resizeHandles val="exact"/>
        </dgm:presLayoutVars>
      </dgm:prSet>
      <dgm:spPr/>
    </dgm:pt>
    <dgm:pt modelId="{3151B6D6-7D49-4A1C-9419-27F73FB9690E}" type="pres">
      <dgm:prSet presAssocID="{3EA1C9CB-BA10-4D93-A6A5-DBD77791941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A6E6379-F8B4-457D-8455-6A088FBA60CB}" type="pres">
      <dgm:prSet presAssocID="{C3E7544D-2550-41CA-A594-48FC31810545}" presName="spacer" presStyleCnt="0"/>
      <dgm:spPr/>
    </dgm:pt>
    <dgm:pt modelId="{62A3077B-17FD-4B1B-9788-4873F32ED00F}" type="pres">
      <dgm:prSet presAssocID="{0B4C4884-E186-4E70-920F-C7C95F58240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21C4A64-3683-4C43-9121-6DB9D0B5D21E}" type="presOf" srcId="{0B4C4884-E186-4E70-920F-C7C95F58240B}" destId="{62A3077B-17FD-4B1B-9788-4873F32ED00F}" srcOrd="0" destOrd="0" presId="urn:microsoft.com/office/officeart/2005/8/layout/vList2"/>
    <dgm:cxn modelId="{FCA4B145-1444-47DF-8D6B-F46DC9013B7B}" type="presOf" srcId="{3EA1C9CB-BA10-4D93-A6A5-DBD77791941D}" destId="{3151B6D6-7D49-4A1C-9419-27F73FB9690E}" srcOrd="0" destOrd="0" presId="urn:microsoft.com/office/officeart/2005/8/layout/vList2"/>
    <dgm:cxn modelId="{1CCF8692-A10E-4C6C-B4C7-AC1C8EF4C3A7}" type="presOf" srcId="{3DD0FA34-D3A3-4ADB-922C-231920AFB1D2}" destId="{E0F97B19-4C7D-412A-8D8D-45A3090FE231}" srcOrd="0" destOrd="0" presId="urn:microsoft.com/office/officeart/2005/8/layout/vList2"/>
    <dgm:cxn modelId="{F3193FC2-E4E4-461D-BCCF-D6C8FE69F98C}" srcId="{3DD0FA34-D3A3-4ADB-922C-231920AFB1D2}" destId="{0B4C4884-E186-4E70-920F-C7C95F58240B}" srcOrd="1" destOrd="0" parTransId="{41652061-E5DF-4ED0-94AD-23B91DF48A6F}" sibTransId="{A0FC6F5F-4316-407E-8D03-C3D0B003A99A}"/>
    <dgm:cxn modelId="{AF7C08F1-B5B0-426C-AE3E-3A83AB9F226F}" srcId="{3DD0FA34-D3A3-4ADB-922C-231920AFB1D2}" destId="{3EA1C9CB-BA10-4D93-A6A5-DBD77791941D}" srcOrd="0" destOrd="0" parTransId="{8CF40C9E-8722-4628-AA2C-7866689E94D9}" sibTransId="{C3E7544D-2550-41CA-A594-48FC31810545}"/>
    <dgm:cxn modelId="{B57FD13B-10F8-4191-BE0B-C0C6AF0D36D7}" type="presParOf" srcId="{E0F97B19-4C7D-412A-8D8D-45A3090FE231}" destId="{3151B6D6-7D49-4A1C-9419-27F73FB9690E}" srcOrd="0" destOrd="0" presId="urn:microsoft.com/office/officeart/2005/8/layout/vList2"/>
    <dgm:cxn modelId="{90F42E00-2D50-4756-9366-4507EB4FF8EA}" type="presParOf" srcId="{E0F97B19-4C7D-412A-8D8D-45A3090FE231}" destId="{FA6E6379-F8B4-457D-8455-6A088FBA60CB}" srcOrd="1" destOrd="0" presId="urn:microsoft.com/office/officeart/2005/8/layout/vList2"/>
    <dgm:cxn modelId="{3994ABE3-4654-4C0D-84CC-81BC2F9CED6F}" type="presParOf" srcId="{E0F97B19-4C7D-412A-8D8D-45A3090FE231}" destId="{62A3077B-17FD-4B1B-9788-4873F32ED00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C9F3B8-63B2-46F5-85BA-5CE6C1E0A50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A80B5-F62B-4C0B-8882-E39D4BC2A23D}">
      <dgm:prSet phldrT="[Text]"/>
      <dgm:spPr/>
      <dgm:t>
        <a:bodyPr/>
        <a:lstStyle/>
        <a:p>
          <a:r>
            <a:rPr lang="en-US" dirty="0"/>
            <a:t>Keep in mind…</a:t>
          </a:r>
        </a:p>
      </dgm:t>
    </dgm:pt>
    <dgm:pt modelId="{0EDA5FAB-AE79-4238-A4D6-1564F9EFDE94}" type="parTrans" cxnId="{E111CB08-CDEA-4A13-8806-CA743ED0086C}">
      <dgm:prSet/>
      <dgm:spPr/>
      <dgm:t>
        <a:bodyPr/>
        <a:lstStyle/>
        <a:p>
          <a:endParaRPr lang="en-US"/>
        </a:p>
      </dgm:t>
    </dgm:pt>
    <dgm:pt modelId="{080B0ED6-C530-46C8-9C18-A5FF720E13F6}" type="sibTrans" cxnId="{E111CB08-CDEA-4A13-8806-CA743ED0086C}">
      <dgm:prSet/>
      <dgm:spPr/>
      <dgm:t>
        <a:bodyPr/>
        <a:lstStyle/>
        <a:p>
          <a:endParaRPr lang="en-US"/>
        </a:p>
      </dgm:t>
    </dgm:pt>
    <dgm:pt modelId="{717CEE51-9DCE-4E2D-9BB5-74AFC37E56B1}">
      <dgm:prSet phldrT="[Text]"/>
      <dgm:spPr/>
      <dgm:t>
        <a:bodyPr/>
        <a:lstStyle/>
        <a:p>
          <a:r>
            <a:rPr lang="en-US" dirty="0"/>
            <a:t>The field names don’t have to match (i.e., </a:t>
          </a:r>
          <a:r>
            <a:rPr lang="en-US" dirty="0" err="1"/>
            <a:t>OrderNumber</a:t>
          </a:r>
          <a:r>
            <a:rPr lang="en-US" dirty="0"/>
            <a:t>)</a:t>
          </a:r>
        </a:p>
      </dgm:t>
    </dgm:pt>
    <dgm:pt modelId="{2EEB26F6-CCA7-48A0-B582-591D53CD0E78}" type="parTrans" cxnId="{792B4714-74BD-4A56-87B2-08DE63E31B96}">
      <dgm:prSet/>
      <dgm:spPr/>
      <dgm:t>
        <a:bodyPr/>
        <a:lstStyle/>
        <a:p>
          <a:endParaRPr lang="en-US"/>
        </a:p>
      </dgm:t>
    </dgm:pt>
    <dgm:pt modelId="{6B4FF989-EF50-49CE-B16C-6EF11120DCC1}" type="sibTrans" cxnId="{792B4714-74BD-4A56-87B2-08DE63E31B96}">
      <dgm:prSet/>
      <dgm:spPr/>
      <dgm:t>
        <a:bodyPr/>
        <a:lstStyle/>
        <a:p>
          <a:endParaRPr lang="en-US"/>
        </a:p>
      </dgm:t>
    </dgm:pt>
    <dgm:pt modelId="{B0ADED07-509F-4533-90A3-0DE445A78E35}">
      <dgm:prSet phldrT="[Text]"/>
      <dgm:spPr/>
      <dgm:t>
        <a:bodyPr/>
        <a:lstStyle/>
        <a:p>
          <a:r>
            <a:rPr lang="en-US" dirty="0"/>
            <a:t>But they have to represent the same thing</a:t>
          </a:r>
        </a:p>
      </dgm:t>
    </dgm:pt>
    <dgm:pt modelId="{CD38BCD2-B4F8-4D9D-A928-3EDAD99C5606}" type="parTrans" cxnId="{D8909031-09B3-48A8-8740-55BA8BCDDD22}">
      <dgm:prSet/>
      <dgm:spPr/>
      <dgm:t>
        <a:bodyPr/>
        <a:lstStyle/>
        <a:p>
          <a:endParaRPr lang="en-US"/>
        </a:p>
      </dgm:t>
    </dgm:pt>
    <dgm:pt modelId="{FBA69374-9153-45F1-A0E1-A38AAC30552F}" type="sibTrans" cxnId="{D8909031-09B3-48A8-8740-55BA8BCDDD22}">
      <dgm:prSet/>
      <dgm:spPr/>
      <dgm:t>
        <a:bodyPr/>
        <a:lstStyle/>
        <a:p>
          <a:endParaRPr lang="en-US"/>
        </a:p>
      </dgm:t>
    </dgm:pt>
    <dgm:pt modelId="{BFACE581-AE54-471A-83AB-E52BEB8F4C8E}">
      <dgm:prSet phldrT="[Text]"/>
      <dgm:spPr/>
      <dgm:t>
        <a:bodyPr/>
        <a:lstStyle/>
        <a:p>
          <a:r>
            <a:rPr lang="en-US" dirty="0"/>
            <a:t>This is “</a:t>
          </a:r>
          <a:r>
            <a:rPr lang="en-US" dirty="0" err="1"/>
            <a:t>denormalized</a:t>
          </a:r>
          <a:r>
            <a:rPr lang="en-US" dirty="0"/>
            <a:t>” data (it repeats)</a:t>
          </a:r>
        </a:p>
      </dgm:t>
    </dgm:pt>
    <dgm:pt modelId="{DB75B2AF-821B-415F-9238-F6B676A2D02A}" type="parTrans" cxnId="{F52C761B-D1BE-4C79-9AD4-A6780B89EF7F}">
      <dgm:prSet/>
      <dgm:spPr/>
      <dgm:t>
        <a:bodyPr/>
        <a:lstStyle/>
        <a:p>
          <a:endParaRPr lang="en-US"/>
        </a:p>
      </dgm:t>
    </dgm:pt>
    <dgm:pt modelId="{35ADD440-3A56-453C-98EF-FCD6A8318805}" type="sibTrans" cxnId="{F52C761B-D1BE-4C79-9AD4-A6780B89EF7F}">
      <dgm:prSet/>
      <dgm:spPr/>
      <dgm:t>
        <a:bodyPr/>
        <a:lstStyle/>
        <a:p>
          <a:endParaRPr lang="en-US"/>
        </a:p>
      </dgm:t>
    </dgm:pt>
    <dgm:pt modelId="{F3E9D097-907C-4E68-9EEA-0D5FF1D125FD}" type="pres">
      <dgm:prSet presAssocID="{84C9F3B8-63B2-46F5-85BA-5CE6C1E0A501}" presName="linear" presStyleCnt="0">
        <dgm:presLayoutVars>
          <dgm:animLvl val="lvl"/>
          <dgm:resizeHandles val="exact"/>
        </dgm:presLayoutVars>
      </dgm:prSet>
      <dgm:spPr/>
    </dgm:pt>
    <dgm:pt modelId="{89C0EE40-9850-4D11-B9D4-911F040FF737}" type="pres">
      <dgm:prSet presAssocID="{BD3A80B5-F62B-4C0B-8882-E39D4BC2A23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9A23A68-7DC1-41F1-89D8-C3F14DC36E62}" type="pres">
      <dgm:prSet presAssocID="{BD3A80B5-F62B-4C0B-8882-E39D4BC2A23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111CB08-CDEA-4A13-8806-CA743ED0086C}" srcId="{84C9F3B8-63B2-46F5-85BA-5CE6C1E0A501}" destId="{BD3A80B5-F62B-4C0B-8882-E39D4BC2A23D}" srcOrd="0" destOrd="0" parTransId="{0EDA5FAB-AE79-4238-A4D6-1564F9EFDE94}" sibTransId="{080B0ED6-C530-46C8-9C18-A5FF720E13F6}"/>
    <dgm:cxn modelId="{792B4714-74BD-4A56-87B2-08DE63E31B96}" srcId="{BD3A80B5-F62B-4C0B-8882-E39D4BC2A23D}" destId="{717CEE51-9DCE-4E2D-9BB5-74AFC37E56B1}" srcOrd="0" destOrd="0" parTransId="{2EEB26F6-CCA7-48A0-B582-591D53CD0E78}" sibTransId="{6B4FF989-EF50-49CE-B16C-6EF11120DCC1}"/>
    <dgm:cxn modelId="{F52C761B-D1BE-4C79-9AD4-A6780B89EF7F}" srcId="{BD3A80B5-F62B-4C0B-8882-E39D4BC2A23D}" destId="{BFACE581-AE54-471A-83AB-E52BEB8F4C8E}" srcOrd="2" destOrd="0" parTransId="{DB75B2AF-821B-415F-9238-F6B676A2D02A}" sibTransId="{35ADD440-3A56-453C-98EF-FCD6A8318805}"/>
    <dgm:cxn modelId="{DD3E1821-FB4A-448C-A559-4DBE8C775A44}" type="presOf" srcId="{717CEE51-9DCE-4E2D-9BB5-74AFC37E56B1}" destId="{D9A23A68-7DC1-41F1-89D8-C3F14DC36E62}" srcOrd="0" destOrd="0" presId="urn:microsoft.com/office/officeart/2005/8/layout/vList2"/>
    <dgm:cxn modelId="{D8909031-09B3-48A8-8740-55BA8BCDDD22}" srcId="{BD3A80B5-F62B-4C0B-8882-E39D4BC2A23D}" destId="{B0ADED07-509F-4533-90A3-0DE445A78E35}" srcOrd="1" destOrd="0" parTransId="{CD38BCD2-B4F8-4D9D-A928-3EDAD99C5606}" sibTransId="{FBA69374-9153-45F1-A0E1-A38AAC30552F}"/>
    <dgm:cxn modelId="{65492D40-8726-4895-B910-96D1E077F0DA}" type="presOf" srcId="{BD3A80B5-F62B-4C0B-8882-E39D4BC2A23D}" destId="{89C0EE40-9850-4D11-B9D4-911F040FF737}" srcOrd="0" destOrd="0" presId="urn:microsoft.com/office/officeart/2005/8/layout/vList2"/>
    <dgm:cxn modelId="{8C4A0680-72E2-4197-BF84-E4B6C58B3536}" type="presOf" srcId="{B0ADED07-509F-4533-90A3-0DE445A78E35}" destId="{D9A23A68-7DC1-41F1-89D8-C3F14DC36E62}" srcOrd="0" destOrd="1" presId="urn:microsoft.com/office/officeart/2005/8/layout/vList2"/>
    <dgm:cxn modelId="{6054D891-EA38-477A-BDAA-207B3E1F5075}" type="presOf" srcId="{84C9F3B8-63B2-46F5-85BA-5CE6C1E0A501}" destId="{F3E9D097-907C-4E68-9EEA-0D5FF1D125FD}" srcOrd="0" destOrd="0" presId="urn:microsoft.com/office/officeart/2005/8/layout/vList2"/>
    <dgm:cxn modelId="{07512CBC-BFB6-4B4A-892B-1CF18EE23221}" type="presOf" srcId="{BFACE581-AE54-471A-83AB-E52BEB8F4C8E}" destId="{D9A23A68-7DC1-41F1-89D8-C3F14DC36E62}" srcOrd="0" destOrd="2" presId="urn:microsoft.com/office/officeart/2005/8/layout/vList2"/>
    <dgm:cxn modelId="{CC721DA4-E945-4647-B576-EFF5AAABB932}" type="presParOf" srcId="{F3E9D097-907C-4E68-9EEA-0D5FF1D125FD}" destId="{89C0EE40-9850-4D11-B9D4-911F040FF737}" srcOrd="0" destOrd="0" presId="urn:microsoft.com/office/officeart/2005/8/layout/vList2"/>
    <dgm:cxn modelId="{75D5F900-C26D-40F0-9D79-A925128065D4}" type="presParOf" srcId="{F3E9D097-907C-4E68-9EEA-0D5FF1D125FD}" destId="{D9A23A68-7DC1-41F1-89D8-C3F14DC36E6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FCD99A-326B-4B71-B171-1DFC542FEA1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AFAC56-216B-4234-AD64-7B0FF5ABDC46}">
      <dgm:prSet/>
      <dgm:spPr/>
      <dgm:t>
        <a:bodyPr/>
        <a:lstStyle/>
        <a:p>
          <a:pPr rtl="0"/>
          <a:r>
            <a:rPr lang="en-US"/>
            <a:t>It’s not a true programming language</a:t>
          </a:r>
        </a:p>
      </dgm:t>
    </dgm:pt>
    <dgm:pt modelId="{7C69CABB-FE14-433D-B775-9A5ABEC9146B}" type="parTrans" cxnId="{3EE6FFB9-580A-40F7-8258-7364D472062E}">
      <dgm:prSet/>
      <dgm:spPr/>
      <dgm:t>
        <a:bodyPr/>
        <a:lstStyle/>
        <a:p>
          <a:endParaRPr lang="en-US"/>
        </a:p>
      </dgm:t>
    </dgm:pt>
    <dgm:pt modelId="{303CF6DC-94CC-4A74-877C-AFC68F25D950}" type="sibTrans" cxnId="{3EE6FFB9-580A-40F7-8258-7364D472062E}">
      <dgm:prSet/>
      <dgm:spPr/>
      <dgm:t>
        <a:bodyPr/>
        <a:lstStyle/>
        <a:p>
          <a:endParaRPr lang="en-US"/>
        </a:p>
      </dgm:t>
    </dgm:pt>
    <dgm:pt modelId="{2C155346-BAAF-456A-86CB-868D64D4C050}">
      <dgm:prSet/>
      <dgm:spPr/>
      <dgm:t>
        <a:bodyPr/>
        <a:lstStyle/>
        <a:p>
          <a:pPr rtl="0"/>
          <a:r>
            <a:rPr lang="en-US"/>
            <a:t>It is used by programming languages to interact with databases</a:t>
          </a:r>
        </a:p>
      </dgm:t>
    </dgm:pt>
    <dgm:pt modelId="{B6BC7036-3546-4D9F-B4CE-35DE37D9856C}" type="parTrans" cxnId="{BCB68650-0A67-4C9A-A6D6-40F00C98EFC2}">
      <dgm:prSet/>
      <dgm:spPr/>
      <dgm:t>
        <a:bodyPr/>
        <a:lstStyle/>
        <a:p>
          <a:endParaRPr lang="en-US"/>
        </a:p>
      </dgm:t>
    </dgm:pt>
    <dgm:pt modelId="{E1E4A975-0A8A-481C-A5B1-0F2F29D3D9BA}" type="sibTrans" cxnId="{BCB68650-0A67-4C9A-A6D6-40F00C98EFC2}">
      <dgm:prSet/>
      <dgm:spPr/>
      <dgm:t>
        <a:bodyPr/>
        <a:lstStyle/>
        <a:p>
          <a:endParaRPr lang="en-US"/>
        </a:p>
      </dgm:t>
    </dgm:pt>
    <dgm:pt modelId="{4C1FCA9E-30C4-4FA5-ABF6-3DD208F15A1B}">
      <dgm:prSet/>
      <dgm:spPr/>
      <dgm:t>
        <a:bodyPr/>
        <a:lstStyle/>
        <a:p>
          <a:pPr rtl="0"/>
          <a:r>
            <a:rPr lang="en-US"/>
            <a:t>There is no standard syntax</a:t>
          </a:r>
        </a:p>
      </dgm:t>
    </dgm:pt>
    <dgm:pt modelId="{02457EE7-E823-477F-A590-9BECF903FBB5}" type="parTrans" cxnId="{3DD6327B-19D5-45BF-85BC-BE1DDC028480}">
      <dgm:prSet/>
      <dgm:spPr/>
      <dgm:t>
        <a:bodyPr/>
        <a:lstStyle/>
        <a:p>
          <a:endParaRPr lang="en-US"/>
        </a:p>
      </dgm:t>
    </dgm:pt>
    <dgm:pt modelId="{B132A950-1236-4F1A-85DF-59AB0DAAE19C}" type="sibTrans" cxnId="{3DD6327B-19D5-45BF-85BC-BE1DDC028480}">
      <dgm:prSet/>
      <dgm:spPr/>
      <dgm:t>
        <a:bodyPr/>
        <a:lstStyle/>
        <a:p>
          <a:endParaRPr lang="en-US"/>
        </a:p>
      </dgm:t>
    </dgm:pt>
    <dgm:pt modelId="{2A0C7061-C2D4-40CC-AE17-9D0AF212E1DC}">
      <dgm:prSet/>
      <dgm:spPr/>
      <dgm:t>
        <a:bodyPr/>
        <a:lstStyle/>
        <a:p>
          <a:pPr rtl="0"/>
          <a:r>
            <a:rPr lang="en-US" dirty="0"/>
            <a:t>MySQL, Oracle, SQL Server, and Access all have slight differences</a:t>
          </a:r>
        </a:p>
      </dgm:t>
    </dgm:pt>
    <dgm:pt modelId="{CD46883D-8436-4339-A049-DC5DEB5536C2}" type="parTrans" cxnId="{7FBE8B86-6845-4E6F-94D7-97B29E3AC24F}">
      <dgm:prSet/>
      <dgm:spPr/>
      <dgm:t>
        <a:bodyPr/>
        <a:lstStyle/>
        <a:p>
          <a:endParaRPr lang="en-US"/>
        </a:p>
      </dgm:t>
    </dgm:pt>
    <dgm:pt modelId="{2A127B77-E96E-4E43-8A47-8709AFCB2C44}" type="sibTrans" cxnId="{7FBE8B86-6845-4E6F-94D7-97B29E3AC24F}">
      <dgm:prSet/>
      <dgm:spPr/>
      <dgm:t>
        <a:bodyPr/>
        <a:lstStyle/>
        <a:p>
          <a:endParaRPr lang="en-US"/>
        </a:p>
      </dgm:t>
    </dgm:pt>
    <dgm:pt modelId="{CB587F63-9620-4860-8DAF-F2C3A57498A0}">
      <dgm:prSet/>
      <dgm:spPr/>
      <dgm:t>
        <a:bodyPr/>
        <a:lstStyle/>
        <a:p>
          <a:pPr rtl="0"/>
          <a:r>
            <a:rPr lang="en-US" dirty="0"/>
            <a:t>There are a lot of statements and variations among them</a:t>
          </a:r>
        </a:p>
      </dgm:t>
    </dgm:pt>
    <dgm:pt modelId="{BC2D1F1B-1C8C-4930-B4B8-EF703A7A3810}" type="parTrans" cxnId="{087E741D-11A8-4EF1-A5F6-DE858D5B4750}">
      <dgm:prSet/>
      <dgm:spPr/>
      <dgm:t>
        <a:bodyPr/>
        <a:lstStyle/>
        <a:p>
          <a:endParaRPr lang="en-US"/>
        </a:p>
      </dgm:t>
    </dgm:pt>
    <dgm:pt modelId="{97279E3A-710F-4899-9A24-4F27678CFC7F}" type="sibTrans" cxnId="{087E741D-11A8-4EF1-A5F6-DE858D5B4750}">
      <dgm:prSet/>
      <dgm:spPr/>
      <dgm:t>
        <a:bodyPr/>
        <a:lstStyle/>
        <a:p>
          <a:endParaRPr lang="en-US"/>
        </a:p>
      </dgm:t>
    </dgm:pt>
    <dgm:pt modelId="{C5F5893C-80AF-41AD-87A0-D2F41A555E73}">
      <dgm:prSet/>
      <dgm:spPr/>
      <dgm:t>
        <a:bodyPr/>
        <a:lstStyle/>
        <a:p>
          <a:pPr rtl="0"/>
          <a:r>
            <a:rPr lang="en-US" dirty="0"/>
            <a:t>We will be covering the basics, and the most important ones</a:t>
          </a:r>
        </a:p>
      </dgm:t>
    </dgm:pt>
    <dgm:pt modelId="{FE5ABAE7-2919-46CF-9EFD-8E852D265919}" type="parTrans" cxnId="{37B146D5-3C2B-4E9B-B331-55EB60D5B860}">
      <dgm:prSet/>
      <dgm:spPr/>
      <dgm:t>
        <a:bodyPr/>
        <a:lstStyle/>
        <a:p>
          <a:endParaRPr lang="en-US"/>
        </a:p>
      </dgm:t>
    </dgm:pt>
    <dgm:pt modelId="{931BDD23-6D13-4C19-B81E-D15FA16F0E81}" type="sibTrans" cxnId="{37B146D5-3C2B-4E9B-B331-55EB60D5B860}">
      <dgm:prSet/>
      <dgm:spPr/>
      <dgm:t>
        <a:bodyPr/>
        <a:lstStyle/>
        <a:p>
          <a:endParaRPr lang="en-US"/>
        </a:p>
      </dgm:t>
    </dgm:pt>
    <dgm:pt modelId="{7350462D-31F3-4AED-9B0B-BB2F6EBBE210}" type="pres">
      <dgm:prSet presAssocID="{EFFCD99A-326B-4B71-B171-1DFC542FEA1A}" presName="linear" presStyleCnt="0">
        <dgm:presLayoutVars>
          <dgm:animLvl val="lvl"/>
          <dgm:resizeHandles val="exact"/>
        </dgm:presLayoutVars>
      </dgm:prSet>
      <dgm:spPr/>
    </dgm:pt>
    <dgm:pt modelId="{9337CF36-CC77-4A5C-9195-2C77C0AFF692}" type="pres">
      <dgm:prSet presAssocID="{F5AFAC56-216B-4234-AD64-7B0FF5ABDC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51C129-821E-46C8-9C7F-0B777007CF8F}" type="pres">
      <dgm:prSet presAssocID="{F5AFAC56-216B-4234-AD64-7B0FF5ABDC46}" presName="childText" presStyleLbl="revTx" presStyleIdx="0" presStyleCnt="3">
        <dgm:presLayoutVars>
          <dgm:bulletEnabled val="1"/>
        </dgm:presLayoutVars>
      </dgm:prSet>
      <dgm:spPr/>
    </dgm:pt>
    <dgm:pt modelId="{C0A601D5-67B3-462F-B7B8-3BD56E8D7B24}" type="pres">
      <dgm:prSet presAssocID="{4C1FCA9E-30C4-4FA5-ABF6-3DD208F15A1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84D0C92-FAF5-4D39-A53C-83949BC03927}" type="pres">
      <dgm:prSet presAssocID="{4C1FCA9E-30C4-4FA5-ABF6-3DD208F15A1B}" presName="childText" presStyleLbl="revTx" presStyleIdx="1" presStyleCnt="3">
        <dgm:presLayoutVars>
          <dgm:bulletEnabled val="1"/>
        </dgm:presLayoutVars>
      </dgm:prSet>
      <dgm:spPr/>
    </dgm:pt>
    <dgm:pt modelId="{FD6AA3FD-D2EF-4804-9BF7-075EDF07D3F0}" type="pres">
      <dgm:prSet presAssocID="{CB587F63-9620-4860-8DAF-F2C3A57498A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C53C2A6-3D61-4C54-AD1D-EC7C6FD5F6B3}" type="pres">
      <dgm:prSet presAssocID="{CB587F63-9620-4860-8DAF-F2C3A57498A0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F6ED50B-A707-4F4C-956F-1BBD4652577E}" type="presOf" srcId="{2C155346-BAAF-456A-86CB-868D64D4C050}" destId="{E651C129-821E-46C8-9C7F-0B777007CF8F}" srcOrd="0" destOrd="0" presId="urn:microsoft.com/office/officeart/2005/8/layout/vList2"/>
    <dgm:cxn modelId="{087E741D-11A8-4EF1-A5F6-DE858D5B4750}" srcId="{EFFCD99A-326B-4B71-B171-1DFC542FEA1A}" destId="{CB587F63-9620-4860-8DAF-F2C3A57498A0}" srcOrd="2" destOrd="0" parTransId="{BC2D1F1B-1C8C-4930-B4B8-EF703A7A3810}" sibTransId="{97279E3A-710F-4899-9A24-4F27678CFC7F}"/>
    <dgm:cxn modelId="{BF388B31-A88E-4D58-8AA0-A90EAA3690F1}" type="presOf" srcId="{C5F5893C-80AF-41AD-87A0-D2F41A555E73}" destId="{6C53C2A6-3D61-4C54-AD1D-EC7C6FD5F6B3}" srcOrd="0" destOrd="0" presId="urn:microsoft.com/office/officeart/2005/8/layout/vList2"/>
    <dgm:cxn modelId="{C476393C-B5B1-45E2-B2E5-2176F04EACFE}" type="presOf" srcId="{2A0C7061-C2D4-40CC-AE17-9D0AF212E1DC}" destId="{384D0C92-FAF5-4D39-A53C-83949BC03927}" srcOrd="0" destOrd="0" presId="urn:microsoft.com/office/officeart/2005/8/layout/vList2"/>
    <dgm:cxn modelId="{547C8D6E-50B5-4541-A8F6-22C0E4223E68}" type="presOf" srcId="{CB587F63-9620-4860-8DAF-F2C3A57498A0}" destId="{FD6AA3FD-D2EF-4804-9BF7-075EDF07D3F0}" srcOrd="0" destOrd="0" presId="urn:microsoft.com/office/officeart/2005/8/layout/vList2"/>
    <dgm:cxn modelId="{BCB68650-0A67-4C9A-A6D6-40F00C98EFC2}" srcId="{F5AFAC56-216B-4234-AD64-7B0FF5ABDC46}" destId="{2C155346-BAAF-456A-86CB-868D64D4C050}" srcOrd="0" destOrd="0" parTransId="{B6BC7036-3546-4D9F-B4CE-35DE37D9856C}" sibTransId="{E1E4A975-0A8A-481C-A5B1-0F2F29D3D9BA}"/>
    <dgm:cxn modelId="{889E8778-ED29-4CA7-836C-F90ADFD838E6}" type="presOf" srcId="{4C1FCA9E-30C4-4FA5-ABF6-3DD208F15A1B}" destId="{C0A601D5-67B3-462F-B7B8-3BD56E8D7B24}" srcOrd="0" destOrd="0" presId="urn:microsoft.com/office/officeart/2005/8/layout/vList2"/>
    <dgm:cxn modelId="{3DD6327B-19D5-45BF-85BC-BE1DDC028480}" srcId="{EFFCD99A-326B-4B71-B171-1DFC542FEA1A}" destId="{4C1FCA9E-30C4-4FA5-ABF6-3DD208F15A1B}" srcOrd="1" destOrd="0" parTransId="{02457EE7-E823-477F-A590-9BECF903FBB5}" sibTransId="{B132A950-1236-4F1A-85DF-59AB0DAAE19C}"/>
    <dgm:cxn modelId="{7FBE8B86-6845-4E6F-94D7-97B29E3AC24F}" srcId="{4C1FCA9E-30C4-4FA5-ABF6-3DD208F15A1B}" destId="{2A0C7061-C2D4-40CC-AE17-9D0AF212E1DC}" srcOrd="0" destOrd="0" parTransId="{CD46883D-8436-4339-A049-DC5DEB5536C2}" sibTransId="{2A127B77-E96E-4E43-8A47-8709AFCB2C44}"/>
    <dgm:cxn modelId="{84B9EC8C-236A-4777-AA3E-7F7DE6924EC1}" type="presOf" srcId="{F5AFAC56-216B-4234-AD64-7B0FF5ABDC46}" destId="{9337CF36-CC77-4A5C-9195-2C77C0AFF692}" srcOrd="0" destOrd="0" presId="urn:microsoft.com/office/officeart/2005/8/layout/vList2"/>
    <dgm:cxn modelId="{3EE6FFB9-580A-40F7-8258-7364D472062E}" srcId="{EFFCD99A-326B-4B71-B171-1DFC542FEA1A}" destId="{F5AFAC56-216B-4234-AD64-7B0FF5ABDC46}" srcOrd="0" destOrd="0" parTransId="{7C69CABB-FE14-433D-B775-9A5ABEC9146B}" sibTransId="{303CF6DC-94CC-4A74-877C-AFC68F25D950}"/>
    <dgm:cxn modelId="{511D3CBE-C88C-4A0E-9AF1-C82275F110CA}" type="presOf" srcId="{EFFCD99A-326B-4B71-B171-1DFC542FEA1A}" destId="{7350462D-31F3-4AED-9B0B-BB2F6EBBE210}" srcOrd="0" destOrd="0" presId="urn:microsoft.com/office/officeart/2005/8/layout/vList2"/>
    <dgm:cxn modelId="{37B146D5-3C2B-4E9B-B331-55EB60D5B860}" srcId="{CB587F63-9620-4860-8DAF-F2C3A57498A0}" destId="{C5F5893C-80AF-41AD-87A0-D2F41A555E73}" srcOrd="0" destOrd="0" parTransId="{FE5ABAE7-2919-46CF-9EFD-8E852D265919}" sibTransId="{931BDD23-6D13-4C19-B81E-D15FA16F0E81}"/>
    <dgm:cxn modelId="{723D3E4B-6581-405D-9065-F31226561D19}" type="presParOf" srcId="{7350462D-31F3-4AED-9B0B-BB2F6EBBE210}" destId="{9337CF36-CC77-4A5C-9195-2C77C0AFF692}" srcOrd="0" destOrd="0" presId="urn:microsoft.com/office/officeart/2005/8/layout/vList2"/>
    <dgm:cxn modelId="{CAB7B843-63DD-4C29-89F9-637EB89E4025}" type="presParOf" srcId="{7350462D-31F3-4AED-9B0B-BB2F6EBBE210}" destId="{E651C129-821E-46C8-9C7F-0B777007CF8F}" srcOrd="1" destOrd="0" presId="urn:microsoft.com/office/officeart/2005/8/layout/vList2"/>
    <dgm:cxn modelId="{A5142906-D33E-45D2-8BB3-976496132D6F}" type="presParOf" srcId="{7350462D-31F3-4AED-9B0B-BB2F6EBBE210}" destId="{C0A601D5-67B3-462F-B7B8-3BD56E8D7B24}" srcOrd="2" destOrd="0" presId="urn:microsoft.com/office/officeart/2005/8/layout/vList2"/>
    <dgm:cxn modelId="{455A65A0-5886-4757-B286-5064D7F011B2}" type="presParOf" srcId="{7350462D-31F3-4AED-9B0B-BB2F6EBBE210}" destId="{384D0C92-FAF5-4D39-A53C-83949BC03927}" srcOrd="3" destOrd="0" presId="urn:microsoft.com/office/officeart/2005/8/layout/vList2"/>
    <dgm:cxn modelId="{B0635E51-C91C-4D33-B53F-20C3B4878168}" type="presParOf" srcId="{7350462D-31F3-4AED-9B0B-BB2F6EBBE210}" destId="{FD6AA3FD-D2EF-4804-9BF7-075EDF07D3F0}" srcOrd="4" destOrd="0" presId="urn:microsoft.com/office/officeart/2005/8/layout/vList2"/>
    <dgm:cxn modelId="{85F1150A-9D5E-4240-A4D6-D579BB914875}" type="presParOf" srcId="{7350462D-31F3-4AED-9B0B-BB2F6EBBE210}" destId="{6C53C2A6-3D61-4C54-AD1D-EC7C6FD5F6B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 custT="1"/>
      <dgm:spPr/>
      <dgm:t>
        <a:bodyPr/>
        <a:lstStyle/>
        <a:p>
          <a:r>
            <a:rPr lang="en-US" sz="2400" dirty="0"/>
            <a:t>It returns the MIN(price): $1.29</a:t>
          </a:r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 sz="1400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 sz="1400"/>
        </a:p>
      </dgm:t>
    </dgm:pt>
    <dgm:pt modelId="{F3BB0080-B6FF-49B0-B9A3-CD35814F985C}">
      <dgm:prSet phldrT="[Text]" custT="1"/>
      <dgm:spPr/>
      <dgm:t>
        <a:bodyPr/>
        <a:lstStyle/>
        <a:p>
          <a:r>
            <a:rPr lang="en-US" sz="2400" dirty="0"/>
            <a:t>MIN() will always return only one row</a:t>
          </a:r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 sz="1400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 sz="1400"/>
        </a:p>
      </dgm:t>
    </dgm:pt>
    <dgm:pt modelId="{9036ECFF-6CC4-4FFA-A635-76406AAE8854}">
      <dgm:prSet phldrT="[Text]" custT="1"/>
      <dgm:spPr/>
      <dgm:t>
        <a:bodyPr/>
        <a:lstStyle/>
        <a:p>
          <a:r>
            <a:rPr lang="en-US" sz="2400" dirty="0"/>
            <a:t>So for </a:t>
          </a:r>
          <a:r>
            <a:rPr lang="en-US" sz="2400" dirty="0" err="1"/>
            <a:t>ProductName</a:t>
          </a:r>
          <a:r>
            <a:rPr lang="en-US" sz="2400" dirty="0"/>
            <a:t>, it chooses the first row in the Product column, i.e., Cheerios</a:t>
          </a:r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 sz="1400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 sz="1400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557616-AD18-4238-A0A9-296B6A6E3F3B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C1C3EA-607C-4DD2-A0EF-62972540BF82}">
      <dgm:prSet phldrT="[Text]" custT="1"/>
      <dgm:spPr/>
      <dgm:t>
        <a:bodyPr/>
        <a:lstStyle/>
        <a:p>
          <a:r>
            <a:rPr lang="en-US" sz="2400" dirty="0"/>
            <a:t>Step 1: Execute what is in the parentheses to find the lowest price  </a:t>
          </a:r>
        </a:p>
      </dgm:t>
    </dgm:pt>
    <dgm:pt modelId="{CD61C597-145B-4DC4-9901-86AFB00F813E}" type="parTrans" cxnId="{5A1CF8BC-1206-4BCB-B36E-FFB00F6287EF}">
      <dgm:prSet/>
      <dgm:spPr/>
      <dgm:t>
        <a:bodyPr/>
        <a:lstStyle/>
        <a:p>
          <a:endParaRPr lang="en-US" sz="2400"/>
        </a:p>
      </dgm:t>
    </dgm:pt>
    <dgm:pt modelId="{FC2D9DC3-B2BE-4FE2-9324-7E4EEBB7401B}" type="sibTrans" cxnId="{5A1CF8BC-1206-4BCB-B36E-FFB00F6287EF}">
      <dgm:prSet custT="1"/>
      <dgm:spPr/>
      <dgm:t>
        <a:bodyPr/>
        <a:lstStyle/>
        <a:p>
          <a:endParaRPr lang="en-US" sz="3200"/>
        </a:p>
      </dgm:t>
    </dgm:pt>
    <dgm:pt modelId="{A89A746B-66E0-4890-8AE0-B137C83C3310}">
      <dgm:prSet phldrT="[Text]" custT="1"/>
      <dgm:spPr/>
      <dgm:t>
        <a:bodyPr/>
        <a:lstStyle/>
        <a:p>
          <a:r>
            <a:rPr lang="en-US" sz="2400" dirty="0"/>
            <a:t>Step 2: Plug the lowest price into the main query, and execute the main query </a:t>
          </a:r>
          <a:endParaRPr lang="en-US" sz="2400" b="0" dirty="0"/>
        </a:p>
      </dgm:t>
    </dgm:pt>
    <dgm:pt modelId="{98BDAF38-538C-4872-98CB-CE0F31DC4421}" type="sibTrans" cxnId="{E7881124-6E67-47F8-AEA8-E889487072C7}">
      <dgm:prSet custT="1"/>
      <dgm:spPr/>
      <dgm:t>
        <a:bodyPr/>
        <a:lstStyle/>
        <a:p>
          <a:endParaRPr lang="en-US" sz="3200"/>
        </a:p>
      </dgm:t>
    </dgm:pt>
    <dgm:pt modelId="{3FA023B7-6BCA-4EAF-9A71-4B8FA14E52F9}" type="parTrans" cxnId="{E7881124-6E67-47F8-AEA8-E889487072C7}">
      <dgm:prSet/>
      <dgm:spPr/>
      <dgm:t>
        <a:bodyPr/>
        <a:lstStyle/>
        <a:p>
          <a:endParaRPr lang="en-US" sz="2400"/>
        </a:p>
      </dgm:t>
    </dgm:pt>
    <dgm:pt modelId="{A962EB1E-7D40-48FD-A057-D490B613D701}" type="pres">
      <dgm:prSet presAssocID="{54557616-AD18-4238-A0A9-296B6A6E3F3B}" presName="outerComposite" presStyleCnt="0">
        <dgm:presLayoutVars>
          <dgm:chMax val="5"/>
          <dgm:dir/>
          <dgm:resizeHandles val="exact"/>
        </dgm:presLayoutVars>
      </dgm:prSet>
      <dgm:spPr/>
    </dgm:pt>
    <dgm:pt modelId="{43334472-67EB-4346-8AF2-7624AF2B3B88}" type="pres">
      <dgm:prSet presAssocID="{54557616-AD18-4238-A0A9-296B6A6E3F3B}" presName="dummyMaxCanvas" presStyleCnt="0">
        <dgm:presLayoutVars/>
      </dgm:prSet>
      <dgm:spPr/>
    </dgm:pt>
    <dgm:pt modelId="{305C28D7-1A77-409C-9B94-52DF896D326E}" type="pres">
      <dgm:prSet presAssocID="{54557616-AD18-4238-A0A9-296B6A6E3F3B}" presName="TwoNodes_1" presStyleLbl="node1" presStyleIdx="0" presStyleCnt="2">
        <dgm:presLayoutVars>
          <dgm:bulletEnabled val="1"/>
        </dgm:presLayoutVars>
      </dgm:prSet>
      <dgm:spPr/>
    </dgm:pt>
    <dgm:pt modelId="{FB1CFA96-4208-4D8B-9B4B-69EB4AD934BA}" type="pres">
      <dgm:prSet presAssocID="{54557616-AD18-4238-A0A9-296B6A6E3F3B}" presName="TwoNodes_2" presStyleLbl="node1" presStyleIdx="1" presStyleCnt="2" custLinFactNeighborX="-18801" custLinFactNeighborY="474">
        <dgm:presLayoutVars>
          <dgm:bulletEnabled val="1"/>
        </dgm:presLayoutVars>
      </dgm:prSet>
      <dgm:spPr/>
    </dgm:pt>
    <dgm:pt modelId="{98C1990C-9819-4F4E-B5CB-CD4A70869119}" type="pres">
      <dgm:prSet presAssocID="{54557616-AD18-4238-A0A9-296B6A6E3F3B}" presName="TwoConn_1-2" presStyleLbl="fgAccFollowNode1" presStyleIdx="0" presStyleCnt="1">
        <dgm:presLayoutVars>
          <dgm:bulletEnabled val="1"/>
        </dgm:presLayoutVars>
      </dgm:prSet>
      <dgm:spPr/>
    </dgm:pt>
    <dgm:pt modelId="{BBF8ACBD-6B9B-4E23-A2CD-77D3403985D7}" type="pres">
      <dgm:prSet presAssocID="{54557616-AD18-4238-A0A9-296B6A6E3F3B}" presName="TwoNodes_1_text" presStyleLbl="node1" presStyleIdx="1" presStyleCnt="2">
        <dgm:presLayoutVars>
          <dgm:bulletEnabled val="1"/>
        </dgm:presLayoutVars>
      </dgm:prSet>
      <dgm:spPr/>
    </dgm:pt>
    <dgm:pt modelId="{4F20AB3A-DD9F-4721-8E44-122316B724B2}" type="pres">
      <dgm:prSet presAssocID="{54557616-AD18-4238-A0A9-296B6A6E3F3B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7881124-6E67-47F8-AEA8-E889487072C7}" srcId="{54557616-AD18-4238-A0A9-296B6A6E3F3B}" destId="{A89A746B-66E0-4890-8AE0-B137C83C3310}" srcOrd="1" destOrd="0" parTransId="{3FA023B7-6BCA-4EAF-9A71-4B8FA14E52F9}" sibTransId="{98BDAF38-538C-4872-98CB-CE0F31DC4421}"/>
    <dgm:cxn modelId="{18B70C35-364C-42C0-AE6A-A150B064D118}" type="presOf" srcId="{A89A746B-66E0-4890-8AE0-B137C83C3310}" destId="{4F20AB3A-DD9F-4721-8E44-122316B724B2}" srcOrd="1" destOrd="0" presId="urn:microsoft.com/office/officeart/2005/8/layout/vProcess5"/>
    <dgm:cxn modelId="{364FF865-E6F0-498C-92CC-1F7B7A8FEBEC}" type="presOf" srcId="{FC2D9DC3-B2BE-4FE2-9324-7E4EEBB7401B}" destId="{98C1990C-9819-4F4E-B5CB-CD4A70869119}" srcOrd="0" destOrd="0" presId="urn:microsoft.com/office/officeart/2005/8/layout/vProcess5"/>
    <dgm:cxn modelId="{AF938959-6030-41F3-B731-A29C95ADCF20}" type="presOf" srcId="{E9C1C3EA-607C-4DD2-A0EF-62972540BF82}" destId="{BBF8ACBD-6B9B-4E23-A2CD-77D3403985D7}" srcOrd="1" destOrd="0" presId="urn:microsoft.com/office/officeart/2005/8/layout/vProcess5"/>
    <dgm:cxn modelId="{2887C985-4B84-404B-8070-E07108C1F36F}" type="presOf" srcId="{54557616-AD18-4238-A0A9-296B6A6E3F3B}" destId="{A962EB1E-7D40-48FD-A057-D490B613D701}" srcOrd="0" destOrd="0" presId="urn:microsoft.com/office/officeart/2005/8/layout/vProcess5"/>
    <dgm:cxn modelId="{5A1CF8BC-1206-4BCB-B36E-FFB00F6287EF}" srcId="{54557616-AD18-4238-A0A9-296B6A6E3F3B}" destId="{E9C1C3EA-607C-4DD2-A0EF-62972540BF82}" srcOrd="0" destOrd="0" parTransId="{CD61C597-145B-4DC4-9901-86AFB00F813E}" sibTransId="{FC2D9DC3-B2BE-4FE2-9324-7E4EEBB7401B}"/>
    <dgm:cxn modelId="{15DEE9D1-F3A5-4FF3-8E4E-0E5F8F44970D}" type="presOf" srcId="{E9C1C3EA-607C-4DD2-A0EF-62972540BF82}" destId="{305C28D7-1A77-409C-9B94-52DF896D326E}" srcOrd="0" destOrd="0" presId="urn:microsoft.com/office/officeart/2005/8/layout/vProcess5"/>
    <dgm:cxn modelId="{6C9F97D9-E86C-4076-8F0E-B2A10B4DC738}" type="presOf" srcId="{A89A746B-66E0-4890-8AE0-B137C83C3310}" destId="{FB1CFA96-4208-4D8B-9B4B-69EB4AD934BA}" srcOrd="0" destOrd="0" presId="urn:microsoft.com/office/officeart/2005/8/layout/vProcess5"/>
    <dgm:cxn modelId="{77926D67-25F4-4D03-ACBD-FC144A6A9AEB}" type="presParOf" srcId="{A962EB1E-7D40-48FD-A057-D490B613D701}" destId="{43334472-67EB-4346-8AF2-7624AF2B3B88}" srcOrd="0" destOrd="0" presId="urn:microsoft.com/office/officeart/2005/8/layout/vProcess5"/>
    <dgm:cxn modelId="{0A1FC4C8-AA4F-4C9B-A115-721FC6CB47A4}" type="presParOf" srcId="{A962EB1E-7D40-48FD-A057-D490B613D701}" destId="{305C28D7-1A77-409C-9B94-52DF896D326E}" srcOrd="1" destOrd="0" presId="urn:microsoft.com/office/officeart/2005/8/layout/vProcess5"/>
    <dgm:cxn modelId="{682CE9E4-5C53-4513-B0A5-92E71D13A6D5}" type="presParOf" srcId="{A962EB1E-7D40-48FD-A057-D490B613D701}" destId="{FB1CFA96-4208-4D8B-9B4B-69EB4AD934BA}" srcOrd="2" destOrd="0" presId="urn:microsoft.com/office/officeart/2005/8/layout/vProcess5"/>
    <dgm:cxn modelId="{BF8E52B2-AFA2-4200-9EFF-F9F32DC31192}" type="presParOf" srcId="{A962EB1E-7D40-48FD-A057-D490B613D701}" destId="{98C1990C-9819-4F4E-B5CB-CD4A70869119}" srcOrd="3" destOrd="0" presId="urn:microsoft.com/office/officeart/2005/8/layout/vProcess5"/>
    <dgm:cxn modelId="{563F9D90-994B-4A55-AAC4-B92E2E806C3C}" type="presParOf" srcId="{A962EB1E-7D40-48FD-A057-D490B613D701}" destId="{BBF8ACBD-6B9B-4E23-A2CD-77D3403985D7}" srcOrd="4" destOrd="0" presId="urn:microsoft.com/office/officeart/2005/8/layout/vProcess5"/>
    <dgm:cxn modelId="{894D05AD-58C0-4EE7-9C03-FC74DD6FAA5E}" type="presParOf" srcId="{A962EB1E-7D40-48FD-A057-D490B613D701}" destId="{4F20AB3A-DD9F-4721-8E44-122316B724B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6CF907-2FE2-4565-B186-6B4251FAD66E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93B43F-4DEA-4D4D-B02C-262972F95C3B}">
      <dgm:prSet phldrT="[Text]" custT="1"/>
      <dgm:spPr/>
      <dgm:t>
        <a:bodyPr/>
        <a:lstStyle/>
        <a:p>
          <a:r>
            <a:rPr lang="en-US" sz="2400" dirty="0"/>
            <a:t>Provide clear understanding of patterns in data</a:t>
          </a:r>
        </a:p>
      </dgm:t>
    </dgm:pt>
    <dgm:pt modelId="{E1E4BB9E-C8DA-4654-A481-8AFF15050790}" type="parTrans" cxnId="{8A4CAD28-2D4F-4638-8671-6980AEC61E40}">
      <dgm:prSet/>
      <dgm:spPr/>
      <dgm:t>
        <a:bodyPr/>
        <a:lstStyle/>
        <a:p>
          <a:endParaRPr lang="en-US" sz="2400"/>
        </a:p>
      </dgm:t>
    </dgm:pt>
    <dgm:pt modelId="{24D1CC43-0D60-46E7-A5B6-3FFB7A166DB6}" type="sibTrans" cxnId="{8A4CAD28-2D4F-4638-8671-6980AEC61E40}">
      <dgm:prSet/>
      <dgm:spPr/>
      <dgm:t>
        <a:bodyPr/>
        <a:lstStyle/>
        <a:p>
          <a:endParaRPr lang="en-US" sz="2400"/>
        </a:p>
      </dgm:t>
    </dgm:pt>
    <dgm:pt modelId="{8437BAEF-6D28-433C-B190-46BD23FA90F4}">
      <dgm:prSet phldrT="[Text]" custT="1"/>
      <dgm:spPr/>
      <dgm:t>
        <a:bodyPr/>
        <a:lstStyle/>
        <a:p>
          <a:r>
            <a:rPr lang="en-US" sz="2400" dirty="0"/>
            <a:t>Detect hidden structures in data</a:t>
          </a:r>
        </a:p>
      </dgm:t>
    </dgm:pt>
    <dgm:pt modelId="{A02D70E1-2FA5-4692-805F-2CC0B907BB74}" type="parTrans" cxnId="{5DA03503-99D9-4936-B2D7-455AD7A11CA9}">
      <dgm:prSet/>
      <dgm:spPr/>
      <dgm:t>
        <a:bodyPr/>
        <a:lstStyle/>
        <a:p>
          <a:endParaRPr lang="en-US" sz="2400"/>
        </a:p>
      </dgm:t>
    </dgm:pt>
    <dgm:pt modelId="{A763EA55-C288-4575-BD6D-AC21231B8B7D}" type="sibTrans" cxnId="{5DA03503-99D9-4936-B2D7-455AD7A11CA9}">
      <dgm:prSet/>
      <dgm:spPr/>
      <dgm:t>
        <a:bodyPr/>
        <a:lstStyle/>
        <a:p>
          <a:endParaRPr lang="en-US" sz="2400"/>
        </a:p>
      </dgm:t>
    </dgm:pt>
    <dgm:pt modelId="{D775D357-BF2D-4653-86C5-0CF88B0F700F}">
      <dgm:prSet custT="1"/>
      <dgm:spPr/>
      <dgm:t>
        <a:bodyPr/>
        <a:lstStyle/>
        <a:p>
          <a:r>
            <a:rPr lang="en-US" sz="2400" dirty="0"/>
            <a:t>Condense information</a:t>
          </a:r>
        </a:p>
      </dgm:t>
    </dgm:pt>
    <dgm:pt modelId="{C16CE4D9-71FD-41C4-8750-2FCDDEDF2D69}" type="parTrans" cxnId="{04775785-A8C2-4B73-B5C4-5FC087564156}">
      <dgm:prSet/>
      <dgm:spPr/>
      <dgm:t>
        <a:bodyPr/>
        <a:lstStyle/>
        <a:p>
          <a:endParaRPr lang="en-US" sz="2400"/>
        </a:p>
      </dgm:t>
    </dgm:pt>
    <dgm:pt modelId="{7ADA5E33-8894-44F3-BCE8-F51392A2DFB6}" type="sibTrans" cxnId="{04775785-A8C2-4B73-B5C4-5FC087564156}">
      <dgm:prSet/>
      <dgm:spPr/>
      <dgm:t>
        <a:bodyPr/>
        <a:lstStyle/>
        <a:p>
          <a:endParaRPr lang="en-US" sz="2400"/>
        </a:p>
      </dgm:t>
    </dgm:pt>
    <dgm:pt modelId="{BA4691D7-F678-4471-9992-CE7F185490A9}" type="pres">
      <dgm:prSet presAssocID="{856CF907-2FE2-4565-B186-6B4251FAD66E}" presName="linear" presStyleCnt="0">
        <dgm:presLayoutVars>
          <dgm:animLvl val="lvl"/>
          <dgm:resizeHandles val="exact"/>
        </dgm:presLayoutVars>
      </dgm:prSet>
      <dgm:spPr/>
    </dgm:pt>
    <dgm:pt modelId="{E03EFE2A-9E69-4499-97E0-4D52E650A384}" type="pres">
      <dgm:prSet presAssocID="{BB93B43F-4DEA-4D4D-B02C-262972F95C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E56ACC-0D45-4DB7-83AD-0C5F6BEDC710}" type="pres">
      <dgm:prSet presAssocID="{24D1CC43-0D60-46E7-A5B6-3FFB7A166DB6}" presName="spacer" presStyleCnt="0"/>
      <dgm:spPr/>
    </dgm:pt>
    <dgm:pt modelId="{9594A7E1-D20D-411B-9070-20CE71A02F3A}" type="pres">
      <dgm:prSet presAssocID="{8437BAEF-6D28-433C-B190-46BD23FA90F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1E08BCA-2BE5-4C21-BCD6-04E003FEC726}" type="pres">
      <dgm:prSet presAssocID="{A763EA55-C288-4575-BD6D-AC21231B8B7D}" presName="spacer" presStyleCnt="0"/>
      <dgm:spPr/>
    </dgm:pt>
    <dgm:pt modelId="{4BF9ABAE-DAE1-4769-ACCF-8D0D2687C4B0}" type="pres">
      <dgm:prSet presAssocID="{D775D357-BF2D-4653-86C5-0CF88B0F700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DA03503-99D9-4936-B2D7-455AD7A11CA9}" srcId="{856CF907-2FE2-4565-B186-6B4251FAD66E}" destId="{8437BAEF-6D28-433C-B190-46BD23FA90F4}" srcOrd="1" destOrd="0" parTransId="{A02D70E1-2FA5-4692-805F-2CC0B907BB74}" sibTransId="{A763EA55-C288-4575-BD6D-AC21231B8B7D}"/>
    <dgm:cxn modelId="{3F199F06-E0F3-4D76-971E-46D82489CFE3}" type="presOf" srcId="{856CF907-2FE2-4565-B186-6B4251FAD66E}" destId="{BA4691D7-F678-4471-9992-CE7F185490A9}" srcOrd="0" destOrd="0" presId="urn:microsoft.com/office/officeart/2005/8/layout/vList2"/>
    <dgm:cxn modelId="{8A4CAD28-2D4F-4638-8671-6980AEC61E40}" srcId="{856CF907-2FE2-4565-B186-6B4251FAD66E}" destId="{BB93B43F-4DEA-4D4D-B02C-262972F95C3B}" srcOrd="0" destOrd="0" parTransId="{E1E4BB9E-C8DA-4654-A481-8AFF15050790}" sibTransId="{24D1CC43-0D60-46E7-A5B6-3FFB7A166DB6}"/>
    <dgm:cxn modelId="{9D553E66-6FD6-4428-AE52-D87BB4B1B6E6}" type="presOf" srcId="{D775D357-BF2D-4653-86C5-0CF88B0F700F}" destId="{4BF9ABAE-DAE1-4769-ACCF-8D0D2687C4B0}" srcOrd="0" destOrd="0" presId="urn:microsoft.com/office/officeart/2005/8/layout/vList2"/>
    <dgm:cxn modelId="{41FCA950-516C-4F60-8D1C-58CB2CEED8DA}" type="presOf" srcId="{8437BAEF-6D28-433C-B190-46BD23FA90F4}" destId="{9594A7E1-D20D-411B-9070-20CE71A02F3A}" srcOrd="0" destOrd="0" presId="urn:microsoft.com/office/officeart/2005/8/layout/vList2"/>
    <dgm:cxn modelId="{04775785-A8C2-4B73-B5C4-5FC087564156}" srcId="{856CF907-2FE2-4565-B186-6B4251FAD66E}" destId="{D775D357-BF2D-4653-86C5-0CF88B0F700F}" srcOrd="2" destOrd="0" parTransId="{C16CE4D9-71FD-41C4-8750-2FCDDEDF2D69}" sibTransId="{7ADA5E33-8894-44F3-BCE8-F51392A2DFB6}"/>
    <dgm:cxn modelId="{21937DE7-F61A-4A1F-8B2E-91F578B55FFA}" type="presOf" srcId="{BB93B43F-4DEA-4D4D-B02C-262972F95C3B}" destId="{E03EFE2A-9E69-4499-97E0-4D52E650A384}" srcOrd="0" destOrd="0" presId="urn:microsoft.com/office/officeart/2005/8/layout/vList2"/>
    <dgm:cxn modelId="{3D43C182-FB82-4939-BBB4-6BB9C56367D9}" type="presParOf" srcId="{BA4691D7-F678-4471-9992-CE7F185490A9}" destId="{E03EFE2A-9E69-4499-97E0-4D52E650A384}" srcOrd="0" destOrd="0" presId="urn:microsoft.com/office/officeart/2005/8/layout/vList2"/>
    <dgm:cxn modelId="{8A816D62-A3CF-4DB4-ADF8-E70997DCAC50}" type="presParOf" srcId="{BA4691D7-F678-4471-9992-CE7F185490A9}" destId="{3EE56ACC-0D45-4DB7-83AD-0C5F6BEDC710}" srcOrd="1" destOrd="0" presId="urn:microsoft.com/office/officeart/2005/8/layout/vList2"/>
    <dgm:cxn modelId="{5F6660CD-A0B7-441D-87E6-3820EA800529}" type="presParOf" srcId="{BA4691D7-F678-4471-9992-CE7F185490A9}" destId="{9594A7E1-D20D-411B-9070-20CE71A02F3A}" srcOrd="2" destOrd="0" presId="urn:microsoft.com/office/officeart/2005/8/layout/vList2"/>
    <dgm:cxn modelId="{AB54B331-1D68-463E-B059-047333B5E480}" type="presParOf" srcId="{BA4691D7-F678-4471-9992-CE7F185490A9}" destId="{51E08BCA-2BE5-4C21-BCD6-04E003FEC726}" srcOrd="3" destOrd="0" presId="urn:microsoft.com/office/officeart/2005/8/layout/vList2"/>
    <dgm:cxn modelId="{4CAEFE74-D18F-4772-A1DD-1B222E788030}" type="presParOf" srcId="{BA4691D7-F678-4471-9992-CE7F185490A9}" destId="{4BF9ABAE-DAE1-4769-ACCF-8D0D2687C4B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D72362-686F-44C7-9623-D9931FAA20F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F6D4839-D1C2-452C-941D-76A338B7CF96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5280CCBF-9BAE-402D-80EE-B895D2729264}" type="parTrans" cxnId="{D015D18F-7E7E-4F96-8F8A-38ABF2DD7DA8}">
      <dgm:prSet/>
      <dgm:spPr/>
      <dgm:t>
        <a:bodyPr/>
        <a:lstStyle/>
        <a:p>
          <a:endParaRPr lang="en-US"/>
        </a:p>
      </dgm:t>
    </dgm:pt>
    <dgm:pt modelId="{D3809058-30EE-461F-BB59-B7D09B768C89}" type="sibTrans" cxnId="{D015D18F-7E7E-4F96-8F8A-38ABF2DD7DA8}">
      <dgm:prSet/>
      <dgm:spPr/>
      <dgm:t>
        <a:bodyPr/>
        <a:lstStyle/>
        <a:p>
          <a:endParaRPr lang="en-US"/>
        </a:p>
      </dgm:t>
    </dgm:pt>
    <dgm:pt modelId="{0AE6F5E5-55D7-4714-B6E7-830AB35EBA92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D9964796-4FCA-4B36-AF6E-1A07AB7FF54B}" type="parTrans" cxnId="{7C673599-EC75-47AB-B618-4DDC53F4D24C}">
      <dgm:prSet/>
      <dgm:spPr/>
      <dgm:t>
        <a:bodyPr/>
        <a:lstStyle/>
        <a:p>
          <a:endParaRPr lang="en-US"/>
        </a:p>
      </dgm:t>
    </dgm:pt>
    <dgm:pt modelId="{DAB34679-A5F9-4E0E-A6CB-E71A64362D53}" type="sibTrans" cxnId="{7C673599-EC75-47AB-B618-4DDC53F4D24C}">
      <dgm:prSet/>
      <dgm:spPr/>
      <dgm:t>
        <a:bodyPr/>
        <a:lstStyle/>
        <a:p>
          <a:endParaRPr lang="en-US"/>
        </a:p>
      </dgm:t>
    </dgm:pt>
    <dgm:pt modelId="{F0216995-C19F-4CFE-8205-64A30F8C2ADD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2A1A3492-C374-4CCB-B1D4-56D1595EE71F}" type="parTrans" cxnId="{4F8F2B57-535F-4BB5-B298-3B5A3FD0904E}">
      <dgm:prSet/>
      <dgm:spPr/>
      <dgm:t>
        <a:bodyPr/>
        <a:lstStyle/>
        <a:p>
          <a:endParaRPr lang="en-US"/>
        </a:p>
      </dgm:t>
    </dgm:pt>
    <dgm:pt modelId="{DAE1CEE1-5185-4B02-8ACA-D78DA749C17E}" type="sibTrans" cxnId="{4F8F2B57-535F-4BB5-B298-3B5A3FD0904E}">
      <dgm:prSet/>
      <dgm:spPr/>
      <dgm:t>
        <a:bodyPr/>
        <a:lstStyle/>
        <a:p>
          <a:endParaRPr lang="en-US"/>
        </a:p>
      </dgm:t>
    </dgm:pt>
    <dgm:pt modelId="{E0555816-9651-4177-8388-B71EEE6C1244}">
      <dgm:prSet phldrT="[Text]"/>
      <dgm:spPr/>
      <dgm:t>
        <a:bodyPr/>
        <a:lstStyle/>
        <a:p>
          <a:r>
            <a:rPr lang="en-US" dirty="0"/>
            <a:t>The chart should tell a story</a:t>
          </a:r>
        </a:p>
      </dgm:t>
    </dgm:pt>
    <dgm:pt modelId="{52CE18F6-8012-45DF-A206-4192A6BB03CE}" type="parTrans" cxnId="{82D86377-4055-4BB3-B9C6-786C29C35C66}">
      <dgm:prSet/>
      <dgm:spPr/>
      <dgm:t>
        <a:bodyPr/>
        <a:lstStyle/>
        <a:p>
          <a:endParaRPr lang="en-US"/>
        </a:p>
      </dgm:t>
    </dgm:pt>
    <dgm:pt modelId="{1E7B16E7-3271-479C-983C-B999AC57FC73}" type="sibTrans" cxnId="{82D86377-4055-4BB3-B9C6-786C29C35C66}">
      <dgm:prSet/>
      <dgm:spPr/>
      <dgm:t>
        <a:bodyPr/>
        <a:lstStyle/>
        <a:p>
          <a:endParaRPr lang="en-US"/>
        </a:p>
      </dgm:t>
    </dgm:pt>
    <dgm:pt modelId="{0E7C8648-EA18-4B2B-9338-431AA3E577BC}">
      <dgm:prSet phldrT="[Text]"/>
      <dgm:spPr/>
      <dgm:t>
        <a:bodyPr/>
        <a:lstStyle/>
        <a:p>
          <a:r>
            <a:rPr lang="en-US" dirty="0"/>
            <a:t>The chart should have graphical integrity</a:t>
          </a:r>
        </a:p>
      </dgm:t>
    </dgm:pt>
    <dgm:pt modelId="{4FB83D5C-C269-442C-AB42-5E8EBA500C24}" type="parTrans" cxnId="{3FE7DD08-909E-43CB-BCE2-98C74FA1688C}">
      <dgm:prSet/>
      <dgm:spPr/>
      <dgm:t>
        <a:bodyPr/>
        <a:lstStyle/>
        <a:p>
          <a:endParaRPr lang="en-US"/>
        </a:p>
      </dgm:t>
    </dgm:pt>
    <dgm:pt modelId="{064EDA25-2092-4D18-A352-65DC11036182}" type="sibTrans" cxnId="{3FE7DD08-909E-43CB-BCE2-98C74FA1688C}">
      <dgm:prSet/>
      <dgm:spPr/>
      <dgm:t>
        <a:bodyPr/>
        <a:lstStyle/>
        <a:p>
          <a:endParaRPr lang="en-US"/>
        </a:p>
      </dgm:t>
    </dgm:pt>
    <dgm:pt modelId="{D9A51442-04A1-479D-8A28-60E8066B2F64}">
      <dgm:prSet phldrT="[Text]"/>
      <dgm:spPr/>
      <dgm:t>
        <a:bodyPr/>
        <a:lstStyle/>
        <a:p>
          <a:r>
            <a:rPr lang="en-US"/>
            <a:t>The </a:t>
          </a:r>
          <a:r>
            <a:rPr lang="en-US" dirty="0"/>
            <a:t>chart should minimize graphical complexity</a:t>
          </a:r>
        </a:p>
      </dgm:t>
    </dgm:pt>
    <dgm:pt modelId="{E54299C3-1E10-4BB0-84E9-B3D16EAB66D7}" type="parTrans" cxnId="{DDA60848-41F6-40D7-9434-1ED61360F8FB}">
      <dgm:prSet/>
      <dgm:spPr/>
      <dgm:t>
        <a:bodyPr/>
        <a:lstStyle/>
        <a:p>
          <a:endParaRPr lang="en-US"/>
        </a:p>
      </dgm:t>
    </dgm:pt>
    <dgm:pt modelId="{C75F0183-9CF2-4001-BEDC-6F1DF2C3D3D6}" type="sibTrans" cxnId="{DDA60848-41F6-40D7-9434-1ED61360F8FB}">
      <dgm:prSet/>
      <dgm:spPr/>
      <dgm:t>
        <a:bodyPr/>
        <a:lstStyle/>
        <a:p>
          <a:endParaRPr lang="en-US"/>
        </a:p>
      </dgm:t>
    </dgm:pt>
    <dgm:pt modelId="{1BCCA0A6-BCC1-4CDF-814D-9E5DBC484F2D}" type="pres">
      <dgm:prSet presAssocID="{01D72362-686F-44C7-9623-D9931FAA20F6}" presName="Name0" presStyleCnt="0">
        <dgm:presLayoutVars>
          <dgm:dir/>
          <dgm:animLvl val="lvl"/>
          <dgm:resizeHandles val="exact"/>
        </dgm:presLayoutVars>
      </dgm:prSet>
      <dgm:spPr/>
    </dgm:pt>
    <dgm:pt modelId="{559C4271-1DAC-4C0D-9146-3EEE3D5410C3}" type="pres">
      <dgm:prSet presAssocID="{4F6D4839-D1C2-452C-941D-76A338B7CF96}" presName="linNode" presStyleCnt="0"/>
      <dgm:spPr/>
    </dgm:pt>
    <dgm:pt modelId="{E987B353-6E80-4B7F-988E-7EE96BABA8AB}" type="pres">
      <dgm:prSet presAssocID="{4F6D4839-D1C2-452C-941D-76A338B7CF96}" presName="parentText" presStyleLbl="node1" presStyleIdx="0" presStyleCnt="3" custScaleX="33745">
        <dgm:presLayoutVars>
          <dgm:chMax val="1"/>
          <dgm:bulletEnabled val="1"/>
        </dgm:presLayoutVars>
      </dgm:prSet>
      <dgm:spPr/>
    </dgm:pt>
    <dgm:pt modelId="{A3BFC2D2-8C2B-406D-8A28-222D7173EA7D}" type="pres">
      <dgm:prSet presAssocID="{4F6D4839-D1C2-452C-941D-76A338B7CF96}" presName="descendantText" presStyleLbl="alignAccFollowNode1" presStyleIdx="0" presStyleCnt="3">
        <dgm:presLayoutVars>
          <dgm:bulletEnabled val="1"/>
        </dgm:presLayoutVars>
      </dgm:prSet>
      <dgm:spPr/>
    </dgm:pt>
    <dgm:pt modelId="{DE1E6C20-42B4-4649-9B40-83D44698D89D}" type="pres">
      <dgm:prSet presAssocID="{D3809058-30EE-461F-BB59-B7D09B768C89}" presName="sp" presStyleCnt="0"/>
      <dgm:spPr/>
    </dgm:pt>
    <dgm:pt modelId="{9499075A-998E-4518-A553-FEB75D4CE2FA}" type="pres">
      <dgm:prSet presAssocID="{0AE6F5E5-55D7-4714-B6E7-830AB35EBA92}" presName="linNode" presStyleCnt="0"/>
      <dgm:spPr/>
    </dgm:pt>
    <dgm:pt modelId="{2A62B8DF-F404-4D8F-8D51-A0B4C02349A0}" type="pres">
      <dgm:prSet presAssocID="{0AE6F5E5-55D7-4714-B6E7-830AB35EBA92}" presName="parentText" presStyleLbl="node1" presStyleIdx="1" presStyleCnt="3" custScaleX="33745">
        <dgm:presLayoutVars>
          <dgm:chMax val="1"/>
          <dgm:bulletEnabled val="1"/>
        </dgm:presLayoutVars>
      </dgm:prSet>
      <dgm:spPr/>
    </dgm:pt>
    <dgm:pt modelId="{B4945C85-2F87-46CB-A9A1-5554B8F4C3CE}" type="pres">
      <dgm:prSet presAssocID="{0AE6F5E5-55D7-4714-B6E7-830AB35EBA92}" presName="descendantText" presStyleLbl="alignAccFollowNode1" presStyleIdx="1" presStyleCnt="3">
        <dgm:presLayoutVars>
          <dgm:bulletEnabled val="1"/>
        </dgm:presLayoutVars>
      </dgm:prSet>
      <dgm:spPr/>
    </dgm:pt>
    <dgm:pt modelId="{06344275-A2CC-43E4-B736-FA4A53C2322F}" type="pres">
      <dgm:prSet presAssocID="{DAB34679-A5F9-4E0E-A6CB-E71A64362D53}" presName="sp" presStyleCnt="0"/>
      <dgm:spPr/>
    </dgm:pt>
    <dgm:pt modelId="{C6411611-E9D1-43AA-AB73-2F5CF92CED71}" type="pres">
      <dgm:prSet presAssocID="{F0216995-C19F-4CFE-8205-64A30F8C2ADD}" presName="linNode" presStyleCnt="0"/>
      <dgm:spPr/>
    </dgm:pt>
    <dgm:pt modelId="{EF43A9CC-7C4E-4177-97D2-67A70A95A810}" type="pres">
      <dgm:prSet presAssocID="{F0216995-C19F-4CFE-8205-64A30F8C2ADD}" presName="parentText" presStyleLbl="node1" presStyleIdx="2" presStyleCnt="3" custScaleX="33745">
        <dgm:presLayoutVars>
          <dgm:chMax val="1"/>
          <dgm:bulletEnabled val="1"/>
        </dgm:presLayoutVars>
      </dgm:prSet>
      <dgm:spPr/>
    </dgm:pt>
    <dgm:pt modelId="{CB10109D-5DA3-492B-8A69-F97638E4C8D8}" type="pres">
      <dgm:prSet presAssocID="{F0216995-C19F-4CFE-8205-64A30F8C2ADD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FE7DD08-909E-43CB-BCE2-98C74FA1688C}" srcId="{0AE6F5E5-55D7-4714-B6E7-830AB35EBA92}" destId="{0E7C8648-EA18-4B2B-9338-431AA3E577BC}" srcOrd="0" destOrd="0" parTransId="{4FB83D5C-C269-442C-AB42-5E8EBA500C24}" sibTransId="{064EDA25-2092-4D18-A352-65DC11036182}"/>
    <dgm:cxn modelId="{E52F0A38-EBDC-4352-AC2F-A268FD3A0563}" type="presOf" srcId="{0E7C8648-EA18-4B2B-9338-431AA3E577BC}" destId="{B4945C85-2F87-46CB-A9A1-5554B8F4C3CE}" srcOrd="0" destOrd="0" presId="urn:microsoft.com/office/officeart/2005/8/layout/vList5"/>
    <dgm:cxn modelId="{2EE9BA3A-12E1-429A-A86C-EBD2DD76BCCF}" type="presOf" srcId="{0AE6F5E5-55D7-4714-B6E7-830AB35EBA92}" destId="{2A62B8DF-F404-4D8F-8D51-A0B4C02349A0}" srcOrd="0" destOrd="0" presId="urn:microsoft.com/office/officeart/2005/8/layout/vList5"/>
    <dgm:cxn modelId="{DDA60848-41F6-40D7-9434-1ED61360F8FB}" srcId="{F0216995-C19F-4CFE-8205-64A30F8C2ADD}" destId="{D9A51442-04A1-479D-8A28-60E8066B2F64}" srcOrd="0" destOrd="0" parTransId="{E54299C3-1E10-4BB0-84E9-B3D16EAB66D7}" sibTransId="{C75F0183-9CF2-4001-BEDC-6F1DF2C3D3D6}"/>
    <dgm:cxn modelId="{4F8F2B57-535F-4BB5-B298-3B5A3FD0904E}" srcId="{01D72362-686F-44C7-9623-D9931FAA20F6}" destId="{F0216995-C19F-4CFE-8205-64A30F8C2ADD}" srcOrd="2" destOrd="0" parTransId="{2A1A3492-C374-4CCB-B1D4-56D1595EE71F}" sibTransId="{DAE1CEE1-5185-4B02-8ACA-D78DA749C17E}"/>
    <dgm:cxn modelId="{82D86377-4055-4BB3-B9C6-786C29C35C66}" srcId="{4F6D4839-D1C2-452C-941D-76A338B7CF96}" destId="{E0555816-9651-4177-8388-B71EEE6C1244}" srcOrd="0" destOrd="0" parTransId="{52CE18F6-8012-45DF-A206-4192A6BB03CE}" sibTransId="{1E7B16E7-3271-479C-983C-B999AC57FC73}"/>
    <dgm:cxn modelId="{4971677B-C77B-405C-BAB1-33784F560B5E}" type="presOf" srcId="{4F6D4839-D1C2-452C-941D-76A338B7CF96}" destId="{E987B353-6E80-4B7F-988E-7EE96BABA8AB}" srcOrd="0" destOrd="0" presId="urn:microsoft.com/office/officeart/2005/8/layout/vList5"/>
    <dgm:cxn modelId="{D015D18F-7E7E-4F96-8F8A-38ABF2DD7DA8}" srcId="{01D72362-686F-44C7-9623-D9931FAA20F6}" destId="{4F6D4839-D1C2-452C-941D-76A338B7CF96}" srcOrd="0" destOrd="0" parTransId="{5280CCBF-9BAE-402D-80EE-B895D2729264}" sibTransId="{D3809058-30EE-461F-BB59-B7D09B768C89}"/>
    <dgm:cxn modelId="{7C673599-EC75-47AB-B618-4DDC53F4D24C}" srcId="{01D72362-686F-44C7-9623-D9931FAA20F6}" destId="{0AE6F5E5-55D7-4714-B6E7-830AB35EBA92}" srcOrd="1" destOrd="0" parTransId="{D9964796-4FCA-4B36-AF6E-1A07AB7FF54B}" sibTransId="{DAB34679-A5F9-4E0E-A6CB-E71A64362D53}"/>
    <dgm:cxn modelId="{F2C687B6-3648-468A-BD2F-3A48DA1CAD7D}" type="presOf" srcId="{F0216995-C19F-4CFE-8205-64A30F8C2ADD}" destId="{EF43A9CC-7C4E-4177-97D2-67A70A95A810}" srcOrd="0" destOrd="0" presId="urn:microsoft.com/office/officeart/2005/8/layout/vList5"/>
    <dgm:cxn modelId="{F657CEBC-F6B8-47E8-B8D7-DA53D3469C40}" type="presOf" srcId="{E0555816-9651-4177-8388-B71EEE6C1244}" destId="{A3BFC2D2-8C2B-406D-8A28-222D7173EA7D}" srcOrd="0" destOrd="0" presId="urn:microsoft.com/office/officeart/2005/8/layout/vList5"/>
    <dgm:cxn modelId="{9BF4CEC9-E5A0-4E9C-B864-45BA0306F4E2}" type="presOf" srcId="{D9A51442-04A1-479D-8A28-60E8066B2F64}" destId="{CB10109D-5DA3-492B-8A69-F97638E4C8D8}" srcOrd="0" destOrd="0" presId="urn:microsoft.com/office/officeart/2005/8/layout/vList5"/>
    <dgm:cxn modelId="{F684B8CD-226A-44AA-815A-741CBA921A67}" type="presOf" srcId="{01D72362-686F-44C7-9623-D9931FAA20F6}" destId="{1BCCA0A6-BCC1-4CDF-814D-9E5DBC484F2D}" srcOrd="0" destOrd="0" presId="urn:microsoft.com/office/officeart/2005/8/layout/vList5"/>
    <dgm:cxn modelId="{A569D1A0-9E68-4D6D-BFDF-B0BC4D25CDE4}" type="presParOf" srcId="{1BCCA0A6-BCC1-4CDF-814D-9E5DBC484F2D}" destId="{559C4271-1DAC-4C0D-9146-3EEE3D5410C3}" srcOrd="0" destOrd="0" presId="urn:microsoft.com/office/officeart/2005/8/layout/vList5"/>
    <dgm:cxn modelId="{F8AC2203-1317-4C75-9D31-45CE7610E82F}" type="presParOf" srcId="{559C4271-1DAC-4C0D-9146-3EEE3D5410C3}" destId="{E987B353-6E80-4B7F-988E-7EE96BABA8AB}" srcOrd="0" destOrd="0" presId="urn:microsoft.com/office/officeart/2005/8/layout/vList5"/>
    <dgm:cxn modelId="{0F3C41E7-0D6B-44C1-B530-6693E94B914B}" type="presParOf" srcId="{559C4271-1DAC-4C0D-9146-3EEE3D5410C3}" destId="{A3BFC2D2-8C2B-406D-8A28-222D7173EA7D}" srcOrd="1" destOrd="0" presId="urn:microsoft.com/office/officeart/2005/8/layout/vList5"/>
    <dgm:cxn modelId="{41E026B8-1E41-456B-9F60-01A6E915AAC1}" type="presParOf" srcId="{1BCCA0A6-BCC1-4CDF-814D-9E5DBC484F2D}" destId="{DE1E6C20-42B4-4649-9B40-83D44698D89D}" srcOrd="1" destOrd="0" presId="urn:microsoft.com/office/officeart/2005/8/layout/vList5"/>
    <dgm:cxn modelId="{04315E99-9A0B-4B61-828E-7B31BB3A8CC4}" type="presParOf" srcId="{1BCCA0A6-BCC1-4CDF-814D-9E5DBC484F2D}" destId="{9499075A-998E-4518-A553-FEB75D4CE2FA}" srcOrd="2" destOrd="0" presId="urn:microsoft.com/office/officeart/2005/8/layout/vList5"/>
    <dgm:cxn modelId="{1B0285E3-96D1-4055-9696-48202F7E45FF}" type="presParOf" srcId="{9499075A-998E-4518-A553-FEB75D4CE2FA}" destId="{2A62B8DF-F404-4D8F-8D51-A0B4C02349A0}" srcOrd="0" destOrd="0" presId="urn:microsoft.com/office/officeart/2005/8/layout/vList5"/>
    <dgm:cxn modelId="{513E1AA5-0E9B-4810-AA3D-4E0EAA308EBC}" type="presParOf" srcId="{9499075A-998E-4518-A553-FEB75D4CE2FA}" destId="{B4945C85-2F87-46CB-A9A1-5554B8F4C3CE}" srcOrd="1" destOrd="0" presId="urn:microsoft.com/office/officeart/2005/8/layout/vList5"/>
    <dgm:cxn modelId="{9DA00F5F-D6F1-45AD-8A54-D4499D59D640}" type="presParOf" srcId="{1BCCA0A6-BCC1-4CDF-814D-9E5DBC484F2D}" destId="{06344275-A2CC-43E4-B736-FA4A53C2322F}" srcOrd="3" destOrd="0" presId="urn:microsoft.com/office/officeart/2005/8/layout/vList5"/>
    <dgm:cxn modelId="{218A007C-7F02-43B3-9274-27FB913EF12B}" type="presParOf" srcId="{1BCCA0A6-BCC1-4CDF-814D-9E5DBC484F2D}" destId="{C6411611-E9D1-43AA-AB73-2F5CF92CED71}" srcOrd="4" destOrd="0" presId="urn:microsoft.com/office/officeart/2005/8/layout/vList5"/>
    <dgm:cxn modelId="{A3E438BE-EECA-49D4-9C1D-C06941B4CCE1}" type="presParOf" srcId="{C6411611-E9D1-43AA-AB73-2F5CF92CED71}" destId="{EF43A9CC-7C4E-4177-97D2-67A70A95A810}" srcOrd="0" destOrd="0" presId="urn:microsoft.com/office/officeart/2005/8/layout/vList5"/>
    <dgm:cxn modelId="{35FA05EB-AAAC-4CA7-A70B-3699E4935895}" type="presParOf" srcId="{C6411611-E9D1-43AA-AB73-2F5CF92CED71}" destId="{CB10109D-5DA3-492B-8A69-F97638E4C8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A5B383B-FDB8-4E66-A990-BBA43B7BDFFE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F036461A-0663-4534-9511-B38A9FB2F603}">
      <dgm:prSet/>
      <dgm:spPr/>
      <dgm:t>
        <a:bodyPr/>
        <a:lstStyle/>
        <a:p>
          <a:pPr rtl="0"/>
          <a:r>
            <a:rPr lang="en-US" dirty="0"/>
            <a:t>Graphics should be clear on their own</a:t>
          </a:r>
        </a:p>
      </dgm:t>
    </dgm:pt>
    <dgm:pt modelId="{3D14830D-2116-4A1D-8AEF-A51EBBBDDE34}" type="parTrans" cxnId="{A52D0A3B-7D25-4705-A96F-31A1473D6EEC}">
      <dgm:prSet/>
      <dgm:spPr/>
      <dgm:t>
        <a:bodyPr/>
        <a:lstStyle/>
        <a:p>
          <a:endParaRPr lang="en-US"/>
        </a:p>
      </dgm:t>
    </dgm:pt>
    <dgm:pt modelId="{75424727-EEA6-45C9-BF46-09CB3E5D7BFD}" type="sibTrans" cxnId="{A52D0A3B-7D25-4705-A96F-31A1473D6EEC}">
      <dgm:prSet/>
      <dgm:spPr/>
      <dgm:t>
        <a:bodyPr/>
        <a:lstStyle/>
        <a:p>
          <a:endParaRPr lang="en-US"/>
        </a:p>
      </dgm:t>
    </dgm:pt>
    <dgm:pt modelId="{24DBA71B-CA1C-4BC0-B88F-F2FE9736ED40}">
      <dgm:prSet/>
      <dgm:spPr/>
      <dgm:t>
        <a:bodyPr/>
        <a:lstStyle/>
        <a:p>
          <a:pPr rtl="0"/>
          <a:r>
            <a:rPr lang="en-US" dirty="0"/>
            <a:t>The chart should yield insight beyond the text</a:t>
          </a:r>
        </a:p>
      </dgm:t>
    </dgm:pt>
    <dgm:pt modelId="{B019B573-BCF9-4EBD-BBC8-D5484B6736B9}" type="parTrans" cxnId="{3D70D410-2F20-45ED-B6CB-5049E2CE8716}">
      <dgm:prSet/>
      <dgm:spPr/>
      <dgm:t>
        <a:bodyPr/>
        <a:lstStyle/>
        <a:p>
          <a:endParaRPr lang="en-US"/>
        </a:p>
      </dgm:t>
    </dgm:pt>
    <dgm:pt modelId="{E1AE5717-C760-4ECE-9299-A03BB0E31080}" type="sibTrans" cxnId="{3D70D410-2F20-45ED-B6CB-5049E2CE8716}">
      <dgm:prSet/>
      <dgm:spPr/>
      <dgm:t>
        <a:bodyPr/>
        <a:lstStyle/>
        <a:p>
          <a:endParaRPr lang="en-US"/>
        </a:p>
      </dgm:t>
    </dgm:pt>
    <dgm:pt modelId="{F819E112-DEA9-4658-9E96-EA1BC9A1BDF7}">
      <dgm:prSet custT="1"/>
      <dgm:spPr/>
      <dgm:t>
        <a:bodyPr/>
        <a:lstStyle/>
        <a:p>
          <a:pPr rtl="0"/>
          <a:r>
            <a:rPr lang="en-US" sz="2800" dirty="0"/>
            <a:t>“If the statistics are boring, then you’ve got the wrong numbers.” </a:t>
          </a:r>
          <a:r>
            <a:rPr lang="en-US" sz="2000" dirty="0"/>
            <a:t>(</a:t>
          </a:r>
          <a:r>
            <a:rPr lang="en-US" sz="2000" dirty="0" err="1"/>
            <a:t>Tufte</a:t>
          </a:r>
          <a:r>
            <a:rPr lang="en-US" sz="2000" dirty="0"/>
            <a:t> 2009)</a:t>
          </a:r>
        </a:p>
      </dgm:t>
    </dgm:pt>
    <dgm:pt modelId="{FB9E3220-E023-4F55-943C-CADCD727DA45}" type="parTrans" cxnId="{6204758B-4D47-4548-B75B-D1FDFBA80F04}">
      <dgm:prSet/>
      <dgm:spPr/>
      <dgm:t>
        <a:bodyPr/>
        <a:lstStyle/>
        <a:p>
          <a:endParaRPr lang="en-US"/>
        </a:p>
      </dgm:t>
    </dgm:pt>
    <dgm:pt modelId="{0C175D70-8BCC-4961-B661-A337398730EE}" type="sibTrans" cxnId="{6204758B-4D47-4548-B75B-D1FDFBA80F04}">
      <dgm:prSet/>
      <dgm:spPr/>
      <dgm:t>
        <a:bodyPr/>
        <a:lstStyle/>
        <a:p>
          <a:endParaRPr lang="en-US"/>
        </a:p>
      </dgm:t>
    </dgm:pt>
    <dgm:pt modelId="{D524670F-6D23-4DDA-AB8B-D1425CB78438}">
      <dgm:prSet/>
      <dgm:spPr/>
      <dgm:t>
        <a:bodyPr/>
        <a:lstStyle/>
        <a:p>
          <a:pPr rtl="0"/>
          <a:r>
            <a:rPr lang="en-US" dirty="0"/>
            <a:t>The depictions should enable meaningful comparison</a:t>
          </a:r>
        </a:p>
      </dgm:t>
    </dgm:pt>
    <dgm:pt modelId="{A8A26AA5-CC70-492C-8C33-77FD35D60AB0}" type="parTrans" cxnId="{6DE208C5-90F0-4424-A7CC-4D2D8D42DEE9}">
      <dgm:prSet/>
      <dgm:spPr/>
      <dgm:t>
        <a:bodyPr/>
        <a:lstStyle/>
        <a:p>
          <a:endParaRPr lang="en-US"/>
        </a:p>
      </dgm:t>
    </dgm:pt>
    <dgm:pt modelId="{0EDB0284-26B5-4BF8-A4FB-AC6229C63087}" type="sibTrans" cxnId="{6DE208C5-90F0-4424-A7CC-4D2D8D42DEE9}">
      <dgm:prSet/>
      <dgm:spPr/>
      <dgm:t>
        <a:bodyPr/>
        <a:lstStyle/>
        <a:p>
          <a:endParaRPr lang="en-US"/>
        </a:p>
      </dgm:t>
    </dgm:pt>
    <dgm:pt modelId="{6667E579-8867-40E7-AF31-259FD2ED3267}" type="pres">
      <dgm:prSet presAssocID="{DA5B383B-FDB8-4E66-A990-BBA43B7BDFFE}" presName="linear" presStyleCnt="0">
        <dgm:presLayoutVars>
          <dgm:animLvl val="lvl"/>
          <dgm:resizeHandles val="exact"/>
        </dgm:presLayoutVars>
      </dgm:prSet>
      <dgm:spPr/>
    </dgm:pt>
    <dgm:pt modelId="{8E40E706-B852-4C29-821B-E3639B70A389}" type="pres">
      <dgm:prSet presAssocID="{F036461A-0663-4534-9511-B38A9FB2F60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49C3A55-41A0-4E0F-8AA8-B3D065AF07F3}" type="pres">
      <dgm:prSet presAssocID="{75424727-EEA6-45C9-BF46-09CB3E5D7BFD}" presName="spacer" presStyleCnt="0"/>
      <dgm:spPr/>
    </dgm:pt>
    <dgm:pt modelId="{2578F2BA-85B0-48C3-B503-891E840F3FA0}" type="pres">
      <dgm:prSet presAssocID="{D524670F-6D23-4DDA-AB8B-D1425CB7843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C1DBB6-A687-4EA0-B138-C048DE54F3B9}" type="pres">
      <dgm:prSet presAssocID="{0EDB0284-26B5-4BF8-A4FB-AC6229C63087}" presName="spacer" presStyleCnt="0"/>
      <dgm:spPr/>
    </dgm:pt>
    <dgm:pt modelId="{C7E83C10-AA09-4127-97CB-FA14620BBC66}" type="pres">
      <dgm:prSet presAssocID="{24DBA71B-CA1C-4BC0-B88F-F2FE9736ED4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B7F3170-6F50-4393-8AD0-A08332F2A68A}" type="pres">
      <dgm:prSet presAssocID="{E1AE5717-C760-4ECE-9299-A03BB0E31080}" presName="spacer" presStyleCnt="0"/>
      <dgm:spPr/>
    </dgm:pt>
    <dgm:pt modelId="{0D2F0E01-4B54-4B97-B1DF-5D3221E56039}" type="pres">
      <dgm:prSet presAssocID="{F819E112-DEA9-4658-9E96-EA1BC9A1BDF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D70D410-2F20-45ED-B6CB-5049E2CE8716}" srcId="{DA5B383B-FDB8-4E66-A990-BBA43B7BDFFE}" destId="{24DBA71B-CA1C-4BC0-B88F-F2FE9736ED40}" srcOrd="2" destOrd="0" parTransId="{B019B573-BCF9-4EBD-BBC8-D5484B6736B9}" sibTransId="{E1AE5717-C760-4ECE-9299-A03BB0E31080}"/>
    <dgm:cxn modelId="{A52D0A3B-7D25-4705-A96F-31A1473D6EEC}" srcId="{DA5B383B-FDB8-4E66-A990-BBA43B7BDFFE}" destId="{F036461A-0663-4534-9511-B38A9FB2F603}" srcOrd="0" destOrd="0" parTransId="{3D14830D-2116-4A1D-8AEF-A51EBBBDDE34}" sibTransId="{75424727-EEA6-45C9-BF46-09CB3E5D7BFD}"/>
    <dgm:cxn modelId="{52DDF257-ED14-4B68-830D-98151A3075A4}" type="presOf" srcId="{DA5B383B-FDB8-4E66-A990-BBA43B7BDFFE}" destId="{6667E579-8867-40E7-AF31-259FD2ED3267}" srcOrd="0" destOrd="0" presId="urn:microsoft.com/office/officeart/2005/8/layout/vList2"/>
    <dgm:cxn modelId="{6204758B-4D47-4548-B75B-D1FDFBA80F04}" srcId="{DA5B383B-FDB8-4E66-A990-BBA43B7BDFFE}" destId="{F819E112-DEA9-4658-9E96-EA1BC9A1BDF7}" srcOrd="3" destOrd="0" parTransId="{FB9E3220-E023-4F55-943C-CADCD727DA45}" sibTransId="{0C175D70-8BCC-4961-B661-A337398730EE}"/>
    <dgm:cxn modelId="{63392390-B641-424C-8506-4B622E95B5A0}" type="presOf" srcId="{D524670F-6D23-4DDA-AB8B-D1425CB78438}" destId="{2578F2BA-85B0-48C3-B503-891E840F3FA0}" srcOrd="0" destOrd="0" presId="urn:microsoft.com/office/officeart/2005/8/layout/vList2"/>
    <dgm:cxn modelId="{97E0B2A8-14E7-42F4-9C77-4F4007882EBB}" type="presOf" srcId="{24DBA71B-CA1C-4BC0-B88F-F2FE9736ED40}" destId="{C7E83C10-AA09-4127-97CB-FA14620BBC66}" srcOrd="0" destOrd="0" presId="urn:microsoft.com/office/officeart/2005/8/layout/vList2"/>
    <dgm:cxn modelId="{6DE208C5-90F0-4424-A7CC-4D2D8D42DEE9}" srcId="{DA5B383B-FDB8-4E66-A990-BBA43B7BDFFE}" destId="{D524670F-6D23-4DDA-AB8B-D1425CB78438}" srcOrd="1" destOrd="0" parTransId="{A8A26AA5-CC70-492C-8C33-77FD35D60AB0}" sibTransId="{0EDB0284-26B5-4BF8-A4FB-AC6229C63087}"/>
    <dgm:cxn modelId="{D89D8DE4-8077-4825-8F75-0FE3C2A1E0E2}" type="presOf" srcId="{F036461A-0663-4534-9511-B38A9FB2F603}" destId="{8E40E706-B852-4C29-821B-E3639B70A389}" srcOrd="0" destOrd="0" presId="urn:microsoft.com/office/officeart/2005/8/layout/vList2"/>
    <dgm:cxn modelId="{D27506E6-EC8D-49D0-96C0-FA339B57CEC3}" type="presOf" srcId="{F819E112-DEA9-4658-9E96-EA1BC9A1BDF7}" destId="{0D2F0E01-4B54-4B97-B1DF-5D3221E56039}" srcOrd="0" destOrd="0" presId="urn:microsoft.com/office/officeart/2005/8/layout/vList2"/>
    <dgm:cxn modelId="{951F35CA-BA62-4FD7-B986-4CA1011CBCB0}" type="presParOf" srcId="{6667E579-8867-40E7-AF31-259FD2ED3267}" destId="{8E40E706-B852-4C29-821B-E3639B70A389}" srcOrd="0" destOrd="0" presId="urn:microsoft.com/office/officeart/2005/8/layout/vList2"/>
    <dgm:cxn modelId="{F8C84F1A-A2F8-4C73-9FF8-7E16EBC2F77B}" type="presParOf" srcId="{6667E579-8867-40E7-AF31-259FD2ED3267}" destId="{E49C3A55-41A0-4E0F-8AA8-B3D065AF07F3}" srcOrd="1" destOrd="0" presId="urn:microsoft.com/office/officeart/2005/8/layout/vList2"/>
    <dgm:cxn modelId="{EA6E921A-78D8-44E1-99EC-C6CFE768322F}" type="presParOf" srcId="{6667E579-8867-40E7-AF31-259FD2ED3267}" destId="{2578F2BA-85B0-48C3-B503-891E840F3FA0}" srcOrd="2" destOrd="0" presId="urn:microsoft.com/office/officeart/2005/8/layout/vList2"/>
    <dgm:cxn modelId="{8D8017C8-EA1B-4203-916D-06D1E87242D7}" type="presParOf" srcId="{6667E579-8867-40E7-AF31-259FD2ED3267}" destId="{8DC1DBB6-A687-4EA0-B138-C048DE54F3B9}" srcOrd="3" destOrd="0" presId="urn:microsoft.com/office/officeart/2005/8/layout/vList2"/>
    <dgm:cxn modelId="{F4F88717-5D72-444C-BD23-AF0A8CDECD35}" type="presParOf" srcId="{6667E579-8867-40E7-AF31-259FD2ED3267}" destId="{C7E83C10-AA09-4127-97CB-FA14620BBC66}" srcOrd="4" destOrd="0" presId="urn:microsoft.com/office/officeart/2005/8/layout/vList2"/>
    <dgm:cxn modelId="{B34481F1-28A2-433E-951D-41D44AB8BF6C}" type="presParOf" srcId="{6667E579-8867-40E7-AF31-259FD2ED3267}" destId="{4B7F3170-6F50-4393-8AD0-A08332F2A68A}" srcOrd="5" destOrd="0" presId="urn:microsoft.com/office/officeart/2005/8/layout/vList2"/>
    <dgm:cxn modelId="{095A50A5-459D-4584-A820-5AA9D6B2A93F}" type="presParOf" srcId="{6667E579-8867-40E7-AF31-259FD2ED3267}" destId="{0D2F0E01-4B54-4B97-B1DF-5D3221E5603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A8C36-202B-4111-BD1A-D9A279A93557}">
      <dsp:nvSpPr>
        <dsp:cNvPr id="0" name=""/>
        <dsp:cNvSpPr/>
      </dsp:nvSpPr>
      <dsp:spPr>
        <a:xfrm>
          <a:off x="3317" y="0"/>
          <a:ext cx="3191693" cy="39624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Transactional Database</a:t>
          </a:r>
        </a:p>
      </dsp:txBody>
      <dsp:txXfrm>
        <a:off x="3317" y="0"/>
        <a:ext cx="3191693" cy="1188720"/>
      </dsp:txXfrm>
    </dsp:sp>
    <dsp:sp modelId="{DAC7CFE0-702F-4A99-9F47-DC948D27C140}">
      <dsp:nvSpPr>
        <dsp:cNvPr id="0" name=""/>
        <dsp:cNvSpPr/>
      </dsp:nvSpPr>
      <dsp:spPr>
        <a:xfrm>
          <a:off x="322487" y="1189058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Captures data describing an event</a:t>
          </a:r>
        </a:p>
      </dsp:txBody>
      <dsp:txXfrm>
        <a:off x="345287" y="1211858"/>
        <a:ext cx="2507754" cy="732852"/>
      </dsp:txXfrm>
    </dsp:sp>
    <dsp:sp modelId="{83AD6B62-553C-4790-A335-DAB1B807461B}">
      <dsp:nvSpPr>
        <dsp:cNvPr id="0" name=""/>
        <dsp:cNvSpPr/>
      </dsp:nvSpPr>
      <dsp:spPr>
        <a:xfrm>
          <a:off x="322487" y="2087273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management of an organization’s data</a:t>
          </a:r>
        </a:p>
      </dsp:txBody>
      <dsp:txXfrm>
        <a:off x="345287" y="2110073"/>
        <a:ext cx="2507754" cy="732852"/>
      </dsp:txXfrm>
    </dsp:sp>
    <dsp:sp modelId="{A4A7629D-4B94-48D3-AFBB-1CDE51824601}">
      <dsp:nvSpPr>
        <dsp:cNvPr id="0" name=""/>
        <dsp:cNvSpPr/>
      </dsp:nvSpPr>
      <dsp:spPr>
        <a:xfrm>
          <a:off x="322487" y="2985488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For everyday transactions</a:t>
          </a:r>
        </a:p>
      </dsp:txBody>
      <dsp:txXfrm>
        <a:off x="345287" y="3008288"/>
        <a:ext cx="2507754" cy="732852"/>
      </dsp:txXfrm>
    </dsp:sp>
    <dsp:sp modelId="{EC02AE21-787C-4EE9-B538-2E3423E2E072}">
      <dsp:nvSpPr>
        <dsp:cNvPr id="0" name=""/>
        <dsp:cNvSpPr/>
      </dsp:nvSpPr>
      <dsp:spPr>
        <a:xfrm>
          <a:off x="3434387" y="0"/>
          <a:ext cx="3191693" cy="3962400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Analytical Data Store</a:t>
          </a:r>
        </a:p>
      </dsp:txBody>
      <dsp:txXfrm>
        <a:off x="3434387" y="0"/>
        <a:ext cx="3191693" cy="1188720"/>
      </dsp:txXfrm>
    </dsp:sp>
    <dsp:sp modelId="{A58AB1B9-6A90-421F-A676-549E68B916C5}">
      <dsp:nvSpPr>
        <dsp:cNvPr id="0" name=""/>
        <dsp:cNvSpPr/>
      </dsp:nvSpPr>
      <dsp:spPr>
        <a:xfrm>
          <a:off x="3753557" y="1189058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Extracted from transactional data</a:t>
          </a:r>
        </a:p>
      </dsp:txBody>
      <dsp:txXfrm>
        <a:off x="3776357" y="1211858"/>
        <a:ext cx="2507754" cy="732852"/>
      </dsp:txXfrm>
    </dsp:sp>
    <dsp:sp modelId="{43788635-D46B-4C18-B3FF-BF46ADD64645}">
      <dsp:nvSpPr>
        <dsp:cNvPr id="0" name=""/>
        <dsp:cNvSpPr/>
      </dsp:nvSpPr>
      <dsp:spPr>
        <a:xfrm>
          <a:off x="3753557" y="2087273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Supports </a:t>
          </a:r>
          <a:r>
            <a:rPr lang="en-US" sz="1900" kern="1200" dirty="0"/>
            <a:t>managerial decision-making</a:t>
          </a:r>
        </a:p>
      </dsp:txBody>
      <dsp:txXfrm>
        <a:off x="3776357" y="2110073"/>
        <a:ext cx="2507754" cy="732852"/>
      </dsp:txXfrm>
    </dsp:sp>
    <dsp:sp modelId="{92C604BC-3A02-4A09-A919-FF8A0B4DB9CC}">
      <dsp:nvSpPr>
        <dsp:cNvPr id="0" name=""/>
        <dsp:cNvSpPr/>
      </dsp:nvSpPr>
      <dsp:spPr>
        <a:xfrm>
          <a:off x="3753557" y="2985488"/>
          <a:ext cx="2553354" cy="77845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36195" rIns="4826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Used in analysis and reporting</a:t>
          </a:r>
        </a:p>
      </dsp:txBody>
      <dsp:txXfrm>
        <a:off x="3776357" y="3008288"/>
        <a:ext cx="2507754" cy="7328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32AA8-5133-4C30-A690-0F3CD0155807}">
      <dsp:nvSpPr>
        <dsp:cNvPr id="0" name=""/>
        <dsp:cNvSpPr/>
      </dsp:nvSpPr>
      <dsp:spPr>
        <a:xfrm>
          <a:off x="2628" y="844"/>
          <a:ext cx="7309942" cy="1655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Key concepts</a:t>
          </a:r>
        </a:p>
      </dsp:txBody>
      <dsp:txXfrm>
        <a:off x="51103" y="49319"/>
        <a:ext cx="7212992" cy="1558093"/>
      </dsp:txXfrm>
    </dsp:sp>
    <dsp:sp modelId="{40BAD063-40BD-4CA7-BFEE-8AC4A906A663}">
      <dsp:nvSpPr>
        <dsp:cNvPr id="0" name=""/>
        <dsp:cNvSpPr/>
      </dsp:nvSpPr>
      <dsp:spPr>
        <a:xfrm>
          <a:off x="2628" y="1849312"/>
          <a:ext cx="2307431" cy="1655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Sometimes a table is better</a:t>
          </a:r>
        </a:p>
      </dsp:txBody>
      <dsp:txXfrm>
        <a:off x="51103" y="1897787"/>
        <a:ext cx="2210481" cy="1558093"/>
      </dsp:txXfrm>
    </dsp:sp>
    <dsp:sp modelId="{0E503619-7633-4F2F-9282-B53D523E6DDB}">
      <dsp:nvSpPr>
        <dsp:cNvPr id="0" name=""/>
        <dsp:cNvSpPr/>
      </dsp:nvSpPr>
      <dsp:spPr>
        <a:xfrm>
          <a:off x="2503884" y="1849312"/>
          <a:ext cx="2307431" cy="1655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Data-ink</a:t>
          </a:r>
        </a:p>
      </dsp:txBody>
      <dsp:txXfrm>
        <a:off x="2552359" y="1897787"/>
        <a:ext cx="2210481" cy="1558093"/>
      </dsp:txXfrm>
    </dsp:sp>
    <dsp:sp modelId="{044D40CD-CE68-4B89-B528-D744F098707C}">
      <dsp:nvSpPr>
        <dsp:cNvPr id="0" name=""/>
        <dsp:cNvSpPr/>
      </dsp:nvSpPr>
      <dsp:spPr>
        <a:xfrm>
          <a:off x="5005139" y="1849312"/>
          <a:ext cx="2307431" cy="1655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/>
            <a:t>Chartjunk</a:t>
          </a:r>
          <a:endParaRPr lang="en-US" sz="3100" kern="1200" dirty="0"/>
        </a:p>
      </dsp:txBody>
      <dsp:txXfrm>
        <a:off x="5053614" y="1897787"/>
        <a:ext cx="2210481" cy="155809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50283-B049-4268-8F3F-AB8A116F8D5B}">
      <dsp:nvSpPr>
        <dsp:cNvPr id="0" name=""/>
        <dsp:cNvSpPr/>
      </dsp:nvSpPr>
      <dsp:spPr>
        <a:xfrm>
          <a:off x="4051" y="622128"/>
          <a:ext cx="2893859" cy="93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Data Integrity/ Lie Factor</a:t>
          </a:r>
        </a:p>
      </dsp:txBody>
      <dsp:txXfrm>
        <a:off x="4051" y="622128"/>
        <a:ext cx="2893859" cy="935550"/>
      </dsp:txXfrm>
    </dsp:sp>
    <dsp:sp modelId="{49F56045-5D40-42EC-8843-DD3D8AB5811C}">
      <dsp:nvSpPr>
        <dsp:cNvPr id="0" name=""/>
        <dsp:cNvSpPr/>
      </dsp:nvSpPr>
      <dsp:spPr>
        <a:xfrm>
          <a:off x="2897910" y="388241"/>
          <a:ext cx="289135" cy="14033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7FC785-8E26-43DB-A751-CD6370AC9519}">
      <dsp:nvSpPr>
        <dsp:cNvPr id="0" name=""/>
        <dsp:cNvSpPr/>
      </dsp:nvSpPr>
      <dsp:spPr>
        <a:xfrm>
          <a:off x="3302701" y="388241"/>
          <a:ext cx="3932247" cy="14033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3D skews numbers, making them difficult to interpret or compare</a:t>
          </a:r>
        </a:p>
      </dsp:txBody>
      <dsp:txXfrm>
        <a:off x="3302701" y="388241"/>
        <a:ext cx="3932247" cy="1403325"/>
      </dsp:txXfrm>
    </dsp:sp>
    <dsp:sp modelId="{30EA915C-1A08-4680-9EF2-A7A8F1072F41}">
      <dsp:nvSpPr>
        <dsp:cNvPr id="0" name=""/>
        <dsp:cNvSpPr/>
      </dsp:nvSpPr>
      <dsp:spPr>
        <a:xfrm>
          <a:off x="4051" y="2316287"/>
          <a:ext cx="2893859" cy="93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Graphical Complexity</a:t>
          </a:r>
        </a:p>
      </dsp:txBody>
      <dsp:txXfrm>
        <a:off x="4051" y="2316287"/>
        <a:ext cx="2893859" cy="935550"/>
      </dsp:txXfrm>
    </dsp:sp>
    <dsp:sp modelId="{CDCC9165-E1E1-4880-B515-13561B9CAFE8}">
      <dsp:nvSpPr>
        <dsp:cNvPr id="0" name=""/>
        <dsp:cNvSpPr/>
      </dsp:nvSpPr>
      <dsp:spPr>
        <a:xfrm>
          <a:off x="2897910" y="1892366"/>
          <a:ext cx="289135" cy="1783392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6A936-94D2-4725-BDD7-ED1BA80B285B}">
      <dsp:nvSpPr>
        <dsp:cNvPr id="0" name=""/>
        <dsp:cNvSpPr/>
      </dsp:nvSpPr>
      <dsp:spPr>
        <a:xfrm>
          <a:off x="3302701" y="1892366"/>
          <a:ext cx="3932247" cy="178339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Adding 3D to graphs introduces unnecessary chart elements like side and floor panels</a:t>
          </a:r>
        </a:p>
      </dsp:txBody>
      <dsp:txXfrm>
        <a:off x="3302701" y="1892366"/>
        <a:ext cx="3932247" cy="17833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F0192-BD9F-4005-93F3-665F017FE34A}">
      <dsp:nvSpPr>
        <dsp:cNvPr id="0" name=""/>
        <dsp:cNvSpPr/>
      </dsp:nvSpPr>
      <dsp:spPr>
        <a:xfrm>
          <a:off x="0" y="83324"/>
          <a:ext cx="7924800" cy="12928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Unnecessary visual clutter that doesn’t provide additional insight</a:t>
          </a:r>
        </a:p>
      </dsp:txBody>
      <dsp:txXfrm>
        <a:off x="63112" y="146436"/>
        <a:ext cx="7798576" cy="1166626"/>
      </dsp:txXfrm>
    </dsp:sp>
    <dsp:sp modelId="{2FE7BE74-B1E3-45FA-9023-13028E246615}">
      <dsp:nvSpPr>
        <dsp:cNvPr id="0" name=""/>
        <dsp:cNvSpPr/>
      </dsp:nvSpPr>
      <dsp:spPr>
        <a:xfrm>
          <a:off x="0" y="1563374"/>
          <a:ext cx="7924800" cy="12928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Distraction from the story the chart is supposed to convey</a:t>
          </a:r>
        </a:p>
      </dsp:txBody>
      <dsp:txXfrm>
        <a:off x="63112" y="1626486"/>
        <a:ext cx="7798576" cy="1166626"/>
      </dsp:txXfrm>
    </dsp:sp>
    <dsp:sp modelId="{3DC46BC2-8D25-48A9-B5C0-A59D02ACE79C}">
      <dsp:nvSpPr>
        <dsp:cNvPr id="0" name=""/>
        <dsp:cNvSpPr/>
      </dsp:nvSpPr>
      <dsp:spPr>
        <a:xfrm>
          <a:off x="0" y="3043424"/>
          <a:ext cx="7924800" cy="12928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When the data-ink ratio is low, chartjunk is likely to be high</a:t>
          </a:r>
        </a:p>
      </dsp:txBody>
      <dsp:txXfrm>
        <a:off x="63112" y="3106536"/>
        <a:ext cx="7798576" cy="11666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CF81A-BB7A-48A3-8B9F-B89564BA510B}">
      <dsp:nvSpPr>
        <dsp:cNvPr id="0" name=""/>
        <dsp:cNvSpPr/>
      </dsp:nvSpPr>
      <dsp:spPr>
        <a:xfrm>
          <a:off x="0" y="36299"/>
          <a:ext cx="3352800" cy="9945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Creates illusion of movement</a:t>
          </a:r>
        </a:p>
      </dsp:txBody>
      <dsp:txXfrm>
        <a:off x="48547" y="84846"/>
        <a:ext cx="3255706" cy="897406"/>
      </dsp:txXfrm>
    </dsp:sp>
    <dsp:sp modelId="{FE8123AA-5AF7-4CC6-9951-198D3391966B}">
      <dsp:nvSpPr>
        <dsp:cNvPr id="0" name=""/>
        <dsp:cNvSpPr/>
      </dsp:nvSpPr>
      <dsp:spPr>
        <a:xfrm>
          <a:off x="0" y="1102800"/>
          <a:ext cx="3352800" cy="9945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Stands out, in a bad way</a:t>
          </a:r>
        </a:p>
      </dsp:txBody>
      <dsp:txXfrm>
        <a:off x="48547" y="1151347"/>
        <a:ext cx="3255706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1B6D6-7D49-4A1C-9419-27F73FB9690E}">
      <dsp:nvSpPr>
        <dsp:cNvPr id="0" name=""/>
        <dsp:cNvSpPr/>
      </dsp:nvSpPr>
      <dsp:spPr>
        <a:xfrm>
          <a:off x="0" y="86018"/>
          <a:ext cx="6629400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Database: Software to manage the storage &amp; retrieval of data</a:t>
          </a:r>
        </a:p>
      </dsp:txBody>
      <dsp:txXfrm>
        <a:off x="23417" y="109435"/>
        <a:ext cx="6582566" cy="432866"/>
      </dsp:txXfrm>
    </dsp:sp>
    <dsp:sp modelId="{62A3077B-17FD-4B1B-9788-4873F32ED00F}">
      <dsp:nvSpPr>
        <dsp:cNvPr id="0" name=""/>
        <dsp:cNvSpPr/>
      </dsp:nvSpPr>
      <dsp:spPr>
        <a:xfrm>
          <a:off x="0" y="623319"/>
          <a:ext cx="6629400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store: Generic; anywhere data is stored (i.e., a text file)</a:t>
          </a:r>
        </a:p>
      </dsp:txBody>
      <dsp:txXfrm>
        <a:off x="23417" y="646736"/>
        <a:ext cx="6582566" cy="43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0EE40-9850-4D11-B9D4-911F040FF737}">
      <dsp:nvSpPr>
        <dsp:cNvPr id="0" name=""/>
        <dsp:cNvSpPr/>
      </dsp:nvSpPr>
      <dsp:spPr>
        <a:xfrm>
          <a:off x="0" y="154338"/>
          <a:ext cx="4873870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Keep in mind…</a:t>
          </a:r>
        </a:p>
      </dsp:txBody>
      <dsp:txXfrm>
        <a:off x="31613" y="185951"/>
        <a:ext cx="4810644" cy="584369"/>
      </dsp:txXfrm>
    </dsp:sp>
    <dsp:sp modelId="{D9A23A68-7DC1-41F1-89D8-C3F14DC36E62}">
      <dsp:nvSpPr>
        <dsp:cNvPr id="0" name=""/>
        <dsp:cNvSpPr/>
      </dsp:nvSpPr>
      <dsp:spPr>
        <a:xfrm>
          <a:off x="0" y="801933"/>
          <a:ext cx="4873870" cy="1676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74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The field names don’t have to match (i.e., </a:t>
          </a:r>
          <a:r>
            <a:rPr lang="en-US" sz="2100" kern="1200" dirty="0" err="1"/>
            <a:t>OrderNumber</a:t>
          </a:r>
          <a:r>
            <a:rPr lang="en-US" sz="2100" kern="1200" dirty="0"/>
            <a:t>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But they have to represent the same thing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This is “</a:t>
          </a:r>
          <a:r>
            <a:rPr lang="en-US" sz="2100" kern="1200" dirty="0" err="1"/>
            <a:t>denormalized</a:t>
          </a:r>
          <a:r>
            <a:rPr lang="en-US" sz="2100" kern="1200" dirty="0"/>
            <a:t>” data (it repeats)</a:t>
          </a:r>
        </a:p>
      </dsp:txBody>
      <dsp:txXfrm>
        <a:off x="0" y="801933"/>
        <a:ext cx="4873870" cy="16766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7CF36-CC77-4A5C-9195-2C77C0AFF692}">
      <dsp:nvSpPr>
        <dsp:cNvPr id="0" name=""/>
        <dsp:cNvSpPr/>
      </dsp:nvSpPr>
      <dsp:spPr>
        <a:xfrm>
          <a:off x="0" y="163708"/>
          <a:ext cx="8382000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It’s not a true programming language</a:t>
          </a:r>
        </a:p>
      </dsp:txBody>
      <dsp:txXfrm>
        <a:off x="31613" y="195321"/>
        <a:ext cx="8318774" cy="584369"/>
      </dsp:txXfrm>
    </dsp:sp>
    <dsp:sp modelId="{E651C129-821E-46C8-9C7F-0B777007CF8F}">
      <dsp:nvSpPr>
        <dsp:cNvPr id="0" name=""/>
        <dsp:cNvSpPr/>
      </dsp:nvSpPr>
      <dsp:spPr>
        <a:xfrm>
          <a:off x="0" y="811303"/>
          <a:ext cx="838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It is used by programming languages to interact with databases</a:t>
          </a:r>
        </a:p>
      </dsp:txBody>
      <dsp:txXfrm>
        <a:off x="0" y="811303"/>
        <a:ext cx="8382000" cy="447120"/>
      </dsp:txXfrm>
    </dsp:sp>
    <dsp:sp modelId="{C0A601D5-67B3-462F-B7B8-3BD56E8D7B24}">
      <dsp:nvSpPr>
        <dsp:cNvPr id="0" name=""/>
        <dsp:cNvSpPr/>
      </dsp:nvSpPr>
      <dsp:spPr>
        <a:xfrm>
          <a:off x="0" y="1258423"/>
          <a:ext cx="8382000" cy="64759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There is no standard syntax</a:t>
          </a:r>
        </a:p>
      </dsp:txBody>
      <dsp:txXfrm>
        <a:off x="31613" y="1290036"/>
        <a:ext cx="8318774" cy="584369"/>
      </dsp:txXfrm>
    </dsp:sp>
    <dsp:sp modelId="{384D0C92-FAF5-4D39-A53C-83949BC03927}">
      <dsp:nvSpPr>
        <dsp:cNvPr id="0" name=""/>
        <dsp:cNvSpPr/>
      </dsp:nvSpPr>
      <dsp:spPr>
        <a:xfrm>
          <a:off x="0" y="1906018"/>
          <a:ext cx="838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MySQL, Oracle, SQL Server, and Access all have slight differences</a:t>
          </a:r>
        </a:p>
      </dsp:txBody>
      <dsp:txXfrm>
        <a:off x="0" y="1906018"/>
        <a:ext cx="8382000" cy="447120"/>
      </dsp:txXfrm>
    </dsp:sp>
    <dsp:sp modelId="{FD6AA3FD-D2EF-4804-9BF7-075EDF07D3F0}">
      <dsp:nvSpPr>
        <dsp:cNvPr id="0" name=""/>
        <dsp:cNvSpPr/>
      </dsp:nvSpPr>
      <dsp:spPr>
        <a:xfrm>
          <a:off x="0" y="2353138"/>
          <a:ext cx="8382000" cy="6475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There are a lot of statements and variations among them</a:t>
          </a:r>
        </a:p>
      </dsp:txBody>
      <dsp:txXfrm>
        <a:off x="31613" y="2384751"/>
        <a:ext cx="8318774" cy="584369"/>
      </dsp:txXfrm>
    </dsp:sp>
    <dsp:sp modelId="{6C53C2A6-3D61-4C54-AD1D-EC7C6FD5F6B3}">
      <dsp:nvSpPr>
        <dsp:cNvPr id="0" name=""/>
        <dsp:cNvSpPr/>
      </dsp:nvSpPr>
      <dsp:spPr>
        <a:xfrm>
          <a:off x="0" y="3000733"/>
          <a:ext cx="8382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129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We will be covering the basics, and the most important ones</a:t>
          </a:r>
        </a:p>
      </dsp:txBody>
      <dsp:txXfrm>
        <a:off x="0" y="3000733"/>
        <a:ext cx="8382000" cy="447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DFCCD-344C-436B-BFE1-7CD56106334E}">
      <dsp:nvSpPr>
        <dsp:cNvPr id="0" name=""/>
        <dsp:cNvSpPr/>
      </dsp:nvSpPr>
      <dsp:spPr>
        <a:xfrm>
          <a:off x="0" y="2891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returns the MIN(price): $1.29</a:t>
          </a:r>
        </a:p>
      </dsp:txBody>
      <dsp:txXfrm>
        <a:off x="64254" y="67145"/>
        <a:ext cx="4687925" cy="1187751"/>
      </dsp:txXfrm>
    </dsp:sp>
    <dsp:sp modelId="{008E00B6-5812-493A-AE09-66EB203689C1}">
      <dsp:nvSpPr>
        <dsp:cNvPr id="0" name=""/>
        <dsp:cNvSpPr/>
      </dsp:nvSpPr>
      <dsp:spPr>
        <a:xfrm>
          <a:off x="0" y="1373870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MIN() will always return only one row</a:t>
          </a:r>
        </a:p>
      </dsp:txBody>
      <dsp:txXfrm>
        <a:off x="64254" y="1438124"/>
        <a:ext cx="4687925" cy="1187751"/>
      </dsp:txXfrm>
    </dsp:sp>
    <dsp:sp modelId="{CB79ECB2-99FA-4BF3-9391-A7C88F98B843}">
      <dsp:nvSpPr>
        <dsp:cNvPr id="0" name=""/>
        <dsp:cNvSpPr/>
      </dsp:nvSpPr>
      <dsp:spPr>
        <a:xfrm>
          <a:off x="0" y="2744849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 for </a:t>
          </a:r>
          <a:r>
            <a:rPr lang="en-US" sz="2400" kern="1200" dirty="0" err="1"/>
            <a:t>ProductName</a:t>
          </a:r>
          <a:r>
            <a:rPr lang="en-US" sz="2400" kern="1200" dirty="0"/>
            <a:t>, it chooses the first row in the Product column, i.e., Cheerios</a:t>
          </a:r>
        </a:p>
      </dsp:txBody>
      <dsp:txXfrm>
        <a:off x="64254" y="2809103"/>
        <a:ext cx="4687925" cy="11877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C28D7-1A77-409C-9B94-52DF896D326E}">
      <dsp:nvSpPr>
        <dsp:cNvPr id="0" name=""/>
        <dsp:cNvSpPr/>
      </dsp:nvSpPr>
      <dsp:spPr>
        <a:xfrm>
          <a:off x="0" y="0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1: Execute what is in the parentheses to find the lowest price  </a:t>
          </a:r>
        </a:p>
      </dsp:txBody>
      <dsp:txXfrm>
        <a:off x="33143" y="33143"/>
        <a:ext cx="4268013" cy="1065284"/>
      </dsp:txXfrm>
    </dsp:sp>
    <dsp:sp modelId="{FB1CFA96-4208-4D8B-9B4B-69EB4AD934BA}">
      <dsp:nvSpPr>
        <dsp:cNvPr id="0" name=""/>
        <dsp:cNvSpPr/>
      </dsp:nvSpPr>
      <dsp:spPr>
        <a:xfrm>
          <a:off x="0" y="1383029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2: Plug the lowest price into the main query, and execute the main query </a:t>
          </a:r>
          <a:endParaRPr lang="en-US" sz="2400" b="0" kern="1200" dirty="0"/>
        </a:p>
      </dsp:txBody>
      <dsp:txXfrm>
        <a:off x="33143" y="1416172"/>
        <a:ext cx="3676200" cy="1065284"/>
      </dsp:txXfrm>
    </dsp:sp>
    <dsp:sp modelId="{98C1990C-9819-4F4E-B5CB-CD4A70869119}">
      <dsp:nvSpPr>
        <dsp:cNvPr id="0" name=""/>
        <dsp:cNvSpPr/>
      </dsp:nvSpPr>
      <dsp:spPr>
        <a:xfrm>
          <a:off x="4702059" y="889539"/>
          <a:ext cx="735520" cy="7355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4867551" y="889539"/>
        <a:ext cx="404536" cy="5534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EFE2A-9E69-4499-97E0-4D52E650A384}">
      <dsp:nvSpPr>
        <dsp:cNvPr id="0" name=""/>
        <dsp:cNvSpPr/>
      </dsp:nvSpPr>
      <dsp:spPr>
        <a:xfrm>
          <a:off x="0" y="24381"/>
          <a:ext cx="6400800" cy="1123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Provide clear understanding of patterns in data</a:t>
          </a:r>
        </a:p>
      </dsp:txBody>
      <dsp:txXfrm>
        <a:off x="54830" y="79211"/>
        <a:ext cx="6291140" cy="1013540"/>
      </dsp:txXfrm>
    </dsp:sp>
    <dsp:sp modelId="{9594A7E1-D20D-411B-9070-20CE71A02F3A}">
      <dsp:nvSpPr>
        <dsp:cNvPr id="0" name=""/>
        <dsp:cNvSpPr/>
      </dsp:nvSpPr>
      <dsp:spPr>
        <a:xfrm>
          <a:off x="0" y="1320381"/>
          <a:ext cx="6400800" cy="112320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Detect hidden structures in data</a:t>
          </a:r>
        </a:p>
      </dsp:txBody>
      <dsp:txXfrm>
        <a:off x="54830" y="1375211"/>
        <a:ext cx="6291140" cy="1013540"/>
      </dsp:txXfrm>
    </dsp:sp>
    <dsp:sp modelId="{4BF9ABAE-DAE1-4769-ACCF-8D0D2687C4B0}">
      <dsp:nvSpPr>
        <dsp:cNvPr id="0" name=""/>
        <dsp:cNvSpPr/>
      </dsp:nvSpPr>
      <dsp:spPr>
        <a:xfrm>
          <a:off x="0" y="2616381"/>
          <a:ext cx="6400800" cy="112320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Condense information</a:t>
          </a:r>
        </a:p>
      </dsp:txBody>
      <dsp:txXfrm>
        <a:off x="54830" y="2671211"/>
        <a:ext cx="6291140" cy="10135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FC2D2-8C2B-406D-8A28-222D7173EA7D}">
      <dsp:nvSpPr>
        <dsp:cNvPr id="0" name=""/>
        <dsp:cNvSpPr/>
      </dsp:nvSpPr>
      <dsp:spPr>
        <a:xfrm rot="5400000">
          <a:off x="4613199" y="-2310550"/>
          <a:ext cx="942975" cy="580339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The chart should tell a story</a:t>
          </a:r>
        </a:p>
      </dsp:txBody>
      <dsp:txXfrm rot="-5400000">
        <a:off x="2182991" y="165690"/>
        <a:ext cx="5757360" cy="850911"/>
      </dsp:txXfrm>
    </dsp:sp>
    <dsp:sp modelId="{E987B353-6E80-4B7F-988E-7EE96BABA8AB}">
      <dsp:nvSpPr>
        <dsp:cNvPr id="0" name=""/>
        <dsp:cNvSpPr/>
      </dsp:nvSpPr>
      <dsp:spPr>
        <a:xfrm>
          <a:off x="1081416" y="1785"/>
          <a:ext cx="1101574" cy="11787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1</a:t>
          </a:r>
        </a:p>
      </dsp:txBody>
      <dsp:txXfrm>
        <a:off x="1135190" y="55559"/>
        <a:ext cx="994026" cy="1071170"/>
      </dsp:txXfrm>
    </dsp:sp>
    <dsp:sp modelId="{B4945C85-2F87-46CB-A9A1-5554B8F4C3CE}">
      <dsp:nvSpPr>
        <dsp:cNvPr id="0" name=""/>
        <dsp:cNvSpPr/>
      </dsp:nvSpPr>
      <dsp:spPr>
        <a:xfrm rot="5400000">
          <a:off x="4613199" y="-1072896"/>
          <a:ext cx="942975" cy="5803392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The chart should have graphical integrity</a:t>
          </a:r>
        </a:p>
      </dsp:txBody>
      <dsp:txXfrm rot="-5400000">
        <a:off x="2182991" y="1403344"/>
        <a:ext cx="5757360" cy="850911"/>
      </dsp:txXfrm>
    </dsp:sp>
    <dsp:sp modelId="{2A62B8DF-F404-4D8F-8D51-A0B4C02349A0}">
      <dsp:nvSpPr>
        <dsp:cNvPr id="0" name=""/>
        <dsp:cNvSpPr/>
      </dsp:nvSpPr>
      <dsp:spPr>
        <a:xfrm>
          <a:off x="1081416" y="1239440"/>
          <a:ext cx="1101574" cy="1178718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2</a:t>
          </a:r>
        </a:p>
      </dsp:txBody>
      <dsp:txXfrm>
        <a:off x="1135190" y="1293214"/>
        <a:ext cx="994026" cy="1071170"/>
      </dsp:txXfrm>
    </dsp:sp>
    <dsp:sp modelId="{CB10109D-5DA3-492B-8A69-F97638E4C8D8}">
      <dsp:nvSpPr>
        <dsp:cNvPr id="0" name=""/>
        <dsp:cNvSpPr/>
      </dsp:nvSpPr>
      <dsp:spPr>
        <a:xfrm rot="5400000">
          <a:off x="4613199" y="164758"/>
          <a:ext cx="942975" cy="5803392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The </a:t>
          </a:r>
          <a:r>
            <a:rPr lang="en-US" sz="2600" kern="1200" dirty="0"/>
            <a:t>chart should minimize graphical complexity</a:t>
          </a:r>
        </a:p>
      </dsp:txBody>
      <dsp:txXfrm rot="-5400000">
        <a:off x="2182991" y="2640998"/>
        <a:ext cx="5757360" cy="850911"/>
      </dsp:txXfrm>
    </dsp:sp>
    <dsp:sp modelId="{EF43A9CC-7C4E-4177-97D2-67A70A95A810}">
      <dsp:nvSpPr>
        <dsp:cNvPr id="0" name=""/>
        <dsp:cNvSpPr/>
      </dsp:nvSpPr>
      <dsp:spPr>
        <a:xfrm>
          <a:off x="1081416" y="2477095"/>
          <a:ext cx="1101574" cy="117871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112395" rIns="224790" bIns="11239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 dirty="0"/>
            <a:t>3</a:t>
          </a:r>
        </a:p>
      </dsp:txBody>
      <dsp:txXfrm>
        <a:off x="1135190" y="2530869"/>
        <a:ext cx="994026" cy="10711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0E706-B852-4C29-821B-E3639B70A389}">
      <dsp:nvSpPr>
        <dsp:cNvPr id="0" name=""/>
        <dsp:cNvSpPr/>
      </dsp:nvSpPr>
      <dsp:spPr>
        <a:xfrm>
          <a:off x="0" y="54731"/>
          <a:ext cx="8229600" cy="11123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Graphics should be clear on their own</a:t>
          </a:r>
        </a:p>
      </dsp:txBody>
      <dsp:txXfrm>
        <a:off x="54298" y="109029"/>
        <a:ext cx="8121004" cy="1003708"/>
      </dsp:txXfrm>
    </dsp:sp>
    <dsp:sp modelId="{2578F2BA-85B0-48C3-B503-891E840F3FA0}">
      <dsp:nvSpPr>
        <dsp:cNvPr id="0" name=""/>
        <dsp:cNvSpPr/>
      </dsp:nvSpPr>
      <dsp:spPr>
        <a:xfrm>
          <a:off x="0" y="1247675"/>
          <a:ext cx="8229600" cy="11123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 depictions should enable meaningful comparison</a:t>
          </a:r>
        </a:p>
      </dsp:txBody>
      <dsp:txXfrm>
        <a:off x="54298" y="1301973"/>
        <a:ext cx="8121004" cy="1003708"/>
      </dsp:txXfrm>
    </dsp:sp>
    <dsp:sp modelId="{C7E83C10-AA09-4127-97CB-FA14620BBC66}">
      <dsp:nvSpPr>
        <dsp:cNvPr id="0" name=""/>
        <dsp:cNvSpPr/>
      </dsp:nvSpPr>
      <dsp:spPr>
        <a:xfrm>
          <a:off x="0" y="2440620"/>
          <a:ext cx="8229600" cy="11123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 chart should yield insight beyond the text</a:t>
          </a:r>
        </a:p>
      </dsp:txBody>
      <dsp:txXfrm>
        <a:off x="54298" y="2494918"/>
        <a:ext cx="8121004" cy="1003708"/>
      </dsp:txXfrm>
    </dsp:sp>
    <dsp:sp modelId="{0D2F0E01-4B54-4B97-B1DF-5D3221E56039}">
      <dsp:nvSpPr>
        <dsp:cNvPr id="0" name=""/>
        <dsp:cNvSpPr/>
      </dsp:nvSpPr>
      <dsp:spPr>
        <a:xfrm>
          <a:off x="0" y="3633564"/>
          <a:ext cx="8229600" cy="111230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“If the statistics are boring, then you’ve got the wrong numbers.” </a:t>
          </a:r>
          <a:r>
            <a:rPr lang="en-US" sz="2000" kern="1200" dirty="0"/>
            <a:t>(</a:t>
          </a:r>
          <a:r>
            <a:rPr lang="en-US" sz="2000" kern="1200" dirty="0" err="1"/>
            <a:t>Tufte</a:t>
          </a:r>
          <a:r>
            <a:rPr lang="en-US" sz="2000" kern="1200" dirty="0"/>
            <a:t> 2009)</a:t>
          </a:r>
        </a:p>
      </dsp:txBody>
      <dsp:txXfrm>
        <a:off x="54298" y="3687862"/>
        <a:ext cx="8121004" cy="1003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A9202-11D9-41D4-8874-CAA9093262D1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F5AE0-9525-472B-9FBE-1D571C362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35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08AEE6-16E3-4671-9EC9-D05960CBEAF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95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0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38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9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19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4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223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0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659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checking the requirement statement, you should check for the cardinality</a:t>
            </a:r>
          </a:p>
          <a:p>
            <a:r>
              <a:rPr lang="en-US" dirty="0"/>
              <a:t>If none, then you should make an assumption and own </a:t>
            </a:r>
            <a:r>
              <a:rPr lang="en-US" dirty="0" err="1"/>
              <a:t>judement</a:t>
            </a:r>
            <a:r>
              <a:rPr lang="en-US" dirty="0"/>
              <a:t> which may make more sense.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In many cases, regarding maximum cardinality there is an right and wrong answer.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44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2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683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192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438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71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872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1698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388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760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698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learn language? Japanese? </a:t>
            </a:r>
          </a:p>
          <a:p>
            <a:r>
              <a:rPr lang="en-US" dirty="0"/>
              <a:t>Similar learning a new language</a:t>
            </a:r>
          </a:p>
          <a:p>
            <a:r>
              <a:rPr lang="en-US" dirty="0"/>
              <a:t>Words </a:t>
            </a:r>
            <a:r>
              <a:rPr lang="en-US" dirty="0">
                <a:sym typeface="Wingdings" panose="05000000000000000000" pitchFamily="2" charset="2"/>
              </a:rPr>
              <a:t> keyword grammar  syntax</a:t>
            </a:r>
          </a:p>
          <a:p>
            <a:endParaRPr lang="en-US" dirty="0"/>
          </a:p>
          <a:p>
            <a:r>
              <a:rPr lang="en-US" dirty="0"/>
              <a:t>SQL is made up of series of commands called statement / statement interact with a database</a:t>
            </a:r>
          </a:p>
          <a:p>
            <a:r>
              <a:rPr lang="en-US" dirty="0"/>
              <a:t>We call a statement that retrieves an information from database a query.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928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219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2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50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91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67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547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720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8564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3732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07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442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0715-34A6-40E9-A91E-22593AD2188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982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0715-34A6-40E9-A91E-22593AD2188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823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0715-34A6-40E9-A91E-22593AD2188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400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0715-34A6-40E9-A91E-22593AD2188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39085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F0715-34A6-40E9-A91E-22593AD2188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4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55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09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5C70D-4710-4E1D-B6CD-2CCC4C3BD2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F6E114-21FE-40EB-829E-58DAC08A2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64ED3-457A-4A5A-985F-81501ACCD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6DDB7-3C31-4095-9474-F285D372F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9F6CF1-FE22-4D2C-803B-3A6DBB55E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25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F11B7-0D2C-4E9B-84E3-FF63707F3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A0BC7-E7B8-4315-8688-70862B251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677E0-C058-4236-8BF8-2C994A67D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B31C1-FB91-489B-93B0-0D1DAE95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FC44D-5BEB-4DC2-B629-09DC1CCF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9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D1EC4C-5751-4EAC-B690-FB888D32F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663B6-584B-4D23-8799-6D2EC5361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17DF9-79F6-40D1-81E8-29C38518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135ED-C3B2-47AB-B054-C2602025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95B08-39C7-4335-8DD9-3045EE115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519A8-4399-4CDF-8701-9696881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6DEAF-88ED-41B5-8DC9-27073288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65532-3606-43D5-ACB8-B386D2CC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BD57E-2EB3-47BF-AFC7-CD778ACF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FBED2-6E50-4E3F-AC79-002E2C57F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4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B2DE9-5EDC-472A-B1EA-C5FDAC583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D0D03-6F5A-4D55-ADDA-D100CAF6B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34297-4724-47EC-9BD7-1BF31B23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07009-0D9E-43D9-9AE4-944D380E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93F4E-1AF8-4A2F-B9CF-790C6D0F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5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2370-C0F7-4116-AAA7-B6A3AF57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C88F5-F8DF-44C1-A470-FBEC98E58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E4C67E-4CD2-48A9-9D86-FA4BF3DCF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02D0-EAF1-4948-B330-AD9F7533D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1437D-079E-41F6-B5E6-FBC68893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99EED-8FB0-4AF9-9F98-0A41162A9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3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64F1-D23D-4A00-A923-766409869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C7368-9684-4E48-8FB5-CCCDC4792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3B801-7214-4A7F-B99F-86966F1AD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8F3E0-A87F-43FC-BAC7-778F72BE7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E308D5-E207-4417-A076-7C75834AE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4E9EFF-59CA-4676-8EF4-30F4B0AC5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B47BBB-99E9-44D2-907F-E5423043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F8FB37-648F-41BF-B157-44F25DB59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8DDE5-57A2-4C0E-A06E-FC4479404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41DC9-B41C-4A7A-885D-A1F14E00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882B5-3D3F-4AFA-967C-4E548FEA4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EA9AC-AFD6-457A-BDCE-88B03379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33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BE0C1-7204-4E6B-9319-E889B7EAD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5B82B0-7B08-4531-AC3F-216033A5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2B7E6-1460-4135-B953-AE61F44F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C793E-3985-40D8-9E6B-D37B0AB9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60745-6BF0-4B9E-838E-0FEABD116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DA1D1-460B-4521-8F08-45352A6C58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B83DB0-41F2-4955-8E2B-5AE68EF8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99478-C320-41ED-90EF-7E333429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2B73D-0A20-45C4-94F6-05F99AA3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47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374FF-8F89-47DC-AA80-71D191FCB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ECDAFD-76B8-4BCC-8247-49FED8C2A8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07643-A500-483B-AA23-A3522AD11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5D9A3-5627-4A20-B51A-0DD0A673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2BDBA-1C82-442B-80DD-B2AFC2F3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CF2572-15F0-4D2B-AE0E-8822044D3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1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AC843-DB4F-4836-A266-F9224E34E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1729A1-ADB5-4D33-9F69-DE1DCF279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996A5-7A57-49BE-9E10-878A22E72C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838D3-07B7-4D78-980B-BEBF1A3FC0BB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62052-90A6-455E-8B6E-29EF8F434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C4C29-382F-4EC4-92DC-11C884E1B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F682F-8D2C-442A-9CC0-27F795645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5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2.wmf"/><Relationship Id="rId7" Type="http://schemas.openxmlformats.org/officeDocument/2006/relationships/diagramColors" Target="../diagrams/colors13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Relationship Id="rId9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48DFA-BAB0-40C3-8983-AE2F4617B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8269" y="608013"/>
            <a:ext cx="9144000" cy="2387600"/>
          </a:xfrm>
        </p:spPr>
        <p:txBody>
          <a:bodyPr/>
          <a:lstStyle/>
          <a:p>
            <a:r>
              <a:rPr lang="en-US" dirty="0"/>
              <a:t>Exam 1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1BAFF2-A9B0-4204-B934-AC38DA477F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MIS 2502, Spring 2020, Raven</a:t>
            </a:r>
          </a:p>
          <a:p>
            <a:endParaRPr lang="en-US" dirty="0"/>
          </a:p>
          <a:p>
            <a:r>
              <a:rPr lang="en-US" dirty="0"/>
              <a:t>This review does not include instructions and examples for SQL. For this, study the slide decks 4 and 5, and practice using the ICAs and assignments</a:t>
            </a:r>
          </a:p>
        </p:txBody>
      </p:sp>
    </p:spTree>
    <p:extLst>
      <p:ext uri="{BB962C8B-B14F-4D97-AF65-F5344CB8AC3E}">
        <p14:creationId xmlns:p14="http://schemas.microsoft.com/office/powerpoint/2010/main" val="390431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514600" y="5559979"/>
            <a:ext cx="7543800" cy="120315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/>
              <a:t>This is good because: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Information is entered and stored once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Minimizes redundancy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8700" y="3956688"/>
            <a:ext cx="2016900" cy="887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433" y="1460223"/>
            <a:ext cx="7099838" cy="19245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85469" y="3956687"/>
            <a:ext cx="4245413" cy="9123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5840" y="3561360"/>
            <a:ext cx="2097900" cy="192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4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Relational Database</a:t>
            </a:r>
            <a:br>
              <a:rPr lang="en-US" dirty="0"/>
            </a:br>
            <a:r>
              <a:rPr lang="en-US" sz="3600" dirty="0"/>
              <a:t>Student-Class enrollment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300" y="1661160"/>
            <a:ext cx="8191500" cy="2020252"/>
          </a:xfrm>
        </p:spPr>
        <p:txBody>
          <a:bodyPr>
            <a:noAutofit/>
          </a:bodyPr>
          <a:lstStyle/>
          <a:p>
            <a:r>
              <a:rPr lang="en-US" dirty="0"/>
              <a:t>A series of tables with logical associations between them</a:t>
            </a:r>
          </a:p>
          <a:p>
            <a:r>
              <a:rPr lang="en-US" dirty="0"/>
              <a:t>The associations (relationships) allow the data to be combined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38400" y="3810000"/>
          <a:ext cx="1905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GPA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181600" y="3810000"/>
          <a:ext cx="190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Student-Class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StudentClassID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StudentID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ClassID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>
            <a:off x="4343400" y="4343400"/>
            <a:ext cx="852488" cy="38100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029200" y="459581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5029200" y="472440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393406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5860257" y="1668332"/>
            <a:ext cx="3352800" cy="487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938247" y="3810000"/>
          <a:ext cx="1905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ClassID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" name="Elbow Connector 22"/>
          <p:cNvCxnSpPr/>
          <p:nvPr/>
        </p:nvCxnSpPr>
        <p:spPr>
          <a:xfrm rot="10800000" flipV="1">
            <a:off x="7086602" y="4343400"/>
            <a:ext cx="845353" cy="762729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090801" y="5106129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7086600" y="496157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848600" y="42362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473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Database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Stands for “Not only SQL” </a:t>
            </a:r>
          </a:p>
          <a:p>
            <a:pPr lvl="1"/>
            <a:r>
              <a:rPr lang="en-US" sz="2600" dirty="0"/>
              <a:t>Supports </a:t>
            </a:r>
            <a:r>
              <a:rPr lang="en-US" sz="2600" dirty="0">
                <a:solidFill>
                  <a:srgbClr val="C00000"/>
                </a:solidFill>
              </a:rPr>
              <a:t>unstructured data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dirty="0"/>
              <a:t>Primary Goal: flexibility and scalability</a:t>
            </a:r>
          </a:p>
          <a:p>
            <a:pPr lvl="1"/>
            <a:r>
              <a:rPr lang="en-US" dirty="0"/>
              <a:t>schema-less and nested data</a:t>
            </a:r>
          </a:p>
          <a:p>
            <a:pPr lvl="1"/>
            <a:r>
              <a:rPr lang="en-US" dirty="0"/>
              <a:t>Less space required</a:t>
            </a:r>
          </a:p>
          <a:p>
            <a:pPr lvl="1"/>
            <a:endParaRPr lang="en-US" dirty="0"/>
          </a:p>
          <a:p>
            <a:r>
              <a:rPr lang="en-US" dirty="0"/>
              <a:t>Better fit for Digital Economy requirements</a:t>
            </a:r>
          </a:p>
          <a:p>
            <a:pPr lvl="1"/>
            <a:r>
              <a:rPr lang="en-US" dirty="0"/>
              <a:t>Facebook, Airbnb, Netflix, LinkedIn,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16456" y="3200401"/>
            <a:ext cx="47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95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From structured to unstructured data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2829" y="3512547"/>
            <a:ext cx="6588293" cy="324666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879" y="1181100"/>
            <a:ext cx="5529792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987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76200"/>
            <a:ext cx="8229600" cy="1143000"/>
          </a:xfrm>
        </p:spPr>
        <p:txBody>
          <a:bodyPr/>
          <a:lstStyle/>
          <a:p>
            <a:r>
              <a:rPr lang="en-US" dirty="0"/>
              <a:t>The Analytical Data Store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96962"/>
            <a:ext cx="8229600" cy="2636838"/>
          </a:xfrm>
        </p:spPr>
        <p:txBody>
          <a:bodyPr>
            <a:normAutofit/>
          </a:bodyPr>
          <a:lstStyle/>
          <a:p>
            <a:r>
              <a:rPr lang="en-US" dirty="0"/>
              <a:t>Stores historical and summarized data</a:t>
            </a:r>
          </a:p>
          <a:p>
            <a:pPr lvl="1"/>
            <a:r>
              <a:rPr lang="en-US" dirty="0"/>
              <a:t>“Historical” means we keep </a:t>
            </a:r>
            <a:r>
              <a:rPr lang="en-US" b="1" dirty="0">
                <a:solidFill>
                  <a:srgbClr val="FF0000"/>
                </a:solidFill>
              </a:rPr>
              <a:t>everything</a:t>
            </a:r>
          </a:p>
          <a:p>
            <a:r>
              <a:rPr lang="en-US" dirty="0"/>
              <a:t>Data is extracted from the transactional database and reformatted for the analytical data store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1828800" y="4114800"/>
            <a:ext cx="1752600" cy="1981200"/>
          </a:xfrm>
          <a:prstGeom prst="ca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6" name="Can 5"/>
          <p:cNvSpPr/>
          <p:nvPr/>
        </p:nvSpPr>
        <p:spPr>
          <a:xfrm>
            <a:off x="8839200" y="4457700"/>
            <a:ext cx="1600200" cy="1295400"/>
          </a:xfrm>
          <a:prstGeom prst="ca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7338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9" name="Cube 8"/>
          <p:cNvSpPr/>
          <p:nvPr/>
        </p:nvSpPr>
        <p:spPr>
          <a:xfrm>
            <a:off x="5105400" y="4533900"/>
            <a:ext cx="2133600" cy="1143000"/>
          </a:xfrm>
          <a:prstGeom prst="cub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conversion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905001" y="3733801"/>
            <a:ext cx="3107531" cy="25812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Extract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145883" y="3733801"/>
            <a:ext cx="2152650" cy="258127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Transform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374732" y="3733801"/>
            <a:ext cx="3064668" cy="25812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400" dirty="0"/>
              <a:t>Load</a:t>
            </a:r>
          </a:p>
        </p:txBody>
      </p:sp>
      <p:sp>
        <p:nvSpPr>
          <p:cNvPr id="18" name="Right Arrow 17"/>
          <p:cNvSpPr/>
          <p:nvPr/>
        </p:nvSpPr>
        <p:spPr>
          <a:xfrm>
            <a:off x="7391400" y="4800600"/>
            <a:ext cx="1295400" cy="60960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Query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3212308" y="6248400"/>
            <a:ext cx="6160292" cy="48497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We’ll discuss this in much more detail later in the course!!</a:t>
            </a:r>
          </a:p>
        </p:txBody>
      </p:sp>
    </p:spTree>
    <p:extLst>
      <p:ext uri="{BB962C8B-B14F-4D97-AF65-F5344CB8AC3E}">
        <p14:creationId xmlns:p14="http://schemas.microsoft.com/office/powerpoint/2010/main" val="190895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Comparing Transactional and Analytical Data Stores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38400" y="1752601"/>
          <a:ext cx="7315200" cy="3720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747">
                <a:tc>
                  <a:txBody>
                    <a:bodyPr/>
                    <a:lstStyle/>
                    <a:p>
                      <a:r>
                        <a:rPr lang="en-US" sz="2400" dirty="0"/>
                        <a:t>Transactional</a:t>
                      </a:r>
                      <a:r>
                        <a:rPr lang="en-US" sz="2400" baseline="0" dirty="0"/>
                        <a:t> Database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Analytical Data Store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real-time</a:t>
                      </a:r>
                      <a:r>
                        <a:rPr lang="en-US" sz="2400" baseline="0" dirty="0"/>
                        <a:t> transactional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Storage of historical transactional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5952"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storage efficiency and data integrity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Optimized for data retrieval and </a:t>
                      </a:r>
                      <a:r>
                        <a:rPr lang="en-US" sz="2400" baseline="0" dirty="0"/>
                        <a:t>summarization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8167"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d</a:t>
                      </a:r>
                      <a:r>
                        <a:rPr lang="en-US" sz="2400" dirty="0"/>
                        <a:t>ay-to-day</a:t>
                      </a:r>
                      <a:r>
                        <a:rPr lang="en-US" sz="2400" baseline="0" dirty="0"/>
                        <a:t> 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Supports</a:t>
                      </a:r>
                      <a:r>
                        <a:rPr lang="en-US" sz="2400" baseline="0" dirty="0"/>
                        <a:t> periodic and on-demand analysis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33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Database Schema?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001000" cy="4876800"/>
          </a:xfrm>
        </p:spPr>
        <p:txBody>
          <a:bodyPr>
            <a:normAutofit/>
          </a:bodyPr>
          <a:lstStyle/>
          <a:p>
            <a:r>
              <a:rPr lang="en-US" dirty="0"/>
              <a:t> A </a:t>
            </a:r>
            <a:r>
              <a:rPr lang="en-US" b="1" dirty="0">
                <a:solidFill>
                  <a:srgbClr val="C00000"/>
                </a:solidFill>
              </a:rPr>
              <a:t>Database Schema </a:t>
            </a:r>
            <a:r>
              <a:rPr lang="en-US" dirty="0"/>
              <a:t>is</a:t>
            </a:r>
          </a:p>
          <a:p>
            <a:pPr lvl="1"/>
            <a:r>
              <a:rPr lang="en-US" dirty="0"/>
              <a:t>A map of the tables and fields in the database</a:t>
            </a:r>
          </a:p>
          <a:p>
            <a:pPr lvl="1"/>
            <a:r>
              <a:rPr lang="en-US" dirty="0"/>
              <a:t>This is what is implemented in the database management system</a:t>
            </a:r>
          </a:p>
          <a:p>
            <a:pPr lvl="1"/>
            <a:r>
              <a:rPr lang="en-US" dirty="0"/>
              <a:t>Part of the “design” process</a:t>
            </a:r>
          </a:p>
          <a:p>
            <a:endParaRPr lang="en-US" dirty="0"/>
          </a:p>
          <a:p>
            <a:r>
              <a:rPr lang="en-US" dirty="0"/>
              <a:t>A database schema allows us to understand</a:t>
            </a:r>
          </a:p>
          <a:p>
            <a:pPr lvl="1"/>
            <a:r>
              <a:rPr lang="en-US" dirty="0"/>
              <a:t>Entities in a database</a:t>
            </a:r>
          </a:p>
          <a:p>
            <a:pPr lvl="1"/>
            <a:r>
              <a:rPr lang="en-US" dirty="0"/>
              <a:t>Attributes in a database</a:t>
            </a:r>
          </a:p>
          <a:p>
            <a:pPr lvl="1"/>
            <a:r>
              <a:rPr lang="en-US" dirty="0"/>
              <a:t>Relationships between entities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148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32363" y="24368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486658" y="239268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Understanding Database Schema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5139789" y="296298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944753" y="323063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944753" y="335922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189794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FAC0446-67A2-4E6B-A2B4-A579AE71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554" y="2006780"/>
            <a:ext cx="585353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4B9D3DDC-27E2-4E50-A135-B26994CB16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97353" y="2197658"/>
            <a:ext cx="383184" cy="1950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7507" y="1782949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2608" y="2290621"/>
            <a:ext cx="506969" cy="29238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738" y="3487814"/>
            <a:ext cx="117981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of the 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1549" y="3952007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0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548" y="378019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1549" y="3487812"/>
            <a:ext cx="646157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2389" y="2689410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24955" y="3012524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5071" y="405101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A50294A-862B-438C-BB08-B51476417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5790" y="2957331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Foreign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" name="Line 17">
            <a:extLst>
              <a:ext uri="{FF2B5EF4-FFF2-40B4-BE49-F238E27FC236}">
                <a16:creationId xmlns:a16="http://schemas.microsoft.com/office/drawing/2014/main" id="{3BE846B5-67ED-401D-814C-877B4F05DE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96906" y="3274184"/>
            <a:ext cx="738883" cy="8504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62131" y="3648194"/>
            <a:ext cx="782622" cy="256623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92188" y="3316203"/>
            <a:ext cx="862694" cy="588612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292069" y="287106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837814" y="3205665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5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 animBg="1"/>
      <p:bldP spid="18" grpId="0"/>
      <p:bldP spid="19" grpId="0" animBg="1"/>
      <p:bldP spid="20" grpId="0" animBg="1"/>
      <p:bldP spid="21" grpId="0" animBg="1"/>
      <p:bldP spid="23" grpId="0"/>
      <p:bldP spid="24" grpId="0" animBg="1"/>
      <p:bldP spid="25" grpId="0"/>
      <p:bldP spid="26" grpId="0"/>
      <p:bldP spid="27" grpId="0" animBg="1"/>
      <p:bldP spid="28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Entity and Attribute</a:t>
            </a:r>
          </a:p>
        </p:txBody>
      </p:sp>
      <p:sp>
        <p:nvSpPr>
          <p:cNvPr id="3" name="Rectangle 2"/>
          <p:cNvSpPr/>
          <p:nvPr/>
        </p:nvSpPr>
        <p:spPr>
          <a:xfrm>
            <a:off x="5787960" y="1472065"/>
            <a:ext cx="411804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/>
              <a:t>Entity represents an object/construct we want to manage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Attribute is a characteristic of an entity (or relationship)</a:t>
            </a:r>
            <a:endParaRPr lang="en-US" altLang="zh-CN" sz="240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657601" y="13716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0" name="Rectangle 39">
            <a:extLst>
              <a:ext uri="{FF2B5EF4-FFF2-40B4-BE49-F238E27FC236}">
                <a16:creationId xmlns:a16="http://schemas.microsoft.com/office/drawing/2014/main" id="{F4FEC18D-A086-4B8E-85D4-A5A779E5B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757" y="1391147"/>
            <a:ext cx="13051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en-US" sz="1900" dirty="0">
                <a:solidFill>
                  <a:srgbClr val="FF0000"/>
                </a:solidFill>
              </a:rPr>
              <a:t>Table Name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(Entity)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1" name="Line 17">
            <a:extLst>
              <a:ext uri="{FF2B5EF4-FFF2-40B4-BE49-F238E27FC236}">
                <a16:creationId xmlns:a16="http://schemas.microsoft.com/office/drawing/2014/main" id="{1A605829-4DB4-482D-B4BE-D5B418631C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1" y="1561929"/>
            <a:ext cx="673919" cy="12160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5F32606-ED2E-45D6-8A73-4FAAE95B8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8252" y="2651761"/>
            <a:ext cx="11942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Fields</a:t>
            </a:r>
          </a:p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(Attributes)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30C2B172-0B4D-4081-AC7C-6956B9F9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2492" y="2930927"/>
            <a:ext cx="646157" cy="18087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Line 17">
            <a:extLst>
              <a:ext uri="{FF2B5EF4-FFF2-40B4-BE49-F238E27FC236}">
                <a16:creationId xmlns:a16="http://schemas.microsoft.com/office/drawing/2014/main" id="{63739657-3CE0-4360-B4C3-715DD88E56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2491" y="2759119"/>
            <a:ext cx="646158" cy="17180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5" name="Line 17">
            <a:extLst>
              <a:ext uri="{FF2B5EF4-FFF2-40B4-BE49-F238E27FC236}">
                <a16:creationId xmlns:a16="http://schemas.microsoft.com/office/drawing/2014/main" id="{4FA28231-A286-41AE-A95A-7A38C19856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2492" y="2359372"/>
            <a:ext cx="717509" cy="612428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200400" y="4187382"/>
            <a:ext cx="6017832" cy="4053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depicts a Customer table with 6 columns.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188818" y="4685196"/>
          <a:ext cx="6029414" cy="1636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720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Line 17">
            <a:extLst>
              <a:ext uri="{FF2B5EF4-FFF2-40B4-BE49-F238E27FC236}">
                <a16:creationId xmlns:a16="http://schemas.microsoft.com/office/drawing/2014/main" id="{D0DC7B5C-44B1-4D02-BE7B-8A5AB8A01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86183" y="2925937"/>
            <a:ext cx="864336" cy="464194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9EB78893-327D-4812-9C22-7D0307CCB1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8818" y="2902124"/>
            <a:ext cx="864336" cy="88553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EB0482E-6C3A-4D69-AFF4-36CF71BAF5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2492" y="1975922"/>
            <a:ext cx="798557" cy="978819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9390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 animBg="1"/>
      <p:bldP spid="44" grpId="0" animBg="1"/>
      <p:bldP spid="45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Primary Key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3200401" y="1569813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3200400" y="4385595"/>
            <a:ext cx="6017832" cy="4053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This depicts a Customer table with 6 columns.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14EFC67-00BB-4788-A057-5E19E5CF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44" y="1847801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Primary Key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51" name="Line 17">
            <a:extLst>
              <a:ext uri="{FF2B5EF4-FFF2-40B4-BE49-F238E27FC236}">
                <a16:creationId xmlns:a16="http://schemas.microsoft.com/office/drawing/2014/main" id="{F387DE24-EDF3-4AC5-AD4A-8BBB6B8148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4010" y="2170915"/>
            <a:ext cx="542750" cy="77135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3188818" y="4883409"/>
          <a:ext cx="6029414" cy="1636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8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7208">
                <a:tc>
                  <a:txBody>
                    <a:bodyPr/>
                    <a:lstStyle/>
                    <a:p>
                      <a:r>
                        <a:rPr lang="en-US" sz="1400" dirty="0" err="1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Cuddy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08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" name="Content Placeholder 8"/>
          <p:cNvSpPr>
            <a:spLocks noGrp="1"/>
          </p:cNvSpPr>
          <p:nvPr>
            <p:ph idx="1"/>
          </p:nvPr>
        </p:nvSpPr>
        <p:spPr>
          <a:xfrm>
            <a:off x="5105400" y="1575299"/>
            <a:ext cx="5562600" cy="2105688"/>
          </a:xfrm>
        </p:spPr>
        <p:txBody>
          <a:bodyPr>
            <a:noAutofit/>
          </a:bodyPr>
          <a:lstStyle/>
          <a:p>
            <a:r>
              <a:rPr lang="en-US" sz="2400" dirty="0"/>
              <a:t>Entities need to be uniquely identifiable</a:t>
            </a:r>
          </a:p>
          <a:p>
            <a:pPr lvl="1"/>
            <a:r>
              <a:rPr lang="en-US" dirty="0"/>
              <a:t>So you can tell them apart </a:t>
            </a:r>
          </a:p>
          <a:p>
            <a:r>
              <a:rPr lang="en-US" sz="2400" dirty="0"/>
              <a:t>Use a primary key</a:t>
            </a:r>
          </a:p>
          <a:p>
            <a:pPr lvl="1"/>
            <a:r>
              <a:rPr lang="en-US" dirty="0"/>
              <a:t>One or more attributes that </a:t>
            </a:r>
            <a:br>
              <a:rPr lang="en-US" dirty="0"/>
            </a:br>
            <a:r>
              <a:rPr lang="en-US" dirty="0"/>
              <a:t>uniquely identifies an entity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7620000" y="3962400"/>
            <a:ext cx="2971800" cy="26919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/>
              <a:t>How about these as primary keys for Customer: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First name and/or last name?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Social security number?</a:t>
            </a:r>
          </a:p>
        </p:txBody>
      </p:sp>
    </p:spTree>
    <p:extLst>
      <p:ext uri="{BB962C8B-B14F-4D97-AF65-F5344CB8AC3E}">
        <p14:creationId xmlns:p14="http://schemas.microsoft.com/office/powerpoint/2010/main" val="22204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Definition from </a:t>
            </a:r>
            <a:r>
              <a:rPr lang="en-US" dirty="0" err="1"/>
              <a:t>Techopedia</a:t>
            </a:r>
            <a:r>
              <a:rPr lang="en-US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“Data analytics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refers to qualitative and quantitative techniques and processes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rgbClr val="800000"/>
                </a:solidFill>
              </a:rPr>
              <a:t>used to enhance </a:t>
            </a:r>
            <a:r>
              <a:rPr lang="en-US" sz="4000" b="1" dirty="0">
                <a:solidFill>
                  <a:srgbClr val="800000"/>
                </a:solidFill>
              </a:rPr>
              <a:t>productivity and business gain</a:t>
            </a:r>
            <a:r>
              <a:rPr lang="en-US" sz="4000" dirty="0">
                <a:solidFill>
                  <a:srgbClr val="8000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67403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32363" y="3549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486658" y="3505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5139789" y="4075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944753" y="4343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944753" y="4471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189794" y="3983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883" y="5239732"/>
            <a:ext cx="117981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3943" y="4697295"/>
            <a:ext cx="542750" cy="396241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46754" y="4326169"/>
            <a:ext cx="749940" cy="767367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33" name="Content Placeholder 17"/>
          <p:cNvSpPr>
            <a:spLocks noGrp="1"/>
          </p:cNvSpPr>
          <p:nvPr>
            <p:ph idx="1"/>
          </p:nvPr>
        </p:nvSpPr>
        <p:spPr>
          <a:xfrm>
            <a:off x="1981200" y="1349533"/>
            <a:ext cx="8229600" cy="1905000"/>
          </a:xfrm>
        </p:spPr>
        <p:txBody>
          <a:bodyPr>
            <a:normAutofit/>
          </a:bodyPr>
          <a:lstStyle/>
          <a:p>
            <a:r>
              <a:rPr lang="en-US" sz="2400" dirty="0"/>
              <a:t>Cardinality describes the rules of the association (relationship) between entities</a:t>
            </a:r>
          </a:p>
          <a:p>
            <a:pPr marL="342900" lvl="1" indent="-342900"/>
            <a:r>
              <a:rPr lang="en-US" dirty="0"/>
              <a:t>There are many ways of denoting cardinality, but we will use crows feet notation.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292069" y="3983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837814" y="4326168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32363" y="164433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486658" y="1600200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5139789" y="2170505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944753" y="243815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944753" y="256674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189794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883" y="3334733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Minimum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8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03944" y="2738850"/>
            <a:ext cx="553201" cy="44968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29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75024" y="2300045"/>
            <a:ext cx="821670" cy="88849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292069" y="20785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207887" y="4267201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Maximum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maximum number of entities that participate in a relationship (either    or      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408C3E9-FC5C-41F5-88E4-BD77266A6914}"/>
              </a:ext>
            </a:extLst>
          </p:cNvPr>
          <p:cNvCxnSpPr>
            <a:cxnSpLocks/>
          </p:cNvCxnSpPr>
          <p:nvPr/>
        </p:nvCxnSpPr>
        <p:spPr>
          <a:xfrm>
            <a:off x="5875306" y="502601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B5B3BFE-9EAA-411A-9202-C81673A644B9}"/>
              </a:ext>
            </a:extLst>
          </p:cNvPr>
          <p:cNvCxnSpPr>
            <a:cxnSpLocks/>
          </p:cNvCxnSpPr>
          <p:nvPr/>
        </p:nvCxnSpPr>
        <p:spPr>
          <a:xfrm flipH="1" flipV="1">
            <a:off x="6319270" y="5198987"/>
            <a:ext cx="184446" cy="18789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5DF233-024C-4030-9DBB-BC9B109CE3F2}"/>
              </a:ext>
            </a:extLst>
          </p:cNvPr>
          <p:cNvCxnSpPr>
            <a:cxnSpLocks/>
          </p:cNvCxnSpPr>
          <p:nvPr/>
        </p:nvCxnSpPr>
        <p:spPr>
          <a:xfrm flipH="1">
            <a:off x="6328670" y="5026882"/>
            <a:ext cx="175046" cy="17645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780E924-0ADF-4B5F-8349-73A748CFE1C4}"/>
              </a:ext>
            </a:extLst>
          </p:cNvPr>
          <p:cNvCxnSpPr>
            <a:cxnSpLocks/>
          </p:cNvCxnSpPr>
          <p:nvPr/>
        </p:nvCxnSpPr>
        <p:spPr>
          <a:xfrm flipH="1" flipV="1">
            <a:off x="6309860" y="5207246"/>
            <a:ext cx="193856" cy="390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B91DC62-1C3A-4A19-92DE-1630A5EB1E46}"/>
              </a:ext>
            </a:extLst>
          </p:cNvPr>
          <p:cNvCxnSpPr>
            <a:cxnSpLocks/>
          </p:cNvCxnSpPr>
          <p:nvPr/>
        </p:nvCxnSpPr>
        <p:spPr>
          <a:xfrm>
            <a:off x="6163887" y="6254495"/>
            <a:ext cx="0" cy="36854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46EC01B1-ABD7-4C7B-BAF9-E8D5D6C7F368}"/>
              </a:ext>
            </a:extLst>
          </p:cNvPr>
          <p:cNvSpPr/>
          <p:nvPr/>
        </p:nvSpPr>
        <p:spPr>
          <a:xfrm>
            <a:off x="5531146" y="6228030"/>
            <a:ext cx="150603" cy="403323"/>
          </a:xfrm>
          <a:prstGeom prst="ellips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207887" y="5492826"/>
            <a:ext cx="7966954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Minimum cardinality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Describes the minimum number of entities that participate in a relationship (either     or    )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61FE84A-E51E-4FE8-BA0F-F53090DA2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379" y="1043731"/>
            <a:ext cx="1179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en-US" sz="1900" dirty="0">
                <a:solidFill>
                  <a:srgbClr val="FF0000"/>
                </a:solidFill>
              </a:rPr>
              <a:t>Maximum</a:t>
            </a:r>
            <a:br>
              <a:rPr lang="en-US" altLang="en-US" sz="1900" dirty="0">
                <a:solidFill>
                  <a:srgbClr val="FF0000"/>
                </a:solidFill>
              </a:rPr>
            </a:br>
            <a:r>
              <a:rPr lang="en-US" altLang="en-US" sz="1900" dirty="0">
                <a:solidFill>
                  <a:srgbClr val="FF0000"/>
                </a:solidFill>
              </a:rPr>
              <a:t>Cardinality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2" name="Line 17">
            <a:extLst>
              <a:ext uri="{FF2B5EF4-FFF2-40B4-BE49-F238E27FC236}">
                <a16:creationId xmlns:a16="http://schemas.microsoft.com/office/drawing/2014/main" id="{DF0B550B-06B3-4BC6-8CD9-12DC3B594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6694" y="1735185"/>
            <a:ext cx="833393" cy="616120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3" name="Line 17">
            <a:extLst>
              <a:ext uri="{FF2B5EF4-FFF2-40B4-BE49-F238E27FC236}">
                <a16:creationId xmlns:a16="http://schemas.microsoft.com/office/drawing/2014/main" id="{D5E529BD-1861-44BA-8BE3-F418EBE6F2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9794" y="1740497"/>
            <a:ext cx="1006900" cy="337846"/>
          </a:xfrm>
          <a:prstGeom prst="line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endParaRPr lang="en-US" dirty="0">
              <a:highlight>
                <a:srgbClr val="FF0000"/>
              </a:highlight>
            </a:endParaRPr>
          </a:p>
        </p:txBody>
      </p:sp>
      <p:sp>
        <p:nvSpPr>
          <p:cNvPr id="44" name="Oval 43"/>
          <p:cNvSpPr/>
          <p:nvPr/>
        </p:nvSpPr>
        <p:spPr>
          <a:xfrm>
            <a:off x="6823526" y="2418579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3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 animBg="1"/>
      <p:bldP spid="29" grpId="0" animBg="1"/>
      <p:bldP spid="41" grpId="0"/>
      <p:bldP spid="42" grpId="0" animBg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32363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486658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5139789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944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944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189794" y="292360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133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257800" y="2381576"/>
            <a:ext cx="249174" cy="5053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59785" y="1981200"/>
            <a:ext cx="144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6906929" y="2350532"/>
            <a:ext cx="116407" cy="8703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05747" y="1981200"/>
            <a:ext cx="160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dirty="0">
                <a:solidFill>
                  <a:srgbClr val="FF0000"/>
                </a:solidFill>
              </a:rPr>
              <a:t>- many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55355" y="5370850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can only belong to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08934" y="4547215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many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6906929" y="3540349"/>
            <a:ext cx="116407" cy="95641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5257801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290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132363" y="248935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3486658" y="2445215"/>
          <a:ext cx="166554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Cardinality</a:t>
            </a:r>
          </a:p>
        </p:txBody>
      </p:sp>
      <p:cxnSp>
        <p:nvCxnSpPr>
          <p:cNvPr id="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>
            <a:off x="5139789" y="3015520"/>
            <a:ext cx="1957365" cy="396240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6944753" y="3283172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6944753" y="3411760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189794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133600" y="1299065"/>
            <a:ext cx="5120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How to understand the notations: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 flipH="1">
            <a:off x="5257800" y="2381576"/>
            <a:ext cx="315558" cy="5420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59785" y="1981200"/>
            <a:ext cx="141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one</a:t>
            </a:r>
          </a:p>
        </p:txBody>
      </p:sp>
      <p:cxnSp>
        <p:nvCxnSpPr>
          <p:cNvPr id="26" name="Straight Arrow Connector 25"/>
          <p:cNvCxnSpPr>
            <a:stCxn id="27" idx="2"/>
          </p:cNvCxnSpPr>
          <p:nvPr/>
        </p:nvCxnSpPr>
        <p:spPr>
          <a:xfrm>
            <a:off x="6835691" y="2350533"/>
            <a:ext cx="10624" cy="85507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05748" y="1981200"/>
            <a:ext cx="145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FF0000"/>
                </a:solidFill>
              </a:rPr>
              <a:t>at least </a:t>
            </a:r>
            <a:r>
              <a:rPr lang="en-US" dirty="0">
                <a:solidFill>
                  <a:srgbClr val="FF0000"/>
                </a:solidFill>
              </a:rPr>
              <a:t>- zero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55355" y="5370850"/>
            <a:ext cx="38768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order has to belong to at least </a:t>
            </a:r>
            <a:r>
              <a:rPr lang="en-US" sz="2200" b="1" dirty="0">
                <a:solidFill>
                  <a:srgbClr val="0070C0"/>
                </a:solidFill>
              </a:rPr>
              <a:t>one</a:t>
            </a:r>
            <a:r>
              <a:rPr lang="en-US" sz="2200" dirty="0">
                <a:solidFill>
                  <a:srgbClr val="0070C0"/>
                </a:solidFill>
              </a:rPr>
              <a:t> customer.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08934" y="4547215"/>
            <a:ext cx="38713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70C0"/>
                </a:solidFill>
              </a:rPr>
              <a:t>One customer can have </a:t>
            </a:r>
            <a:r>
              <a:rPr lang="en-US" sz="2200" b="1" dirty="0">
                <a:solidFill>
                  <a:srgbClr val="0070C0"/>
                </a:solidFill>
              </a:rPr>
              <a:t>no (zero)</a:t>
            </a:r>
            <a:r>
              <a:rPr lang="en-US" sz="2200" dirty="0">
                <a:solidFill>
                  <a:srgbClr val="0070C0"/>
                </a:solidFill>
              </a:rPr>
              <a:t> orders.</a:t>
            </a:r>
          </a:p>
        </p:txBody>
      </p:sp>
      <p:cxnSp>
        <p:nvCxnSpPr>
          <p:cNvPr id="32" name="Straight Arrow Connector 31"/>
          <p:cNvCxnSpPr>
            <a:cxnSpLocks/>
          </p:cNvCxnSpPr>
          <p:nvPr/>
        </p:nvCxnSpPr>
        <p:spPr>
          <a:xfrm flipV="1">
            <a:off x="6886549" y="3725375"/>
            <a:ext cx="0" cy="98162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5257801" y="3205611"/>
            <a:ext cx="132767" cy="1982582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5257800" y="2923604"/>
            <a:ext cx="0" cy="2005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846315" y="3261560"/>
            <a:ext cx="86018" cy="2963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41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957598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Minimums are generally stated as either zero or one:</a:t>
            </a:r>
          </a:p>
          <a:p>
            <a:pPr lvl="1"/>
            <a:r>
              <a:rPr lang="en-US" sz="2000" dirty="0"/>
              <a:t>0 (optional): participation in the relationship by the entity is optional.</a:t>
            </a:r>
          </a:p>
          <a:p>
            <a:pPr lvl="1"/>
            <a:r>
              <a:rPr lang="en-US" sz="2000" dirty="0"/>
              <a:t>1 (mandatory): participation in the relationship by the entity is mandatory.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Minimum Cardinality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48400" y="2590801"/>
            <a:ext cx="39624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certificate is </a:t>
            </a:r>
            <a:r>
              <a:rPr lang="en-US" sz="2000" b="1" dirty="0"/>
              <a:t>optional</a:t>
            </a:r>
            <a:r>
              <a:rPr lang="en-US" sz="2000" dirty="0"/>
              <a:t> for a programmer; or a programmer may not have any certificates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724400" y="3511250"/>
            <a:ext cx="0" cy="6035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049018" y="2590801"/>
            <a:ext cx="405003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programmer is </a:t>
            </a:r>
            <a:r>
              <a:rPr lang="en-US" sz="2000" b="1" dirty="0"/>
              <a:t>mandatory</a:t>
            </a:r>
            <a:r>
              <a:rPr lang="en-US" sz="2000" dirty="0"/>
              <a:t> for a certificate); or a certificate has to be issued to (at least) one programmer.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696200" y="3606464"/>
            <a:ext cx="0" cy="508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066269" y="5486401"/>
            <a:ext cx="4605338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1:m maximum cardinality: a programmer</a:t>
            </a:r>
          </a:p>
          <a:p>
            <a:r>
              <a:rPr lang="en-US" sz="2000" dirty="0"/>
              <a:t>can have </a:t>
            </a:r>
            <a:r>
              <a:rPr lang="en-US" sz="2000" b="1" dirty="0"/>
              <a:t>many</a:t>
            </a:r>
            <a:r>
              <a:rPr lang="en-US" sz="2000" dirty="0"/>
              <a:t> certificates; a certificate is issued to (at most) </a:t>
            </a:r>
            <a:r>
              <a:rPr lang="en-US" sz="2000" b="1" dirty="0"/>
              <a:t>one</a:t>
            </a:r>
            <a:r>
              <a:rPr lang="en-US" sz="2000" dirty="0"/>
              <a:t> programmer</a:t>
            </a:r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flipV="1">
            <a:off x="6368938" y="4419600"/>
            <a:ext cx="1555862" cy="1066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5" idx="0"/>
          </p:cNvCxnSpPr>
          <p:nvPr/>
        </p:nvCxnSpPr>
        <p:spPr>
          <a:xfrm flipH="1" flipV="1">
            <a:off x="4569618" y="4495800"/>
            <a:ext cx="179932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7704514" y="4135581"/>
            <a:ext cx="80916" cy="228600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/>
          <p:cNvCxnSpPr/>
          <p:nvPr/>
        </p:nvCxnSpPr>
        <p:spPr>
          <a:xfrm>
            <a:off x="4674004" y="4135583"/>
            <a:ext cx="0" cy="23383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837411" y="398847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Programmer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4513097" y="4231296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4563102" y="4139644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992798" y="3988472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Certificate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7806760" y="4103924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7806760" y="4232512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41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One-to-One (1:1)</a:t>
            </a:r>
          </a:p>
          <a:p>
            <a:pPr lvl="1"/>
            <a:r>
              <a:rPr lang="en-US" dirty="0"/>
              <a:t>A single instance of one entity is related to a single instance of another entity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One-to-One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0" y="5251135"/>
            <a:ext cx="434340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governor governs (at most) </a:t>
            </a:r>
            <a:r>
              <a:rPr lang="en-US" sz="2000" b="1" dirty="0"/>
              <a:t>one</a:t>
            </a:r>
            <a:r>
              <a:rPr lang="en-US" sz="2000" dirty="0"/>
              <a:t> state</a:t>
            </a:r>
          </a:p>
        </p:txBody>
      </p:sp>
      <p:cxnSp>
        <p:nvCxnSpPr>
          <p:cNvPr id="8" name="Straight Arrow Connector 7"/>
          <p:cNvCxnSpPr>
            <a:stCxn id="9" idx="0"/>
          </p:cNvCxnSpPr>
          <p:nvPr/>
        </p:nvCxnSpPr>
        <p:spPr>
          <a:xfrm flipH="1" flipV="1">
            <a:off x="4573194" y="3458762"/>
            <a:ext cx="227407" cy="12625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19400" y="4721352"/>
            <a:ext cx="396240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state has (at most) </a:t>
            </a:r>
            <a:r>
              <a:rPr lang="en-US" sz="2000" b="1" dirty="0"/>
              <a:t>one</a:t>
            </a:r>
            <a:r>
              <a:rPr lang="en-US" sz="2000" dirty="0"/>
              <a:t> governor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V="1">
            <a:off x="7505700" y="3574735"/>
            <a:ext cx="3429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802942" y="2994217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Governor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4478628" y="3237041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4528633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7848600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7958329" y="2994217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8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3751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One-to-Many (1:n or 1:m)</a:t>
            </a:r>
          </a:p>
          <a:p>
            <a:pPr lvl="1"/>
            <a:r>
              <a:rPr lang="en-US" dirty="0"/>
              <a:t>A single instance of one entity is related to multiple instances of another entity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One-to-Many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2188464" y="5334000"/>
            <a:ext cx="512673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book is published by (at most) </a:t>
            </a:r>
            <a:r>
              <a:rPr lang="en-US" sz="2000" b="1" dirty="0"/>
              <a:t>one</a:t>
            </a:r>
            <a:r>
              <a:rPr lang="en-US" sz="2000" dirty="0"/>
              <a:t> publisher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7342632" y="3675368"/>
            <a:ext cx="283804" cy="11492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410200" y="4756886"/>
            <a:ext cx="498652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publisher can publish </a:t>
            </a:r>
            <a:r>
              <a:rPr lang="en-US" sz="2000" b="1" dirty="0"/>
              <a:t>many</a:t>
            </a:r>
            <a:r>
              <a:rPr lang="en-US" sz="2000" dirty="0"/>
              <a:t> books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H="1" flipV="1">
            <a:off x="4495800" y="3426002"/>
            <a:ext cx="256032" cy="1907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802942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Publisher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4478628" y="3237041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4FCC94-F891-448B-BB29-4DA96AD9DD57}"/>
              </a:ext>
            </a:extLst>
          </p:cNvPr>
          <p:cNvCxnSpPr/>
          <p:nvPr/>
        </p:nvCxnSpPr>
        <p:spPr>
          <a:xfrm>
            <a:off x="4528633" y="3145389"/>
            <a:ext cx="0" cy="2214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7958329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7755650" y="311576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7755650" y="324435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12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1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/>
              <a:t>Many-to-Many (</a:t>
            </a:r>
            <a:r>
              <a:rPr lang="en-US" dirty="0" err="1"/>
              <a:t>n:n</a:t>
            </a:r>
            <a:r>
              <a:rPr lang="en-US" dirty="0"/>
              <a:t> or m:m)</a:t>
            </a:r>
          </a:p>
          <a:p>
            <a:pPr lvl="1"/>
            <a:r>
              <a:rPr lang="en-US" dirty="0"/>
              <a:t>Each instance of one entity is related to multiple instances of another entity, and vice versa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81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Many-to-Many Relationship</a:t>
            </a:r>
          </a:p>
        </p:txBody>
      </p:sp>
      <p:sp>
        <p:nvSpPr>
          <p:cNvPr id="2" name="Rectangle 1"/>
          <p:cNvSpPr/>
          <p:nvPr/>
        </p:nvSpPr>
        <p:spPr>
          <a:xfrm>
            <a:off x="1981200" y="5175504"/>
            <a:ext cx="4605338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An author can write </a:t>
            </a:r>
            <a:r>
              <a:rPr lang="en-US" sz="2000" b="1" dirty="0"/>
              <a:t>many</a:t>
            </a:r>
            <a:r>
              <a:rPr lang="en-US" sz="2000" dirty="0"/>
              <a:t> books</a:t>
            </a:r>
          </a:p>
        </p:txBody>
      </p:sp>
      <p:cxnSp>
        <p:nvCxnSpPr>
          <p:cNvPr id="8" name="Straight Arrow Connector 7"/>
          <p:cNvCxnSpPr>
            <a:stCxn id="9" idx="0"/>
          </p:cNvCxnSpPr>
          <p:nvPr/>
        </p:nvCxnSpPr>
        <p:spPr>
          <a:xfrm flipH="1" flipV="1">
            <a:off x="7623989" y="3581401"/>
            <a:ext cx="256711" cy="714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99983" y="4295745"/>
            <a:ext cx="5361432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/>
              <a:t>A book can be written by </a:t>
            </a:r>
            <a:r>
              <a:rPr lang="en-US" sz="2000" b="1" dirty="0"/>
              <a:t>many</a:t>
            </a:r>
            <a:r>
              <a:rPr lang="en-US" sz="2000" dirty="0"/>
              <a:t> authors</a:t>
            </a:r>
          </a:p>
        </p:txBody>
      </p:sp>
      <p:cxnSp>
        <p:nvCxnSpPr>
          <p:cNvPr id="11" name="Straight Arrow Connector 10"/>
          <p:cNvCxnSpPr>
            <a:stCxn id="2" idx="0"/>
          </p:cNvCxnSpPr>
          <p:nvPr/>
        </p:nvCxnSpPr>
        <p:spPr>
          <a:xfrm flipV="1">
            <a:off x="4283870" y="3581400"/>
            <a:ext cx="135731" cy="1594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802942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Elbow Connector 12">
            <a:extLst>
              <a:ext uri="{FF2B5EF4-FFF2-40B4-BE49-F238E27FC236}">
                <a16:creationId xmlns:a16="http://schemas.microsoft.com/office/drawing/2014/main" id="{33AEF0A1-9AA1-4124-8165-51A7CD4EECC5}"/>
              </a:ext>
            </a:extLst>
          </p:cNvPr>
          <p:cNvCxnSpPr>
            <a:cxnSpLocks/>
          </p:cNvCxnSpPr>
          <p:nvPr/>
        </p:nvCxnSpPr>
        <p:spPr>
          <a:xfrm flipV="1">
            <a:off x="4478628" y="3237041"/>
            <a:ext cx="3446173" cy="265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7958329" y="2990996"/>
          <a:ext cx="1665549" cy="492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5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20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 flipH="1">
            <a:off x="7755650" y="3115767"/>
            <a:ext cx="157164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H="1" flipV="1">
            <a:off x="7755650" y="3244355"/>
            <a:ext cx="166688" cy="128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BFFF837-7326-45D2-B7FE-C884EE6D56AD}"/>
              </a:ext>
            </a:extLst>
          </p:cNvPr>
          <p:cNvCxnSpPr/>
          <p:nvPr/>
        </p:nvCxnSpPr>
        <p:spPr>
          <a:xfrm>
            <a:off x="4494544" y="3094959"/>
            <a:ext cx="101339" cy="149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BBE9D6C-783E-42D9-866C-64251FF975D9}"/>
              </a:ext>
            </a:extLst>
          </p:cNvPr>
          <p:cNvCxnSpPr/>
          <p:nvPr/>
        </p:nvCxnSpPr>
        <p:spPr>
          <a:xfrm flipV="1">
            <a:off x="4485020" y="3244356"/>
            <a:ext cx="110863" cy="121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21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The Rules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E1ECAB2-B2F5-47D4-BF19-0494E2441D15}"/>
              </a:ext>
            </a:extLst>
          </p:cNvPr>
          <p:cNvSpPr/>
          <p:nvPr/>
        </p:nvSpPr>
        <p:spPr>
          <a:xfrm>
            <a:off x="5071872" y="4490131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Primary key field of “1” table put into “many” table as foreign key field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7065210-7867-4D14-B6A5-5A298B594859}"/>
              </a:ext>
            </a:extLst>
          </p:cNvPr>
          <p:cNvSpPr/>
          <p:nvPr/>
        </p:nvSpPr>
        <p:spPr>
          <a:xfrm>
            <a:off x="2438400" y="4382082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dirty="0"/>
              <a:t>1:many relationships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6E19A79-B156-49FB-8314-F30F8F719771}"/>
              </a:ext>
            </a:extLst>
          </p:cNvPr>
          <p:cNvSpPr/>
          <p:nvPr/>
        </p:nvSpPr>
        <p:spPr>
          <a:xfrm>
            <a:off x="5071872" y="5580758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Create new table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1:many relationships with original tables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4898016-D04B-4D28-871C-700B1B4423AF}"/>
              </a:ext>
            </a:extLst>
          </p:cNvPr>
          <p:cNvSpPr/>
          <p:nvPr/>
        </p:nvSpPr>
        <p:spPr>
          <a:xfrm>
            <a:off x="2438400" y="5472708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dirty="0" err="1"/>
              <a:t>many:many</a:t>
            </a:r>
            <a:r>
              <a:rPr lang="en-US" sz="3000" dirty="0"/>
              <a:t> relationships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51D3743-D4DC-4422-A671-161BD4CA2C61}"/>
              </a:ext>
            </a:extLst>
          </p:cNvPr>
          <p:cNvSpPr/>
          <p:nvPr/>
        </p:nvSpPr>
        <p:spPr>
          <a:xfrm>
            <a:off x="5071872" y="3390322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Put primary key field of one table into other table as foreign key field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B08D094-82C3-4703-82AF-1793FCBE7007}"/>
              </a:ext>
            </a:extLst>
          </p:cNvPr>
          <p:cNvSpPr/>
          <p:nvPr/>
        </p:nvSpPr>
        <p:spPr>
          <a:xfrm>
            <a:off x="2438400" y="3282273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dirty="0"/>
              <a:t>1:1 relationships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38400" y="1046263"/>
            <a:ext cx="7315200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1. Define entities and attributes and the relationship between entities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38400" y="1916773"/>
            <a:ext cx="7315200" cy="81267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2. Create a table for every entity and table fields for every entity’s attributes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438400" y="2762972"/>
            <a:ext cx="7315200" cy="48577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3. Implement relationships between the tables</a:t>
            </a:r>
          </a:p>
        </p:txBody>
      </p:sp>
    </p:spTree>
    <p:extLst>
      <p:ext uri="{BB962C8B-B14F-4D97-AF65-F5344CB8AC3E}">
        <p14:creationId xmlns:p14="http://schemas.microsoft.com/office/powerpoint/2010/main" val="4276375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Create Tables and Fields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471652" y="3611880"/>
          <a:ext cx="148388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6556868" y="3979215"/>
          <a:ext cx="1564991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8493410" y="39792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2" name="Table 51"/>
          <p:cNvGraphicFramePr>
            <a:graphicFrameLocks noGrp="1"/>
          </p:cNvGraphicFramePr>
          <p:nvPr/>
        </p:nvGraphicFramePr>
        <p:xfrm>
          <a:off x="4452852" y="3979215"/>
          <a:ext cx="164134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915085" y="1066800"/>
          <a:ext cx="6686115" cy="222504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860183">
                  <a:extLst>
                    <a:ext uri="{9D8B030D-6E8A-4147-A177-3AD203B41FA5}">
                      <a16:colId xmlns:a16="http://schemas.microsoft.com/office/drawing/2014/main" val="3312192211"/>
                    </a:ext>
                  </a:extLst>
                </a:gridCol>
                <a:gridCol w="4825932">
                  <a:extLst>
                    <a:ext uri="{9D8B030D-6E8A-4147-A177-3AD203B41FA5}">
                      <a16:colId xmlns:a16="http://schemas.microsoft.com/office/drawing/2014/main" val="281637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Attribute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518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CustomerID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FirstName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LastName</a:t>
                      </a:r>
                      <a:r>
                        <a:rPr lang="en-US" dirty="0"/>
                        <a:t>,</a:t>
                      </a:r>
                      <a:r>
                        <a:rPr lang="en-US" baseline="0" dirty="0"/>
                        <a:t> City, State, Zip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13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Membership</a:t>
                      </a:r>
                      <a:r>
                        <a:rPr lang="en-US" baseline="0" dirty="0" err="1"/>
                        <a:t>ID</a:t>
                      </a:r>
                      <a:r>
                        <a:rPr lang="en-US" baseline="0" dirty="0"/>
                        <a:t>, Level, Points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94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543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r>
                        <a:rPr lang="en-US" baseline="0" dirty="0"/>
                        <a:t>, </a:t>
                      </a:r>
                      <a:r>
                        <a:rPr lang="en-US" baseline="0" dirty="0" err="1"/>
                        <a:t>ProductName</a:t>
                      </a:r>
                      <a:r>
                        <a:rPr lang="en-US" baseline="0" dirty="0"/>
                        <a:t>, Price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7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 attributes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Quantity (Attribute</a:t>
                      </a:r>
                      <a:r>
                        <a:rPr lang="en-US" baseline="0" dirty="0"/>
                        <a:t> of both </a:t>
                      </a:r>
                      <a:r>
                        <a:rPr lang="en-US" dirty="0"/>
                        <a:t>order</a:t>
                      </a:r>
                      <a:r>
                        <a:rPr lang="en-US" baseline="0" dirty="0"/>
                        <a:t> and product)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842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47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What this course is about</a:t>
            </a:r>
            <a:br>
              <a:rPr lang="en-US" sz="2400" dirty="0"/>
            </a:br>
            <a:endParaRPr lang="en-US" sz="1000" dirty="0"/>
          </a:p>
          <a:p>
            <a:r>
              <a:rPr lang="en-US" sz="2400" dirty="0"/>
              <a:t>Introduce you to some fundamental and widely used concepts and techniques in data analytics</a:t>
            </a:r>
          </a:p>
          <a:p>
            <a:pPr marL="0" indent="0">
              <a:buNone/>
            </a:pPr>
            <a:r>
              <a:rPr lang="en-US" sz="2200" dirty="0"/>
              <a:t>	 -  designing and using database systems (e.g. SQL, NoSQL) and</a:t>
            </a:r>
          </a:p>
          <a:p>
            <a:pPr marL="0" indent="0">
              <a:buNone/>
            </a:pPr>
            <a:r>
              <a:rPr lang="en-US" sz="2200" dirty="0"/>
              <a:t>	 -  analyzing business data (e.g. Clustering, Classification)</a:t>
            </a:r>
          </a:p>
          <a:p>
            <a:pPr marL="0" indent="0">
              <a:buNone/>
            </a:pPr>
            <a:r>
              <a:rPr lang="en-US" sz="2200" dirty="0"/>
              <a:t>	 -  which have become part of today’s “business language”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Think about how you can use them in your future career</a:t>
            </a:r>
          </a:p>
          <a:p>
            <a:endParaRPr lang="en-US" sz="1000" dirty="0"/>
          </a:p>
          <a:p>
            <a:r>
              <a:rPr lang="en-US" sz="2400" dirty="0"/>
              <a:t>Expose you to various software tools (MySQL, R, Tableau Prep) to solve some problems using what you will learn.</a:t>
            </a:r>
          </a:p>
        </p:txBody>
      </p:sp>
    </p:spTree>
    <p:extLst>
      <p:ext uri="{BB962C8B-B14F-4D97-AF65-F5344CB8AC3E}">
        <p14:creationId xmlns:p14="http://schemas.microsoft.com/office/powerpoint/2010/main" val="32592927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409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The Customer and Order Tables: </a:t>
            </a:r>
            <a:br>
              <a:rPr lang="en-US" sz="3600" dirty="0"/>
            </a:br>
            <a:r>
              <a:rPr lang="en-US" sz="3600" dirty="0"/>
              <a:t>The m:m Relationship</a:t>
            </a:r>
          </a:p>
        </p:txBody>
      </p:sp>
      <p:sp>
        <p:nvSpPr>
          <p:cNvPr id="12" name="Freeform: Shape 9">
            <a:extLst>
              <a:ext uri="{FF2B5EF4-FFF2-40B4-BE49-F238E27FC236}">
                <a16:creationId xmlns:a16="http://schemas.microsoft.com/office/drawing/2014/main" id="{D6E19A79-B156-49FB-8314-F30F8F719771}"/>
              </a:ext>
            </a:extLst>
          </p:cNvPr>
          <p:cNvSpPr/>
          <p:nvPr/>
        </p:nvSpPr>
        <p:spPr>
          <a:xfrm>
            <a:off x="5066035" y="1747769"/>
            <a:ext cx="4681729" cy="864394"/>
          </a:xfrm>
          <a:custGeom>
            <a:avLst/>
            <a:gdLst>
              <a:gd name="connsiteX0" fmla="*/ 144068 w 864393"/>
              <a:gd name="connsiteY0" fmla="*/ 0 h 4681728"/>
              <a:gd name="connsiteX1" fmla="*/ 720325 w 864393"/>
              <a:gd name="connsiteY1" fmla="*/ 0 h 4681728"/>
              <a:gd name="connsiteX2" fmla="*/ 864393 w 864393"/>
              <a:gd name="connsiteY2" fmla="*/ 144068 h 4681728"/>
              <a:gd name="connsiteX3" fmla="*/ 864393 w 864393"/>
              <a:gd name="connsiteY3" fmla="*/ 4681728 h 4681728"/>
              <a:gd name="connsiteX4" fmla="*/ 864393 w 864393"/>
              <a:gd name="connsiteY4" fmla="*/ 4681728 h 4681728"/>
              <a:gd name="connsiteX5" fmla="*/ 0 w 864393"/>
              <a:gd name="connsiteY5" fmla="*/ 4681728 h 4681728"/>
              <a:gd name="connsiteX6" fmla="*/ 0 w 864393"/>
              <a:gd name="connsiteY6" fmla="*/ 4681728 h 4681728"/>
              <a:gd name="connsiteX7" fmla="*/ 0 w 864393"/>
              <a:gd name="connsiteY7" fmla="*/ 144068 h 4681728"/>
              <a:gd name="connsiteX8" fmla="*/ 144068 w 864393"/>
              <a:gd name="connsiteY8" fmla="*/ 0 h 468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393" h="4681728">
                <a:moveTo>
                  <a:pt x="864393" y="780303"/>
                </a:moveTo>
                <a:lnTo>
                  <a:pt x="864393" y="3901425"/>
                </a:lnTo>
                <a:cubicBezTo>
                  <a:pt x="864393" y="4332375"/>
                  <a:pt x="852484" y="4681725"/>
                  <a:pt x="837793" y="4681725"/>
                </a:cubicBezTo>
                <a:lnTo>
                  <a:pt x="0" y="4681725"/>
                </a:lnTo>
                <a:lnTo>
                  <a:pt x="0" y="4681725"/>
                </a:lnTo>
                <a:lnTo>
                  <a:pt x="0" y="3"/>
                </a:lnTo>
                <a:lnTo>
                  <a:pt x="0" y="3"/>
                </a:lnTo>
                <a:lnTo>
                  <a:pt x="837793" y="3"/>
                </a:lnTo>
                <a:cubicBezTo>
                  <a:pt x="852484" y="3"/>
                  <a:pt x="864393" y="349353"/>
                  <a:pt x="864393" y="780303"/>
                </a:cubicBezTo>
                <a:close/>
              </a:path>
            </a:pathLst>
          </a:custGeom>
        </p:spPr>
        <p:style>
          <a:lnRef idx="2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6201" tIns="80296" rIns="118396" bIns="80297" numCol="1" spcCol="1270" anchor="ctr" anchorCtr="0">
            <a:noAutofit/>
          </a:bodyPr>
          <a:lstStyle/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Create new table</a:t>
            </a:r>
          </a:p>
          <a:p>
            <a:pPr marL="228600" lvl="1" indent="-228600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dirty="0"/>
              <a:t>1:many relationships with original tables</a:t>
            </a:r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D4898016-D04B-4D28-871C-700B1B4423AF}"/>
              </a:ext>
            </a:extLst>
          </p:cNvPr>
          <p:cNvSpPr/>
          <p:nvPr/>
        </p:nvSpPr>
        <p:spPr>
          <a:xfrm>
            <a:off x="2432563" y="1639719"/>
            <a:ext cx="2633472" cy="1080492"/>
          </a:xfrm>
          <a:custGeom>
            <a:avLst/>
            <a:gdLst>
              <a:gd name="connsiteX0" fmla="*/ 0 w 2633472"/>
              <a:gd name="connsiteY0" fmla="*/ 180086 h 1080492"/>
              <a:gd name="connsiteX1" fmla="*/ 180086 w 2633472"/>
              <a:gd name="connsiteY1" fmla="*/ 0 h 1080492"/>
              <a:gd name="connsiteX2" fmla="*/ 2453386 w 2633472"/>
              <a:gd name="connsiteY2" fmla="*/ 0 h 1080492"/>
              <a:gd name="connsiteX3" fmla="*/ 2633472 w 2633472"/>
              <a:gd name="connsiteY3" fmla="*/ 180086 h 1080492"/>
              <a:gd name="connsiteX4" fmla="*/ 2633472 w 2633472"/>
              <a:gd name="connsiteY4" fmla="*/ 900406 h 1080492"/>
              <a:gd name="connsiteX5" fmla="*/ 2453386 w 2633472"/>
              <a:gd name="connsiteY5" fmla="*/ 1080492 h 1080492"/>
              <a:gd name="connsiteX6" fmla="*/ 180086 w 2633472"/>
              <a:gd name="connsiteY6" fmla="*/ 1080492 h 1080492"/>
              <a:gd name="connsiteX7" fmla="*/ 0 w 2633472"/>
              <a:gd name="connsiteY7" fmla="*/ 900406 h 1080492"/>
              <a:gd name="connsiteX8" fmla="*/ 0 w 2633472"/>
              <a:gd name="connsiteY8" fmla="*/ 180086 h 1080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33472" h="1080492">
                <a:moveTo>
                  <a:pt x="0" y="180086"/>
                </a:moveTo>
                <a:cubicBezTo>
                  <a:pt x="0" y="80627"/>
                  <a:pt x="80627" y="0"/>
                  <a:pt x="180086" y="0"/>
                </a:cubicBezTo>
                <a:lnTo>
                  <a:pt x="2453386" y="0"/>
                </a:lnTo>
                <a:cubicBezTo>
                  <a:pt x="2552845" y="0"/>
                  <a:pt x="2633472" y="80627"/>
                  <a:pt x="2633472" y="180086"/>
                </a:cubicBezTo>
                <a:lnTo>
                  <a:pt x="2633472" y="900406"/>
                </a:lnTo>
                <a:cubicBezTo>
                  <a:pt x="2633472" y="999865"/>
                  <a:pt x="2552845" y="1080492"/>
                  <a:pt x="2453386" y="1080492"/>
                </a:cubicBezTo>
                <a:lnTo>
                  <a:pt x="180086" y="1080492"/>
                </a:lnTo>
                <a:cubicBezTo>
                  <a:pt x="80627" y="1080492"/>
                  <a:pt x="0" y="999865"/>
                  <a:pt x="0" y="900406"/>
                </a:cubicBezTo>
                <a:lnTo>
                  <a:pt x="0" y="1800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045" tIns="109895" rIns="167045" bIns="109895" numCol="1" spcCol="1270" anchor="ctr" anchorCtr="0">
            <a:noAutofit/>
          </a:bodyPr>
          <a:lstStyle/>
          <a:p>
            <a:pPr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dirty="0" err="1"/>
              <a:t>many:many</a:t>
            </a:r>
            <a:r>
              <a:rPr lang="en-US" sz="3000" dirty="0"/>
              <a:t> relationships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52026" y="4468036"/>
            <a:ext cx="177800" cy="228600"/>
            <a:chOff x="2362200" y="3306762"/>
            <a:chExt cx="177800" cy="228600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2362200" y="330676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2362200" y="343376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6" name="Freeform 25"/>
          <p:cNvSpPr/>
          <p:nvPr/>
        </p:nvSpPr>
        <p:spPr>
          <a:xfrm>
            <a:off x="4640994" y="3960179"/>
            <a:ext cx="712126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4805566" y="3820478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8" name="Group 27"/>
          <p:cNvGrpSpPr/>
          <p:nvPr/>
        </p:nvGrpSpPr>
        <p:grpSpPr>
          <a:xfrm>
            <a:off x="5035826" y="4233863"/>
            <a:ext cx="177800" cy="228600"/>
            <a:chOff x="4622800" y="3036252"/>
            <a:chExt cx="177800" cy="228600"/>
          </a:xfrm>
        </p:grpSpPr>
        <p:cxnSp>
          <p:nvCxnSpPr>
            <p:cNvPr id="29" name="Straight Connector 28"/>
            <p:cNvCxnSpPr/>
            <p:nvPr/>
          </p:nvCxnSpPr>
          <p:spPr>
            <a:xfrm flipH="1">
              <a:off x="4622800" y="303625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 flipV="1">
              <a:off x="4622800" y="316325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31" name="Freeform 30"/>
          <p:cNvSpPr/>
          <p:nvPr/>
        </p:nvSpPr>
        <p:spPr>
          <a:xfrm flipV="1">
            <a:off x="7015871" y="3960179"/>
            <a:ext cx="526384" cy="75374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7427909" y="3820234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33" name="Group 32"/>
          <p:cNvGrpSpPr/>
          <p:nvPr/>
        </p:nvGrpSpPr>
        <p:grpSpPr>
          <a:xfrm>
            <a:off x="7012747" y="4611529"/>
            <a:ext cx="186843" cy="197644"/>
            <a:chOff x="6599720" y="3413918"/>
            <a:chExt cx="186843" cy="197644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6605588" y="3413918"/>
              <a:ext cx="176212" cy="10239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6599720" y="3516312"/>
              <a:ext cx="186843" cy="952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3156227" y="3383456"/>
          <a:ext cx="1564991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5227074" y="3389185"/>
          <a:ext cx="1740141" cy="18419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40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905">
                <a:tc>
                  <a:txBody>
                    <a:bodyPr/>
                    <a:lstStyle/>
                    <a:p>
                      <a:r>
                        <a:rPr lang="en-US" dirty="0" err="1"/>
                        <a:t>OrderProduct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7543801" y="3429000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374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Now the </a:t>
            </a:r>
            <a:r>
              <a:rPr lang="en-US" dirty="0" err="1"/>
              <a:t>many:many</a:t>
            </a:r>
            <a:r>
              <a:rPr lang="en-US" dirty="0"/>
              <a:t> relationship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625282"/>
          <a:ext cx="4038918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OrderDate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Customer</a:t>
                      </a:r>
                      <a:r>
                        <a:rPr lang="en-US" sz="1400" baseline="0" dirty="0"/>
                        <a:t> ID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28801" y="1230252"/>
            <a:ext cx="1426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Order Table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1" y="4158992"/>
          <a:ext cx="4359911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4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ProductID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Eggo</a:t>
                      </a:r>
                      <a:r>
                        <a:rPr lang="en-US" sz="1400" dirty="0"/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French Toast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66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Granola Bars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590168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28800" y="3763962"/>
            <a:ext cx="1640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Product Table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00801" y="1644392"/>
          <a:ext cx="4136073" cy="422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3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0030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095309" y="1249362"/>
            <a:ext cx="226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OrderProduct</a:t>
            </a:r>
            <a:r>
              <a:rPr lang="en-US" sz="2000" b="1" dirty="0"/>
              <a:t> Table</a:t>
            </a:r>
          </a:p>
        </p:txBody>
      </p:sp>
      <p:sp>
        <p:nvSpPr>
          <p:cNvPr id="15" name="Up Arrow 14"/>
          <p:cNvSpPr/>
          <p:nvPr/>
        </p:nvSpPr>
        <p:spPr>
          <a:xfrm>
            <a:off x="6553200" y="5870952"/>
            <a:ext cx="3810000" cy="910848"/>
          </a:xfrm>
          <a:prstGeom prst="upArrow">
            <a:avLst>
              <a:gd name="adj1" fmla="val 81240"/>
              <a:gd name="adj2" fmla="val 5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table relates Order and Product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236628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To figure out what each order contains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8382000" cy="4876800"/>
          </a:xfrm>
        </p:spPr>
        <p:txBody>
          <a:bodyPr/>
          <a:lstStyle/>
          <a:p>
            <a:r>
              <a:rPr lang="en-US" dirty="0"/>
              <a:t>Match the Product IDs and Order IDs of the tables, starting with the table with the </a:t>
            </a:r>
            <a:r>
              <a:rPr lang="en-US" b="1" dirty="0"/>
              <a:t>foreign keys </a:t>
            </a:r>
            <a:r>
              <a:rPr lang="en-US" dirty="0"/>
              <a:t>(Order-Product):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3200400"/>
          <a:ext cx="8991599" cy="3053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4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0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9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9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5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813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45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Order</a:t>
                      </a:r>
                      <a:br>
                        <a:rPr lang="en-US" sz="1200" dirty="0"/>
                      </a:br>
                      <a:r>
                        <a:rPr lang="en-US" sz="12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3-3-2011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3-4-2011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3-6-2011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1676400" y="2631440"/>
            <a:ext cx="33528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OrderProduct</a:t>
            </a:r>
            <a:r>
              <a:rPr lang="en-US" dirty="0"/>
              <a:t>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5029200" y="2631440"/>
            <a:ext cx="2819401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7" name="Left-Right Arrow 6"/>
          <p:cNvSpPr/>
          <p:nvPr/>
        </p:nvSpPr>
        <p:spPr>
          <a:xfrm>
            <a:off x="7848600" y="2631440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Product Table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09800" y="6400800"/>
            <a:ext cx="7848600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 which customers ordered </a:t>
            </a:r>
            <a:r>
              <a:rPr lang="en-US" dirty="0" err="1"/>
              <a:t>Eggo</a:t>
            </a:r>
            <a:r>
              <a:rPr lang="en-US" dirty="0"/>
              <a:t> Waffles (by their Customer IDs)?</a:t>
            </a:r>
          </a:p>
        </p:txBody>
      </p:sp>
    </p:spTree>
    <p:extLst>
      <p:ext uri="{BB962C8B-B14F-4D97-AF65-F5344CB8AC3E}">
        <p14:creationId xmlns:p14="http://schemas.microsoft.com/office/powerpoint/2010/main" val="4276046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This is a join</a:t>
            </a:r>
          </a:p>
        </p:txBody>
      </p:sp>
      <p:sp>
        <p:nvSpPr>
          <p:cNvPr id="19" name="Left-Right Arrow 18"/>
          <p:cNvSpPr/>
          <p:nvPr/>
        </p:nvSpPr>
        <p:spPr>
          <a:xfrm>
            <a:off x="1676400" y="944562"/>
            <a:ext cx="35052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Order-Product Table</a:t>
            </a:r>
          </a:p>
        </p:txBody>
      </p:sp>
      <p:sp>
        <p:nvSpPr>
          <p:cNvPr id="20" name="Left-Right Arrow 19"/>
          <p:cNvSpPr/>
          <p:nvPr/>
        </p:nvSpPr>
        <p:spPr>
          <a:xfrm>
            <a:off x="5181600" y="944562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21" name="Left-Right Arrow 20"/>
          <p:cNvSpPr/>
          <p:nvPr/>
        </p:nvSpPr>
        <p:spPr>
          <a:xfrm>
            <a:off x="7848600" y="944562"/>
            <a:ext cx="2667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Product Table</a:t>
            </a:r>
          </a:p>
        </p:txBody>
      </p:sp>
      <p:sp>
        <p:nvSpPr>
          <p:cNvPr id="23" name="Freeform 22"/>
          <p:cNvSpPr/>
          <p:nvPr/>
        </p:nvSpPr>
        <p:spPr>
          <a:xfrm>
            <a:off x="3733800" y="2846458"/>
            <a:ext cx="4419600" cy="1134230"/>
          </a:xfrm>
          <a:custGeom>
            <a:avLst/>
            <a:gdLst>
              <a:gd name="connsiteX0" fmla="*/ 0 w 2628900"/>
              <a:gd name="connsiteY0" fmla="*/ 87923 h 1134230"/>
              <a:gd name="connsiteX1" fmla="*/ 501162 w 2628900"/>
              <a:gd name="connsiteY1" fmla="*/ 967154 h 1134230"/>
              <a:gd name="connsiteX2" fmla="*/ 1995854 w 2628900"/>
              <a:gd name="connsiteY2" fmla="*/ 1046285 h 1134230"/>
              <a:gd name="connsiteX3" fmla="*/ 2628900 w 2628900"/>
              <a:gd name="connsiteY3" fmla="*/ 0 h 1134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1134230">
                <a:moveTo>
                  <a:pt x="0" y="87923"/>
                </a:moveTo>
                <a:cubicBezTo>
                  <a:pt x="84260" y="447675"/>
                  <a:pt x="168520" y="807427"/>
                  <a:pt x="501162" y="967154"/>
                </a:cubicBezTo>
                <a:cubicBezTo>
                  <a:pt x="833804" y="1126881"/>
                  <a:pt x="1641231" y="1207477"/>
                  <a:pt x="1995854" y="1046285"/>
                </a:cubicBezTo>
                <a:cubicBezTo>
                  <a:pt x="2350477" y="885093"/>
                  <a:pt x="2489688" y="442546"/>
                  <a:pt x="2628900" y="0"/>
                </a:cubicBezTo>
              </a:path>
            </a:pathLst>
          </a:custGeom>
          <a:noFill/>
          <a:ln w="57150">
            <a:solidFill>
              <a:schemeClr val="tx2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819400" y="2820103"/>
            <a:ext cx="2667000" cy="1617785"/>
          </a:xfrm>
          <a:custGeom>
            <a:avLst/>
            <a:gdLst>
              <a:gd name="connsiteX0" fmla="*/ 0 w 2628900"/>
              <a:gd name="connsiteY0" fmla="*/ 87923 h 1134230"/>
              <a:gd name="connsiteX1" fmla="*/ 501162 w 2628900"/>
              <a:gd name="connsiteY1" fmla="*/ 967154 h 1134230"/>
              <a:gd name="connsiteX2" fmla="*/ 1995854 w 2628900"/>
              <a:gd name="connsiteY2" fmla="*/ 1046285 h 1134230"/>
              <a:gd name="connsiteX3" fmla="*/ 2628900 w 2628900"/>
              <a:gd name="connsiteY3" fmla="*/ 0 h 1134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28900" h="1134230">
                <a:moveTo>
                  <a:pt x="0" y="87923"/>
                </a:moveTo>
                <a:cubicBezTo>
                  <a:pt x="84260" y="447675"/>
                  <a:pt x="168520" y="807427"/>
                  <a:pt x="501162" y="967154"/>
                </a:cubicBezTo>
                <a:cubicBezTo>
                  <a:pt x="833804" y="1126881"/>
                  <a:pt x="1641231" y="1207477"/>
                  <a:pt x="1995854" y="1046285"/>
                </a:cubicBezTo>
                <a:cubicBezTo>
                  <a:pt x="2350477" y="885093"/>
                  <a:pt x="2489688" y="442546"/>
                  <a:pt x="2628900" y="0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715000" y="3252287"/>
            <a:ext cx="213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ProductIDs</a:t>
            </a:r>
            <a:r>
              <a:rPr lang="en-US" sz="2000" dirty="0"/>
              <a:t> match!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85647" y="4092714"/>
            <a:ext cx="2822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</a:t>
            </a:r>
          </a:p>
          <a:p>
            <a:r>
              <a:rPr lang="en-US" sz="2000" dirty="0" err="1"/>
              <a:t>OrderNumbers</a:t>
            </a:r>
            <a:r>
              <a:rPr lang="en-US" sz="2000" dirty="0"/>
              <a:t> match!</a:t>
            </a:r>
          </a:p>
        </p:txBody>
      </p:sp>
      <p:graphicFrame>
        <p:nvGraphicFramePr>
          <p:cNvPr id="27" name="Diagram 26"/>
          <p:cNvGraphicFramePr/>
          <p:nvPr/>
        </p:nvGraphicFramePr>
        <p:xfrm>
          <a:off x="5641730" y="4148828"/>
          <a:ext cx="4873870" cy="2632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1676401" y="1665205"/>
          <a:ext cx="8839202" cy="112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98903">
                  <a:extLst>
                    <a:ext uri="{9D8B030D-6E8A-4147-A177-3AD203B41FA5}">
                      <a16:colId xmlns:a16="http://schemas.microsoft.com/office/drawing/2014/main" val="146072006"/>
                    </a:ext>
                  </a:extLst>
                </a:gridCol>
                <a:gridCol w="810871">
                  <a:extLst>
                    <a:ext uri="{9D8B030D-6E8A-4147-A177-3AD203B41FA5}">
                      <a16:colId xmlns:a16="http://schemas.microsoft.com/office/drawing/2014/main" val="2478649718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1909195256"/>
                    </a:ext>
                  </a:extLst>
                </a:gridCol>
                <a:gridCol w="904587">
                  <a:extLst>
                    <a:ext uri="{9D8B030D-6E8A-4147-A177-3AD203B41FA5}">
                      <a16:colId xmlns:a16="http://schemas.microsoft.com/office/drawing/2014/main" val="1419095928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3041472700"/>
                    </a:ext>
                  </a:extLst>
                </a:gridCol>
                <a:gridCol w="854887">
                  <a:extLst>
                    <a:ext uri="{9D8B030D-6E8A-4147-A177-3AD203B41FA5}">
                      <a16:colId xmlns:a16="http://schemas.microsoft.com/office/drawing/2014/main" val="593284188"/>
                    </a:ext>
                  </a:extLst>
                </a:gridCol>
                <a:gridCol w="1024249">
                  <a:extLst>
                    <a:ext uri="{9D8B030D-6E8A-4147-A177-3AD203B41FA5}">
                      <a16:colId xmlns:a16="http://schemas.microsoft.com/office/drawing/2014/main" val="3372252394"/>
                    </a:ext>
                  </a:extLst>
                </a:gridCol>
                <a:gridCol w="821314">
                  <a:extLst>
                    <a:ext uri="{9D8B030D-6E8A-4147-A177-3AD203B41FA5}">
                      <a16:colId xmlns:a16="http://schemas.microsoft.com/office/drawing/2014/main" val="895705397"/>
                    </a:ext>
                  </a:extLst>
                </a:gridCol>
                <a:gridCol w="1161355">
                  <a:extLst>
                    <a:ext uri="{9D8B030D-6E8A-4147-A177-3AD203B41FA5}">
                      <a16:colId xmlns:a16="http://schemas.microsoft.com/office/drawing/2014/main" val="1467681949"/>
                    </a:ext>
                  </a:extLst>
                </a:gridCol>
                <a:gridCol w="653262">
                  <a:extLst>
                    <a:ext uri="{9D8B030D-6E8A-4147-A177-3AD203B41FA5}">
                      <a16:colId xmlns:a16="http://schemas.microsoft.com/office/drawing/2014/main" val="4203120026"/>
                    </a:ext>
                  </a:extLst>
                </a:gridCol>
              </a:tblGrid>
              <a:tr h="446166">
                <a:tc>
                  <a:txBody>
                    <a:bodyPr/>
                    <a:lstStyle/>
                    <a:p>
                      <a:r>
                        <a:rPr lang="en-US" sz="1200" dirty="0"/>
                        <a:t>Order</a:t>
                      </a:r>
                      <a:br>
                        <a:rPr lang="en-US" sz="1200" dirty="0"/>
                      </a:br>
                      <a:r>
                        <a:rPr lang="en-US" sz="12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ID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Product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229911"/>
                  </a:ext>
                </a:extLst>
              </a:tr>
              <a:tr h="33028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601606"/>
                  </a:ext>
                </a:extLst>
              </a:tr>
              <a:tr h="330287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3-2-2011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659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413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828801"/>
            <a:ext cx="4191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quantity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is a relationship attribute because the value of the quantity is determined by more than one attribute</a:t>
            </a:r>
          </a:p>
          <a:p>
            <a:pPr marL="0" indent="0">
              <a:buNone/>
            </a:pPr>
            <a:r>
              <a:rPr lang="en-US" dirty="0"/>
              <a:t>In other words, quantity describes the combination of both order and product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58099" y="1775261"/>
          <a:ext cx="4136073" cy="422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7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 err="1"/>
                        <a:t>ProductID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Order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Product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039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9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9003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95889" y="1295400"/>
            <a:ext cx="226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OrderProduct</a:t>
            </a:r>
            <a:r>
              <a:rPr lang="en-US" sz="2000" b="1" dirty="0"/>
              <a:t> Table</a:t>
            </a:r>
          </a:p>
        </p:txBody>
      </p:sp>
      <p:sp>
        <p:nvSpPr>
          <p:cNvPr id="8" name="Up Arrow 7"/>
          <p:cNvSpPr/>
          <p:nvPr/>
        </p:nvSpPr>
        <p:spPr>
          <a:xfrm>
            <a:off x="6553200" y="6001821"/>
            <a:ext cx="3810000" cy="779979"/>
          </a:xfrm>
          <a:prstGeom prst="upArrow">
            <a:avLst>
              <a:gd name="adj1" fmla="val 81240"/>
              <a:gd name="adj2" fmla="val 5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add relationship attribute into the new table we created</a:t>
            </a:r>
          </a:p>
        </p:txBody>
      </p:sp>
      <p:sp>
        <p:nvSpPr>
          <p:cNvPr id="9" name="Rectangle 8"/>
          <p:cNvSpPr/>
          <p:nvPr/>
        </p:nvSpPr>
        <p:spPr>
          <a:xfrm>
            <a:off x="9331035" y="1678884"/>
            <a:ext cx="1143000" cy="44004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7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Our Order Database schema</a:t>
            </a:r>
          </a:p>
        </p:txBody>
      </p:sp>
      <p:sp>
        <p:nvSpPr>
          <p:cNvPr id="29" name="Freeform 28"/>
          <p:cNvSpPr/>
          <p:nvPr/>
        </p:nvSpPr>
        <p:spPr>
          <a:xfrm>
            <a:off x="3994864" y="2136764"/>
            <a:ext cx="445268" cy="79311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074689" y="199801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0" name="Group 39"/>
          <p:cNvGrpSpPr/>
          <p:nvPr/>
        </p:nvGrpSpPr>
        <p:grpSpPr>
          <a:xfrm>
            <a:off x="4277889" y="2814626"/>
            <a:ext cx="177800" cy="228600"/>
            <a:chOff x="2362200" y="3306762"/>
            <a:chExt cx="177800" cy="228600"/>
          </a:xfrm>
        </p:grpSpPr>
        <p:cxnSp>
          <p:nvCxnSpPr>
            <p:cNvPr id="42" name="Straight Connector 41"/>
            <p:cNvCxnSpPr/>
            <p:nvPr/>
          </p:nvCxnSpPr>
          <p:spPr>
            <a:xfrm flipH="1">
              <a:off x="2362200" y="330676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 flipV="1">
              <a:off x="2362200" y="343376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6" name="Freeform 45"/>
          <p:cNvSpPr/>
          <p:nvPr/>
        </p:nvSpPr>
        <p:spPr>
          <a:xfrm>
            <a:off x="5970241" y="2529194"/>
            <a:ext cx="415442" cy="40068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6036994" y="2389493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48" name="Group 47"/>
          <p:cNvGrpSpPr/>
          <p:nvPr/>
        </p:nvGrpSpPr>
        <p:grpSpPr>
          <a:xfrm>
            <a:off x="6207884" y="2802878"/>
            <a:ext cx="177800" cy="228600"/>
            <a:chOff x="4622800" y="3036252"/>
            <a:chExt cx="177800" cy="228600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4622800" y="3036252"/>
              <a:ext cx="172770" cy="1270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4622800" y="3163252"/>
              <a:ext cx="177800" cy="10160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51" name="Freeform 50"/>
          <p:cNvSpPr/>
          <p:nvPr/>
        </p:nvSpPr>
        <p:spPr>
          <a:xfrm flipV="1">
            <a:off x="8058219" y="2529194"/>
            <a:ext cx="435190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8458200" y="2389249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62" name="Group 61"/>
          <p:cNvGrpSpPr/>
          <p:nvPr/>
        </p:nvGrpSpPr>
        <p:grpSpPr>
          <a:xfrm>
            <a:off x="8071532" y="3180544"/>
            <a:ext cx="186843" cy="197644"/>
            <a:chOff x="6599720" y="3413918"/>
            <a:chExt cx="186843" cy="19764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6605588" y="3413918"/>
              <a:ext cx="176212" cy="102394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6599720" y="3516312"/>
              <a:ext cx="186843" cy="95250"/>
            </a:xfrm>
            <a:prstGeom prst="lin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2514601" y="1608126"/>
          <a:ext cx="1483889" cy="2560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Customer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CustomerID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FirstName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LastName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4414699" y="1952471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Order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OrderNumber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OrderDate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6379735" y="1985094"/>
          <a:ext cx="1675035" cy="18419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5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8905">
                <a:tc>
                  <a:txBody>
                    <a:bodyPr/>
                    <a:lstStyle/>
                    <a:p>
                      <a:r>
                        <a:rPr lang="en-US" dirty="0" err="1"/>
                        <a:t>OrderProduct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OrderProductID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OrderNumber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Quantity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8493410" y="1998015"/>
          <a:ext cx="1564991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4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ProductID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 err="1"/>
                        <a:t>ProductName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327376" y="4191000"/>
          <a:ext cx="1641341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1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Membership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u="sng" dirty="0" err="1"/>
                        <a:t>MembershipID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CustomerID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72478"/>
                  </a:ext>
                </a:extLst>
              </a:tr>
            </a:tbl>
          </a:graphicData>
        </a:graphic>
      </p:graphicFrame>
      <p:cxnSp>
        <p:nvCxnSpPr>
          <p:cNvPr id="5" name="Elbow Connector 4"/>
          <p:cNvCxnSpPr/>
          <p:nvPr/>
        </p:nvCxnSpPr>
        <p:spPr>
          <a:xfrm rot="10800000" flipH="1" flipV="1">
            <a:off x="2514600" y="2217726"/>
            <a:ext cx="1773628" cy="2941320"/>
          </a:xfrm>
          <a:prstGeom prst="bentConnector4">
            <a:avLst>
              <a:gd name="adj1" fmla="val -12889"/>
              <a:gd name="adj2" fmla="val 9931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438400" y="2057148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215935" y="5009254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6083093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F5B79-A70E-468D-A4C2-96166C860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notes on 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2662C-D618-4E69-9AA7-73B65299D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For the exam: </a:t>
            </a:r>
          </a:p>
          <a:p>
            <a:pPr marL="0" indent="0">
              <a:buNone/>
            </a:pPr>
            <a:r>
              <a:rPr lang="en-US" dirty="0"/>
              <a:t>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practice, practice. Then practice some more. </a:t>
            </a:r>
          </a:p>
        </p:txBody>
      </p:sp>
    </p:spTree>
    <p:extLst>
      <p:ext uri="{BB962C8B-B14F-4D97-AF65-F5344CB8AC3E}">
        <p14:creationId xmlns:p14="http://schemas.microsoft.com/office/powerpoint/2010/main" val="2096875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want to do?</a:t>
            </a:r>
          </a:p>
        </p:txBody>
      </p:sp>
      <p:sp>
        <p:nvSpPr>
          <p:cNvPr id="4" name="Can 3"/>
          <p:cNvSpPr/>
          <p:nvPr/>
        </p:nvSpPr>
        <p:spPr>
          <a:xfrm>
            <a:off x="6019801" y="2286000"/>
            <a:ext cx="4191000" cy="3200401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Database Management System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362201" y="3957859"/>
            <a:ext cx="3416893" cy="129994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Put information into the database (modify/change)</a:t>
            </a:r>
          </a:p>
        </p:txBody>
      </p:sp>
      <p:sp>
        <p:nvSpPr>
          <p:cNvPr id="7" name="Left Arrow 6"/>
          <p:cNvSpPr/>
          <p:nvPr/>
        </p:nvSpPr>
        <p:spPr>
          <a:xfrm>
            <a:off x="2362201" y="2514599"/>
            <a:ext cx="3429000" cy="1305532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Get information out of the database (retrieve)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3790823"/>
            <a:ext cx="3928914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this we use SQL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54102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Structured Query Language (SQL)</a:t>
            </a:r>
          </a:p>
          <a:p>
            <a:endParaRPr lang="en-US" dirty="0"/>
          </a:p>
          <a:p>
            <a:r>
              <a:rPr lang="en-US" dirty="0"/>
              <a:t>A high-level set of statements (commands) that let you communicate with the database</a:t>
            </a:r>
          </a:p>
          <a:p>
            <a:endParaRPr lang="en-US" dirty="0"/>
          </a:p>
          <a:p>
            <a:r>
              <a:rPr lang="en-US" dirty="0"/>
              <a:t>With SQL, you can</a:t>
            </a:r>
          </a:p>
          <a:p>
            <a:pPr lvl="1"/>
            <a:r>
              <a:rPr lang="en-US" b="1" dirty="0"/>
              <a:t>Retrieve records</a:t>
            </a:r>
          </a:p>
          <a:p>
            <a:pPr lvl="1"/>
            <a:r>
              <a:rPr lang="en-US" b="1" dirty="0"/>
              <a:t>Join (combine) tables</a:t>
            </a:r>
          </a:p>
          <a:p>
            <a:pPr lvl="1"/>
            <a:r>
              <a:rPr lang="en-US" dirty="0"/>
              <a:t>Insert records</a:t>
            </a:r>
          </a:p>
          <a:p>
            <a:pPr lvl="1"/>
            <a:r>
              <a:rPr lang="en-US" dirty="0"/>
              <a:t>Delete records</a:t>
            </a:r>
          </a:p>
          <a:p>
            <a:pPr lvl="1"/>
            <a:r>
              <a:rPr lang="en-US" dirty="0"/>
              <a:t>Update records</a:t>
            </a:r>
          </a:p>
          <a:p>
            <a:pPr lvl="1"/>
            <a:r>
              <a:rPr lang="en-US" dirty="0"/>
              <a:t>Add and delete tables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391400" y="1773140"/>
            <a:ext cx="2971800" cy="457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A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statement </a:t>
            </a:r>
            <a:r>
              <a:rPr lang="en-US" sz="2400" dirty="0"/>
              <a:t>is any SQL command that interacts with a database.</a:t>
            </a:r>
          </a:p>
          <a:p>
            <a:pPr algn="ctr"/>
            <a:endParaRPr lang="en-US" sz="2400" b="1" dirty="0">
              <a:solidFill>
                <a:srgbClr val="002060"/>
              </a:solidFill>
            </a:endParaRPr>
          </a:p>
          <a:p>
            <a:pPr algn="ctr"/>
            <a:r>
              <a:rPr lang="en-US" sz="2400" dirty="0"/>
              <a:t>A SQL statement that </a:t>
            </a:r>
            <a:r>
              <a:rPr lang="en-US" sz="2400" b="1" dirty="0">
                <a:solidFill>
                  <a:srgbClr val="002060"/>
                </a:solidFill>
              </a:rPr>
              <a:t>retrieves</a:t>
            </a:r>
            <a:r>
              <a:rPr lang="en-US" sz="2400" dirty="0"/>
              <a:t> information is referred to as a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query</a:t>
            </a:r>
            <a:r>
              <a:rPr lang="en-US" sz="2400" dirty="0"/>
              <a:t>.</a:t>
            </a:r>
          </a:p>
        </p:txBody>
      </p:sp>
      <p:sp>
        <p:nvSpPr>
          <p:cNvPr id="6" name="Left Arrow 5"/>
          <p:cNvSpPr/>
          <p:nvPr/>
        </p:nvSpPr>
        <p:spPr>
          <a:xfrm>
            <a:off x="5562600" y="4114800"/>
            <a:ext cx="1524000" cy="914400"/>
          </a:xfrm>
          <a:prstGeom prst="leftArrow">
            <a:avLst>
              <a:gd name="adj1" fmla="val 6121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 will be doing this.</a:t>
            </a:r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points about SQL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417638"/>
          <a:ext cx="8382000" cy="361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 Diagonal Corner Rectangle 5"/>
          <p:cNvSpPr/>
          <p:nvPr/>
        </p:nvSpPr>
        <p:spPr>
          <a:xfrm>
            <a:off x="1981200" y="5135562"/>
            <a:ext cx="8382000" cy="1112838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A great online reference for SQL syntax:</a:t>
            </a:r>
          </a:p>
          <a:p>
            <a:pPr algn="ctr"/>
            <a:r>
              <a:rPr lang="en-US" sz="2800" dirty="0"/>
              <a:t>http://www.w3schools.com/sql</a:t>
            </a:r>
          </a:p>
        </p:txBody>
      </p:sp>
    </p:spTree>
    <p:extLst>
      <p:ext uri="{BB962C8B-B14F-4D97-AF65-F5344CB8AC3E}">
        <p14:creationId xmlns:p14="http://schemas.microsoft.com/office/powerpoint/2010/main" val="98320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versus information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505B491-D6F9-4E5A-98EF-AAB978E09C67}"/>
              </a:ext>
            </a:extLst>
          </p:cNvPr>
          <p:cNvSpPr/>
          <p:nvPr/>
        </p:nvSpPr>
        <p:spPr>
          <a:xfrm>
            <a:off x="2518184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000" dirty="0"/>
              <a:t>Data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087924-8A54-4731-8245-4E2205522C21}"/>
              </a:ext>
            </a:extLst>
          </p:cNvPr>
          <p:cNvSpPr/>
          <p:nvPr/>
        </p:nvSpPr>
        <p:spPr>
          <a:xfrm>
            <a:off x="2863035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00" dirty="0"/>
              <a:t>Discrete, unorganized, raw facts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537A9A1-B74C-41AC-A246-038C2BA5DC27}"/>
              </a:ext>
            </a:extLst>
          </p:cNvPr>
          <p:cNvSpPr/>
          <p:nvPr/>
        </p:nvSpPr>
        <p:spPr>
          <a:xfrm>
            <a:off x="6225318" y="2209800"/>
            <a:ext cx="3448496" cy="3810000"/>
          </a:xfrm>
          <a:custGeom>
            <a:avLst/>
            <a:gdLst>
              <a:gd name="connsiteX0" fmla="*/ 0 w 3448496"/>
              <a:gd name="connsiteY0" fmla="*/ 344850 h 3810000"/>
              <a:gd name="connsiteX1" fmla="*/ 344850 w 3448496"/>
              <a:gd name="connsiteY1" fmla="*/ 0 h 3810000"/>
              <a:gd name="connsiteX2" fmla="*/ 3103646 w 3448496"/>
              <a:gd name="connsiteY2" fmla="*/ 0 h 3810000"/>
              <a:gd name="connsiteX3" fmla="*/ 3448496 w 3448496"/>
              <a:gd name="connsiteY3" fmla="*/ 344850 h 3810000"/>
              <a:gd name="connsiteX4" fmla="*/ 3448496 w 3448496"/>
              <a:gd name="connsiteY4" fmla="*/ 3465150 h 3810000"/>
              <a:gd name="connsiteX5" fmla="*/ 3103646 w 3448496"/>
              <a:gd name="connsiteY5" fmla="*/ 3810000 h 3810000"/>
              <a:gd name="connsiteX6" fmla="*/ 344850 w 3448496"/>
              <a:gd name="connsiteY6" fmla="*/ 3810000 h 3810000"/>
              <a:gd name="connsiteX7" fmla="*/ 0 w 3448496"/>
              <a:gd name="connsiteY7" fmla="*/ 3465150 h 3810000"/>
              <a:gd name="connsiteX8" fmla="*/ 0 w 3448496"/>
              <a:gd name="connsiteY8" fmla="*/ 34485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8496" h="3810000">
                <a:moveTo>
                  <a:pt x="0" y="344850"/>
                </a:moveTo>
                <a:cubicBezTo>
                  <a:pt x="0" y="154395"/>
                  <a:pt x="154395" y="0"/>
                  <a:pt x="344850" y="0"/>
                </a:cubicBezTo>
                <a:lnTo>
                  <a:pt x="3103646" y="0"/>
                </a:lnTo>
                <a:cubicBezTo>
                  <a:pt x="3294101" y="0"/>
                  <a:pt x="3448496" y="154395"/>
                  <a:pt x="3448496" y="344850"/>
                </a:cubicBezTo>
                <a:lnTo>
                  <a:pt x="3448496" y="3465150"/>
                </a:lnTo>
                <a:cubicBezTo>
                  <a:pt x="3448496" y="3655605"/>
                  <a:pt x="3294101" y="3810000"/>
                  <a:pt x="3103646" y="3810000"/>
                </a:cubicBezTo>
                <a:lnTo>
                  <a:pt x="344850" y="3810000"/>
                </a:lnTo>
                <a:cubicBezTo>
                  <a:pt x="154395" y="3810000"/>
                  <a:pt x="0" y="3655605"/>
                  <a:pt x="0" y="3465150"/>
                </a:cubicBezTo>
                <a:lnTo>
                  <a:pt x="0" y="34485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2857500" numCol="1" spcCol="1270" anchor="ctr" anchorCtr="0">
            <a:noAutofit/>
          </a:bodyPr>
          <a:lstStyle/>
          <a:p>
            <a:pPr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5000" dirty="0"/>
              <a:t>Information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0C43C9-6BDE-43E1-A0E9-2729F1F4F600}"/>
              </a:ext>
            </a:extLst>
          </p:cNvPr>
          <p:cNvSpPr/>
          <p:nvPr/>
        </p:nvSpPr>
        <p:spPr>
          <a:xfrm>
            <a:off x="6570169" y="3352800"/>
            <a:ext cx="2758797" cy="2476500"/>
          </a:xfrm>
          <a:custGeom>
            <a:avLst/>
            <a:gdLst>
              <a:gd name="connsiteX0" fmla="*/ 0 w 2758797"/>
              <a:gd name="connsiteY0" fmla="*/ 247650 h 2476500"/>
              <a:gd name="connsiteX1" fmla="*/ 247650 w 2758797"/>
              <a:gd name="connsiteY1" fmla="*/ 0 h 2476500"/>
              <a:gd name="connsiteX2" fmla="*/ 2511147 w 2758797"/>
              <a:gd name="connsiteY2" fmla="*/ 0 h 2476500"/>
              <a:gd name="connsiteX3" fmla="*/ 2758797 w 2758797"/>
              <a:gd name="connsiteY3" fmla="*/ 247650 h 2476500"/>
              <a:gd name="connsiteX4" fmla="*/ 2758797 w 2758797"/>
              <a:gd name="connsiteY4" fmla="*/ 2228850 h 2476500"/>
              <a:gd name="connsiteX5" fmla="*/ 2511147 w 2758797"/>
              <a:gd name="connsiteY5" fmla="*/ 2476500 h 2476500"/>
              <a:gd name="connsiteX6" fmla="*/ 247650 w 2758797"/>
              <a:gd name="connsiteY6" fmla="*/ 2476500 h 2476500"/>
              <a:gd name="connsiteX7" fmla="*/ 0 w 2758797"/>
              <a:gd name="connsiteY7" fmla="*/ 2228850 h 2476500"/>
              <a:gd name="connsiteX8" fmla="*/ 0 w 2758797"/>
              <a:gd name="connsiteY8" fmla="*/ 24765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8797" h="2476500">
                <a:moveTo>
                  <a:pt x="0" y="247650"/>
                </a:moveTo>
                <a:cubicBezTo>
                  <a:pt x="0" y="110877"/>
                  <a:pt x="110877" y="0"/>
                  <a:pt x="247650" y="0"/>
                </a:cubicBezTo>
                <a:lnTo>
                  <a:pt x="2511147" y="0"/>
                </a:lnTo>
                <a:cubicBezTo>
                  <a:pt x="2647920" y="0"/>
                  <a:pt x="2758797" y="110877"/>
                  <a:pt x="2758797" y="247650"/>
                </a:cubicBezTo>
                <a:lnTo>
                  <a:pt x="2758797" y="2228850"/>
                </a:lnTo>
                <a:cubicBezTo>
                  <a:pt x="2758797" y="2365623"/>
                  <a:pt x="2647920" y="2476500"/>
                  <a:pt x="2511147" y="2476500"/>
                </a:cubicBezTo>
                <a:lnTo>
                  <a:pt x="247650" y="2476500"/>
                </a:lnTo>
                <a:cubicBezTo>
                  <a:pt x="110877" y="2476500"/>
                  <a:pt x="0" y="2365623"/>
                  <a:pt x="0" y="2228850"/>
                </a:cubicBezTo>
                <a:lnTo>
                  <a:pt x="0" y="24765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9933876"/>
              <a:satOff val="39811"/>
              <a:lumOff val="8628"/>
              <a:alphaOff val="0"/>
            </a:schemeClr>
          </a:fillRef>
          <a:effectRef idx="0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1274" tIns="131589" rIns="151274" bIns="131589" numCol="1" spcCol="1270" anchor="ctr" anchorCtr="0">
            <a:noAutofit/>
          </a:bodyPr>
          <a:lstStyle/>
          <a:p>
            <a:pPr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100" dirty="0"/>
              <a:t>The transformation of those facts into meaning</a:t>
            </a:r>
          </a:p>
        </p:txBody>
      </p:sp>
    </p:spTree>
    <p:extLst>
      <p:ext uri="{BB962C8B-B14F-4D97-AF65-F5344CB8AC3E}">
        <p14:creationId xmlns:p14="http://schemas.microsoft.com/office/powerpoint/2010/main" val="20692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Back quotes for reserved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305800" cy="32766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100" dirty="0"/>
              <a:t>When the table/column name is a </a:t>
            </a:r>
            <a:r>
              <a:rPr lang="en-US" sz="4100" b="1" dirty="0">
                <a:solidFill>
                  <a:srgbClr val="C00000"/>
                </a:solidFill>
              </a:rPr>
              <a:t>reserved word</a:t>
            </a:r>
            <a:r>
              <a:rPr lang="en-US" sz="4100" dirty="0"/>
              <a:t>:</a:t>
            </a:r>
          </a:p>
          <a:p>
            <a:pPr marL="0" indent="0">
              <a:buNone/>
            </a:pPr>
            <a:endParaRPr lang="en-US" sz="4100" dirty="0"/>
          </a:p>
          <a:p>
            <a:pPr marL="0" indent="0" algn="ctr">
              <a:buNone/>
            </a:pPr>
            <a:r>
              <a:rPr lang="en-US" sz="4600" dirty="0"/>
              <a:t>SELECT * FROM </a:t>
            </a:r>
            <a:r>
              <a:rPr lang="en-US" sz="4600" dirty="0" err="1"/>
              <a:t>orderdb</a:t>
            </a:r>
            <a:r>
              <a:rPr lang="en-US" sz="4600" dirty="0"/>
              <a:t>.</a:t>
            </a:r>
            <a:r>
              <a:rPr lang="en-US" sz="4600" dirty="0">
                <a:solidFill>
                  <a:srgbClr val="C00000"/>
                </a:solidFill>
              </a:rPr>
              <a:t>`Order`</a:t>
            </a:r>
            <a:r>
              <a:rPr lang="en-US" sz="4600" dirty="0"/>
              <a:t>;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400" b="1" dirty="0">
                <a:solidFill>
                  <a:srgbClr val="C00000"/>
                </a:solidFill>
              </a:rPr>
              <a:t>Order</a:t>
            </a:r>
            <a:r>
              <a:rPr lang="en-US" sz="3400" dirty="0"/>
              <a:t> is a </a:t>
            </a:r>
            <a:r>
              <a:rPr lang="en-US" sz="3400" b="1" dirty="0">
                <a:solidFill>
                  <a:schemeClr val="tx2">
                    <a:lumMod val="75000"/>
                  </a:schemeClr>
                </a:solidFill>
              </a:rPr>
              <a:t>reserved word </a:t>
            </a:r>
            <a:r>
              <a:rPr lang="en-US" sz="3400" dirty="0"/>
              <a:t>in SQL. It is a command.</a:t>
            </a:r>
          </a:p>
          <a:p>
            <a:pPr lvl="1"/>
            <a:r>
              <a:rPr lang="en-US" sz="2900" dirty="0"/>
              <a:t>As in “</a:t>
            </a:r>
            <a:r>
              <a:rPr lang="en-US" sz="2900" b="1" dirty="0">
                <a:solidFill>
                  <a:srgbClr val="C00000"/>
                </a:solidFill>
              </a:rPr>
              <a:t>ORDER</a:t>
            </a:r>
            <a:r>
              <a:rPr lang="en-US" sz="2900" dirty="0"/>
              <a:t> BY”</a:t>
            </a:r>
          </a:p>
          <a:p>
            <a:pPr>
              <a:spcBef>
                <a:spcPts val="1200"/>
              </a:spcBef>
            </a:pPr>
            <a:r>
              <a:rPr lang="en-US" sz="3400" dirty="0"/>
              <a:t>The back quotes tell MySQL to treat </a:t>
            </a:r>
            <a:r>
              <a:rPr lang="en-US" sz="3400" b="1" dirty="0">
                <a:solidFill>
                  <a:srgbClr val="C00000"/>
                </a:solidFill>
              </a:rPr>
              <a:t>`Order`</a:t>
            </a:r>
            <a:r>
              <a:rPr lang="en-US" sz="3400" dirty="0">
                <a:solidFill>
                  <a:srgbClr val="C00000"/>
                </a:solidFill>
              </a:rPr>
              <a:t> </a:t>
            </a:r>
            <a:r>
              <a:rPr lang="en-US" sz="3400" dirty="0"/>
              <a:t>as a database object and not a command.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057400" y="5715001"/>
            <a:ext cx="8077200" cy="91440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For a list of reserved words in MySQL, go to:</a:t>
            </a:r>
          </a:p>
          <a:p>
            <a:pPr algn="ctr"/>
            <a:r>
              <a:rPr lang="en-US" sz="2000" dirty="0"/>
              <a:t>http://dev.mysql.com/doc/refman/5.1/en/reserved-words.html</a:t>
            </a:r>
          </a:p>
        </p:txBody>
      </p:sp>
    </p:spTree>
    <p:extLst>
      <p:ext uri="{BB962C8B-B14F-4D97-AF65-F5344CB8AC3E}">
        <p14:creationId xmlns:p14="http://schemas.microsoft.com/office/powerpoint/2010/main" val="38863049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71" y="280169"/>
            <a:ext cx="8229600" cy="609600"/>
          </a:xfrm>
        </p:spPr>
        <p:txBody>
          <a:bodyPr>
            <a:noAutofit/>
          </a:bodyPr>
          <a:lstStyle/>
          <a:p>
            <a:r>
              <a:rPr lang="en-US" sz="3600" dirty="0"/>
              <a:t>Summary: The full syntax for SELECT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934591" y="996738"/>
            <a:ext cx="5207388" cy="21975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SELECT [DISTINCT] expression(s)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FROM </a:t>
            </a:r>
            <a:r>
              <a:rPr lang="en-US" altLang="en-US" sz="2400" dirty="0" err="1"/>
              <a:t>schema_name.table_name</a:t>
            </a:r>
            <a:r>
              <a:rPr lang="en-US" altLang="en-US" sz="2400" dirty="0"/>
              <a:t>(s)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[WHERE condition(s)]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[GROUP BY expression(s)]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[ORDER BY expression(s) [ ASC | DESC ]]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/>
              <a:t>[LIMIT </a:t>
            </a:r>
            <a:r>
              <a:rPr lang="en-US" altLang="en-US" sz="2400" dirty="0" err="1"/>
              <a:t>number_rows</a:t>
            </a:r>
            <a:r>
              <a:rPr lang="en-US" altLang="en-US" sz="2400" dirty="0"/>
              <a:t>];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3505200"/>
          <a:ext cx="8077200" cy="314350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663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3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/>
                        <a:t>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600" dirty="0"/>
                        <a:t>expression(s)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The column(s) or function(s) that you wish to retrieve.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altLang="en-US" sz="1600" dirty="0" err="1"/>
                        <a:t>schema_name.table_name</a:t>
                      </a:r>
                      <a:r>
                        <a:rPr lang="en-US" altLang="en-US" sz="1600" dirty="0"/>
                        <a:t>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The table(s) that you wish to retrieve records from.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DISTINCT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Optional. Return unique values.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600" dirty="0"/>
                        <a:t>WHERE condition(s)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Optional. The conditions that must be met for the records to be selected.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GROUP BY e</a:t>
                      </a:r>
                      <a:r>
                        <a:rPr lang="en-US" altLang="en-US" sz="1600" dirty="0"/>
                        <a:t>xpression(s)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dirty="0"/>
                        <a:t>Optional. Organize the results by column values.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ORDER BY expression(s)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Optional. Sort the records in your result 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04">
                <a:tc>
                  <a:txBody>
                    <a:bodyPr/>
                    <a:lstStyle/>
                    <a:p>
                      <a:r>
                        <a:rPr lang="en-US" sz="1600" dirty="0"/>
                        <a:t>LIMIT </a:t>
                      </a:r>
                      <a:r>
                        <a:rPr lang="en-US" altLang="en-US" sz="1600" dirty="0" err="1"/>
                        <a:t>number_rows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Optional. Restrict the maximum number of records to retrieve.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290680" y="1331166"/>
            <a:ext cx="2209800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The [] means the element is optional</a:t>
            </a:r>
          </a:p>
        </p:txBody>
      </p:sp>
    </p:spTree>
    <p:extLst>
      <p:ext uri="{BB962C8B-B14F-4D97-AF65-F5344CB8AC3E}">
        <p14:creationId xmlns:p14="http://schemas.microsoft.com/office/powerpoint/2010/main" val="29372335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multiple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763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Right now, you can answer with data from a </a:t>
            </a:r>
            <a:r>
              <a:rPr lang="en-US" b="1" dirty="0">
                <a:solidFill>
                  <a:srgbClr val="C00000"/>
                </a:solidFill>
              </a:rPr>
              <a:t>single</a:t>
            </a:r>
            <a:r>
              <a:rPr lang="en-US" dirty="0"/>
              <a:t> table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What if you need to combine </a:t>
            </a:r>
            <a:r>
              <a:rPr lang="en-US" b="1" dirty="0">
                <a:solidFill>
                  <a:srgbClr val="C00000"/>
                </a:solidFill>
              </a:rPr>
              <a:t>two (or more)</a:t>
            </a:r>
            <a:r>
              <a:rPr lang="en-US" dirty="0"/>
              <a:t> tables?</a:t>
            </a:r>
          </a:p>
          <a:p>
            <a:pPr lvl="1"/>
            <a:r>
              <a:rPr lang="en-US" dirty="0"/>
              <a:t>For example, what if we want to find out the orders a customer placed?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93D2CD23-6EF0-4B0A-ACE2-52EE073DA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1836" y="4442222"/>
            <a:ext cx="6526995" cy="2110979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20EC0596-5E53-4F59-BA38-0F523D3AA5B7}"/>
              </a:ext>
            </a:extLst>
          </p:cNvPr>
          <p:cNvSpPr/>
          <p:nvPr/>
        </p:nvSpPr>
        <p:spPr>
          <a:xfrm>
            <a:off x="2124269" y="4246984"/>
            <a:ext cx="39624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252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How to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1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We need information from Customer and Product (and </a:t>
            </a:r>
            <a:r>
              <a:rPr lang="en-US" dirty="0" err="1"/>
              <a:t>OrderProduct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To associate Customer table with Product table, we need to follow the path from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Customer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to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Product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56D25B-2524-46DD-B216-F7B0DC8DB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1" y="3955162"/>
            <a:ext cx="7721313" cy="249724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6D44A9-C765-4F18-B5DA-68FA11A36A2F}"/>
              </a:ext>
            </a:extLst>
          </p:cNvPr>
          <p:cNvCxnSpPr>
            <a:cxnSpLocks/>
          </p:cNvCxnSpPr>
          <p:nvPr/>
        </p:nvCxnSpPr>
        <p:spPr>
          <a:xfrm flipH="1">
            <a:off x="3124200" y="3372175"/>
            <a:ext cx="3886200" cy="597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1B7710-93D0-47ED-8E33-7E60EBB3015A}"/>
              </a:ext>
            </a:extLst>
          </p:cNvPr>
          <p:cNvCxnSpPr>
            <a:cxnSpLocks/>
          </p:cNvCxnSpPr>
          <p:nvPr/>
        </p:nvCxnSpPr>
        <p:spPr>
          <a:xfrm>
            <a:off x="9067800" y="3429000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570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en-US" dirty="0"/>
              <a:t>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1"/>
            <a:ext cx="8534400" cy="3657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need another operator </a:t>
            </a:r>
          </a:p>
          <a:p>
            <a:pPr lvl="1"/>
            <a:r>
              <a:rPr lang="en-US" altLang="en-US" dirty="0"/>
              <a:t>for the item that have a match, it behaves like a Join,</a:t>
            </a:r>
          </a:p>
          <a:p>
            <a:pPr lvl="1"/>
            <a:r>
              <a:rPr lang="en-US" altLang="en-US" dirty="0"/>
              <a:t>but for the items that have NO MATCH, it appends the record with NULLs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altLang="en-US" dirty="0"/>
              <a:t>The operators with these properties are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outer joins</a:t>
            </a:r>
            <a:r>
              <a:rPr lang="en-US" altLang="en-US" i="1" dirty="0"/>
              <a:t>. </a:t>
            </a:r>
            <a:r>
              <a:rPr lang="en-US" altLang="en-US" dirty="0"/>
              <a:t>(There are several of them)</a:t>
            </a:r>
          </a:p>
          <a:p>
            <a:r>
              <a:rPr lang="en-US" altLang="en-US" dirty="0"/>
              <a:t>The operators that we studied already are also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inner joins</a:t>
            </a:r>
            <a:r>
              <a:rPr lang="en-US" altLang="en-US" i="1" dirty="0"/>
              <a:t> </a:t>
            </a:r>
            <a:r>
              <a:rPr lang="en-US" altLang="en-US" dirty="0"/>
              <a:t>(To distinguish them from outer joins)</a:t>
            </a:r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1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dofactory.com/Images/sql-full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6" y="472866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6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dofactory.com/Images/sql-right-joi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1" y="4762806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543801" y="6400801"/>
            <a:ext cx="3050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reference: www.dofactory.com/sql/join</a:t>
            </a:r>
          </a:p>
        </p:txBody>
      </p:sp>
    </p:spTree>
    <p:extLst>
      <p:ext uri="{BB962C8B-B14F-4D97-AF65-F5344CB8AC3E}">
        <p14:creationId xmlns:p14="http://schemas.microsoft.com/office/powerpoint/2010/main" val="33930271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dirty="0"/>
              <a:t>Where MIN() alone fails us…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4478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 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BUT</a:t>
            </a: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460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8363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6400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599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133600" y="5562601"/>
            <a:ext cx="8297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accent2"/>
                </a:solidFill>
              </a:rPr>
              <a:t>Wait…. Cheerios’ price should be 3.99. </a:t>
            </a:r>
          </a:p>
          <a:p>
            <a:r>
              <a:rPr lang="en-US" sz="3600" i="1" dirty="0">
                <a:solidFill>
                  <a:schemeClr val="accent2"/>
                </a:solidFill>
              </a:rPr>
              <a:t>So what’s going on??</a:t>
            </a:r>
          </a:p>
        </p:txBody>
      </p:sp>
    </p:spTree>
    <p:extLst>
      <p:ext uri="{BB962C8B-B14F-4D97-AF65-F5344CB8AC3E}">
        <p14:creationId xmlns:p14="http://schemas.microsoft.com/office/powerpoint/2010/main" val="2323146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/>
          <a:lstStyle/>
          <a:p>
            <a:r>
              <a:rPr lang="en-US" dirty="0"/>
              <a:t>What’s wrong…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28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010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ProductName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1965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7239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it will do this for any function (AVG, SUM, etc.)</a:t>
            </a:r>
          </a:p>
        </p:txBody>
      </p:sp>
    </p:spTree>
    <p:extLst>
      <p:ext uri="{BB962C8B-B14F-4D97-AF65-F5344CB8AC3E}">
        <p14:creationId xmlns:p14="http://schemas.microsoft.com/office/powerpoint/2010/main" val="35838071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 we need a SQL </a:t>
            </a:r>
            <a:r>
              <a:rPr lang="en-US" dirty="0" err="1"/>
              <a:t>subselect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where you have a SELECT statement nested inside another SELECT statement!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MIN(Price)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5638799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09800" y="5486402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</a:t>
            </a:r>
            <a:r>
              <a:rPr lang="en-US" sz="2800" b="1" dirty="0"/>
              <a:t>temporary table </a:t>
            </a:r>
            <a:r>
              <a:rPr lang="en-US" sz="2800" dirty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0" y="3124200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(lowest) price and avoid the quirk of the MIN() function.</a:t>
            </a:r>
          </a:p>
        </p:txBody>
      </p:sp>
    </p:spTree>
    <p:extLst>
      <p:ext uri="{BB962C8B-B14F-4D97-AF65-F5344CB8AC3E}">
        <p14:creationId xmlns:p14="http://schemas.microsoft.com/office/powerpoint/2010/main" val="2003590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How would </a:t>
            </a:r>
            <a:r>
              <a:rPr lang="en-US" dirty="0"/>
              <a:t>SQL execute this query?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6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MIN(Price)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422BD7B-9781-475F-92DD-40371590C132}"/>
              </a:ext>
            </a:extLst>
          </p:cNvPr>
          <p:cNvGraphicFramePr/>
          <p:nvPr/>
        </p:nvGraphicFramePr>
        <p:xfrm>
          <a:off x="1891559" y="3640811"/>
          <a:ext cx="6397153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658445" y="4108269"/>
          <a:ext cx="1247934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MIN(Price)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7391400" y="3390861"/>
            <a:ext cx="2405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SELECT MIN(Price) </a:t>
            </a:r>
          </a:p>
          <a:p>
            <a:r>
              <a:rPr lang="en-US" b="1" dirty="0">
                <a:solidFill>
                  <a:schemeClr val="accent1"/>
                </a:solidFill>
              </a:rPr>
              <a:t>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8022011" y="4076700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91400" y="5106329"/>
            <a:ext cx="29090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r>
              <a:rPr lang="en-US" b="1" dirty="0">
                <a:solidFill>
                  <a:schemeClr val="accent1"/>
                </a:solidFill>
              </a:rPr>
              <a:t>1.29</a:t>
            </a:r>
            <a:r>
              <a:rPr lang="en-US" b="1" dirty="0"/>
              <a:t>;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8295242" y="6047161"/>
          <a:ext cx="2038096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6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ProductName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Bent-Up Arrow 12"/>
          <p:cNvSpPr/>
          <p:nvPr/>
        </p:nvSpPr>
        <p:spPr>
          <a:xfrm rot="5400000">
            <a:off x="7597278" y="6007355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89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66800"/>
            <a:ext cx="8229600" cy="54864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Given a schema of a database, we now should be able to create a SQL statement (query)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 … FROM …</a:t>
            </a:r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Functions: 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LIMIT</a:t>
            </a:r>
          </a:p>
          <a:p>
            <a:pPr lvl="1"/>
            <a:r>
              <a:rPr lang="en-US" b="1" dirty="0"/>
              <a:t>Joins </a:t>
            </a:r>
            <a:r>
              <a:rPr lang="en-US" dirty="0"/>
              <a:t>(and differences between inner/outer join)</a:t>
            </a:r>
            <a:endParaRPr lang="en-US" b="1" dirty="0"/>
          </a:p>
          <a:p>
            <a:pPr lvl="1"/>
            <a:r>
              <a:rPr lang="en-US" b="1" dirty="0" err="1"/>
              <a:t>Subselects</a:t>
            </a: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9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Transactional versus analytical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743202" y="1524000"/>
          <a:ext cx="6629399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2743200" y="5592762"/>
          <a:ext cx="6629400" cy="1189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176527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Why</a:t>
            </a:r>
            <a:r>
              <a:rPr lang="ko-KR" altLang="en-US" dirty="0"/>
              <a:t> </a:t>
            </a:r>
            <a:r>
              <a:rPr lang="en-US" altLang="ko-KR" dirty="0"/>
              <a:t>data</a:t>
            </a:r>
            <a:r>
              <a:rPr lang="ko-KR" altLang="en-US" dirty="0"/>
              <a:t> </a:t>
            </a:r>
            <a:r>
              <a:rPr lang="en-US" altLang="ko-KR" dirty="0"/>
              <a:t>visualization?</a:t>
            </a:r>
            <a:endParaRPr lang="en-US" dirty="0"/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11B61FF5-A50A-492F-82AA-58607E7BA883}"/>
              </a:ext>
            </a:extLst>
          </p:cNvPr>
          <p:cNvSpPr txBox="1"/>
          <p:nvPr/>
        </p:nvSpPr>
        <p:spPr>
          <a:xfrm>
            <a:off x="2111960" y="1295401"/>
            <a:ext cx="8077200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-5" dirty="0">
                <a:latin typeface="Arial"/>
                <a:cs typeface="Arial"/>
              </a:rPr>
              <a:t>“Q</a:t>
            </a:r>
            <a:r>
              <a:rPr sz="2000" dirty="0">
                <a:latin typeface="Arial"/>
                <a:cs typeface="Arial"/>
              </a:rPr>
              <a:t>ui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simpl</a:t>
            </a:r>
            <a:r>
              <a:rPr sz="2000" spc="-150" dirty="0">
                <a:latin typeface="Arial"/>
                <a:cs typeface="Arial"/>
              </a:rPr>
              <a:t>y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humans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amazing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5" dirty="0">
                <a:latin typeface="Arial"/>
                <a:cs typeface="Arial"/>
              </a:rPr>
              <a:t>tt</a:t>
            </a:r>
            <a:r>
              <a:rPr sz="2000" dirty="0">
                <a:latin typeface="Arial"/>
                <a:cs typeface="Arial"/>
              </a:rPr>
              <a:t>ern-recogni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machine</a:t>
            </a:r>
            <a:r>
              <a:rPr sz="2000" spc="-5" dirty="0">
                <a:latin typeface="Arial"/>
                <a:cs typeface="Arial"/>
              </a:rPr>
              <a:t>s. T</a:t>
            </a:r>
            <a:r>
              <a:rPr sz="2000" dirty="0">
                <a:latin typeface="Arial"/>
                <a:cs typeface="Arial"/>
              </a:rPr>
              <a:t>hey</a:t>
            </a: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6EBCA5D7-72E3-43A4-95F9-7AA1C5D27B66}"/>
              </a:ext>
            </a:extLst>
          </p:cNvPr>
          <p:cNvSpPr txBox="1"/>
          <p:nvPr/>
        </p:nvSpPr>
        <p:spPr>
          <a:xfrm>
            <a:off x="2111960" y="1600201"/>
            <a:ext cx="8077200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dirty="0">
                <a:latin typeface="Arial"/>
                <a:cs typeface="Arial"/>
              </a:rPr>
              <a:t>have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abili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recognize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many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</a:t>
            </a:r>
            <a:r>
              <a:rPr sz="2000" spc="-45" dirty="0">
                <a:latin typeface="Arial"/>
                <a:cs typeface="Arial"/>
              </a:rPr>
              <a:t>f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eren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ypes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f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</a:t>
            </a:r>
            <a:r>
              <a:rPr sz="2000" spc="-5" dirty="0">
                <a:latin typeface="Arial"/>
                <a:cs typeface="Arial"/>
              </a:rPr>
              <a:t>tt</a:t>
            </a:r>
            <a:r>
              <a:rPr sz="2000" dirty="0">
                <a:latin typeface="Arial"/>
                <a:cs typeface="Arial"/>
              </a:rPr>
              <a:t>erns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hen</a:t>
            </a:r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156CBCCC-7750-43BA-8F16-7F49A62D4A8C}"/>
              </a:ext>
            </a:extLst>
          </p:cNvPr>
          <p:cNvSpPr txBox="1"/>
          <p:nvPr/>
        </p:nvSpPr>
        <p:spPr>
          <a:xfrm>
            <a:off x="2111961" y="1905001"/>
            <a:ext cx="1150937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transform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8">
            <a:extLst>
              <a:ext uri="{FF2B5EF4-FFF2-40B4-BE49-F238E27FC236}">
                <a16:creationId xmlns:a16="http://schemas.microsoft.com/office/drawing/2014/main" id="{21FD46F8-81BA-45FB-9D1C-C06C20083E89}"/>
              </a:ext>
            </a:extLst>
          </p:cNvPr>
          <p:cNvSpPr txBox="1"/>
          <p:nvPr/>
        </p:nvSpPr>
        <p:spPr>
          <a:xfrm>
            <a:off x="3434348" y="1905001"/>
            <a:ext cx="676275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these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3AF1E449-E11C-416B-9395-DFE8D87B5B69}"/>
              </a:ext>
            </a:extLst>
          </p:cNvPr>
          <p:cNvSpPr txBox="1"/>
          <p:nvPr/>
        </p:nvSpPr>
        <p:spPr>
          <a:xfrm>
            <a:off x="4282073" y="1905001"/>
            <a:ext cx="1171575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‘recursive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0">
            <a:extLst>
              <a:ext uri="{FF2B5EF4-FFF2-40B4-BE49-F238E27FC236}">
                <a16:creationId xmlns:a16="http://schemas.microsoft.com/office/drawing/2014/main" id="{BB6555EE-C4B6-4C42-AF2B-3AE5544A2236}"/>
              </a:ext>
            </a:extLst>
          </p:cNvPr>
          <p:cNvSpPr txBox="1"/>
          <p:nvPr/>
        </p:nvSpPr>
        <p:spPr>
          <a:xfrm>
            <a:off x="5626685" y="1905001"/>
            <a:ext cx="1528762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probabalistic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id="{CF038137-6F96-4F67-85DE-845FCD47CABE}"/>
              </a:ext>
            </a:extLst>
          </p:cNvPr>
          <p:cNvSpPr txBox="1"/>
          <p:nvPr/>
        </p:nvSpPr>
        <p:spPr>
          <a:xfrm>
            <a:off x="7323723" y="1905001"/>
            <a:ext cx="949325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35" dirty="0">
                <a:latin typeface="Arial"/>
                <a:cs typeface="Arial"/>
              </a:rPr>
              <a:t>f</a:t>
            </a:r>
            <a:r>
              <a:rPr sz="2000" spc="45" dirty="0">
                <a:latin typeface="Arial"/>
                <a:cs typeface="Arial"/>
              </a:rPr>
              <a:t>rac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spc="45" dirty="0">
                <a:latin typeface="Arial"/>
                <a:cs typeface="Arial"/>
              </a:rPr>
              <a:t>als</a:t>
            </a:r>
            <a:r>
              <a:rPr sz="2000" dirty="0">
                <a:latin typeface="Arial"/>
                <a:cs typeface="Arial"/>
              </a:rPr>
              <a:t>’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2">
            <a:extLst>
              <a:ext uri="{FF2B5EF4-FFF2-40B4-BE49-F238E27FC236}">
                <a16:creationId xmlns:a16="http://schemas.microsoft.com/office/drawing/2014/main" id="{6473BC8B-BAD0-44F4-8815-F40A93DAB82D}"/>
              </a:ext>
            </a:extLst>
          </p:cNvPr>
          <p:cNvSpPr txBox="1"/>
          <p:nvPr/>
        </p:nvSpPr>
        <p:spPr>
          <a:xfrm>
            <a:off x="8441323" y="1905001"/>
            <a:ext cx="454025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in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4A7C18E2-B5A7-42A0-AE67-3489CE85C18B}"/>
              </a:ext>
            </a:extLst>
          </p:cNvPr>
          <p:cNvSpPr txBox="1"/>
          <p:nvPr/>
        </p:nvSpPr>
        <p:spPr>
          <a:xfrm>
            <a:off x="9071561" y="1905001"/>
            <a:ext cx="1119187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spc="45" dirty="0">
                <a:latin typeface="Arial"/>
                <a:cs typeface="Arial"/>
              </a:rPr>
              <a:t>concre</a:t>
            </a:r>
            <a:r>
              <a:rPr sz="2000" spc="35" dirty="0">
                <a:latin typeface="Arial"/>
                <a:cs typeface="Arial"/>
              </a:rPr>
              <a:t>t</a:t>
            </a:r>
            <a:r>
              <a:rPr sz="2000" spc="4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6" name="object 14">
            <a:extLst>
              <a:ext uri="{FF2B5EF4-FFF2-40B4-BE49-F238E27FC236}">
                <a16:creationId xmlns:a16="http://schemas.microsoft.com/office/drawing/2014/main" id="{04DE955A-08BD-485E-A545-7911642B0FAA}"/>
              </a:ext>
            </a:extLst>
          </p:cNvPr>
          <p:cNvSpPr txBox="1"/>
          <p:nvPr/>
        </p:nvSpPr>
        <p:spPr>
          <a:xfrm>
            <a:off x="2111960" y="2209801"/>
            <a:ext cx="4062412" cy="30777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>
              <a:defRPr/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ct</a:t>
            </a:r>
            <a:r>
              <a:rPr sz="2000" dirty="0">
                <a:latin typeface="Arial"/>
                <a:cs typeface="Arial"/>
              </a:rPr>
              <a:t>ionable</a:t>
            </a:r>
            <a:r>
              <a:rPr sz="2000" spc="-5" dirty="0">
                <a:latin typeface="Arial"/>
                <a:cs typeface="Arial"/>
              </a:rPr>
              <a:t> st</a:t>
            </a:r>
            <a:r>
              <a:rPr sz="2000" dirty="0">
                <a:latin typeface="Arial"/>
                <a:cs typeface="Arial"/>
              </a:rPr>
              <a:t>ep</a:t>
            </a:r>
            <a:r>
              <a:rPr sz="2000" spc="-5" dirty="0">
                <a:latin typeface="Arial"/>
                <a:cs typeface="Arial"/>
              </a:rPr>
              <a:t>s.</a:t>
            </a:r>
            <a:r>
              <a:rPr sz="2000" dirty="0">
                <a:latin typeface="Arial"/>
                <a:cs typeface="Arial"/>
              </a:rPr>
              <a:t>”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–Dominic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Basul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</a:t>
            </a:r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117A472D-7752-44AE-94BE-648508C27F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076" y="2812182"/>
            <a:ext cx="7121525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EDEEFBD-1CF3-44D6-9CE4-A1B0FA57D4AD}"/>
              </a:ext>
            </a:extLst>
          </p:cNvPr>
          <p:cNvSpPr/>
          <p:nvPr/>
        </p:nvSpPr>
        <p:spPr>
          <a:xfrm>
            <a:off x="2674937" y="2872506"/>
            <a:ext cx="2941638" cy="590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398CE29-C5BF-4E76-B1B0-D2B6DCA97062}"/>
              </a:ext>
            </a:extLst>
          </p:cNvPr>
          <p:cNvSpPr/>
          <p:nvPr/>
        </p:nvSpPr>
        <p:spPr>
          <a:xfrm>
            <a:off x="2433638" y="4079006"/>
            <a:ext cx="1666875" cy="1412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0AC10B-8F52-4BD2-90D2-44C87C5F4101}"/>
              </a:ext>
            </a:extLst>
          </p:cNvPr>
          <p:cNvSpPr/>
          <p:nvPr/>
        </p:nvSpPr>
        <p:spPr>
          <a:xfrm>
            <a:off x="7405688" y="5014045"/>
            <a:ext cx="866775" cy="1412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39ADD2EA-EC0E-4E88-9468-89D48F484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6396758"/>
            <a:ext cx="7827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/>
              <a:t>Ref. https://www.ted.com/talks/david_mccandless_the_beauty_of_data_visualization</a:t>
            </a:r>
          </a:p>
        </p:txBody>
      </p:sp>
    </p:spTree>
    <p:extLst>
      <p:ext uri="{BB962C8B-B14F-4D97-AF65-F5344CB8AC3E}">
        <p14:creationId xmlns:p14="http://schemas.microsoft.com/office/powerpoint/2010/main" val="3035628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 animBg="1"/>
      <p:bldP spid="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685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Data visualization can: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276600" y="1981201"/>
          <a:ext cx="6400800" cy="376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44006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basic principles </a:t>
            </a:r>
            <a:r>
              <a:rPr lang="en-US" sz="2700" dirty="0"/>
              <a:t>(adapted from </a:t>
            </a:r>
            <a:r>
              <a:rPr lang="en-US" sz="2700" dirty="0" err="1"/>
              <a:t>Tufte</a:t>
            </a:r>
            <a:r>
              <a:rPr lang="en-US" sz="2700" dirty="0"/>
              <a:t> 2009)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90678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544967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Tufte’s</a:t>
            </a:r>
            <a:r>
              <a:rPr lang="en-US" sz="2400" dirty="0"/>
              <a:t> fundamental principle:</a:t>
            </a:r>
            <a:br>
              <a:rPr lang="en-US" sz="2400" dirty="0"/>
            </a:br>
            <a:r>
              <a:rPr lang="en-US" sz="2400" dirty="0"/>
              <a:t>Above all else show the data</a:t>
            </a:r>
          </a:p>
        </p:txBody>
      </p:sp>
    </p:spTree>
    <p:extLst>
      <p:ext uri="{BB962C8B-B14F-4D97-AF65-F5344CB8AC3E}">
        <p14:creationId xmlns:p14="http://schemas.microsoft.com/office/powerpoint/2010/main" val="333889540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Principle 1: The </a:t>
            </a:r>
            <a:r>
              <a:rPr lang="en-US" dirty="0"/>
              <a:t>chart should tell a 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57400" y="1600200"/>
          <a:ext cx="8229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4065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Principle 2: The </a:t>
            </a:r>
            <a:r>
              <a:rPr lang="en-US" dirty="0"/>
              <a:t>chart should have graphical integrity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33600" y="1828800"/>
                <a:ext cx="8229600" cy="4572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Basically, it shouldn’t “lie” (mislead the reader)</a:t>
                </a:r>
              </a:p>
              <a:p>
                <a:endParaRPr lang="en-US" dirty="0"/>
              </a:p>
              <a:p>
                <a:r>
                  <a:rPr lang="en-US" dirty="0" err="1"/>
                  <a:t>Tufte’s</a:t>
                </a:r>
                <a:r>
                  <a:rPr lang="en-US" dirty="0"/>
                  <a:t> “Lie Factor”: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𝐿𝑖𝑒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𝐹𝑎𝑐𝑡𝑜𝑟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𝑠𝑖𝑧𝑒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𝑜𝑓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𝑒𝑓𝑓𝑒𝑐𝑡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𝑠h𝑜𝑤𝑛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𝑖𝑛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𝑔𝑟𝑎𝑝h𝑖𝑐</m:t>
                        </m:r>
                        <m:r>
                          <m:rPr>
                            <m:nor/>
                          </m:rPr>
                          <a:rPr lang="en-US" sz="2800" dirty="0"/>
                          <m:t> 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𝑠𝑖𝑧𝑒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𝑜𝑓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𝑒𝑓𝑓𝑒𝑐𝑡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𝑖𝑛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a:rPr lang="en-US" sz="2800" i="1">
                            <a:latin typeface="Cambria Math"/>
                          </a:rPr>
                          <m:t>𝑑𝑎𝑡𝑎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3600" y="1828800"/>
                <a:ext cx="8229600" cy="4572000"/>
              </a:xfrm>
              <a:blipFill>
                <a:blip r:embed="rId2"/>
                <a:stretch>
                  <a:fillRect l="-1333" t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ounded Rectangle 7"/>
          <p:cNvSpPr/>
          <p:nvPr/>
        </p:nvSpPr>
        <p:spPr>
          <a:xfrm>
            <a:off x="2514600" y="4533900"/>
            <a:ext cx="7315200" cy="9525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Should be ~ 1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229350" y="5638800"/>
            <a:ext cx="3581400" cy="952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&lt; 1 = understated effect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26030" y="5638800"/>
            <a:ext cx="3581400" cy="9525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&gt; 1 = exaggerated effect</a:t>
            </a:r>
          </a:p>
        </p:txBody>
      </p:sp>
    </p:spTree>
    <p:extLst>
      <p:ext uri="{BB962C8B-B14F-4D97-AF65-F5344CB8AC3E}">
        <p14:creationId xmlns:p14="http://schemas.microsoft.com/office/powerpoint/2010/main" val="40578024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990600"/>
          </a:xfrm>
        </p:spPr>
        <p:txBody>
          <a:bodyPr>
            <a:noAutofit/>
          </a:bodyPr>
          <a:lstStyle/>
          <a:p>
            <a:r>
              <a:rPr lang="en-US"/>
              <a:t>Principle 3: The </a:t>
            </a:r>
            <a:r>
              <a:rPr lang="en-US" dirty="0"/>
              <a:t>chart should minimize graphical complexity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38400" y="2971800"/>
          <a:ext cx="73152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2133601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Generally, the simpler the better…</a:t>
            </a:r>
          </a:p>
        </p:txBody>
      </p:sp>
    </p:spTree>
    <p:extLst>
      <p:ext uri="{BB962C8B-B14F-4D97-AF65-F5344CB8AC3E}">
        <p14:creationId xmlns:p14="http://schemas.microsoft.com/office/powerpoint/2010/main" val="32681888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Ink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524000"/>
                <a:ext cx="8229600" cy="4876800"/>
              </a:xfrm>
            </p:spPr>
            <p:txBody>
              <a:bodyPr/>
              <a:lstStyle/>
              <a:p>
                <a:r>
                  <a:rPr lang="en-US" dirty="0"/>
                  <a:t>The amount of “ink” devoted to data in a chart</a:t>
                </a:r>
              </a:p>
              <a:p>
                <a:r>
                  <a:rPr lang="en-US" dirty="0" err="1"/>
                  <a:t>Tufte’s</a:t>
                </a:r>
                <a:r>
                  <a:rPr lang="en-US" dirty="0"/>
                  <a:t> Data-Ink ratio: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𝐷𝑎𝑡𝑎</m:t>
                    </m:r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i="1">
                        <a:latin typeface="Cambria Math"/>
                      </a:rPr>
                      <m:t>𝑖𝑛𝑘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</a:rPr>
                      <m:t>𝑟𝑎𝑡𝑖𝑜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𝑑𝑎𝑡𝑎</m:t>
                        </m:r>
                        <m:r>
                          <a:rPr lang="en-US" sz="2800" i="1">
                            <a:latin typeface="Cambria Math"/>
                          </a:rPr>
                          <m:t>−</m:t>
                        </m:r>
                        <m:r>
                          <a:rPr lang="en-US" sz="2800" i="1">
                            <a:latin typeface="Cambria Math"/>
                          </a:rPr>
                          <m:t>𝑖𝑛𝑘</m:t>
                        </m:r>
                      </m:num>
                      <m:den>
                        <m:r>
                          <a:rPr lang="en-US" sz="2800" i="1" dirty="0">
                            <a:latin typeface="Cambria Math"/>
                          </a:rPr>
                          <m:t>𝑡𝑜𝑡𝑎𝑙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r>
                          <a:rPr lang="en-US" sz="2800" i="1" dirty="0">
                            <a:latin typeface="Cambria Math"/>
                          </a:rPr>
                          <m:t>𝑖𝑛𝑘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r>
                          <a:rPr lang="en-US" sz="2800" i="1" dirty="0">
                            <a:latin typeface="Cambria Math"/>
                          </a:rPr>
                          <m:t>𝑢𝑠𝑒𝑑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r>
                          <a:rPr lang="en-US" sz="2800" i="1" dirty="0">
                            <a:latin typeface="Cambria Math"/>
                          </a:rPr>
                          <m:t>𝑖𝑛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r>
                          <a:rPr lang="en-US" sz="2800" i="1" dirty="0">
                            <a:latin typeface="Cambria Math"/>
                          </a:rPr>
                          <m:t>𝑔𝑟𝑎𝑝h𝑖𝑐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524000"/>
                <a:ext cx="8229600" cy="4876800"/>
              </a:xfrm>
              <a:blipFill>
                <a:blip r:embed="rId3"/>
                <a:stretch>
                  <a:fillRect l="-1333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/>
          <p:cNvSpPr/>
          <p:nvPr/>
        </p:nvSpPr>
        <p:spPr>
          <a:xfrm>
            <a:off x="2438400" y="3657600"/>
            <a:ext cx="7315200" cy="9525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Should be ~ 1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38400" y="4724400"/>
            <a:ext cx="3581400" cy="952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&lt; 1 = more non-data related ink in graphic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172200" y="4724400"/>
            <a:ext cx="3581400" cy="9525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= 1 implies all ink devoted to 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19400" y="5883579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Tufte’s</a:t>
            </a:r>
            <a:r>
              <a:rPr lang="en-US" sz="2400" dirty="0"/>
              <a:t> principle:</a:t>
            </a:r>
            <a:br>
              <a:rPr lang="en-US" sz="2400" dirty="0"/>
            </a:br>
            <a:r>
              <a:rPr lang="en-US" sz="2400" dirty="0"/>
              <a:t>Erase ink whenever possible</a:t>
            </a:r>
          </a:p>
        </p:txBody>
      </p:sp>
    </p:spTree>
    <p:extLst>
      <p:ext uri="{BB962C8B-B14F-4D97-AF65-F5344CB8AC3E}">
        <p14:creationId xmlns:p14="http://schemas.microsoft.com/office/powerpoint/2010/main" val="39389308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golden rules of data visualization is…..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>
                <a:solidFill>
                  <a:srgbClr val="C00000"/>
                </a:solidFill>
              </a:rPr>
              <a:t>Never use 3D!</a:t>
            </a:r>
          </a:p>
          <a:p>
            <a:pPr marL="0" indent="0">
              <a:buNone/>
            </a:pPr>
            <a:endParaRPr lang="en-US" sz="4400" b="1" dirty="0">
              <a:solidFill>
                <a:srgbClr val="C00000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2362200" y="2362200"/>
          <a:ext cx="7239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0" y="6550224"/>
            <a:ext cx="824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 err="1"/>
              <a:t>Knaflic</a:t>
            </a:r>
            <a:r>
              <a:rPr lang="en-US" sz="1400" dirty="0"/>
              <a:t> (2015). Storytelling with Data: A Data Visualization Guide for Business Professionals. Chapter 2.</a:t>
            </a:r>
          </a:p>
        </p:txBody>
      </p:sp>
    </p:spTree>
    <p:extLst>
      <p:ext uri="{BB962C8B-B14F-4D97-AF65-F5344CB8AC3E}">
        <p14:creationId xmlns:p14="http://schemas.microsoft.com/office/powerpoint/2010/main" val="612408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Chartjunk</a:t>
            </a:r>
            <a:r>
              <a:rPr lang="en-US" dirty="0"/>
              <a:t>: Data Ink “gone wild”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3600" y="1828800"/>
          <a:ext cx="7924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106339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761" y="3962400"/>
            <a:ext cx="4871384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Moiré effects </a:t>
            </a:r>
            <a:r>
              <a:rPr lang="en-US" sz="3200" dirty="0"/>
              <a:t>(</a:t>
            </a:r>
            <a:r>
              <a:rPr lang="en-US" sz="3200" dirty="0" err="1"/>
              <a:t>Tufte</a:t>
            </a:r>
            <a:r>
              <a:rPr lang="en-US" sz="3200" dirty="0"/>
              <a:t> 2009)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934200" y="1676400"/>
          <a:ext cx="33528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4820431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94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486" y="39586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Information Architecture of an Organization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3962400" y="15240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6858000" y="15240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613" y="46252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6416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14801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677" y="42649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1" y="45325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2743200" y="2279592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8556728" y="2281016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791200" y="22795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2766701" y="1524001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70714" y="1524001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58200" y="1524001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10000" y="3290843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56336" y="3352800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07335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5001" y="5400467"/>
            <a:ext cx="8015494" cy="75306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 interpretation,  </a:t>
            </a:r>
            <a:br>
              <a:rPr lang="en-US" sz="2400" dirty="0"/>
            </a:br>
            <a:r>
              <a:rPr lang="en-US" sz="2400" dirty="0"/>
              <a:t>visualization, communication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agenda for the course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905001" y="1600200"/>
            <a:ext cx="3107531" cy="685800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1 through 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139782" y="1600200"/>
            <a:ext cx="1946818" cy="68580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</a:t>
            </a:r>
            <a:br>
              <a:rPr lang="en-US" sz="1600" b="1" dirty="0"/>
            </a:br>
            <a:r>
              <a:rPr lang="en-US" sz="1600" b="1" dirty="0"/>
              <a:t> 8 through 9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239001" y="1600200"/>
            <a:ext cx="2698563" cy="685800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600" b="1" dirty="0"/>
              <a:t>Weeks 10 through 15</a:t>
            </a:r>
          </a:p>
        </p:txBody>
      </p:sp>
      <p:pic>
        <p:nvPicPr>
          <p:cNvPr id="25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955818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lowchart: Magnetic Disk 26"/>
          <p:cNvSpPr/>
          <p:nvPr/>
        </p:nvSpPr>
        <p:spPr>
          <a:xfrm>
            <a:off x="3457486" y="2521159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30" name="Flowchart: Magnetic Disk 29"/>
          <p:cNvSpPr/>
          <p:nvPr/>
        </p:nvSpPr>
        <p:spPr>
          <a:xfrm>
            <a:off x="7239000" y="2521159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31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013" y="5622421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563880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1196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791" y="526209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115" y="5529719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reeform 35"/>
          <p:cNvSpPr/>
          <p:nvPr/>
        </p:nvSpPr>
        <p:spPr>
          <a:xfrm>
            <a:off x="2514601" y="3276751"/>
            <a:ext cx="880019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flipH="1">
            <a:off x="8964790" y="3278175"/>
            <a:ext cx="955704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466028" y="3276750"/>
            <a:ext cx="137992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TextBox 40"/>
          <p:cNvSpPr txBox="1"/>
          <p:nvPr/>
        </p:nvSpPr>
        <p:spPr>
          <a:xfrm>
            <a:off x="2494485" y="252116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33886" y="2754868"/>
            <a:ext cx="1952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771114" y="252116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05086" y="4170157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NoSQL database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37336" y="4185629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326616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Transactional Database 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F6AAF20-5889-468F-A00B-37E640111416}"/>
              </a:ext>
            </a:extLst>
          </p:cNvPr>
          <p:cNvSpPr/>
          <p:nvPr/>
        </p:nvSpPr>
        <p:spPr>
          <a:xfrm>
            <a:off x="2057400" y="2592228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In business, a transaction is the exchange of information, goods, or services.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547B68A9-E604-45B6-8DA2-7228930E9D94}"/>
              </a:ext>
            </a:extLst>
          </p:cNvPr>
          <p:cNvSpPr/>
          <p:nvPr/>
        </p:nvSpPr>
        <p:spPr>
          <a:xfrm>
            <a:off x="2057400" y="3827461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4966938"/>
              <a:satOff val="19906"/>
              <a:lumOff val="4314"/>
              <a:alphaOff val="0"/>
            </a:schemeClr>
          </a:fillRef>
          <a:effectRef idx="1">
            <a:schemeClr val="accent5">
              <a:hueOff val="-4966938"/>
              <a:satOff val="19906"/>
              <a:lumOff val="4314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For databases, a transaction is an action performed in a database management system.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FB29E3F-6374-451B-A22B-62859C8C8C6A}"/>
              </a:ext>
            </a:extLst>
          </p:cNvPr>
          <p:cNvSpPr/>
          <p:nvPr/>
        </p:nvSpPr>
        <p:spPr>
          <a:xfrm>
            <a:off x="2057400" y="5062694"/>
            <a:ext cx="4876800" cy="1174753"/>
          </a:xfrm>
          <a:custGeom>
            <a:avLst/>
            <a:gdLst>
              <a:gd name="connsiteX0" fmla="*/ 0 w 4876800"/>
              <a:gd name="connsiteY0" fmla="*/ 195796 h 1174753"/>
              <a:gd name="connsiteX1" fmla="*/ 195796 w 4876800"/>
              <a:gd name="connsiteY1" fmla="*/ 0 h 1174753"/>
              <a:gd name="connsiteX2" fmla="*/ 4681004 w 4876800"/>
              <a:gd name="connsiteY2" fmla="*/ 0 h 1174753"/>
              <a:gd name="connsiteX3" fmla="*/ 4876800 w 4876800"/>
              <a:gd name="connsiteY3" fmla="*/ 195796 h 1174753"/>
              <a:gd name="connsiteX4" fmla="*/ 4876800 w 4876800"/>
              <a:gd name="connsiteY4" fmla="*/ 978957 h 1174753"/>
              <a:gd name="connsiteX5" fmla="*/ 4681004 w 4876800"/>
              <a:gd name="connsiteY5" fmla="*/ 1174753 h 1174753"/>
              <a:gd name="connsiteX6" fmla="*/ 195796 w 4876800"/>
              <a:gd name="connsiteY6" fmla="*/ 1174753 h 1174753"/>
              <a:gd name="connsiteX7" fmla="*/ 0 w 4876800"/>
              <a:gd name="connsiteY7" fmla="*/ 978957 h 1174753"/>
              <a:gd name="connsiteX8" fmla="*/ 0 w 4876800"/>
              <a:gd name="connsiteY8" fmla="*/ 195796 h 1174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76800" h="1174753">
                <a:moveTo>
                  <a:pt x="0" y="195796"/>
                </a:moveTo>
                <a:cubicBezTo>
                  <a:pt x="0" y="87661"/>
                  <a:pt x="87661" y="0"/>
                  <a:pt x="195796" y="0"/>
                </a:cubicBezTo>
                <a:lnTo>
                  <a:pt x="4681004" y="0"/>
                </a:lnTo>
                <a:cubicBezTo>
                  <a:pt x="4789139" y="0"/>
                  <a:pt x="4876800" y="87661"/>
                  <a:pt x="4876800" y="195796"/>
                </a:cubicBezTo>
                <a:lnTo>
                  <a:pt x="4876800" y="978957"/>
                </a:lnTo>
                <a:cubicBezTo>
                  <a:pt x="4876800" y="1087092"/>
                  <a:pt x="4789139" y="1174753"/>
                  <a:pt x="4681004" y="1174753"/>
                </a:cubicBezTo>
                <a:lnTo>
                  <a:pt x="195796" y="1174753"/>
                </a:lnTo>
                <a:cubicBezTo>
                  <a:pt x="87661" y="1174753"/>
                  <a:pt x="0" y="1087092"/>
                  <a:pt x="0" y="978957"/>
                </a:cubicBezTo>
                <a:lnTo>
                  <a:pt x="0" y="19579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-9933876"/>
              <a:satOff val="39811"/>
              <a:lumOff val="8628"/>
              <a:alphaOff val="0"/>
            </a:schemeClr>
          </a:fillRef>
          <a:effectRef idx="1">
            <a:schemeClr val="accent5">
              <a:hueOff val="-9933876"/>
              <a:satOff val="39811"/>
              <a:lumOff val="862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37357" tIns="137357" rIns="137357" bIns="137357" numCol="1" spcCol="1270" anchor="ctr" anchorCtr="0">
            <a:noAutofit/>
          </a:bodyPr>
          <a:lstStyle/>
          <a:p>
            <a:pPr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Transactional databases deal with both: they store information about business transactions using database transactions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7010400" y="2209800"/>
            <a:ext cx="3429000" cy="2286000"/>
          </a:xfrm>
        </p:spPr>
        <p:txBody>
          <a:bodyPr>
            <a:normAutofit/>
          </a:bodyPr>
          <a:lstStyle/>
          <a:p>
            <a:r>
              <a:rPr lang="en-US" sz="2400" dirty="0"/>
              <a:t>Examples of transactions</a:t>
            </a:r>
          </a:p>
          <a:p>
            <a:pPr lvl="1"/>
            <a:r>
              <a:rPr lang="en-US" dirty="0"/>
              <a:t>Purchase a product</a:t>
            </a:r>
          </a:p>
          <a:p>
            <a:pPr lvl="1"/>
            <a:r>
              <a:rPr lang="en-US" dirty="0"/>
              <a:t>Enroll in a course</a:t>
            </a:r>
          </a:p>
          <a:p>
            <a:pPr lvl="1"/>
            <a:r>
              <a:rPr lang="en-US" dirty="0"/>
              <a:t>Hire an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1981200" y="1447800"/>
            <a:ext cx="7467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Definition of Transaction</a:t>
            </a:r>
          </a:p>
          <a:p>
            <a:pPr lvl="1"/>
            <a:endParaRPr lang="en-US" sz="2800" dirty="0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70905175-C541-48C1-80AF-D9ED87BF8174}"/>
              </a:ext>
            </a:extLst>
          </p:cNvPr>
          <p:cNvSpPr txBox="1">
            <a:spLocks/>
          </p:cNvSpPr>
          <p:nvPr/>
        </p:nvSpPr>
        <p:spPr>
          <a:xfrm>
            <a:off x="7056783" y="4114800"/>
            <a:ext cx="34290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  <a:p>
            <a:r>
              <a:rPr lang="en-US" sz="2400" dirty="0"/>
              <a:t>Data is in real-time</a:t>
            </a:r>
          </a:p>
          <a:p>
            <a:pPr lvl="1"/>
            <a:r>
              <a:rPr lang="en-US" dirty="0"/>
              <a:t>Reflects current state</a:t>
            </a:r>
          </a:p>
          <a:p>
            <a:pPr lvl="1"/>
            <a:r>
              <a:rPr lang="en-US" dirty="0"/>
              <a:t>How things are “now”</a:t>
            </a:r>
          </a:p>
        </p:txBody>
      </p:sp>
    </p:spTree>
    <p:extLst>
      <p:ext uri="{BB962C8B-B14F-4D97-AF65-F5344CB8AC3E}">
        <p14:creationId xmlns:p14="http://schemas.microsoft.com/office/powerpoint/2010/main" val="301904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2" grpId="0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(RDBMS)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Relational Paradigm:</a:t>
            </a:r>
          </a:p>
          <a:p>
            <a:pPr lvl="1"/>
            <a:r>
              <a:rPr lang="en-US" dirty="0"/>
              <a:t>How transactional data is collected and stored</a:t>
            </a:r>
          </a:p>
          <a:p>
            <a:endParaRPr lang="en-US" dirty="0"/>
          </a:p>
          <a:p>
            <a:r>
              <a:rPr lang="en-US" dirty="0"/>
              <a:t>Primary Goal: Minimize redundancy</a:t>
            </a:r>
          </a:p>
          <a:p>
            <a:pPr lvl="1"/>
            <a:r>
              <a:rPr lang="en-US" dirty="0"/>
              <a:t>Reduce errors</a:t>
            </a:r>
          </a:p>
          <a:p>
            <a:pPr lvl="1"/>
            <a:r>
              <a:rPr lang="en-US" dirty="0"/>
              <a:t>Less space required</a:t>
            </a:r>
          </a:p>
          <a:p>
            <a:pPr lvl="1"/>
            <a:endParaRPr lang="en-US" dirty="0"/>
          </a:p>
          <a:p>
            <a:r>
              <a:rPr lang="en-US" dirty="0"/>
              <a:t>Most database management systems are based on the relational paradigm</a:t>
            </a:r>
          </a:p>
          <a:p>
            <a:pPr lvl="1"/>
            <a:r>
              <a:rPr lang="en-US" dirty="0"/>
              <a:t>MySQL, Oracle, Microsoft Access, SQL Server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638800" y="3581400"/>
            <a:ext cx="3886200" cy="6858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Which of these do you think </a:t>
            </a:r>
            <a:br>
              <a:rPr lang="en-US" dirty="0"/>
            </a:br>
            <a:r>
              <a:rPr lang="en-US" dirty="0"/>
              <a:t>is more important today</a:t>
            </a:r>
          </a:p>
        </p:txBody>
      </p:sp>
      <p:sp>
        <p:nvSpPr>
          <p:cNvPr id="5" name="Rectangle 4"/>
          <p:cNvSpPr/>
          <p:nvPr/>
        </p:nvSpPr>
        <p:spPr>
          <a:xfrm>
            <a:off x="8763000" y="3508802"/>
            <a:ext cx="4700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?</a:t>
            </a:r>
            <a:endParaRPr lang="en-US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9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3729</Words>
  <Application>Microsoft Office PowerPoint</Application>
  <PresentationFormat>Widescreen</PresentationFormat>
  <Paragraphs>958</Paragraphs>
  <Slides>59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4" baseType="lpstr">
      <vt:lpstr>Arial</vt:lpstr>
      <vt:lpstr>Calibri</vt:lpstr>
      <vt:lpstr>Calibri Light</vt:lpstr>
      <vt:lpstr>Cambria Math</vt:lpstr>
      <vt:lpstr>Office Theme</vt:lpstr>
      <vt:lpstr>Exam 1 Review</vt:lpstr>
      <vt:lpstr>Definition from Techopedia </vt:lpstr>
      <vt:lpstr>Course Overview</vt:lpstr>
      <vt:lpstr>Data versus information</vt:lpstr>
      <vt:lpstr>Transactional versus analytical data</vt:lpstr>
      <vt:lpstr>The Information Architecture of an Organization</vt:lpstr>
      <vt:lpstr>The agenda for the course</vt:lpstr>
      <vt:lpstr>The Transactional Database </vt:lpstr>
      <vt:lpstr>Relational Database (RDBMS)</vt:lpstr>
      <vt:lpstr>Relational Database Student-Class enrollment Example</vt:lpstr>
      <vt:lpstr>The Relational Database Student-Class enrollment Example</vt:lpstr>
      <vt:lpstr>NoSQL Database</vt:lpstr>
      <vt:lpstr>From structured to unstructured data</vt:lpstr>
      <vt:lpstr>The Analytical Data Store</vt:lpstr>
      <vt:lpstr>Comparing Transactional and Analytical Data Stores</vt:lpstr>
      <vt:lpstr>What is a Database Schema?</vt:lpstr>
      <vt:lpstr>Understanding Database Schema</vt:lpstr>
      <vt:lpstr>Entity and Attribute</vt:lpstr>
      <vt:lpstr>Primary Key</vt:lpstr>
      <vt:lpstr>Cardinality</vt:lpstr>
      <vt:lpstr>Cardinality</vt:lpstr>
      <vt:lpstr>Maximum Cardinality</vt:lpstr>
      <vt:lpstr>Minimum Cardinality</vt:lpstr>
      <vt:lpstr>PowerPoint Presentation</vt:lpstr>
      <vt:lpstr>PowerPoint Presentation</vt:lpstr>
      <vt:lpstr>PowerPoint Presentation</vt:lpstr>
      <vt:lpstr>PowerPoint Presentation</vt:lpstr>
      <vt:lpstr>The Rules</vt:lpstr>
      <vt:lpstr>Create Tables and Fields</vt:lpstr>
      <vt:lpstr>The Customer and Order Tables:  The m:m Relationship</vt:lpstr>
      <vt:lpstr>Now the many:many relationship</vt:lpstr>
      <vt:lpstr>To figure out what each order contains</vt:lpstr>
      <vt:lpstr>This is a join</vt:lpstr>
      <vt:lpstr>Relationship attribute</vt:lpstr>
      <vt:lpstr>Our Order Database schema</vt:lpstr>
      <vt:lpstr>A few notes on SQL</vt:lpstr>
      <vt:lpstr>What do we want to do?</vt:lpstr>
      <vt:lpstr>To do this we use SQL</vt:lpstr>
      <vt:lpstr>Some points about SQL</vt:lpstr>
      <vt:lpstr>Back quotes for reserved words</vt:lpstr>
      <vt:lpstr>Summary: The full syntax for SELECT</vt:lpstr>
      <vt:lpstr>Querying multiple tables</vt:lpstr>
      <vt:lpstr>How to do it?</vt:lpstr>
      <vt:lpstr>Outer Join</vt:lpstr>
      <vt:lpstr>Where MIN() alone fails us…</vt:lpstr>
      <vt:lpstr>What’s wrong…</vt:lpstr>
      <vt:lpstr>So we need a SQL subselect statement</vt:lpstr>
      <vt:lpstr>How would SQL execute this query?</vt:lpstr>
      <vt:lpstr>Summary</vt:lpstr>
      <vt:lpstr>Why data visualization?</vt:lpstr>
      <vt:lpstr>Data visualization can:</vt:lpstr>
      <vt:lpstr>Some basic principles (adapted from Tufte 2009)</vt:lpstr>
      <vt:lpstr>Principle 1: The chart should tell a story</vt:lpstr>
      <vt:lpstr>Principle 2: The chart should have graphical integrity</vt:lpstr>
      <vt:lpstr>Principle 3: The chart should minimize graphical complexity</vt:lpstr>
      <vt:lpstr>Data Ink</vt:lpstr>
      <vt:lpstr>One of the golden rules of data visualization is…..</vt:lpstr>
      <vt:lpstr>Chartjunk: Data Ink “gone wild”</vt:lpstr>
      <vt:lpstr>Example: Moiré effects (Tufte 2009)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 Raven</dc:creator>
  <cp:lastModifiedBy>AJ Raven</cp:lastModifiedBy>
  <cp:revision>12</cp:revision>
  <dcterms:created xsi:type="dcterms:W3CDTF">2020-02-17T02:19:09Z</dcterms:created>
  <dcterms:modified xsi:type="dcterms:W3CDTF">2020-02-17T03:05:18Z</dcterms:modified>
</cp:coreProperties>
</file>