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30" r:id="rId2"/>
    <p:sldId id="329" r:id="rId3"/>
    <p:sldId id="285" r:id="rId4"/>
    <p:sldId id="287" r:id="rId5"/>
    <p:sldId id="288" r:id="rId6"/>
    <p:sldId id="325" r:id="rId7"/>
    <p:sldId id="323" r:id="rId8"/>
    <p:sldId id="295" r:id="rId9"/>
    <p:sldId id="296" r:id="rId10"/>
    <p:sldId id="297" r:id="rId11"/>
    <p:sldId id="298" r:id="rId12"/>
    <p:sldId id="299" r:id="rId13"/>
    <p:sldId id="293" r:id="rId14"/>
    <p:sldId id="312" r:id="rId15"/>
    <p:sldId id="300" r:id="rId16"/>
    <p:sldId id="301" r:id="rId17"/>
    <p:sldId id="313" r:id="rId18"/>
    <p:sldId id="321" r:id="rId19"/>
    <p:sldId id="319" r:id="rId20"/>
    <p:sldId id="326" r:id="rId21"/>
    <p:sldId id="302" r:id="rId22"/>
    <p:sldId id="303" r:id="rId23"/>
    <p:sldId id="327" r:id="rId24"/>
    <p:sldId id="308" r:id="rId25"/>
    <p:sldId id="314" r:id="rId26"/>
    <p:sldId id="315" r:id="rId27"/>
    <p:sldId id="322" r:id="rId28"/>
    <p:sldId id="317" r:id="rId29"/>
    <p:sldId id="311" r:id="rId30"/>
    <p:sldId id="328" r:id="rId31"/>
    <p:sldId id="318" r:id="rId32"/>
    <p:sldId id="36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49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/>
            <a:t>Marketing (Market Segmentation)</a:t>
          </a:r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/>
            <a:t>Discover distinct customer groups for targeted promotions</a:t>
          </a:r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/>
            <a:t>Industry analysis</a:t>
          </a:r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/>
            <a:t>Finding groups of similar firms based on profitability, growth rate, market size, products, etc. </a:t>
          </a:r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/>
            <a:t>Political forecasting</a:t>
          </a:r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/>
            <a:t>Group neighborhoods by demographics, lifestyles and political view</a:t>
          </a:r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19EECB4F-A5A0-4EF4-AF13-C03BFBDD6751}">
      <dgm:prSet/>
      <dgm:spPr/>
      <dgm:t>
        <a:bodyPr/>
        <a:lstStyle/>
        <a:p>
          <a:r>
            <a:rPr lang="en-US" dirty="0"/>
            <a:t>Biology</a:t>
          </a:r>
        </a:p>
      </dgm:t>
    </dgm:pt>
    <dgm:pt modelId="{0880DEDD-47E4-4D70-AFB0-EF2299902DAB}" type="parTrans" cxnId="{4F86D0C8-F131-44BE-904D-A0F56E402235}">
      <dgm:prSet/>
      <dgm:spPr/>
      <dgm:t>
        <a:bodyPr/>
        <a:lstStyle/>
        <a:p>
          <a:endParaRPr lang="en-US"/>
        </a:p>
      </dgm:t>
    </dgm:pt>
    <dgm:pt modelId="{5312A0D7-C70C-429C-BB1B-834D6E034F0E}" type="sibTrans" cxnId="{4F86D0C8-F131-44BE-904D-A0F56E402235}">
      <dgm:prSet/>
      <dgm:spPr/>
      <dgm:t>
        <a:bodyPr/>
        <a:lstStyle/>
        <a:p>
          <a:endParaRPr lang="en-US"/>
        </a:p>
      </dgm:t>
    </dgm:pt>
    <dgm:pt modelId="{AC82589B-382B-4BEE-B0E0-5FE4C5D5AE60}">
      <dgm:prSet/>
      <dgm:spPr/>
      <dgm:t>
        <a:bodyPr/>
        <a:lstStyle/>
        <a:p>
          <a:r>
            <a:rPr lang="en-US" dirty="0"/>
            <a:t>Finance</a:t>
          </a:r>
        </a:p>
      </dgm:t>
    </dgm:pt>
    <dgm:pt modelId="{D9FCFC24-4A9C-49EC-9DBF-D2B9FF8FFE45}" type="parTrans" cxnId="{239CA411-5927-46AB-A2D0-9D62125AD2AF}">
      <dgm:prSet/>
      <dgm:spPr/>
      <dgm:t>
        <a:bodyPr/>
        <a:lstStyle/>
        <a:p>
          <a:endParaRPr lang="en-US"/>
        </a:p>
      </dgm:t>
    </dgm:pt>
    <dgm:pt modelId="{8A7A374D-2058-4E50-A79C-E6EBFE021CA8}" type="sibTrans" cxnId="{239CA411-5927-46AB-A2D0-9D62125AD2AF}">
      <dgm:prSet/>
      <dgm:spPr/>
      <dgm:t>
        <a:bodyPr/>
        <a:lstStyle/>
        <a:p>
          <a:endParaRPr lang="en-US"/>
        </a:p>
      </dgm:t>
    </dgm:pt>
    <dgm:pt modelId="{B34FE8F6-3576-45CB-B99A-3DF7DC19441A}">
      <dgm:prSet/>
      <dgm:spPr/>
      <dgm:t>
        <a:bodyPr/>
        <a:lstStyle/>
        <a:p>
          <a:r>
            <a:rPr lang="en-US"/>
            <a:t>Group similar plants into species</a:t>
          </a:r>
          <a:endParaRPr lang="en-US" dirty="0"/>
        </a:p>
      </dgm:t>
    </dgm:pt>
    <dgm:pt modelId="{3959C49B-1C15-4C45-AC4A-FC0F9F344F80}" type="parTrans" cxnId="{F5CCF4B9-5EFB-4C41-8116-EDD99B666103}">
      <dgm:prSet/>
      <dgm:spPr/>
      <dgm:t>
        <a:bodyPr/>
        <a:lstStyle/>
        <a:p>
          <a:endParaRPr lang="en-US"/>
        </a:p>
      </dgm:t>
    </dgm:pt>
    <dgm:pt modelId="{67C99B37-84E3-490C-AF0B-46DCA8AF4772}" type="sibTrans" cxnId="{F5CCF4B9-5EFB-4C41-8116-EDD99B666103}">
      <dgm:prSet/>
      <dgm:spPr/>
      <dgm:t>
        <a:bodyPr/>
        <a:lstStyle/>
        <a:p>
          <a:endParaRPr lang="en-US"/>
        </a:p>
      </dgm:t>
    </dgm:pt>
    <dgm:pt modelId="{B7A87D4D-AFC2-4AA4-9D32-8AF79AB00664}">
      <dgm:prSet/>
      <dgm:spPr/>
      <dgm:t>
        <a:bodyPr/>
        <a:lstStyle/>
        <a:p>
          <a:r>
            <a:rPr lang="en-US" dirty="0"/>
            <a:t>Define groups of similar stocks based on financial characteristics, and select stocks from different groups to create balanced portfolios </a:t>
          </a:r>
        </a:p>
      </dgm:t>
    </dgm:pt>
    <dgm:pt modelId="{4280565B-2BAE-4D00-919B-FA574F0C2758}" type="parTrans" cxnId="{233D68F4-F9B5-47AC-86DC-74E21A2A38A9}">
      <dgm:prSet/>
      <dgm:spPr/>
      <dgm:t>
        <a:bodyPr/>
        <a:lstStyle/>
        <a:p>
          <a:endParaRPr lang="en-US"/>
        </a:p>
      </dgm:t>
    </dgm:pt>
    <dgm:pt modelId="{A9B69E5F-E488-4614-A835-A7FF57AB20A4}" type="sibTrans" cxnId="{233D68F4-F9B5-47AC-86DC-74E21A2A38A9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</dgm:pt>
    <dgm:pt modelId="{F055EC0B-DE17-4926-9587-EE972A97B281}" type="pres">
      <dgm:prSet presAssocID="{4BB4B1BE-6054-48C9-ACAE-BDAABB6F01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5862C6-E246-4C66-830D-64169A0E8A3B}" type="pres">
      <dgm:prSet presAssocID="{4BB4B1BE-6054-48C9-ACAE-BDAABB6F010C}" presName="childText" presStyleLbl="revTx" presStyleIdx="0" presStyleCnt="5">
        <dgm:presLayoutVars>
          <dgm:bulletEnabled val="1"/>
        </dgm:presLayoutVars>
      </dgm:prSet>
      <dgm:spPr/>
    </dgm:pt>
    <dgm:pt modelId="{8C2BEF87-7D9B-49D9-AB13-430E3E29EA0E}" type="pres">
      <dgm:prSet presAssocID="{8C857017-FAEC-47EB-A864-540FEBAFC4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4EA1E3-4048-4B26-8E93-7BF273CEACCC}" type="pres">
      <dgm:prSet presAssocID="{8C857017-FAEC-47EB-A864-540FEBAFC405}" presName="childText" presStyleLbl="revTx" presStyleIdx="1" presStyleCnt="5">
        <dgm:presLayoutVars>
          <dgm:bulletEnabled val="1"/>
        </dgm:presLayoutVars>
      </dgm:prSet>
      <dgm:spPr/>
    </dgm:pt>
    <dgm:pt modelId="{C5E6C4A0-BBE0-4361-ABBF-E7A72A58E4DF}" type="pres">
      <dgm:prSet presAssocID="{93132498-92E5-4BD7-A0E4-3C57F9BC7F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766C437-C2A4-48D2-B250-12ABA168E9FA}" type="pres">
      <dgm:prSet presAssocID="{93132498-92E5-4BD7-A0E4-3C57F9BC7FC9}" presName="childText" presStyleLbl="revTx" presStyleIdx="2" presStyleCnt="5">
        <dgm:presLayoutVars>
          <dgm:bulletEnabled val="1"/>
        </dgm:presLayoutVars>
      </dgm:prSet>
      <dgm:spPr/>
    </dgm:pt>
    <dgm:pt modelId="{652684B1-779F-4084-8691-A04450CE2D07}" type="pres">
      <dgm:prSet presAssocID="{19EECB4F-A5A0-4EF4-AF13-C03BFBDD67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2FC260-AEE7-46F3-ACF9-F136453E642F}" type="pres">
      <dgm:prSet presAssocID="{19EECB4F-A5A0-4EF4-AF13-C03BFBDD6751}" presName="childText" presStyleLbl="revTx" presStyleIdx="3" presStyleCnt="5">
        <dgm:presLayoutVars>
          <dgm:bulletEnabled val="1"/>
        </dgm:presLayoutVars>
      </dgm:prSet>
      <dgm:spPr/>
    </dgm:pt>
    <dgm:pt modelId="{992AD579-E95B-4034-8AC7-8A9CB0A2A49E}" type="pres">
      <dgm:prSet presAssocID="{AC82589B-382B-4BEE-B0E0-5FE4C5D5AE6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FA9AC47-C3C8-4E72-9E91-2D96CB7EBE49}" type="pres">
      <dgm:prSet presAssocID="{AC82589B-382B-4BEE-B0E0-5FE4C5D5AE6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239CA411-5927-46AB-A2D0-9D62125AD2AF}" srcId="{6C73FD4B-24C6-4BB8-AD81-52AD76726244}" destId="{AC82589B-382B-4BEE-B0E0-5FE4C5D5AE60}" srcOrd="4" destOrd="0" parTransId="{D9FCFC24-4A9C-49EC-9DBF-D2B9FF8FFE45}" sibTransId="{8A7A374D-2058-4E50-A79C-E6EBFE021CA8}"/>
    <dgm:cxn modelId="{0E39501F-3CD4-4FA0-AD38-275884F6BCF9}" type="presOf" srcId="{19EECB4F-A5A0-4EF4-AF13-C03BFBDD6751}" destId="{652684B1-779F-4084-8691-A04450CE2D07}" srcOrd="0" destOrd="0" presId="urn:microsoft.com/office/officeart/2005/8/layout/vList2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2AC9A12D-FF39-4210-A181-E92E0D48C2EA}" type="presOf" srcId="{B34FE8F6-3576-45CB-B99A-3DF7DC19441A}" destId="{7D2FC260-AEE7-46F3-ACF9-F136453E642F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E69A35A8-904A-48AC-8A7B-BC8F00526003}" type="presOf" srcId="{B7A87D4D-AFC2-4AA4-9D32-8AF79AB00664}" destId="{EFA9AC47-C3C8-4E72-9E91-2D96CB7EBE49}" srcOrd="0" destOrd="0" presId="urn:microsoft.com/office/officeart/2005/8/layout/vList2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B9C9BCAB-0764-46FC-844D-EC214C05CF30}" type="presOf" srcId="{AC82589B-382B-4BEE-B0E0-5FE4C5D5AE60}" destId="{992AD579-E95B-4034-8AC7-8A9CB0A2A49E}" srcOrd="0" destOrd="0" presId="urn:microsoft.com/office/officeart/2005/8/layout/vList2"/>
    <dgm:cxn modelId="{F5CCF4B9-5EFB-4C41-8116-EDD99B666103}" srcId="{19EECB4F-A5A0-4EF4-AF13-C03BFBDD6751}" destId="{B34FE8F6-3576-45CB-B99A-3DF7DC19441A}" srcOrd="0" destOrd="0" parTransId="{3959C49B-1C15-4C45-AC4A-FC0F9F344F80}" sibTransId="{67C99B37-84E3-490C-AF0B-46DCA8AF4772}"/>
    <dgm:cxn modelId="{4F86D0C8-F131-44BE-904D-A0F56E402235}" srcId="{6C73FD4B-24C6-4BB8-AD81-52AD76726244}" destId="{19EECB4F-A5A0-4EF4-AF13-C03BFBDD6751}" srcOrd="3" destOrd="0" parTransId="{0880DEDD-47E4-4D70-AFB0-EF2299902DAB}" sibTransId="{5312A0D7-C70C-429C-BB1B-834D6E034F0E}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233D68F4-F9B5-47AC-86DC-74E21A2A38A9}" srcId="{AC82589B-382B-4BEE-B0E0-5FE4C5D5AE60}" destId="{B7A87D4D-AFC2-4AA4-9D32-8AF79AB00664}" srcOrd="0" destOrd="0" parTransId="{4280565B-2BAE-4D00-919B-FA574F0C2758}" sibTransId="{A9B69E5F-E488-4614-A835-A7FF57AB20A4}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  <dgm:cxn modelId="{4AFC653F-EE92-4D7B-AC74-5753370D4162}" type="presParOf" srcId="{9B9D824B-10B3-4608-A9B5-33B17E7030AC}" destId="{652684B1-779F-4084-8691-A04450CE2D07}" srcOrd="6" destOrd="0" presId="urn:microsoft.com/office/officeart/2005/8/layout/vList2"/>
    <dgm:cxn modelId="{1FED854F-03EC-42D8-B54B-2DDDA0C1A2D4}" type="presParOf" srcId="{9B9D824B-10B3-4608-A9B5-33B17E7030AC}" destId="{7D2FC260-AEE7-46F3-ACF9-F136453E642F}" srcOrd="7" destOrd="0" presId="urn:microsoft.com/office/officeart/2005/8/layout/vList2"/>
    <dgm:cxn modelId="{81574231-2DD1-4120-86EF-6518E67B0D76}" type="presParOf" srcId="{9B9D824B-10B3-4608-A9B5-33B17E7030AC}" destId="{992AD579-E95B-4034-8AC7-8A9CB0A2A49E}" srcOrd="8" destOrd="0" presId="urn:microsoft.com/office/officeart/2005/8/layout/vList2"/>
    <dgm:cxn modelId="{4AE3831A-5341-49F9-A750-FED782369A54}" type="presParOf" srcId="{9B9D824B-10B3-4608-A9B5-33B17E7030AC}" destId="{EFA9AC47-C3C8-4E72-9E91-2D96CB7EBE4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5C3578-B3AB-4CFE-8793-77C12FE30AD3}">
      <dgm:prSet custT="1"/>
      <dgm:spPr/>
      <dgm:t>
        <a:bodyPr/>
        <a:lstStyle/>
        <a:p>
          <a:pPr rtl="0"/>
          <a:r>
            <a:rPr lang="en-US" sz="1700" dirty="0"/>
            <a:t>Classification</a:t>
          </a:r>
        </a:p>
        <a:p>
          <a:pPr rtl="0"/>
          <a:r>
            <a:rPr lang="en-US" sz="1700" dirty="0"/>
            <a:t>(like Decision Trees)</a:t>
          </a:r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/>
            <a:t>People simply place items into categories</a:t>
          </a:r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 custT="1"/>
      <dgm:spPr/>
      <dgm:t>
        <a:bodyPr/>
        <a:lstStyle/>
        <a:p>
          <a:pPr rtl="0"/>
          <a:r>
            <a:rPr lang="en-US" sz="1700" dirty="0"/>
            <a:t>Simple categorization by attributes</a:t>
          </a:r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/>
            <a:t>Dividing students into groups by last name</a:t>
          </a:r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 custScaleX="91332" custLinFactNeighborX="2364" custLinFactNeighborY="955"/>
      <dgm:spPr/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 custScaleX="118685" custScaleY="116244"/>
      <dgm:spPr/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 custScaleX="100394" custLinFactNeighborX="20456" custLinFactNeighborY="-4541"/>
      <dgm:spPr/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 custScaleX="121367" custScaleY="117059" custLinFactNeighborX="-9177" custLinFactNeighborY="-5478"/>
      <dgm:spPr/>
    </dgm:pt>
  </dgm:ptLst>
  <dgm:cxnLst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/>
            <a:t>The clusters must be learned from the data, not from external specifications.</a:t>
          </a:r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/>
            <a:t>Creating the “buckets” beforehand is categorization, but not clustering.</a:t>
          </a:r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</dgm:pt>
    <dgm:pt modelId="{9FDB8E14-171D-4F74-8500-3A524C8F9E25}" type="pres">
      <dgm:prSet presAssocID="{5D4E49C3-CFBC-4941-BD16-B7CAE2815F59}" presName="node" presStyleLbl="node1" presStyleIdx="0" presStyleCnt="2" custLinFactNeighborX="-10028">
        <dgm:presLayoutVars>
          <dgm:bulletEnabled val="1"/>
        </dgm:presLayoutVars>
      </dgm:prSet>
      <dgm:spPr/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 custLinFactNeighborX="10028">
        <dgm:presLayoutVars>
          <dgm:bulletEnabled val="1"/>
        </dgm:presLayoutVars>
      </dgm:prSet>
      <dgm:spPr/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 custT="1"/>
      <dgm:spPr/>
      <dgm:t>
        <a:bodyPr/>
        <a:lstStyle/>
        <a:p>
          <a:pPr rtl="0"/>
          <a:r>
            <a:rPr lang="en-US" sz="2800" dirty="0"/>
            <a:t>It matters</a:t>
          </a:r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 custT="1"/>
      <dgm:spPr/>
      <dgm:t>
        <a:bodyPr/>
        <a:lstStyle/>
        <a:p>
          <a:pPr rtl="0"/>
          <a:r>
            <a:rPr lang="en-US" sz="2400" dirty="0"/>
            <a:t>Choosing the right number “K”</a:t>
          </a:r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 custT="1"/>
      <dgm:spPr/>
      <dgm:t>
        <a:bodyPr/>
        <a:lstStyle/>
        <a:p>
          <a:pPr rtl="0"/>
          <a:r>
            <a:rPr lang="en-US" sz="2400" dirty="0"/>
            <a:t>Choosing the right initial location</a:t>
          </a:r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 custT="1"/>
      <dgm:spPr/>
      <dgm:t>
        <a:bodyPr/>
        <a:lstStyle/>
        <a:p>
          <a:pPr rtl="0"/>
          <a:r>
            <a:rPr lang="en-US" sz="2800" dirty="0"/>
            <a:t>Bad choices create bad groupings</a:t>
          </a:r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 custT="1"/>
      <dgm:spPr/>
      <dgm:t>
        <a:bodyPr/>
        <a:lstStyle/>
        <a:p>
          <a:pPr rtl="0"/>
          <a:r>
            <a:rPr lang="en-US" sz="2400" dirty="0"/>
            <a:t>They won’t make sense within the context of the problem</a:t>
          </a:r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 custT="1"/>
      <dgm:spPr/>
      <dgm:t>
        <a:bodyPr/>
        <a:lstStyle/>
        <a:p>
          <a:pPr rtl="0"/>
          <a:r>
            <a:rPr lang="en-US" sz="2400" dirty="0"/>
            <a:t>Unrelated data points will be included in the same group</a:t>
          </a:r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</dgm:pt>
    <dgm:pt modelId="{4AED997D-58BF-4662-8FD8-492FDAC3048B}" type="pres">
      <dgm:prSet presAssocID="{481DD6BE-7F57-4E3C-8D38-422F4A431C59}" presName="parentText" presStyleLbl="node1" presStyleIdx="0" presStyleCnt="2" custScaleX="142857" custScaleY="52720" custLinFactNeighborX="-42452" custLinFactNeighborY="1701">
        <dgm:presLayoutVars>
          <dgm:chMax val="0"/>
          <dgm:bulletEnabled val="1"/>
        </dgm:presLayoutVars>
      </dgm:prSet>
      <dgm:spPr/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 custScaleY="83120" custLinFactNeighborY="67888">
        <dgm:presLayoutVars>
          <dgm:bulletEnabled val="1"/>
        </dgm:presLayoutVars>
      </dgm:prSet>
      <dgm:spPr/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</dgm:pt>
    <dgm:pt modelId="{D358BB73-0AA3-48AA-8355-C401B38E27AD}" type="pres">
      <dgm:prSet presAssocID="{25F33480-171A-4AD3-8C93-3257BFEA94E6}" presName="parentText" presStyleLbl="node1" presStyleIdx="1" presStyleCnt="2" custScaleX="142857" custScaleY="52720" custLinFactNeighborX="-42451" custLinFactNeighborY="-1841">
        <dgm:presLayoutVars>
          <dgm:chMax val="0"/>
          <dgm:bulletEnabled val="1"/>
        </dgm:presLayoutVars>
      </dgm:prSet>
      <dgm:spPr/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 custLinFactNeighborY="28289">
        <dgm:presLayoutVars>
          <dgm:bulletEnabled val="1"/>
        </dgm:presLayoutVars>
      </dgm:prSet>
      <dgm:spPr/>
    </dgm:pt>
  </dgm:ptLst>
  <dgm:cxnLst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 custT="1"/>
      <dgm:spPr/>
      <dgm:t>
        <a:bodyPr/>
        <a:lstStyle/>
        <a:p>
          <a:r>
            <a:rPr lang="en-US" sz="2800" dirty="0"/>
            <a:t>Considerations</a:t>
          </a:r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 sz="1800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 sz="1800"/>
        </a:p>
      </dgm:t>
    </dgm:pt>
    <dgm:pt modelId="{CB13B65E-2B81-45BE-A01D-CBB758149861}">
      <dgm:prSet phldrT="[Text]" custT="1"/>
      <dgm:spPr/>
      <dgm:t>
        <a:bodyPr/>
        <a:lstStyle/>
        <a:p>
          <a:r>
            <a:rPr lang="en-US" sz="2400" dirty="0"/>
            <a:t>Lower individual within cluster SSE = a better cluster</a:t>
          </a:r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 sz="1800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 sz="1800"/>
        </a:p>
      </dgm:t>
    </dgm:pt>
    <dgm:pt modelId="{C8531F03-0CE5-453A-98E8-EC1E7DD0591A}">
      <dgm:prSet phldrT="[Text]" custT="1"/>
      <dgm:spPr/>
      <dgm:t>
        <a:bodyPr/>
        <a:lstStyle/>
        <a:p>
          <a:r>
            <a:rPr lang="en-US" sz="2400" dirty="0"/>
            <a:t>Lower total SSE = a better set of clusters</a:t>
          </a:r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 sz="1800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 sz="1800"/>
        </a:p>
      </dgm:t>
    </dgm:pt>
    <dgm:pt modelId="{74F5794F-6294-4FF6-BF78-86C816904B97}">
      <dgm:prSet phldrT="[Text]" custT="1"/>
      <dgm:spPr/>
      <dgm:t>
        <a:bodyPr/>
        <a:lstStyle/>
        <a:p>
          <a:r>
            <a:rPr lang="en-US" sz="2400" b="1" dirty="0"/>
            <a:t>More clusters will reduce within-cluster SSE</a:t>
          </a:r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 sz="1800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 sz="1800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</dgm:pt>
    <dgm:pt modelId="{E22C248F-10FF-4D98-8461-7DE3E0735736}" type="pres">
      <dgm:prSet presAssocID="{CB46626B-D494-4F4A-9A5F-754F6930E615}" presName="parentLin" presStyleCnt="0"/>
      <dgm:spPr/>
    </dgm:pt>
    <dgm:pt modelId="{9E6324B6-049E-4265-884E-426420E25857}" type="pres">
      <dgm:prSet presAssocID="{CB46626B-D494-4F4A-9A5F-754F6930E615}" presName="parentLeftMargin" presStyleLbl="node1" presStyleIdx="0" presStyleCnt="1"/>
      <dgm:spPr/>
    </dgm:pt>
    <dgm:pt modelId="{8133A02E-2E07-440D-B82D-5CA552FB3F11}" type="pres">
      <dgm:prSet presAssocID="{CB46626B-D494-4F4A-9A5F-754F6930E615}" presName="parentText" presStyleLbl="node1" presStyleIdx="0" presStyleCnt="1" custLinFactNeighborX="-33333" custLinFactNeighborY="-34471">
        <dgm:presLayoutVars>
          <dgm:chMax val="0"/>
          <dgm:bulletEnabled val="1"/>
        </dgm:presLayoutVars>
      </dgm:prSet>
      <dgm:spPr/>
    </dgm:pt>
    <dgm:pt modelId="{BA6C41ED-DDB8-404E-8E60-A622D3E17D93}" type="pres">
      <dgm:prSet presAssocID="{CB46626B-D494-4F4A-9A5F-754F6930E615}" presName="negativeSpace" presStyleCnt="0"/>
      <dgm:spPr/>
    </dgm:pt>
    <dgm:pt modelId="{1ED920F6-1EF6-46CD-95DE-7F6F1E9B93E1}" type="pres">
      <dgm:prSet presAssocID="{CB46626B-D494-4F4A-9A5F-754F6930E615}" presName="childText" presStyleLbl="conFgAcc1" presStyleIdx="0" presStyleCnt="1" custLinFactNeighborX="-1765" custLinFactNeighborY="12655">
        <dgm:presLayoutVars>
          <dgm:bulletEnabled val="1"/>
        </dgm:presLayoutVars>
      </dgm:prSet>
      <dgm:spPr/>
    </dgm:pt>
  </dgm:ptLst>
  <dgm:cxnLst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/>
            <a:t>K-Means gives unreliable results when</a:t>
          </a:r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size</a:t>
          </a:r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density</a:t>
          </a:r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The data set has a lot of outliers</a:t>
          </a:r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are not in rounded shapes</a:t>
          </a:r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</dgm:pt>
    <dgm:pt modelId="{3C6D0CCE-EA6A-430D-8CF4-B7DB071C2EDC}" type="pres">
      <dgm:prSet presAssocID="{CB23B330-713F-4D6F-A0AB-B781BED80FA7}" presName="linNode" presStyleCnt="0"/>
      <dgm:spPr/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</dgm:pt>
  </dgm:ptLst>
  <dgm:cxnLst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73F49C3E-5B9C-4A43-A8D0-E1FC170E1327}" type="presOf" srcId="{63525A19-801B-413D-ABBA-899EDA52F94E}" destId="{CCFC78AE-499C-432E-92C6-4636FCF016C6}" srcOrd="0" destOrd="3" presId="urn:microsoft.com/office/officeart/2005/8/layout/vList5"/>
    <dgm:cxn modelId="{9A8D8440-0136-4BA7-B2D8-26A09F16F8AD}" type="presOf" srcId="{70D599F8-5589-4B52-AADC-D8C90E34404B}" destId="{CCFC78AE-499C-432E-92C6-4636FCF016C6}" srcOrd="0" destOrd="2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69793D92-262D-49A9-B2D0-835411F93E04}" type="presOf" srcId="{CDB483ED-D9CB-41FA-9491-C196AD25418D}" destId="{CCFC78AE-499C-432E-92C6-4636FCF016C6}" srcOrd="0" destOrd="0" presId="urn:microsoft.com/office/officeart/2005/8/layout/vList5"/>
    <dgm:cxn modelId="{87BE8BA0-F4C6-4DC9-9872-8B2503ACD075}" type="presOf" srcId="{DDCA2362-7444-4530-9B05-526D4CB09607}" destId="{C9C4784C-FE1B-44AE-8628-DBA8F5DD9CC0}" srcOrd="0" destOrd="0" presId="urn:microsoft.com/office/officeart/2005/8/layout/vList5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270701D9-4B7E-4062-8A8D-FDAACD82749E}" type="presOf" srcId="{507E74FA-9287-4F9C-8950-FD84477DCD7F}" destId="{CCFC78AE-499C-432E-92C6-4636FCF016C6}" srcOrd="0" destOrd="1" presId="urn:microsoft.com/office/officeart/2005/8/layout/vList5"/>
    <dgm:cxn modelId="{D97E6AFF-F315-4997-9F85-C50C774CA3E3}" type="presOf" srcId="{CB23B330-713F-4D6F-A0AB-B781BED80FA7}" destId="{843515E7-6220-4C8D-B6B9-F7585DB4A33C}" srcOrd="0" destOrd="0" presId="urn:microsoft.com/office/officeart/2005/8/layout/vList5"/>
    <dgm:cxn modelId="{B75A8BB0-8BBB-4531-9996-F2EA1C8F1B85}" type="presParOf" srcId="{C9C4784C-FE1B-44AE-8628-DBA8F5DD9CC0}" destId="{3C6D0CCE-EA6A-430D-8CF4-B7DB071C2EDC}" srcOrd="0" destOrd="0" presId="urn:microsoft.com/office/officeart/2005/8/layout/vList5"/>
    <dgm:cxn modelId="{2C05C6DC-04AF-4894-80EC-8D6222DCFFDE}" type="presParOf" srcId="{3C6D0CCE-EA6A-430D-8CF4-B7DB071C2EDC}" destId="{843515E7-6220-4C8D-B6B9-F7585DB4A33C}" srcOrd="0" destOrd="0" presId="urn:microsoft.com/office/officeart/2005/8/layout/vList5"/>
    <dgm:cxn modelId="{152F9C67-DEAA-4156-BC72-FDB1DA9EABA0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739D44-11A2-4D78-A23F-EBFE4E1352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1F94CF-2C59-48D4-88BD-286BD32CC421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cohesion</a:t>
          </a:r>
          <a:endParaRPr lang="en-US" dirty="0"/>
        </a:p>
      </dgm:t>
    </dgm:pt>
    <dgm:pt modelId="{29B590B8-6C5B-42F6-99AF-4B8CE2176DD4}" type="parTrans" cxnId="{A116A11D-00B5-41A8-9AB3-A837956ED00B}">
      <dgm:prSet/>
      <dgm:spPr/>
      <dgm:t>
        <a:bodyPr/>
        <a:lstStyle/>
        <a:p>
          <a:endParaRPr lang="en-US"/>
        </a:p>
      </dgm:t>
    </dgm:pt>
    <dgm:pt modelId="{7B6AC76A-2DC6-4604-802C-2372240325F3}" type="sibTrans" cxnId="{A116A11D-00B5-41A8-9AB3-A837956ED00B}">
      <dgm:prSet/>
      <dgm:spPr/>
      <dgm:t>
        <a:bodyPr/>
        <a:lstStyle/>
        <a:p>
          <a:endParaRPr lang="en-US"/>
        </a:p>
      </dgm:t>
    </dgm:pt>
    <dgm:pt modelId="{FB1C034E-FC0F-4789-806C-2F0D42D386F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Low within-cluster SSE</a:t>
          </a:r>
        </a:p>
      </dgm:t>
    </dgm:pt>
    <dgm:pt modelId="{20077A90-ADF4-48FB-91F7-9B86A4434FD5}" type="parTrans" cxnId="{E00FED69-1978-45CE-B80A-634CF7901F95}">
      <dgm:prSet/>
      <dgm:spPr/>
      <dgm:t>
        <a:bodyPr/>
        <a:lstStyle/>
        <a:p>
          <a:endParaRPr lang="en-US"/>
        </a:p>
      </dgm:t>
    </dgm:pt>
    <dgm:pt modelId="{C98A09E9-CB5F-4400-9F21-147A535231B7}" type="sibTrans" cxnId="{E00FED69-1978-45CE-B80A-634CF7901F95}">
      <dgm:prSet/>
      <dgm:spPr/>
      <dgm:t>
        <a:bodyPr/>
        <a:lstStyle/>
        <a:p>
          <a:endParaRPr lang="en-US"/>
        </a:p>
      </dgm:t>
    </dgm:pt>
    <dgm:pt modelId="{D4BDE8A5-58AE-4FB0-B898-63DE03133EA5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separation</a:t>
          </a:r>
          <a:endParaRPr lang="en-US" dirty="0"/>
        </a:p>
      </dgm:t>
    </dgm:pt>
    <dgm:pt modelId="{E0CA4C53-0B9E-4757-B9EE-9415FB5ACEBA}" type="parTrans" cxnId="{9C582A0B-74E8-44B0-8B00-C94D6B5126C2}">
      <dgm:prSet/>
      <dgm:spPr/>
      <dgm:t>
        <a:bodyPr/>
        <a:lstStyle/>
        <a:p>
          <a:endParaRPr lang="en-US"/>
        </a:p>
      </dgm:t>
    </dgm:pt>
    <dgm:pt modelId="{7A156545-CB1A-4DC5-BCE4-1CB9A79B9DBE}" type="sibTrans" cxnId="{9C582A0B-74E8-44B0-8B00-C94D6B5126C2}">
      <dgm:prSet/>
      <dgm:spPr/>
      <dgm:t>
        <a:bodyPr/>
        <a:lstStyle/>
        <a:p>
          <a:endParaRPr lang="en-US"/>
        </a:p>
      </dgm:t>
    </dgm:pt>
    <dgm:pt modelId="{9810B70D-EAB3-4026-86E1-C99DE9906D4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High between-cluster SSE</a:t>
          </a:r>
        </a:p>
      </dgm:t>
    </dgm:pt>
    <dgm:pt modelId="{89F6A3C1-14F8-4D74-9AE0-881B105B5A8A}" type="parTrans" cxnId="{731442F8-CCFD-4762-9074-4C1C219BD090}">
      <dgm:prSet/>
      <dgm:spPr/>
      <dgm:t>
        <a:bodyPr/>
        <a:lstStyle/>
        <a:p>
          <a:endParaRPr lang="en-US"/>
        </a:p>
      </dgm:t>
    </dgm:pt>
    <dgm:pt modelId="{219EBBED-B2A1-4D01-840B-F0F8C20E145F}" type="sibTrans" cxnId="{731442F8-CCFD-4762-9074-4C1C219BD090}">
      <dgm:prSet/>
      <dgm:spPr/>
      <dgm:t>
        <a:bodyPr/>
        <a:lstStyle/>
        <a:p>
          <a:endParaRPr lang="en-US"/>
        </a:p>
      </dgm:t>
    </dgm:pt>
    <dgm:pt modelId="{076310D2-FE48-431C-9EBE-85901F393370}" type="pres">
      <dgm:prSet presAssocID="{AB739D44-11A2-4D78-A23F-EBFE4E13527C}" presName="linear" presStyleCnt="0">
        <dgm:presLayoutVars>
          <dgm:animLvl val="lvl"/>
          <dgm:resizeHandles val="exact"/>
        </dgm:presLayoutVars>
      </dgm:prSet>
      <dgm:spPr/>
    </dgm:pt>
    <dgm:pt modelId="{2DFDFC35-A428-486C-BF98-D88B87597E3F}" type="pres">
      <dgm:prSet presAssocID="{EE1F94CF-2C59-48D4-88BD-286BD32CC4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48A5B9-C6FA-4170-B7A2-CAB30C508EA2}" type="pres">
      <dgm:prSet presAssocID="{EE1F94CF-2C59-48D4-88BD-286BD32CC421}" presName="childText" presStyleLbl="revTx" presStyleIdx="0" presStyleCnt="2">
        <dgm:presLayoutVars>
          <dgm:bulletEnabled val="1"/>
        </dgm:presLayoutVars>
      </dgm:prSet>
      <dgm:spPr/>
    </dgm:pt>
    <dgm:pt modelId="{D0EE2E48-838A-42D3-8C5C-5B936FC6038A}" type="pres">
      <dgm:prSet presAssocID="{D4BDE8A5-58AE-4FB0-B898-63DE03133EA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2E34C8-7F15-467C-BCF5-061A1693F7FD}" type="pres">
      <dgm:prSet presAssocID="{D4BDE8A5-58AE-4FB0-B898-63DE03133E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FB8CA0A-DD30-4E56-904E-23719CB260B2}" type="presOf" srcId="{9810B70D-EAB3-4026-86E1-C99DE9906D4F}" destId="{0F2E34C8-7F15-467C-BCF5-061A1693F7FD}" srcOrd="0" destOrd="0" presId="urn:microsoft.com/office/officeart/2005/8/layout/vList2"/>
    <dgm:cxn modelId="{9C582A0B-74E8-44B0-8B00-C94D6B5126C2}" srcId="{AB739D44-11A2-4D78-A23F-EBFE4E13527C}" destId="{D4BDE8A5-58AE-4FB0-B898-63DE03133EA5}" srcOrd="1" destOrd="0" parTransId="{E0CA4C53-0B9E-4757-B9EE-9415FB5ACEBA}" sibTransId="{7A156545-CB1A-4DC5-BCE4-1CB9A79B9DBE}"/>
    <dgm:cxn modelId="{A116A11D-00B5-41A8-9AB3-A837956ED00B}" srcId="{AB739D44-11A2-4D78-A23F-EBFE4E13527C}" destId="{EE1F94CF-2C59-48D4-88BD-286BD32CC421}" srcOrd="0" destOrd="0" parTransId="{29B590B8-6C5B-42F6-99AF-4B8CE2176DD4}" sibTransId="{7B6AC76A-2DC6-4604-802C-2372240325F3}"/>
    <dgm:cxn modelId="{E00FED69-1978-45CE-B80A-634CF7901F95}" srcId="{EE1F94CF-2C59-48D4-88BD-286BD32CC421}" destId="{FB1C034E-FC0F-4789-806C-2F0D42D386FD}" srcOrd="0" destOrd="0" parTransId="{20077A90-ADF4-48FB-91F7-9B86A4434FD5}" sibTransId="{C98A09E9-CB5F-4400-9F21-147A535231B7}"/>
    <dgm:cxn modelId="{10B25074-77CB-48D8-9B62-5BABAB165613}" type="presOf" srcId="{FB1C034E-FC0F-4789-806C-2F0D42D386FD}" destId="{0548A5B9-C6FA-4170-B7A2-CAB30C508EA2}" srcOrd="0" destOrd="0" presId="urn:microsoft.com/office/officeart/2005/8/layout/vList2"/>
    <dgm:cxn modelId="{D6B4BA79-A2C7-4019-B000-407067992347}" type="presOf" srcId="{EE1F94CF-2C59-48D4-88BD-286BD32CC421}" destId="{2DFDFC35-A428-486C-BF98-D88B87597E3F}" srcOrd="0" destOrd="0" presId="urn:microsoft.com/office/officeart/2005/8/layout/vList2"/>
    <dgm:cxn modelId="{3FCF39F4-E4B3-4101-9515-23651643D770}" type="presOf" srcId="{D4BDE8A5-58AE-4FB0-B898-63DE03133EA5}" destId="{D0EE2E48-838A-42D3-8C5C-5B936FC6038A}" srcOrd="0" destOrd="0" presId="urn:microsoft.com/office/officeart/2005/8/layout/vList2"/>
    <dgm:cxn modelId="{731442F8-CCFD-4762-9074-4C1C219BD090}" srcId="{D4BDE8A5-58AE-4FB0-B898-63DE03133EA5}" destId="{9810B70D-EAB3-4026-86E1-C99DE9906D4F}" srcOrd="0" destOrd="0" parTransId="{89F6A3C1-14F8-4D74-9AE0-881B105B5A8A}" sibTransId="{219EBBED-B2A1-4D01-840B-F0F8C20E145F}"/>
    <dgm:cxn modelId="{629455FA-BF4D-4804-8C15-40B5FD85475E}" type="presOf" srcId="{AB739D44-11A2-4D78-A23F-EBFE4E13527C}" destId="{076310D2-FE48-431C-9EBE-85901F393370}" srcOrd="0" destOrd="0" presId="urn:microsoft.com/office/officeart/2005/8/layout/vList2"/>
    <dgm:cxn modelId="{D0638B0A-4B02-496B-A4CC-7B2B3C84AB44}" type="presParOf" srcId="{076310D2-FE48-431C-9EBE-85901F393370}" destId="{2DFDFC35-A428-486C-BF98-D88B87597E3F}" srcOrd="0" destOrd="0" presId="urn:microsoft.com/office/officeart/2005/8/layout/vList2"/>
    <dgm:cxn modelId="{1FDF13AF-DBC2-40A6-962F-4D5E3720C441}" type="presParOf" srcId="{076310D2-FE48-431C-9EBE-85901F393370}" destId="{0548A5B9-C6FA-4170-B7A2-CAB30C508EA2}" srcOrd="1" destOrd="0" presId="urn:microsoft.com/office/officeart/2005/8/layout/vList2"/>
    <dgm:cxn modelId="{6C42715D-ED43-44CB-AFC0-CD87CB28756F}" type="presParOf" srcId="{076310D2-FE48-431C-9EBE-85901F393370}" destId="{D0EE2E48-838A-42D3-8C5C-5B936FC6038A}" srcOrd="2" destOrd="0" presId="urn:microsoft.com/office/officeart/2005/8/layout/vList2"/>
    <dgm:cxn modelId="{3B77A00E-7557-4260-BE6F-424165FAFC92}" type="presParOf" srcId="{076310D2-FE48-431C-9EBE-85901F393370}" destId="{0F2E34C8-7F15-467C-BCF5-061A1693F7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7368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Marketing (Market Segmentation)</a:t>
          </a:r>
        </a:p>
      </dsp:txBody>
      <dsp:txXfrm>
        <a:off x="28100" y="101780"/>
        <a:ext cx="7563800" cy="519439"/>
      </dsp:txXfrm>
    </dsp:sp>
    <dsp:sp modelId="{D15862C6-E246-4C66-830D-64169A0E8A3B}">
      <dsp:nvSpPr>
        <dsp:cNvPr id="0" name=""/>
        <dsp:cNvSpPr/>
      </dsp:nvSpPr>
      <dsp:spPr>
        <a:xfrm>
          <a:off x="0" y="64931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Discover distinct customer groups for targeted promotions</a:t>
          </a:r>
        </a:p>
      </dsp:txBody>
      <dsp:txXfrm>
        <a:off x="0" y="649319"/>
        <a:ext cx="7620000" cy="397440"/>
      </dsp:txXfrm>
    </dsp:sp>
    <dsp:sp modelId="{8C2BEF87-7D9B-49D9-AB13-430E3E29EA0E}">
      <dsp:nvSpPr>
        <dsp:cNvPr id="0" name=""/>
        <dsp:cNvSpPr/>
      </dsp:nvSpPr>
      <dsp:spPr>
        <a:xfrm>
          <a:off x="0" y="10467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Industry analysis</a:t>
          </a:r>
        </a:p>
      </dsp:txBody>
      <dsp:txXfrm>
        <a:off x="28100" y="1074859"/>
        <a:ext cx="7563800" cy="519439"/>
      </dsp:txXfrm>
    </dsp:sp>
    <dsp:sp modelId="{D24EA1E3-4048-4B26-8E93-7BF273CEACCC}">
      <dsp:nvSpPr>
        <dsp:cNvPr id="0" name=""/>
        <dsp:cNvSpPr/>
      </dsp:nvSpPr>
      <dsp:spPr>
        <a:xfrm>
          <a:off x="0" y="1622399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Finding groups of similar firms based on profitability, growth rate, market size, products, etc. </a:t>
          </a:r>
        </a:p>
      </dsp:txBody>
      <dsp:txXfrm>
        <a:off x="0" y="1622399"/>
        <a:ext cx="7620000" cy="596160"/>
      </dsp:txXfrm>
    </dsp:sp>
    <dsp:sp modelId="{C5E6C4A0-BBE0-4361-ABBF-E7A72A58E4DF}">
      <dsp:nvSpPr>
        <dsp:cNvPr id="0" name=""/>
        <dsp:cNvSpPr/>
      </dsp:nvSpPr>
      <dsp:spPr>
        <a:xfrm>
          <a:off x="0" y="22185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Political forecasting</a:t>
          </a:r>
        </a:p>
      </dsp:txBody>
      <dsp:txXfrm>
        <a:off x="28100" y="2246659"/>
        <a:ext cx="7563800" cy="519439"/>
      </dsp:txXfrm>
    </dsp:sp>
    <dsp:sp modelId="{7766C437-C2A4-48D2-B250-12ABA168E9FA}">
      <dsp:nvSpPr>
        <dsp:cNvPr id="0" name=""/>
        <dsp:cNvSpPr/>
      </dsp:nvSpPr>
      <dsp:spPr>
        <a:xfrm>
          <a:off x="0" y="279419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neighborhoods by demographics, lifestyles and political view</a:t>
          </a:r>
        </a:p>
      </dsp:txBody>
      <dsp:txXfrm>
        <a:off x="0" y="2794199"/>
        <a:ext cx="7620000" cy="397440"/>
      </dsp:txXfrm>
    </dsp:sp>
    <dsp:sp modelId="{652684B1-779F-4084-8691-A04450CE2D07}">
      <dsp:nvSpPr>
        <dsp:cNvPr id="0" name=""/>
        <dsp:cNvSpPr/>
      </dsp:nvSpPr>
      <dsp:spPr>
        <a:xfrm>
          <a:off x="0" y="319164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Biology</a:t>
          </a:r>
        </a:p>
      </dsp:txBody>
      <dsp:txXfrm>
        <a:off x="28100" y="3219740"/>
        <a:ext cx="7563800" cy="519439"/>
      </dsp:txXfrm>
    </dsp:sp>
    <dsp:sp modelId="{7D2FC260-AEE7-46F3-ACF9-F136453E642F}">
      <dsp:nvSpPr>
        <dsp:cNvPr id="0" name=""/>
        <dsp:cNvSpPr/>
      </dsp:nvSpPr>
      <dsp:spPr>
        <a:xfrm>
          <a:off x="0" y="3767280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Group similar plants into species</a:t>
          </a:r>
          <a:endParaRPr lang="en-US" sz="1900" kern="1200" dirty="0"/>
        </a:p>
      </dsp:txBody>
      <dsp:txXfrm>
        <a:off x="0" y="3767280"/>
        <a:ext cx="7620000" cy="397440"/>
      </dsp:txXfrm>
    </dsp:sp>
    <dsp:sp modelId="{992AD579-E95B-4034-8AC7-8A9CB0A2A49E}">
      <dsp:nvSpPr>
        <dsp:cNvPr id="0" name=""/>
        <dsp:cNvSpPr/>
      </dsp:nvSpPr>
      <dsp:spPr>
        <a:xfrm>
          <a:off x="0" y="416472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Finance</a:t>
          </a:r>
        </a:p>
      </dsp:txBody>
      <dsp:txXfrm>
        <a:off x="28100" y="4192820"/>
        <a:ext cx="7563800" cy="519439"/>
      </dsp:txXfrm>
    </dsp:sp>
    <dsp:sp modelId="{EFA9AC47-C3C8-4E72-9E91-2D96CB7EBE49}">
      <dsp:nvSpPr>
        <dsp:cNvPr id="0" name=""/>
        <dsp:cNvSpPr/>
      </dsp:nvSpPr>
      <dsp:spPr>
        <a:xfrm>
          <a:off x="0" y="4740360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Define groups of similar stocks based on financial characteristics, and select stocks from different groups to create balanced portfolios </a:t>
          </a:r>
        </a:p>
      </dsp:txBody>
      <dsp:txXfrm>
        <a:off x="0" y="4740360"/>
        <a:ext cx="7620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BEF8-511A-4305-BCE5-3013836AB018}">
      <dsp:nvSpPr>
        <dsp:cNvPr id="0" name=""/>
        <dsp:cNvSpPr/>
      </dsp:nvSpPr>
      <dsp:spPr>
        <a:xfrm>
          <a:off x="1766266" y="819710"/>
          <a:ext cx="2047495" cy="16372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People simply place items into categories</a:t>
          </a:r>
        </a:p>
      </dsp:txBody>
      <dsp:txXfrm>
        <a:off x="2093866" y="819710"/>
        <a:ext cx="1719896" cy="1637204"/>
      </dsp:txXfrm>
    </dsp:sp>
    <dsp:sp modelId="{F1ABFFC1-E94B-4C03-A434-146358BD4466}">
      <dsp:nvSpPr>
        <dsp:cNvPr id="0" name=""/>
        <dsp:cNvSpPr/>
      </dsp:nvSpPr>
      <dsp:spPr>
        <a:xfrm>
          <a:off x="-2922" y="149520"/>
          <a:ext cx="1942144" cy="19022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Classification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(like Decision Trees)</a:t>
          </a:r>
        </a:p>
      </dsp:txBody>
      <dsp:txXfrm>
        <a:off x="281498" y="428091"/>
        <a:ext cx="1373304" cy="1345058"/>
      </dsp:txXfrm>
    </dsp:sp>
    <dsp:sp modelId="{870B6A89-FEAD-4814-A8FF-29FA619DCA77}">
      <dsp:nvSpPr>
        <dsp:cNvPr id="0" name=""/>
        <dsp:cNvSpPr/>
      </dsp:nvSpPr>
      <dsp:spPr>
        <a:xfrm>
          <a:off x="5702910" y="729729"/>
          <a:ext cx="2473959" cy="16372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Dividing students into groups by last name</a:t>
          </a:r>
        </a:p>
      </dsp:txBody>
      <dsp:txXfrm>
        <a:off x="6098744" y="729729"/>
        <a:ext cx="2078125" cy="1637204"/>
      </dsp:txXfrm>
    </dsp:sp>
    <dsp:sp modelId="{D8248BE1-BD65-454D-A181-AB131DD77B82}">
      <dsp:nvSpPr>
        <dsp:cNvPr id="0" name=""/>
        <dsp:cNvSpPr/>
      </dsp:nvSpPr>
      <dsp:spPr>
        <a:xfrm>
          <a:off x="4067788" y="59879"/>
          <a:ext cx="1986032" cy="19155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Simple categorization by attributes</a:t>
          </a:r>
        </a:p>
      </dsp:txBody>
      <dsp:txXfrm>
        <a:off x="4358636" y="340403"/>
        <a:ext cx="1404336" cy="1354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8E14-171D-4F74-8500-3A524C8F9E25}">
      <dsp:nvSpPr>
        <dsp:cNvPr id="0" name=""/>
        <dsp:cNvSpPr/>
      </dsp:nvSpPr>
      <dsp:spPr>
        <a:xfrm>
          <a:off x="0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clusters must be learned from the data, not from external specifications.</a:t>
          </a:r>
        </a:p>
      </dsp:txBody>
      <dsp:txXfrm>
        <a:off x="0" y="223"/>
        <a:ext cx="3047255" cy="1828353"/>
      </dsp:txXfrm>
    </dsp:sp>
    <dsp:sp modelId="{8DB5AA51-2C1D-4BCE-97BD-2B7662D15A37}">
      <dsp:nvSpPr>
        <dsp:cNvPr id="0" name=""/>
        <dsp:cNvSpPr/>
      </dsp:nvSpPr>
      <dsp:spPr>
        <a:xfrm>
          <a:off x="3810744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Creating the “buckets” beforehand is categorization, but not clustering.</a:t>
          </a:r>
        </a:p>
      </dsp:txBody>
      <dsp:txXfrm>
        <a:off x="3810744" y="223"/>
        <a:ext cx="3047255" cy="1828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553240"/>
          <a:ext cx="5562600" cy="1885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number “K”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initial location</a:t>
          </a:r>
        </a:p>
      </dsp:txBody>
      <dsp:txXfrm>
        <a:off x="0" y="553240"/>
        <a:ext cx="5562600" cy="1885161"/>
      </dsp:txXfrm>
    </dsp:sp>
    <dsp:sp modelId="{4AED997D-58BF-4662-8FD8-492FDAC3048B}">
      <dsp:nvSpPr>
        <dsp:cNvPr id="0" name=""/>
        <dsp:cNvSpPr/>
      </dsp:nvSpPr>
      <dsp:spPr>
        <a:xfrm>
          <a:off x="152399" y="299367"/>
          <a:ext cx="5296415" cy="9960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 matters</a:t>
          </a:r>
        </a:p>
      </dsp:txBody>
      <dsp:txXfrm>
        <a:off x="201021" y="347989"/>
        <a:ext cx="5199171" cy="898784"/>
      </dsp:txXfrm>
    </dsp:sp>
    <dsp:sp modelId="{8C48373C-F905-4794-A80B-5437B4770771}">
      <dsp:nvSpPr>
        <dsp:cNvPr id="0" name=""/>
        <dsp:cNvSpPr/>
      </dsp:nvSpPr>
      <dsp:spPr>
        <a:xfrm>
          <a:off x="0" y="2867998"/>
          <a:ext cx="5562600" cy="292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They won’t make sense within the context of the problem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Unrelated data points will be included in the same group</a:t>
          </a:r>
        </a:p>
      </dsp:txBody>
      <dsp:txXfrm>
        <a:off x="0" y="2867998"/>
        <a:ext cx="5562600" cy="2923200"/>
      </dsp:txXfrm>
    </dsp:sp>
    <dsp:sp modelId="{D358BB73-0AA3-48AA-8355-C401B38E27AD}">
      <dsp:nvSpPr>
        <dsp:cNvPr id="0" name=""/>
        <dsp:cNvSpPr/>
      </dsp:nvSpPr>
      <dsp:spPr>
        <a:xfrm>
          <a:off x="152401" y="2514599"/>
          <a:ext cx="5296415" cy="99602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Bad choices create bad groupings</a:t>
          </a:r>
        </a:p>
      </dsp:txBody>
      <dsp:txXfrm>
        <a:off x="201023" y="2563221"/>
        <a:ext cx="5199171" cy="898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572249"/>
          <a:ext cx="8001000" cy="209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791464" rIns="62096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individual within cluster SSE = a better cluster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total SSE = a better set of clusters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More clusters will reduce within-cluster SSE</a:t>
          </a:r>
        </a:p>
      </dsp:txBody>
      <dsp:txXfrm>
        <a:off x="0" y="572249"/>
        <a:ext cx="8001000" cy="2094750"/>
      </dsp:txXfrm>
    </dsp:sp>
    <dsp:sp modelId="{8133A02E-2E07-440D-B82D-5CA552FB3F11}">
      <dsp:nvSpPr>
        <dsp:cNvPr id="0" name=""/>
        <dsp:cNvSpPr/>
      </dsp:nvSpPr>
      <dsp:spPr>
        <a:xfrm>
          <a:off x="266701" y="0"/>
          <a:ext cx="5600700" cy="1121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Considerations</a:t>
          </a:r>
        </a:p>
      </dsp:txBody>
      <dsp:txXfrm>
        <a:off x="321461" y="54760"/>
        <a:ext cx="5491180" cy="1012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size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density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are not in rounded shapes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The data set has a lot of outliers</a:t>
          </a:r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K-Means gives unreliable results when</a:t>
          </a:r>
        </a:p>
      </dsp:txBody>
      <dsp:txXfrm>
        <a:off x="144625" y="144625"/>
        <a:ext cx="2673406" cy="2682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DFC35-A428-486C-BF98-D88B87597E3F}">
      <dsp:nvSpPr>
        <dsp:cNvPr id="0" name=""/>
        <dsp:cNvSpPr/>
      </dsp:nvSpPr>
      <dsp:spPr>
        <a:xfrm>
          <a:off x="0" y="9096"/>
          <a:ext cx="42672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cohesion</a:t>
          </a:r>
          <a:endParaRPr lang="en-US" sz="2700" kern="1200" dirty="0"/>
        </a:p>
      </dsp:txBody>
      <dsp:txXfrm>
        <a:off x="31613" y="40709"/>
        <a:ext cx="4203974" cy="584369"/>
      </dsp:txXfrm>
    </dsp:sp>
    <dsp:sp modelId="{0548A5B9-C6FA-4170-B7A2-CAB30C508EA2}">
      <dsp:nvSpPr>
        <dsp:cNvPr id="0" name=""/>
        <dsp:cNvSpPr/>
      </dsp:nvSpPr>
      <dsp:spPr>
        <a:xfrm>
          <a:off x="0" y="656691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Low within-cluster SSE</a:t>
          </a:r>
        </a:p>
      </dsp:txBody>
      <dsp:txXfrm>
        <a:off x="0" y="656691"/>
        <a:ext cx="4267200" cy="447120"/>
      </dsp:txXfrm>
    </dsp:sp>
    <dsp:sp modelId="{D0EE2E48-838A-42D3-8C5C-5B936FC6038A}">
      <dsp:nvSpPr>
        <dsp:cNvPr id="0" name=""/>
        <dsp:cNvSpPr/>
      </dsp:nvSpPr>
      <dsp:spPr>
        <a:xfrm>
          <a:off x="0" y="1103811"/>
          <a:ext cx="42672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separation</a:t>
          </a:r>
          <a:endParaRPr lang="en-US" sz="2700" kern="1200" dirty="0"/>
        </a:p>
      </dsp:txBody>
      <dsp:txXfrm>
        <a:off x="31613" y="1135424"/>
        <a:ext cx="4203974" cy="584369"/>
      </dsp:txXfrm>
    </dsp:sp>
    <dsp:sp modelId="{0F2E34C8-7F15-467C-BCF5-061A1693F7FD}">
      <dsp:nvSpPr>
        <dsp:cNvPr id="0" name=""/>
        <dsp:cNvSpPr/>
      </dsp:nvSpPr>
      <dsp:spPr>
        <a:xfrm>
          <a:off x="0" y="1751406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High between-cluster SSE</a:t>
          </a:r>
        </a:p>
      </dsp:txBody>
      <dsp:txXfrm>
        <a:off x="0" y="1751406"/>
        <a:ext cx="4267200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D225-D21E-4808-AF42-52B9630CFCB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F67B-464A-4F5E-B46F-26A14CEC9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31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8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8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9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9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6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6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9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ftaliharris.com/blog/visualizing-k-means-clustering/" TargetMode="External"/><Relationship Id="rId2" Type="http://schemas.openxmlformats.org/officeDocument/2006/relationships/hyperlink" Target="http://stanford.edu/class/ee103/visualizations/kmeans/kmean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digest.com/assets/newsViews/07-03-27-2.php?cid=97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Clustering and Segmentation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94724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Recalculate the centroids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re-assign the points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keep doing that until you settle on a final set of clusters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Choose K clusters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Select K points as initial </a:t>
            </a:r>
            <a:r>
              <a:rPr lang="en-US" sz="2000" b="1" dirty="0">
                <a:solidFill>
                  <a:srgbClr val="C00000"/>
                </a:solidFill>
              </a:rPr>
              <a:t>centroids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Assign each point to the cluster with the closest centroid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Recompute</a:t>
            </a:r>
            <a:r>
              <a:rPr lang="en-US" sz="2000" dirty="0"/>
              <a:t> the centroid of each cluster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Did the center change?</a:t>
            </a:r>
          </a:p>
        </p:txBody>
      </p:sp>
      <p:cxnSp>
        <p:nvCxnSpPr>
          <p:cNvPr id="13" name="Elbow Connector 12"/>
          <p:cNvCxnSpPr>
            <a:cxnSpLocks/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9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994400" y="6019800"/>
            <a:ext cx="86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DONE!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8461" y="5409762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217955" y="2438400"/>
            <a:ext cx="1270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100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100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9294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Interaction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http://stanford.edu/class/ee103/visualizations/kmeans/kmeans.html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https://www.naftaliharris.com/blog/visualizing-k-means-clustering/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9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/>
              <a:t>Choosing the initial centroids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063695"/>
              </p:ext>
            </p:extLst>
          </p:nvPr>
        </p:nvGraphicFramePr>
        <p:xfrm>
          <a:off x="3124200" y="838200"/>
          <a:ext cx="5562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5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7045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/>
              <a:t>Example of Poor Initialization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may “work” mathematically but the clusters don’t make much sense.</a:t>
            </a:r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Before Clustering: </a:t>
            </a:r>
            <a:br>
              <a:rPr lang="en-US" sz="3600" dirty="0"/>
            </a:br>
            <a:r>
              <a:rPr lang="en-US" sz="3600" dirty="0"/>
              <a:t>Normalize (Standardize)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64717" cy="4954214"/>
          </a:xfrm>
        </p:spPr>
        <p:txBody>
          <a:bodyPr>
            <a:noAutofit/>
          </a:bodyPr>
          <a:lstStyle/>
          <a:p>
            <a:r>
              <a:rPr lang="en-US" sz="2800" dirty="0"/>
              <a:t>Sometimes we have variables in very different scales</a:t>
            </a:r>
          </a:p>
          <a:p>
            <a:pPr lvl="1"/>
            <a:r>
              <a:rPr lang="en-US" sz="2400" dirty="0"/>
              <a:t>For example, income between $0-1 billion versus age between 0-100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Normalization</a:t>
            </a:r>
            <a:r>
              <a:rPr lang="en-US" sz="2800" dirty="0"/>
              <a:t>: Adjusts for differences in scale</a:t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How to normalize data?</a:t>
            </a:r>
          </a:p>
          <a:p>
            <a:pPr lvl="1"/>
            <a:r>
              <a:rPr lang="en-US" sz="2400" dirty="0"/>
              <a:t>Subtracting with the average and dividing by the standard deviation</a:t>
            </a:r>
          </a:p>
          <a:p>
            <a:pPr lvl="1"/>
            <a:r>
              <a:rPr lang="en-US" sz="2400" dirty="0"/>
              <a:t>This transform data into a “standard” scale</a:t>
            </a:r>
          </a:p>
          <a:p>
            <a:pPr lvl="2"/>
            <a:r>
              <a:rPr lang="en-US" sz="2000" dirty="0"/>
              <a:t>New average = 0</a:t>
            </a:r>
          </a:p>
          <a:p>
            <a:pPr lvl="2"/>
            <a:r>
              <a:rPr lang="en-US" sz="2000" dirty="0"/>
              <a:t>New standard deviation = 1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415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Normalization: A Numeric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00" y="5867400"/>
            <a:ext cx="83058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Normalizing 1</a:t>
            </a:r>
            <a:r>
              <a:rPr lang="en-US" sz="2400" baseline="30000" dirty="0"/>
              <a:t>st</a:t>
            </a:r>
            <a:r>
              <a:rPr lang="en-US" sz="2400" dirty="0"/>
              <a:t> student’s age: (19-20.6)/1.51= -1.06</a:t>
            </a:r>
          </a:p>
          <a:p>
            <a:r>
              <a:rPr lang="en-US" sz="2400" dirty="0"/>
              <a:t>Normalizing 2</a:t>
            </a:r>
            <a:r>
              <a:rPr lang="en-US" sz="2400" baseline="30000" dirty="0"/>
              <a:t>nd</a:t>
            </a:r>
            <a:r>
              <a:rPr lang="en-US" sz="2400" dirty="0"/>
              <a:t> student’s age: (22-20.6)/1.51= 0.93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05530"/>
              </p:ext>
            </p:extLst>
          </p:nvPr>
        </p:nvGraphicFramePr>
        <p:xfrm>
          <a:off x="873800" y="2129572"/>
          <a:ext cx="731520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5220" y="1310643"/>
            <a:ext cx="3473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we have 10 students’ age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6124" y="1298575"/>
            <a:ext cx="3671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normalized age values would be: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6666"/>
              </p:ext>
            </p:extLst>
          </p:nvPr>
        </p:nvGraphicFramePr>
        <p:xfrm>
          <a:off x="4894588" y="2126812"/>
          <a:ext cx="731520" cy="352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1.59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9" name="Arrow: Right 8"/>
          <p:cNvSpPr/>
          <p:nvPr/>
        </p:nvSpPr>
        <p:spPr>
          <a:xfrm>
            <a:off x="2743200" y="2969402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1858" y="4902167"/>
            <a:ext cx="27343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Average: 20.6</a:t>
            </a:r>
          </a:p>
          <a:p>
            <a:r>
              <a:rPr lang="en-US" sz="2000" dirty="0"/>
              <a:t>Standard deviation: 1.51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64572" y="4902167"/>
            <a:ext cx="292253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New average: 0</a:t>
            </a:r>
          </a:p>
          <a:p>
            <a:r>
              <a:rPr lang="en-US" sz="2000" dirty="0"/>
              <a:t>New standard deviation: 1</a:t>
            </a:r>
          </a:p>
        </p:txBody>
      </p:sp>
    </p:spTree>
    <p:extLst>
      <p:ext uri="{BB962C8B-B14F-4D97-AF65-F5344CB8AC3E}">
        <p14:creationId xmlns:p14="http://schemas.microsoft.com/office/powerpoint/2010/main" val="40113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Clustering: Remove outliers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59917" cy="541141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Find observations that are very different from others</a:t>
            </a:r>
          </a:p>
          <a:p>
            <a:pPr lvl="1"/>
            <a:r>
              <a:rPr lang="en-US" sz="2400" dirty="0"/>
              <a:t>To reduce dispersion that can skew the cluster centroids</a:t>
            </a:r>
          </a:p>
          <a:p>
            <a:pPr lvl="1"/>
            <a:r>
              <a:rPr lang="en-US" sz="2400" dirty="0"/>
              <a:t>And they don’t represent the population anyway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6608491"/>
            <a:ext cx="47884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http://web.fhnw.ch/personenseiten/taoufik.nouri/kbs/clustering/DM-Part5.htm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495800" cy="313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</a:t>
            </a:r>
            <a:r>
              <a:rPr lang="en-US" spc="-25" dirty="0"/>
              <a:t>Walmart’s </a:t>
            </a:r>
            <a:r>
              <a:rPr lang="en-US" spc="-45" dirty="0"/>
              <a:t>Customer</a:t>
            </a:r>
            <a:r>
              <a:rPr lang="en-US" spc="75" dirty="0"/>
              <a:t> </a:t>
            </a:r>
            <a:r>
              <a:rPr lang="en-US" spc="-45" dirty="0"/>
              <a:t>Segmentation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A0986-8319-4826-BFC3-F06F02A24B24}"/>
              </a:ext>
            </a:extLst>
          </p:cNvPr>
          <p:cNvSpPr/>
          <p:nvPr/>
        </p:nvSpPr>
        <p:spPr>
          <a:xfrm>
            <a:off x="152400" y="1754644"/>
            <a:ext cx="9015573" cy="459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9560" marR="280035">
              <a:lnSpc>
                <a:spcPct val="102600"/>
              </a:lnSpc>
              <a:spcBef>
                <a:spcPts val="55"/>
              </a:spcBef>
            </a:pPr>
            <a:r>
              <a:rPr lang="en-US" sz="2200" i="1" spc="-30" dirty="0">
                <a:latin typeface="Arial"/>
                <a:cs typeface="Arial"/>
              </a:rPr>
              <a:t>Wal-Mart </a:t>
            </a:r>
            <a:r>
              <a:rPr lang="en-US" sz="2200" i="1" spc="-105" dirty="0">
                <a:latin typeface="Arial"/>
                <a:cs typeface="Arial"/>
              </a:rPr>
              <a:t>has </a:t>
            </a:r>
            <a:r>
              <a:rPr lang="en-US" sz="2200" i="1" spc="-35" dirty="0">
                <a:latin typeface="Arial"/>
                <a:cs typeface="Arial"/>
              </a:rPr>
              <a:t>partitioned </a:t>
            </a:r>
            <a:r>
              <a:rPr lang="en-US" sz="2200" i="1" spc="-20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200 </a:t>
            </a:r>
            <a:r>
              <a:rPr lang="en-US" sz="2200" i="1" spc="-25" dirty="0">
                <a:latin typeface="Arial"/>
                <a:cs typeface="Arial"/>
              </a:rPr>
              <a:t>million </a:t>
            </a:r>
            <a:r>
              <a:rPr lang="en-US" sz="2200" i="1" spc="-70" dirty="0">
                <a:latin typeface="Arial"/>
                <a:cs typeface="Arial"/>
              </a:rPr>
              <a:t>customers </a:t>
            </a:r>
            <a:r>
              <a:rPr lang="en-US" sz="2200" i="1" spc="-15" dirty="0">
                <a:latin typeface="Arial"/>
                <a:cs typeface="Arial"/>
              </a:rPr>
              <a:t>into </a:t>
            </a:r>
            <a:r>
              <a:rPr lang="en-US" sz="2200" i="1" spc="-55" dirty="0">
                <a:latin typeface="Arial"/>
                <a:cs typeface="Arial"/>
              </a:rPr>
              <a:t>three </a:t>
            </a:r>
            <a:r>
              <a:rPr lang="en-US" sz="2200" i="1" spc="-85" dirty="0">
                <a:latin typeface="Arial"/>
                <a:cs typeface="Arial"/>
              </a:rPr>
              <a:t>core  </a:t>
            </a:r>
            <a:r>
              <a:rPr lang="en-US" sz="2200" i="1" spc="-70" dirty="0">
                <a:latin typeface="Arial"/>
                <a:cs typeface="Arial"/>
              </a:rPr>
              <a:t>consumer </a:t>
            </a:r>
            <a:r>
              <a:rPr lang="en-US" sz="2200" i="1" spc="-55" dirty="0">
                <a:latin typeface="Arial"/>
                <a:cs typeface="Arial"/>
              </a:rPr>
              <a:t>groups. </a:t>
            </a:r>
            <a:r>
              <a:rPr lang="en-US" sz="2200" i="1" spc="-4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10" dirty="0">
                <a:latin typeface="Arial"/>
                <a:cs typeface="Arial"/>
              </a:rPr>
              <a:t> </a:t>
            </a:r>
            <a:r>
              <a:rPr lang="en-US" sz="2200" i="1" spc="-65" dirty="0">
                <a:latin typeface="Arial"/>
                <a:cs typeface="Arial"/>
              </a:rPr>
              <a:t>are:</a:t>
            </a:r>
            <a:endParaRPr lang="en-US" sz="2200" dirty="0">
              <a:latin typeface="Arial"/>
              <a:cs typeface="Arial"/>
            </a:endParaRPr>
          </a:p>
          <a:p>
            <a:pPr marL="632460" marR="133985" indent="-342900">
              <a:lnSpc>
                <a:spcPct val="102699"/>
              </a:lnSpc>
              <a:spcBef>
                <a:spcPts val="1405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cs typeface="Arial Black"/>
              </a:rPr>
              <a:t>Value-Price </a:t>
            </a:r>
            <a:r>
              <a:rPr lang="en-US" sz="2400" b="1" spc="-135" dirty="0">
                <a:cs typeface="Arial Black"/>
              </a:rPr>
              <a:t>Shoppers </a:t>
            </a:r>
            <a:r>
              <a:rPr lang="en-US" sz="2400" spc="-40" dirty="0">
                <a:cs typeface="Tahoma"/>
              </a:rPr>
              <a:t>- Those </a:t>
            </a:r>
            <a:r>
              <a:rPr lang="en-US" sz="2400" spc="-25" dirty="0">
                <a:cs typeface="Tahoma"/>
              </a:rPr>
              <a:t>with </a:t>
            </a:r>
            <a:r>
              <a:rPr lang="en-US" sz="2400" spc="-35" dirty="0">
                <a:cs typeface="Tahoma"/>
              </a:rPr>
              <a:t>like </a:t>
            </a:r>
            <a:r>
              <a:rPr lang="en-US" sz="2400" spc="-50" dirty="0">
                <a:cs typeface="Tahoma"/>
              </a:rPr>
              <a:t>low </a:t>
            </a:r>
            <a:r>
              <a:rPr lang="en-US" sz="2400" spc="-55" dirty="0">
                <a:cs typeface="Tahoma"/>
              </a:rPr>
              <a:t>prices </a:t>
            </a:r>
            <a:r>
              <a:rPr lang="en-US" sz="2400" spc="-60" dirty="0">
                <a:cs typeface="Tahoma"/>
              </a:rPr>
              <a:t>who </a:t>
            </a:r>
            <a:r>
              <a:rPr lang="en-US" sz="2400" spc="-10" dirty="0">
                <a:cs typeface="Tahoma"/>
              </a:rPr>
              <a:t>can’t </a:t>
            </a:r>
            <a:r>
              <a:rPr lang="en-US" sz="2400" spc="-50" dirty="0">
                <a:cs typeface="Tahoma"/>
              </a:rPr>
              <a:t>afford </a:t>
            </a:r>
            <a:r>
              <a:rPr lang="en-US" sz="2400" spc="-45" dirty="0">
                <a:cs typeface="Tahoma"/>
              </a:rPr>
              <a:t>much</a:t>
            </a:r>
            <a:r>
              <a:rPr lang="en-US" sz="2400" spc="5" dirty="0">
                <a:cs typeface="Tahoma"/>
              </a:rPr>
              <a:t> </a:t>
            </a:r>
            <a:r>
              <a:rPr lang="en-US" sz="2400" spc="-60" dirty="0">
                <a:cs typeface="Tahoma"/>
              </a:rPr>
              <a:t>more.</a:t>
            </a:r>
            <a:endParaRPr lang="en-US" sz="2400" b="1" spc="-110" dirty="0">
              <a:latin typeface="+mj-lt"/>
              <a:cs typeface="Tahoma"/>
            </a:endParaRPr>
          </a:p>
          <a:p>
            <a:pPr marL="632460" marR="133985" indent="-342900">
              <a:lnSpc>
                <a:spcPct val="102699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latin typeface="+mj-lt"/>
                <a:cs typeface="Arial Black"/>
              </a:rPr>
              <a:t>Brand </a:t>
            </a:r>
            <a:r>
              <a:rPr lang="en-US" sz="2400" b="1" spc="-125" dirty="0" err="1">
                <a:latin typeface="+mj-lt"/>
                <a:cs typeface="Arial Black"/>
              </a:rPr>
              <a:t>Aspirationals</a:t>
            </a:r>
            <a:r>
              <a:rPr lang="en-US" sz="2400" b="1" spc="-125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People </a:t>
            </a:r>
            <a:r>
              <a:rPr lang="en-US" sz="2400" spc="-25" dirty="0">
                <a:latin typeface="+mj-lt"/>
                <a:cs typeface="Tahoma"/>
              </a:rPr>
              <a:t>with </a:t>
            </a:r>
            <a:r>
              <a:rPr lang="en-US" sz="2400" spc="-55" dirty="0">
                <a:latin typeface="+mj-lt"/>
                <a:cs typeface="Tahoma"/>
              </a:rPr>
              <a:t>low incomes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75" dirty="0">
                <a:latin typeface="+mj-lt"/>
                <a:cs typeface="Tahoma"/>
              </a:rPr>
              <a:t>are </a:t>
            </a:r>
            <a:r>
              <a:rPr lang="en-US" sz="2400" spc="-35" dirty="0">
                <a:latin typeface="+mj-lt"/>
                <a:cs typeface="Tahoma"/>
              </a:rPr>
              <a:t>fixated </a:t>
            </a:r>
            <a:r>
              <a:rPr lang="en-US" sz="2400" spc="-55" dirty="0">
                <a:latin typeface="+mj-lt"/>
                <a:cs typeface="Tahoma"/>
              </a:rPr>
              <a:t>on brand </a:t>
            </a:r>
            <a:r>
              <a:rPr lang="en-US" sz="2400" spc="-70" dirty="0">
                <a:latin typeface="+mj-lt"/>
                <a:cs typeface="Tahoma"/>
              </a:rPr>
              <a:t>names </a:t>
            </a:r>
            <a:r>
              <a:rPr lang="en-US" sz="2400" spc="-35" dirty="0">
                <a:latin typeface="+mj-lt"/>
                <a:cs typeface="Tahoma"/>
              </a:rPr>
              <a:t>like</a:t>
            </a:r>
            <a:r>
              <a:rPr lang="en-US" sz="2400" spc="-100" dirty="0">
                <a:latin typeface="+mj-lt"/>
                <a:cs typeface="Tahoma"/>
              </a:rPr>
              <a:t> </a:t>
            </a:r>
            <a:r>
              <a:rPr lang="en-US" sz="2400" spc="-15" dirty="0">
                <a:latin typeface="+mj-lt"/>
                <a:cs typeface="Tahoma"/>
              </a:rPr>
              <a:t>KitchenAid; and,</a:t>
            </a:r>
            <a:endParaRPr lang="en-US" sz="2400" dirty="0">
              <a:latin typeface="+mj-lt"/>
              <a:cs typeface="Tahoma"/>
            </a:endParaRPr>
          </a:p>
          <a:p>
            <a:pPr marL="632460" marR="48260" indent="-342900" algn="just">
              <a:lnSpc>
                <a:spcPct val="1026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2400" b="1" spc="-120" dirty="0">
                <a:latin typeface="+mj-lt"/>
                <a:cs typeface="Arial Black"/>
              </a:rPr>
              <a:t>Price-Sensitive </a:t>
            </a:r>
            <a:r>
              <a:rPr lang="en-US" sz="2400" b="1" spc="-110" dirty="0" err="1">
                <a:latin typeface="+mj-lt"/>
                <a:cs typeface="Arial Black"/>
              </a:rPr>
              <a:t>Affluents</a:t>
            </a:r>
            <a:r>
              <a:rPr lang="en-US" sz="2400" b="1" spc="-110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</a:t>
            </a:r>
            <a:r>
              <a:rPr lang="en-US" sz="2400" spc="-30" dirty="0">
                <a:latin typeface="+mj-lt"/>
                <a:cs typeface="Tahoma"/>
              </a:rPr>
              <a:t>Wealthier </a:t>
            </a:r>
            <a:r>
              <a:rPr lang="en-US" sz="2400" spc="-55" dirty="0">
                <a:latin typeface="+mj-lt"/>
                <a:cs typeface="Tahoma"/>
              </a:rPr>
              <a:t>shoppers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50" dirty="0">
                <a:latin typeface="+mj-lt"/>
                <a:cs typeface="Tahoma"/>
              </a:rPr>
              <a:t>love </a:t>
            </a:r>
            <a:r>
              <a:rPr lang="en-US" sz="2400" spc="-65" dirty="0">
                <a:latin typeface="+mj-lt"/>
                <a:cs typeface="Tahoma"/>
              </a:rPr>
              <a:t>deals;</a:t>
            </a:r>
            <a:endParaRPr lang="en-US" sz="2400" spc="-50" dirty="0">
              <a:latin typeface="+mj-lt"/>
              <a:cs typeface="Tahoma"/>
            </a:endParaRPr>
          </a:p>
          <a:p>
            <a:pPr marL="289560" marR="48260" algn="just">
              <a:lnSpc>
                <a:spcPct val="102600"/>
              </a:lnSpc>
              <a:spcBef>
                <a:spcPts val="5"/>
              </a:spcBef>
            </a:pPr>
            <a:endParaRPr lang="en-US" sz="2200" dirty="0">
              <a:latin typeface="Tahoma"/>
              <a:cs typeface="Tahoma"/>
            </a:endParaRPr>
          </a:p>
          <a:p>
            <a:pPr marL="289560" marR="428625">
              <a:lnSpc>
                <a:spcPct val="102699"/>
              </a:lnSpc>
              <a:spcBef>
                <a:spcPts val="695"/>
              </a:spcBef>
            </a:pPr>
            <a:r>
              <a:rPr lang="en-US" sz="2200" i="1" spc="-50" dirty="0">
                <a:latin typeface="Arial"/>
                <a:cs typeface="Arial"/>
              </a:rPr>
              <a:t>Armed </a:t>
            </a:r>
            <a:r>
              <a:rPr lang="en-US" sz="2200" i="1" dirty="0">
                <a:latin typeface="Arial"/>
                <a:cs typeface="Arial"/>
              </a:rPr>
              <a:t>with </a:t>
            </a:r>
            <a:r>
              <a:rPr lang="en-US" sz="2200" i="1" spc="-15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new </a:t>
            </a:r>
            <a:r>
              <a:rPr lang="en-US" sz="2200" i="1" spc="-40" dirty="0">
                <a:latin typeface="Arial"/>
                <a:cs typeface="Arial"/>
              </a:rPr>
              <a:t>insights, </a:t>
            </a:r>
            <a:r>
              <a:rPr lang="en-US" sz="2200" i="1" spc="-20" dirty="0">
                <a:latin typeface="Arial"/>
                <a:cs typeface="Arial"/>
              </a:rPr>
              <a:t>Wal-Mart </a:t>
            </a:r>
            <a:r>
              <a:rPr lang="en-US" sz="2200" i="1" spc="-55" dirty="0">
                <a:latin typeface="Arial"/>
                <a:cs typeface="Arial"/>
              </a:rPr>
              <a:t>said, </a:t>
            </a:r>
            <a:r>
              <a:rPr lang="en-US" sz="2200" i="1" spc="-25" dirty="0">
                <a:latin typeface="Arial"/>
                <a:cs typeface="Arial"/>
              </a:rPr>
              <a:t>from </a:t>
            </a:r>
            <a:r>
              <a:rPr lang="en-US" sz="2200" i="1" spc="-70" dirty="0">
                <a:latin typeface="Arial"/>
                <a:cs typeface="Arial"/>
              </a:rPr>
              <a:t>now </a:t>
            </a:r>
            <a:r>
              <a:rPr lang="en-US" sz="2200" i="1" spc="-40" dirty="0">
                <a:latin typeface="Arial"/>
                <a:cs typeface="Arial"/>
              </a:rPr>
              <a:t>on, </a:t>
            </a:r>
            <a:r>
              <a:rPr lang="en-US" sz="2200" i="1" spc="-25" dirty="0">
                <a:latin typeface="Arial"/>
                <a:cs typeface="Arial"/>
              </a:rPr>
              <a:t>all  </a:t>
            </a:r>
            <a:r>
              <a:rPr lang="en-US" sz="2200" i="1" spc="-35" dirty="0">
                <a:latin typeface="Arial"/>
                <a:cs typeface="Arial"/>
              </a:rPr>
              <a:t>product </a:t>
            </a:r>
            <a:r>
              <a:rPr lang="en-US" sz="2200" i="1" spc="-70" dirty="0">
                <a:latin typeface="Arial"/>
                <a:cs typeface="Arial"/>
              </a:rPr>
              <a:t>decisions </a:t>
            </a:r>
            <a:r>
              <a:rPr lang="en-US" sz="2200" i="1" spc="-45" dirty="0">
                <a:latin typeface="Arial"/>
                <a:cs typeface="Arial"/>
              </a:rPr>
              <a:t>would </a:t>
            </a:r>
            <a:r>
              <a:rPr lang="en-US" sz="2200" i="1" spc="-80" dirty="0">
                <a:latin typeface="Arial"/>
                <a:cs typeface="Arial"/>
              </a:rPr>
              <a:t>be </a:t>
            </a:r>
            <a:r>
              <a:rPr lang="en-US" sz="2200" i="1" spc="-65" dirty="0">
                <a:latin typeface="Arial"/>
                <a:cs typeface="Arial"/>
              </a:rPr>
              <a:t>organized </a:t>
            </a:r>
            <a:r>
              <a:rPr lang="en-US" sz="2200" i="1" spc="-60" dirty="0">
                <a:latin typeface="Arial"/>
                <a:cs typeface="Arial"/>
              </a:rPr>
              <a:t>around </a:t>
            </a:r>
            <a:r>
              <a:rPr lang="en-US" sz="2200" i="1" spc="-3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-80" dirty="0">
                <a:latin typeface="Arial"/>
                <a:cs typeface="Arial"/>
              </a:rPr>
              <a:t> </a:t>
            </a:r>
            <a:r>
              <a:rPr lang="en-US" sz="2200" i="1" spc="-55" dirty="0">
                <a:latin typeface="Arial"/>
                <a:cs typeface="Arial"/>
              </a:rPr>
              <a:t>groups.</a:t>
            </a:r>
            <a:endParaRPr lang="en-US"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lang="en-US" sz="2000" spc="-35" dirty="0">
                <a:solidFill>
                  <a:srgbClr val="0000FF"/>
                </a:solidFill>
                <a:latin typeface="Tahoma"/>
                <a:cs typeface="Tahoma"/>
              </a:rPr>
              <a:t>Link:</a:t>
            </a:r>
            <a:r>
              <a:rPr lang="en-US" sz="2000" spc="15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en-US" sz="2000" spc="-45" dirty="0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http://www.scdigest.com/assets/newsViews/07-03-27-2.php?cid=977</a:t>
            </a:r>
            <a:endParaRPr lang="en-US" sz="2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/>
              <a:t>Clusters can be ambiguous</a:t>
            </a:r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The difference is the threshold you set.</a:t>
            </a:r>
          </a:p>
          <a:p>
            <a:pPr algn="ctr"/>
            <a:r>
              <a:rPr lang="en-US" sz="2000" b="1" i="1" dirty="0"/>
              <a:t>How distinct must a cluster be to be it’s own cluster?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How many clusters?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9187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2" grpId="0" animBg="1"/>
      <p:bldP spid="1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Evaluating K-means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do we mean by similarity/distance, mathematically?</a:t>
                </a:r>
              </a:p>
              <a:p>
                <a:endParaRPr lang="en-US" dirty="0"/>
              </a:p>
              <a:p>
                <a:r>
                  <a:rPr lang="en-US" dirty="0"/>
                  <a:t>Sum-of-Squares Error (SSE)</a:t>
                </a:r>
              </a:p>
              <a:p>
                <a:pPr lvl="1"/>
                <a:r>
                  <a:rPr lang="en-US" dirty="0"/>
                  <a:t>The distance to the nearest cluster center</a:t>
                </a:r>
              </a:p>
              <a:p>
                <a:pPr lvl="1"/>
                <a:r>
                  <a:rPr lang="en-US" dirty="0"/>
                  <a:t>How close does each point get to the center?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This just means</a:t>
                </a:r>
              </a:p>
              <a:p>
                <a:pPr lvl="2"/>
                <a:r>
                  <a:rPr lang="en-US" dirty="0"/>
                  <a:t>For each cluster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, compute distance from a point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 to the cluster centroid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Square that distance (so sign isn’t an issue)</a:t>
                </a:r>
              </a:p>
              <a:p>
                <a:pPr lvl="2"/>
                <a:r>
                  <a:rPr lang="en-US" dirty="0"/>
                  <a:t>Add them all together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>
                <a:blip r:embed="rId4"/>
                <a:stretch>
                  <a:fillRect l="-1481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5" imgW="1511300" imgH="457200" progId="Equation.3">
                  <p:embed/>
                </p:oleObj>
              </mc:Choice>
              <mc:Fallback>
                <p:oleObj name="Equation" r:id="rId5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4722783"/>
            <a:ext cx="354577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SSE is always non-negative (&gt;=0)</a:t>
            </a:r>
          </a:p>
        </p:txBody>
      </p:sp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Example: Within-Cluster SSE</a:t>
            </a:r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3.3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30000" dirty="0"/>
              <a:t>2</a:t>
            </a:r>
            <a:r>
              <a:rPr lang="en-US" sz="2400" dirty="0"/>
              <a:t> + 1.3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baseline="30000" dirty="0"/>
              <a:t>2</a:t>
            </a:r>
            <a:r>
              <a:rPr lang="en-US" sz="2400" dirty="0"/>
              <a:t> 	= 1 + 1.69 + 4 	= 6.69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2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+ 3.3</a:t>
            </a:r>
            <a:r>
              <a:rPr lang="en-US" sz="2400" baseline="30000" dirty="0"/>
              <a:t>2</a:t>
            </a:r>
            <a:r>
              <a:rPr lang="en-US" sz="2400" dirty="0"/>
              <a:t> + 1.5</a:t>
            </a:r>
            <a:r>
              <a:rPr lang="en-US" sz="2400" baseline="30000" dirty="0"/>
              <a:t>2</a:t>
            </a:r>
            <a:r>
              <a:rPr lang="en-US" sz="2400" dirty="0"/>
              <a:t> 	= 9 + 10.89 + 2.25 	= 22.14</a:t>
            </a:r>
          </a:p>
        </p:txBody>
      </p:sp>
      <p:sp>
        <p:nvSpPr>
          <p:cNvPr id="37" name="Rounded Rectangle 35"/>
          <p:cNvSpPr/>
          <p:nvPr/>
        </p:nvSpPr>
        <p:spPr>
          <a:xfrm>
            <a:off x="2430525" y="4698798"/>
            <a:ext cx="4419600" cy="16040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Within-cluster SSE measures </a:t>
            </a:r>
            <a:r>
              <a:rPr lang="en-US" sz="2400" b="1" dirty="0">
                <a:solidFill>
                  <a:srgbClr val="FFFF00"/>
                </a:solidFill>
              </a:rPr>
              <a:t>cohesion </a:t>
            </a:r>
            <a:r>
              <a:rPr lang="en-US" sz="2400" dirty="0"/>
              <a:t>– how tightly grouped each cluster is</a:t>
            </a: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Within-Cluster 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7261130"/>
              </p:ext>
            </p:extLst>
          </p:nvPr>
        </p:nvGraphicFramePr>
        <p:xfrm>
          <a:off x="571500" y="1600200"/>
          <a:ext cx="800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35"/>
          <p:cNvSpPr/>
          <p:nvPr/>
        </p:nvSpPr>
        <p:spPr>
          <a:xfrm>
            <a:off x="2209800" y="4522148"/>
            <a:ext cx="44196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Reducing within-cluster SSE increases </a:t>
            </a:r>
            <a:r>
              <a:rPr lang="en-US" sz="2400" b="1" dirty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</a:p>
        </p:txBody>
      </p:sp>
    </p:spTree>
    <p:extLst>
      <p:ext uri="{BB962C8B-B14F-4D97-AF65-F5344CB8AC3E}">
        <p14:creationId xmlns:p14="http://schemas.microsoft.com/office/powerpoint/2010/main" val="223523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Autofit/>
          </a:bodyPr>
          <a:lstStyle/>
          <a:p>
            <a:r>
              <a:rPr lang="en-US" sz="3600" dirty="0"/>
              <a:t>SSE between clusters</a:t>
            </a:r>
            <a:br>
              <a:rPr lang="en-US" sz="3600" dirty="0"/>
            </a:br>
            <a:r>
              <a:rPr lang="en-US" sz="3600" dirty="0"/>
              <a:t>(Between-cluster SSE)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760316"/>
          </a:xfrm>
        </p:spPr>
        <p:txBody>
          <a:bodyPr>
            <a:normAutofit/>
          </a:bodyPr>
          <a:lstStyle/>
          <a:p>
            <a:r>
              <a:rPr lang="en-US" dirty="0"/>
              <a:t>What we are missing is: distance between centroids</a:t>
            </a:r>
          </a:p>
          <a:p>
            <a:r>
              <a:rPr lang="en-US" dirty="0"/>
              <a:t>Also can use SSE</a:t>
            </a:r>
          </a:p>
          <a:p>
            <a:pPr lvl="1"/>
            <a:r>
              <a:rPr lang="en-US" dirty="0"/>
              <a:t>You’d want to </a:t>
            </a:r>
            <a:r>
              <a:rPr lang="en-US" i="1" dirty="0"/>
              <a:t>maximize</a:t>
            </a:r>
            <a:r>
              <a:rPr lang="en-US" dirty="0"/>
              <a:t> SSE </a:t>
            </a:r>
            <a:r>
              <a:rPr lang="en-US" b="1" i="1" dirty="0"/>
              <a:t>between </a:t>
            </a:r>
            <a:r>
              <a:rPr lang="en-US" dirty="0"/>
              <a:t>clusters</a:t>
            </a:r>
          </a:p>
          <a:p>
            <a:pPr lvl="1"/>
            <a:endParaRPr lang="en-US" dirty="0"/>
          </a:p>
        </p:txBody>
      </p:sp>
      <p:grpSp>
        <p:nvGrpSpPr>
          <p:cNvPr id="417" name="Group 416"/>
          <p:cNvGrpSpPr/>
          <p:nvPr/>
        </p:nvGrpSpPr>
        <p:grpSpPr>
          <a:xfrm>
            <a:off x="147855" y="3505200"/>
            <a:ext cx="5253799" cy="2895600"/>
            <a:chOff x="147855" y="3505200"/>
            <a:chExt cx="5890048" cy="3352800"/>
          </a:xfrm>
        </p:grpSpPr>
        <p:sp>
          <p:nvSpPr>
            <p:cNvPr id="4" name="Oval 3"/>
            <p:cNvSpPr/>
            <p:nvPr/>
          </p:nvSpPr>
          <p:spPr>
            <a:xfrm>
              <a:off x="2177864" y="5092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330264" y="5244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82664" y="5397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35064" y="5549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464" y="5702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939864" y="5854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92264" y="60069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44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390384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42784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695184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169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69393" y="5669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821793" y="5821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745593" y="5562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897993" y="5715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050393" y="5867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440793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5931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745593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364593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16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35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88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4407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923784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184" y="559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28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202793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355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7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2789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3431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583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3297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482193" y="5105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634593" y="5257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78993" y="4615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31393" y="4767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583793" y="49199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050393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202793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355193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834884" y="5072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987284" y="5224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139684" y="5377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95184" y="5313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2847584" y="5466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999984" y="5618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787464" y="5887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939864" y="6039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092264" y="6192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2669393" y="5854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2745593" y="5748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897993" y="5900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771384" y="547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923784" y="5626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076184" y="5778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3050393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202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355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278993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431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1773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3297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482193" y="5290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126593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278993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34313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897993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050393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202793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82484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834884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987284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695184" y="549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2847584" y="565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2406464" y="5821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558864" y="5974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711264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2288393" y="5788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364593" y="5682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516993" y="5834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390384" y="5407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2542784" y="5560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695184" y="5712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2669393" y="5453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2821793" y="5605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974193" y="5758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7455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2897993" y="5377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3050393" y="5529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2796393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948793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1011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45593" y="4582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897993" y="4734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050393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516993" y="4798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669393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21793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301484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2453884" y="5191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606284" y="5344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314184" y="5433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66584" y="5585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175070" y="567896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05255" y="5811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2457655" y="5963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34784" y="5626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10984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63384" y="5671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136775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2289175" y="539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41575" y="554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415784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2568184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2720584" y="5595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919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644384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796784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542784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695184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8475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2491984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6443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967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263384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2415784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25681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2047875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00275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52675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60575" y="527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12975" y="542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58864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11264" y="5506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63664" y="5658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2440793" y="532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2516993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2669393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427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2695184" y="509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47584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217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29741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28979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50393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3202793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2948793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3101193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32535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2897993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503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027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669393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21793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29741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24538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6062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58684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2466584" y="4965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618984" y="5118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964873" y="5049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3117273" y="5201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69673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2846802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923002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3075402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9487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3101193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3253593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3227802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3380202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/>
            <p:nvPr/>
          </p:nvSpPr>
          <p:spPr>
            <a:xfrm>
              <a:off x="3532602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3304002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456402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3608802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54802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/>
            <p:nvPr/>
          </p:nvSpPr>
          <p:spPr>
            <a:xfrm>
              <a:off x="3507202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3659602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04002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456402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3608802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3075402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3227802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3380202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28598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30122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3164693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2872593" y="4660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3024993" y="4813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4227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75175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371975" y="43103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24375" y="44627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676775" y="46151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4143375" y="45262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295775" y="46786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448175" y="48310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3927866" y="47675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42703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4227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4219575" y="4343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4371975" y="4495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45243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/>
            <p:nvPr/>
          </p:nvSpPr>
          <p:spPr>
            <a:xfrm>
              <a:off x="3990975" y="4559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4143375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3775466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889375" y="46153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4041775" y="47677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3838575" y="42775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/>
            <p:nvPr/>
          </p:nvSpPr>
          <p:spPr>
            <a:xfrm>
              <a:off x="3990975" y="44299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/>
            <p:nvPr/>
          </p:nvSpPr>
          <p:spPr>
            <a:xfrm>
              <a:off x="4143375" y="45823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3762375" y="46458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914775" y="47982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3788166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940566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889766" y="4419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3788166" y="4787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9147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0671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9909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4143375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95775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41775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194175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3465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3990975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1433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2957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762375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914775" y="4178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0671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3851666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4057855" y="474455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3939784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015984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4168384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40417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4194175" y="4483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4346575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4320784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4473184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25584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3969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549384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701784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447784" y="3843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4600184" y="3995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525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396984" y="3505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549384" y="3657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701784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68384" y="3721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320784" y="3873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473184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39528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1052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257675" y="4267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965575" y="4356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4117975" y="4508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14247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1577193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1373993" y="46151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1526393" y="47675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1678793" y="49199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1297793" y="49834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/>
            <p:nvPr/>
          </p:nvSpPr>
          <p:spPr>
            <a:xfrm>
              <a:off x="1450193" y="51358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929884" y="50723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12723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14247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1373993" y="4800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263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1145393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77484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>
              <a:off x="1043793" y="507254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764393" y="49506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/>
            <p:nvPr/>
          </p:nvSpPr>
          <p:spPr>
            <a:xfrm>
              <a:off x="916793" y="51030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>
              <a:off x="942584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/>
            <p:nvPr/>
          </p:nvSpPr>
          <p:spPr>
            <a:xfrm>
              <a:off x="790184" y="5092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/>
            <p:nvPr/>
          </p:nvSpPr>
          <p:spPr>
            <a:xfrm>
              <a:off x="9167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10691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1297793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48593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1297793" y="4419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1059873" y="504935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941802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1170402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348593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22802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475202" y="4833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/>
            <p:cNvSpPr/>
            <p:nvPr/>
          </p:nvSpPr>
          <p:spPr>
            <a:xfrm>
              <a:off x="1627602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3990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551402" y="4605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03802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1449802" y="4147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602202" y="4300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7546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399002" y="3810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551402" y="3962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03802" y="4114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22802" y="4178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1475202" y="4330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1259693" y="4572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45673" y="6169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898073" y="6322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050473" y="6474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02873" y="6626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355273" y="6779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16276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1780002" y="6289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1932402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18562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008602" y="6334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161002" y="6487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15514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86793" y="621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339193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/>
            <p:cNvSpPr/>
            <p:nvPr/>
          </p:nvSpPr>
          <p:spPr>
            <a:xfrm>
              <a:off x="2465802" y="6258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18202" y="6411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6944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/>
            <p:cNvSpPr/>
            <p:nvPr/>
          </p:nvSpPr>
          <p:spPr>
            <a:xfrm>
              <a:off x="2110593" y="6238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898073" y="6507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2050473" y="6659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2202873" y="6812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80002" y="6474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856202" y="6367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2008602" y="6520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034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2186793" y="6398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2161002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/>
            <p:cNvSpPr/>
            <p:nvPr/>
          </p:nvSpPr>
          <p:spPr>
            <a:xfrm>
              <a:off x="2313402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2465802" y="6444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2542002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/>
            <p:cNvSpPr/>
            <p:nvPr/>
          </p:nvSpPr>
          <p:spPr>
            <a:xfrm>
              <a:off x="1805793" y="6119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1958193" y="6271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517073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669473" y="6594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821873" y="6746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/>
            <p:cNvSpPr/>
            <p:nvPr/>
          </p:nvSpPr>
          <p:spPr>
            <a:xfrm>
              <a:off x="1399002" y="64087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/>
            <p:cNvSpPr/>
            <p:nvPr/>
          </p:nvSpPr>
          <p:spPr>
            <a:xfrm>
              <a:off x="1475202" y="63020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627602" y="6454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53393" y="61801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05793" y="6332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/>
            <p:cNvSpPr/>
            <p:nvPr/>
          </p:nvSpPr>
          <p:spPr>
            <a:xfrm>
              <a:off x="1932402" y="6225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/>
            <p:cNvSpPr/>
            <p:nvPr/>
          </p:nvSpPr>
          <p:spPr>
            <a:xfrm>
              <a:off x="2084802" y="6378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2161002" y="61496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Oval 354"/>
            <p:cNvSpPr/>
            <p:nvPr/>
          </p:nvSpPr>
          <p:spPr>
            <a:xfrm>
              <a:off x="1577193" y="6205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>
              <a:off x="1263464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415864" y="6431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68264" y="6583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>
            <a:xfrm>
              <a:off x="1145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>
            <a:xfrm>
              <a:off x="1221593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1373993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>
            <a:xfrm>
              <a:off x="1552184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>
            <a:xfrm>
              <a:off x="1831193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>
            <a:xfrm>
              <a:off x="1821873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>
            <a:xfrm>
              <a:off x="1974273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>
            <a:xfrm>
              <a:off x="4159064" y="6355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>
            <a:xfrm>
              <a:off x="4142984" y="5941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>
              <a:off x="41171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>
            <a:xfrm>
              <a:off x="4269593" y="58345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>
            <a:xfrm>
              <a:off x="4421993" y="5986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>
            <a:xfrm>
              <a:off x="4498193" y="5758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>
            <a:xfrm>
              <a:off x="4117193" y="58675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>
              <a:off x="4269593" y="6019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>
            <a:xfrm>
              <a:off x="4193393" y="5638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>
            <a:xfrm>
              <a:off x="4345793" y="57913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>
            <a:xfrm>
              <a:off x="4142984" y="6278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>
            <a:xfrm>
              <a:off x="4219184" y="6050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>
            <a:xfrm>
              <a:off x="4066784" y="6083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4041384" y="420115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1364868" y="46348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2834102" y="51079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2034784" y="62345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>
            <a:xfrm>
              <a:off x="3625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>
            <a:xfrm>
              <a:off x="3778064" y="63117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>
            <a:xfrm>
              <a:off x="3583793" y="6019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>
            <a:xfrm>
              <a:off x="3609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>
              <a:off x="3761984" y="5897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>
            <a:xfrm>
              <a:off x="3736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>
            <a:xfrm>
              <a:off x="3888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>
            <a:xfrm>
              <a:off x="4040993" y="5943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Oval 390"/>
            <p:cNvSpPr/>
            <p:nvPr/>
          </p:nvSpPr>
          <p:spPr>
            <a:xfrm>
              <a:off x="3812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/>
            <p:cNvSpPr/>
            <p:nvPr/>
          </p:nvSpPr>
          <p:spPr>
            <a:xfrm>
              <a:off x="3964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Oval 392"/>
            <p:cNvSpPr/>
            <p:nvPr/>
          </p:nvSpPr>
          <p:spPr>
            <a:xfrm>
              <a:off x="4117193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Oval 393"/>
            <p:cNvSpPr/>
            <p:nvPr/>
          </p:nvSpPr>
          <p:spPr>
            <a:xfrm>
              <a:off x="41679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>
            <a:xfrm>
              <a:off x="3673084" y="55295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3625664" y="63447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>
            <a:xfrm>
              <a:off x="3609584" y="5930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3583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>
            <a:xfrm>
              <a:off x="3736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>
            <a:xfrm>
              <a:off x="3888593" y="5976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>
            <a:xfrm>
              <a:off x="3812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>
            <a:xfrm>
              <a:off x="3964793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155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>
            <a:xfrm>
              <a:off x="3736193" y="5321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>
            <a:xfrm>
              <a:off x="35837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>
            <a:xfrm>
              <a:off x="3634593" y="5377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>
            <a:xfrm>
              <a:off x="3650673" y="53541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>
            <a:xfrm>
              <a:off x="3803073" y="5506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Rounded Rectangle 410"/>
            <p:cNvSpPr/>
            <p:nvPr/>
          </p:nvSpPr>
          <p:spPr>
            <a:xfrm>
              <a:off x="3843263" y="575309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47855" y="4298434"/>
              <a:ext cx="120600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1</a:t>
              </a:r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1993" y="3695594"/>
              <a:ext cx="1326463" cy="1715121"/>
            </a:xfrm>
            <a:custGeom>
              <a:avLst/>
              <a:gdLst>
                <a:gd name="connsiteX0" fmla="*/ 762000 w 1326463"/>
                <a:gd name="connsiteY0" fmla="*/ 106 h 1715121"/>
                <a:gd name="connsiteX1" fmla="*/ 809625 w 1326463"/>
                <a:gd name="connsiteY1" fmla="*/ 28681 h 1715121"/>
                <a:gd name="connsiteX2" fmla="*/ 876300 w 1326463"/>
                <a:gd name="connsiteY2" fmla="*/ 114406 h 1715121"/>
                <a:gd name="connsiteX3" fmla="*/ 914400 w 1326463"/>
                <a:gd name="connsiteY3" fmla="*/ 171556 h 1715121"/>
                <a:gd name="connsiteX4" fmla="*/ 971550 w 1326463"/>
                <a:gd name="connsiteY4" fmla="*/ 219181 h 1715121"/>
                <a:gd name="connsiteX5" fmla="*/ 1000125 w 1326463"/>
                <a:gd name="connsiteY5" fmla="*/ 238231 h 1715121"/>
                <a:gd name="connsiteX6" fmla="*/ 1057275 w 1326463"/>
                <a:gd name="connsiteY6" fmla="*/ 276331 h 1715121"/>
                <a:gd name="connsiteX7" fmla="*/ 1076325 w 1326463"/>
                <a:gd name="connsiteY7" fmla="*/ 304906 h 1715121"/>
                <a:gd name="connsiteX8" fmla="*/ 1143000 w 1326463"/>
                <a:gd name="connsiteY8" fmla="*/ 362056 h 1715121"/>
                <a:gd name="connsiteX9" fmla="*/ 1181100 w 1326463"/>
                <a:gd name="connsiteY9" fmla="*/ 400156 h 1715121"/>
                <a:gd name="connsiteX10" fmla="*/ 1219200 w 1326463"/>
                <a:gd name="connsiteY10" fmla="*/ 438256 h 1715121"/>
                <a:gd name="connsiteX11" fmla="*/ 1247775 w 1326463"/>
                <a:gd name="connsiteY11" fmla="*/ 533506 h 1715121"/>
                <a:gd name="connsiteX12" fmla="*/ 1257300 w 1326463"/>
                <a:gd name="connsiteY12" fmla="*/ 562081 h 1715121"/>
                <a:gd name="connsiteX13" fmla="*/ 1276350 w 1326463"/>
                <a:gd name="connsiteY13" fmla="*/ 657331 h 1715121"/>
                <a:gd name="connsiteX14" fmla="*/ 1295400 w 1326463"/>
                <a:gd name="connsiteY14" fmla="*/ 724006 h 1715121"/>
                <a:gd name="connsiteX15" fmla="*/ 1314450 w 1326463"/>
                <a:gd name="connsiteY15" fmla="*/ 781156 h 1715121"/>
                <a:gd name="connsiteX16" fmla="*/ 1314450 w 1326463"/>
                <a:gd name="connsiteY16" fmla="*/ 1124056 h 1715121"/>
                <a:gd name="connsiteX17" fmla="*/ 1295400 w 1326463"/>
                <a:gd name="connsiteY17" fmla="*/ 1181206 h 1715121"/>
                <a:gd name="connsiteX18" fmla="*/ 1285875 w 1326463"/>
                <a:gd name="connsiteY18" fmla="*/ 1219306 h 1715121"/>
                <a:gd name="connsiteX19" fmla="*/ 1257300 w 1326463"/>
                <a:gd name="connsiteY19" fmla="*/ 1257406 h 1715121"/>
                <a:gd name="connsiteX20" fmla="*/ 1247775 w 1326463"/>
                <a:gd name="connsiteY20" fmla="*/ 1295506 h 1715121"/>
                <a:gd name="connsiteX21" fmla="*/ 1200150 w 1326463"/>
                <a:gd name="connsiteY21" fmla="*/ 1371706 h 1715121"/>
                <a:gd name="connsiteX22" fmla="*/ 1181100 w 1326463"/>
                <a:gd name="connsiteY22" fmla="*/ 1428856 h 1715121"/>
                <a:gd name="connsiteX23" fmla="*/ 1171575 w 1326463"/>
                <a:gd name="connsiteY23" fmla="*/ 1457431 h 1715121"/>
                <a:gd name="connsiteX24" fmla="*/ 1143000 w 1326463"/>
                <a:gd name="connsiteY24" fmla="*/ 1486006 h 1715121"/>
                <a:gd name="connsiteX25" fmla="*/ 1114425 w 1326463"/>
                <a:gd name="connsiteY25" fmla="*/ 1505056 h 1715121"/>
                <a:gd name="connsiteX26" fmla="*/ 1085850 w 1326463"/>
                <a:gd name="connsiteY26" fmla="*/ 1514581 h 1715121"/>
                <a:gd name="connsiteX27" fmla="*/ 1028700 w 1326463"/>
                <a:gd name="connsiteY27" fmla="*/ 1562206 h 1715121"/>
                <a:gd name="connsiteX28" fmla="*/ 971550 w 1326463"/>
                <a:gd name="connsiteY28" fmla="*/ 1581256 h 1715121"/>
                <a:gd name="connsiteX29" fmla="*/ 933450 w 1326463"/>
                <a:gd name="connsiteY29" fmla="*/ 1609831 h 1715121"/>
                <a:gd name="connsiteX30" fmla="*/ 876300 w 1326463"/>
                <a:gd name="connsiteY30" fmla="*/ 1628881 h 1715121"/>
                <a:gd name="connsiteX31" fmla="*/ 847725 w 1326463"/>
                <a:gd name="connsiteY31" fmla="*/ 1647931 h 1715121"/>
                <a:gd name="connsiteX32" fmla="*/ 600075 w 1326463"/>
                <a:gd name="connsiteY32" fmla="*/ 1695556 h 1715121"/>
                <a:gd name="connsiteX33" fmla="*/ 561975 w 1326463"/>
                <a:gd name="connsiteY33" fmla="*/ 1705081 h 1715121"/>
                <a:gd name="connsiteX34" fmla="*/ 209550 w 1326463"/>
                <a:gd name="connsiteY34" fmla="*/ 1705081 h 1715121"/>
                <a:gd name="connsiteX35" fmla="*/ 114300 w 1326463"/>
                <a:gd name="connsiteY35" fmla="*/ 1628881 h 1715121"/>
                <a:gd name="connsiteX36" fmla="*/ 114300 w 1326463"/>
                <a:gd name="connsiteY36" fmla="*/ 1628881 h 1715121"/>
                <a:gd name="connsiteX37" fmla="*/ 57150 w 1326463"/>
                <a:gd name="connsiteY37" fmla="*/ 1581256 h 1715121"/>
                <a:gd name="connsiteX38" fmla="*/ 19050 w 1326463"/>
                <a:gd name="connsiteY38" fmla="*/ 1524106 h 1715121"/>
                <a:gd name="connsiteX39" fmla="*/ 0 w 1326463"/>
                <a:gd name="connsiteY39" fmla="*/ 1466956 h 1715121"/>
                <a:gd name="connsiteX40" fmla="*/ 9525 w 1326463"/>
                <a:gd name="connsiteY40" fmla="*/ 1409806 h 1715121"/>
                <a:gd name="connsiteX41" fmla="*/ 28575 w 1326463"/>
                <a:gd name="connsiteY41" fmla="*/ 1352656 h 1715121"/>
                <a:gd name="connsiteX42" fmla="*/ 38100 w 1326463"/>
                <a:gd name="connsiteY42" fmla="*/ 1324081 h 1715121"/>
                <a:gd name="connsiteX43" fmla="*/ 47625 w 1326463"/>
                <a:gd name="connsiteY43" fmla="*/ 1276456 h 1715121"/>
                <a:gd name="connsiteX44" fmla="*/ 114300 w 1326463"/>
                <a:gd name="connsiteY44" fmla="*/ 1238356 h 1715121"/>
                <a:gd name="connsiteX45" fmla="*/ 171450 w 1326463"/>
                <a:gd name="connsiteY45" fmla="*/ 1219306 h 1715121"/>
                <a:gd name="connsiteX46" fmla="*/ 247650 w 1326463"/>
                <a:gd name="connsiteY46" fmla="*/ 1200256 h 1715121"/>
                <a:gd name="connsiteX47" fmla="*/ 333375 w 1326463"/>
                <a:gd name="connsiteY47" fmla="*/ 1152631 h 1715121"/>
                <a:gd name="connsiteX48" fmla="*/ 381000 w 1326463"/>
                <a:gd name="connsiteY48" fmla="*/ 1143106 h 1715121"/>
                <a:gd name="connsiteX49" fmla="*/ 438150 w 1326463"/>
                <a:gd name="connsiteY49" fmla="*/ 1105006 h 1715121"/>
                <a:gd name="connsiteX50" fmla="*/ 466725 w 1326463"/>
                <a:gd name="connsiteY50" fmla="*/ 1085956 h 1715121"/>
                <a:gd name="connsiteX51" fmla="*/ 523875 w 1326463"/>
                <a:gd name="connsiteY51" fmla="*/ 1038331 h 1715121"/>
                <a:gd name="connsiteX52" fmla="*/ 542925 w 1326463"/>
                <a:gd name="connsiteY52" fmla="*/ 1009756 h 1715121"/>
                <a:gd name="connsiteX53" fmla="*/ 571500 w 1326463"/>
                <a:gd name="connsiteY53" fmla="*/ 990706 h 1715121"/>
                <a:gd name="connsiteX54" fmla="*/ 581025 w 1326463"/>
                <a:gd name="connsiteY54" fmla="*/ 952606 h 1715121"/>
                <a:gd name="connsiteX55" fmla="*/ 609600 w 1326463"/>
                <a:gd name="connsiteY55" fmla="*/ 885931 h 1715121"/>
                <a:gd name="connsiteX56" fmla="*/ 609600 w 1326463"/>
                <a:gd name="connsiteY56" fmla="*/ 676381 h 1715121"/>
                <a:gd name="connsiteX57" fmla="*/ 628650 w 1326463"/>
                <a:gd name="connsiteY57" fmla="*/ 476356 h 1715121"/>
                <a:gd name="connsiteX58" fmla="*/ 638175 w 1326463"/>
                <a:gd name="connsiteY58" fmla="*/ 447781 h 1715121"/>
                <a:gd name="connsiteX59" fmla="*/ 657225 w 1326463"/>
                <a:gd name="connsiteY59" fmla="*/ 381106 h 1715121"/>
                <a:gd name="connsiteX60" fmla="*/ 676275 w 1326463"/>
                <a:gd name="connsiteY60" fmla="*/ 352531 h 1715121"/>
                <a:gd name="connsiteX61" fmla="*/ 704850 w 1326463"/>
                <a:gd name="connsiteY61" fmla="*/ 295381 h 1715121"/>
                <a:gd name="connsiteX62" fmla="*/ 714375 w 1326463"/>
                <a:gd name="connsiteY62" fmla="*/ 257281 h 1715121"/>
                <a:gd name="connsiteX63" fmla="*/ 733425 w 1326463"/>
                <a:gd name="connsiteY63" fmla="*/ 200131 h 1715121"/>
                <a:gd name="connsiteX64" fmla="*/ 742950 w 1326463"/>
                <a:gd name="connsiteY64" fmla="*/ 66781 h 1715121"/>
                <a:gd name="connsiteX65" fmla="*/ 752475 w 1326463"/>
                <a:gd name="connsiteY65" fmla="*/ 38206 h 1715121"/>
                <a:gd name="connsiteX66" fmla="*/ 762000 w 1326463"/>
                <a:gd name="connsiteY66" fmla="*/ 106 h 171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26463" h="1715121">
                  <a:moveTo>
                    <a:pt x="762000" y="106"/>
                  </a:moveTo>
                  <a:cubicBezTo>
                    <a:pt x="771525" y="-1482"/>
                    <a:pt x="797240" y="14920"/>
                    <a:pt x="809625" y="28681"/>
                  </a:cubicBezTo>
                  <a:cubicBezTo>
                    <a:pt x="916338" y="147251"/>
                    <a:pt x="798282" y="62394"/>
                    <a:pt x="876300" y="114406"/>
                  </a:cubicBezTo>
                  <a:cubicBezTo>
                    <a:pt x="889000" y="133456"/>
                    <a:pt x="895350" y="158856"/>
                    <a:pt x="914400" y="171556"/>
                  </a:cubicBezTo>
                  <a:cubicBezTo>
                    <a:pt x="985346" y="218854"/>
                    <a:pt x="898211" y="158065"/>
                    <a:pt x="971550" y="219181"/>
                  </a:cubicBezTo>
                  <a:cubicBezTo>
                    <a:pt x="980344" y="226510"/>
                    <a:pt x="991331" y="230902"/>
                    <a:pt x="1000125" y="238231"/>
                  </a:cubicBezTo>
                  <a:cubicBezTo>
                    <a:pt x="1047691" y="277869"/>
                    <a:pt x="1007057" y="259592"/>
                    <a:pt x="1057275" y="276331"/>
                  </a:cubicBezTo>
                  <a:cubicBezTo>
                    <a:pt x="1063625" y="285856"/>
                    <a:pt x="1068875" y="296214"/>
                    <a:pt x="1076325" y="304906"/>
                  </a:cubicBezTo>
                  <a:cubicBezTo>
                    <a:pt x="1107121" y="340835"/>
                    <a:pt x="1109295" y="339586"/>
                    <a:pt x="1143000" y="362056"/>
                  </a:cubicBezTo>
                  <a:cubicBezTo>
                    <a:pt x="1168400" y="438256"/>
                    <a:pt x="1130300" y="349356"/>
                    <a:pt x="1181100" y="400156"/>
                  </a:cubicBezTo>
                  <a:cubicBezTo>
                    <a:pt x="1231900" y="450956"/>
                    <a:pt x="1143000" y="412856"/>
                    <a:pt x="1219200" y="438256"/>
                  </a:cubicBezTo>
                  <a:cubicBezTo>
                    <a:pt x="1233595" y="495837"/>
                    <a:pt x="1224585" y="463937"/>
                    <a:pt x="1247775" y="533506"/>
                  </a:cubicBezTo>
                  <a:cubicBezTo>
                    <a:pt x="1250950" y="543031"/>
                    <a:pt x="1255331" y="552236"/>
                    <a:pt x="1257300" y="562081"/>
                  </a:cubicBezTo>
                  <a:cubicBezTo>
                    <a:pt x="1263650" y="593831"/>
                    <a:pt x="1266111" y="626614"/>
                    <a:pt x="1276350" y="657331"/>
                  </a:cubicBezTo>
                  <a:cubicBezTo>
                    <a:pt x="1308361" y="753363"/>
                    <a:pt x="1259520" y="604405"/>
                    <a:pt x="1295400" y="724006"/>
                  </a:cubicBezTo>
                  <a:cubicBezTo>
                    <a:pt x="1301170" y="743240"/>
                    <a:pt x="1314450" y="781156"/>
                    <a:pt x="1314450" y="781156"/>
                  </a:cubicBezTo>
                  <a:cubicBezTo>
                    <a:pt x="1327851" y="928564"/>
                    <a:pt x="1332889" y="933523"/>
                    <a:pt x="1314450" y="1124056"/>
                  </a:cubicBezTo>
                  <a:cubicBezTo>
                    <a:pt x="1312516" y="1144043"/>
                    <a:pt x="1300270" y="1161725"/>
                    <a:pt x="1295400" y="1181206"/>
                  </a:cubicBezTo>
                  <a:cubicBezTo>
                    <a:pt x="1292225" y="1193906"/>
                    <a:pt x="1291729" y="1207597"/>
                    <a:pt x="1285875" y="1219306"/>
                  </a:cubicBezTo>
                  <a:cubicBezTo>
                    <a:pt x="1278775" y="1233505"/>
                    <a:pt x="1266825" y="1244706"/>
                    <a:pt x="1257300" y="1257406"/>
                  </a:cubicBezTo>
                  <a:cubicBezTo>
                    <a:pt x="1254125" y="1270106"/>
                    <a:pt x="1253629" y="1283797"/>
                    <a:pt x="1247775" y="1295506"/>
                  </a:cubicBezTo>
                  <a:cubicBezTo>
                    <a:pt x="1190457" y="1410141"/>
                    <a:pt x="1244388" y="1261112"/>
                    <a:pt x="1200150" y="1371706"/>
                  </a:cubicBezTo>
                  <a:cubicBezTo>
                    <a:pt x="1192692" y="1390350"/>
                    <a:pt x="1187450" y="1409806"/>
                    <a:pt x="1181100" y="1428856"/>
                  </a:cubicBezTo>
                  <a:cubicBezTo>
                    <a:pt x="1177925" y="1438381"/>
                    <a:pt x="1178675" y="1450331"/>
                    <a:pt x="1171575" y="1457431"/>
                  </a:cubicBezTo>
                  <a:cubicBezTo>
                    <a:pt x="1162050" y="1466956"/>
                    <a:pt x="1153348" y="1477382"/>
                    <a:pt x="1143000" y="1486006"/>
                  </a:cubicBezTo>
                  <a:cubicBezTo>
                    <a:pt x="1134206" y="1493335"/>
                    <a:pt x="1124664" y="1499936"/>
                    <a:pt x="1114425" y="1505056"/>
                  </a:cubicBezTo>
                  <a:cubicBezTo>
                    <a:pt x="1105445" y="1509546"/>
                    <a:pt x="1095375" y="1511406"/>
                    <a:pt x="1085850" y="1514581"/>
                  </a:cubicBezTo>
                  <a:cubicBezTo>
                    <a:pt x="1067905" y="1532526"/>
                    <a:pt x="1052570" y="1551597"/>
                    <a:pt x="1028700" y="1562206"/>
                  </a:cubicBezTo>
                  <a:cubicBezTo>
                    <a:pt x="1010350" y="1570361"/>
                    <a:pt x="990600" y="1574906"/>
                    <a:pt x="971550" y="1581256"/>
                  </a:cubicBezTo>
                  <a:cubicBezTo>
                    <a:pt x="958850" y="1590781"/>
                    <a:pt x="947649" y="1602731"/>
                    <a:pt x="933450" y="1609831"/>
                  </a:cubicBezTo>
                  <a:cubicBezTo>
                    <a:pt x="915489" y="1618811"/>
                    <a:pt x="893008" y="1617742"/>
                    <a:pt x="876300" y="1628881"/>
                  </a:cubicBezTo>
                  <a:cubicBezTo>
                    <a:pt x="866775" y="1635231"/>
                    <a:pt x="857964" y="1642811"/>
                    <a:pt x="847725" y="1647931"/>
                  </a:cubicBezTo>
                  <a:cubicBezTo>
                    <a:pt x="771479" y="1686054"/>
                    <a:pt x="682974" y="1688020"/>
                    <a:pt x="600075" y="1695556"/>
                  </a:cubicBezTo>
                  <a:cubicBezTo>
                    <a:pt x="587375" y="1698731"/>
                    <a:pt x="574951" y="1703351"/>
                    <a:pt x="561975" y="1705081"/>
                  </a:cubicBezTo>
                  <a:cubicBezTo>
                    <a:pt x="421119" y="1723862"/>
                    <a:pt x="383433" y="1711769"/>
                    <a:pt x="209550" y="1705081"/>
                  </a:cubicBezTo>
                  <a:cubicBezTo>
                    <a:pt x="130680" y="1678791"/>
                    <a:pt x="163539" y="1702739"/>
                    <a:pt x="114300" y="1628881"/>
                  </a:cubicBezTo>
                  <a:lnTo>
                    <a:pt x="114300" y="1628881"/>
                  </a:lnTo>
                  <a:cubicBezTo>
                    <a:pt x="88900" y="1611948"/>
                    <a:pt x="76895" y="1606643"/>
                    <a:pt x="57150" y="1581256"/>
                  </a:cubicBezTo>
                  <a:cubicBezTo>
                    <a:pt x="43094" y="1563184"/>
                    <a:pt x="26290" y="1545826"/>
                    <a:pt x="19050" y="1524106"/>
                  </a:cubicBezTo>
                  <a:lnTo>
                    <a:pt x="0" y="1466956"/>
                  </a:lnTo>
                  <a:cubicBezTo>
                    <a:pt x="3175" y="1447906"/>
                    <a:pt x="4841" y="1428542"/>
                    <a:pt x="9525" y="1409806"/>
                  </a:cubicBezTo>
                  <a:cubicBezTo>
                    <a:pt x="14395" y="1390325"/>
                    <a:pt x="22225" y="1371706"/>
                    <a:pt x="28575" y="1352656"/>
                  </a:cubicBezTo>
                  <a:cubicBezTo>
                    <a:pt x="31750" y="1343131"/>
                    <a:pt x="36131" y="1333926"/>
                    <a:pt x="38100" y="1324081"/>
                  </a:cubicBezTo>
                  <a:cubicBezTo>
                    <a:pt x="41275" y="1308206"/>
                    <a:pt x="39593" y="1290512"/>
                    <a:pt x="47625" y="1276456"/>
                  </a:cubicBezTo>
                  <a:cubicBezTo>
                    <a:pt x="52716" y="1267546"/>
                    <a:pt x="109743" y="1240179"/>
                    <a:pt x="114300" y="1238356"/>
                  </a:cubicBezTo>
                  <a:cubicBezTo>
                    <a:pt x="132944" y="1230898"/>
                    <a:pt x="151759" y="1223244"/>
                    <a:pt x="171450" y="1219306"/>
                  </a:cubicBezTo>
                  <a:cubicBezTo>
                    <a:pt x="184645" y="1216667"/>
                    <a:pt x="231175" y="1209409"/>
                    <a:pt x="247650" y="1200256"/>
                  </a:cubicBezTo>
                  <a:cubicBezTo>
                    <a:pt x="305694" y="1168009"/>
                    <a:pt x="286351" y="1164387"/>
                    <a:pt x="333375" y="1152631"/>
                  </a:cubicBezTo>
                  <a:cubicBezTo>
                    <a:pt x="349081" y="1148704"/>
                    <a:pt x="365125" y="1146281"/>
                    <a:pt x="381000" y="1143106"/>
                  </a:cubicBezTo>
                  <a:lnTo>
                    <a:pt x="438150" y="1105006"/>
                  </a:lnTo>
                  <a:cubicBezTo>
                    <a:pt x="447675" y="1098656"/>
                    <a:pt x="458630" y="1094051"/>
                    <a:pt x="466725" y="1085956"/>
                  </a:cubicBezTo>
                  <a:cubicBezTo>
                    <a:pt x="503395" y="1049286"/>
                    <a:pt x="484092" y="1064853"/>
                    <a:pt x="523875" y="1038331"/>
                  </a:cubicBezTo>
                  <a:cubicBezTo>
                    <a:pt x="530225" y="1028806"/>
                    <a:pt x="534830" y="1017851"/>
                    <a:pt x="542925" y="1009756"/>
                  </a:cubicBezTo>
                  <a:cubicBezTo>
                    <a:pt x="551020" y="1001661"/>
                    <a:pt x="565150" y="1000231"/>
                    <a:pt x="571500" y="990706"/>
                  </a:cubicBezTo>
                  <a:cubicBezTo>
                    <a:pt x="578762" y="979814"/>
                    <a:pt x="577429" y="965193"/>
                    <a:pt x="581025" y="952606"/>
                  </a:cubicBezTo>
                  <a:cubicBezTo>
                    <a:pt x="590368" y="919904"/>
                    <a:pt x="592667" y="919798"/>
                    <a:pt x="609600" y="885931"/>
                  </a:cubicBezTo>
                  <a:cubicBezTo>
                    <a:pt x="631564" y="754147"/>
                    <a:pt x="609600" y="912434"/>
                    <a:pt x="609600" y="676381"/>
                  </a:cubicBezTo>
                  <a:cubicBezTo>
                    <a:pt x="609600" y="639092"/>
                    <a:pt x="618427" y="527470"/>
                    <a:pt x="628650" y="476356"/>
                  </a:cubicBezTo>
                  <a:cubicBezTo>
                    <a:pt x="630619" y="466511"/>
                    <a:pt x="635417" y="457435"/>
                    <a:pt x="638175" y="447781"/>
                  </a:cubicBezTo>
                  <a:cubicBezTo>
                    <a:pt x="642244" y="433539"/>
                    <a:pt x="649612" y="396331"/>
                    <a:pt x="657225" y="381106"/>
                  </a:cubicBezTo>
                  <a:cubicBezTo>
                    <a:pt x="662345" y="370867"/>
                    <a:pt x="671155" y="362770"/>
                    <a:pt x="676275" y="352531"/>
                  </a:cubicBezTo>
                  <a:cubicBezTo>
                    <a:pt x="715710" y="273661"/>
                    <a:pt x="650255" y="377273"/>
                    <a:pt x="704850" y="295381"/>
                  </a:cubicBezTo>
                  <a:cubicBezTo>
                    <a:pt x="708025" y="282681"/>
                    <a:pt x="710613" y="269820"/>
                    <a:pt x="714375" y="257281"/>
                  </a:cubicBezTo>
                  <a:cubicBezTo>
                    <a:pt x="720145" y="238047"/>
                    <a:pt x="733425" y="200131"/>
                    <a:pt x="733425" y="200131"/>
                  </a:cubicBezTo>
                  <a:cubicBezTo>
                    <a:pt x="736600" y="155681"/>
                    <a:pt x="737743" y="111039"/>
                    <a:pt x="742950" y="66781"/>
                  </a:cubicBezTo>
                  <a:cubicBezTo>
                    <a:pt x="744123" y="56810"/>
                    <a:pt x="745375" y="45306"/>
                    <a:pt x="752475" y="38206"/>
                  </a:cubicBezTo>
                  <a:cubicBezTo>
                    <a:pt x="759575" y="31106"/>
                    <a:pt x="752475" y="1694"/>
                    <a:pt x="762000" y="1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3077884" y="5095875"/>
              <a:ext cx="1640894" cy="1393654"/>
            </a:xfrm>
            <a:custGeom>
              <a:avLst/>
              <a:gdLst>
                <a:gd name="connsiteX0" fmla="*/ 1458409 w 1640894"/>
                <a:gd name="connsiteY0" fmla="*/ 400050 h 1393654"/>
                <a:gd name="connsiteX1" fmla="*/ 1382209 w 1640894"/>
                <a:gd name="connsiteY1" fmla="*/ 333375 h 1393654"/>
                <a:gd name="connsiteX2" fmla="*/ 1306009 w 1640894"/>
                <a:gd name="connsiteY2" fmla="*/ 257175 h 1393654"/>
                <a:gd name="connsiteX3" fmla="*/ 1267909 w 1640894"/>
                <a:gd name="connsiteY3" fmla="*/ 209550 h 1393654"/>
                <a:gd name="connsiteX4" fmla="*/ 1239334 w 1640894"/>
                <a:gd name="connsiteY4" fmla="*/ 190500 h 1393654"/>
                <a:gd name="connsiteX5" fmla="*/ 1220284 w 1640894"/>
                <a:gd name="connsiteY5" fmla="*/ 161925 h 1393654"/>
                <a:gd name="connsiteX6" fmla="*/ 1191709 w 1640894"/>
                <a:gd name="connsiteY6" fmla="*/ 142875 h 1393654"/>
                <a:gd name="connsiteX7" fmla="*/ 1134559 w 1640894"/>
                <a:gd name="connsiteY7" fmla="*/ 123825 h 1393654"/>
                <a:gd name="connsiteX8" fmla="*/ 991684 w 1640894"/>
                <a:gd name="connsiteY8" fmla="*/ 142875 h 1393654"/>
                <a:gd name="connsiteX9" fmla="*/ 915484 w 1640894"/>
                <a:gd name="connsiteY9" fmla="*/ 161925 h 1393654"/>
                <a:gd name="connsiteX10" fmla="*/ 791659 w 1640894"/>
                <a:gd name="connsiteY10" fmla="*/ 180975 h 1393654"/>
                <a:gd name="connsiteX11" fmla="*/ 753559 w 1640894"/>
                <a:gd name="connsiteY11" fmla="*/ 171450 h 1393654"/>
                <a:gd name="connsiteX12" fmla="*/ 696409 w 1640894"/>
                <a:gd name="connsiteY12" fmla="*/ 133350 h 1393654"/>
                <a:gd name="connsiteX13" fmla="*/ 629734 w 1640894"/>
                <a:gd name="connsiteY13" fmla="*/ 114300 h 1393654"/>
                <a:gd name="connsiteX14" fmla="*/ 544009 w 1640894"/>
                <a:gd name="connsiteY14" fmla="*/ 57150 h 1393654"/>
                <a:gd name="connsiteX15" fmla="*/ 515434 w 1640894"/>
                <a:gd name="connsiteY15" fmla="*/ 38100 h 1393654"/>
                <a:gd name="connsiteX16" fmla="*/ 486859 w 1640894"/>
                <a:gd name="connsiteY16" fmla="*/ 28575 h 1393654"/>
                <a:gd name="connsiteX17" fmla="*/ 429709 w 1640894"/>
                <a:gd name="connsiteY17" fmla="*/ 0 h 1393654"/>
                <a:gd name="connsiteX18" fmla="*/ 391609 w 1640894"/>
                <a:gd name="connsiteY18" fmla="*/ 19050 h 1393654"/>
                <a:gd name="connsiteX19" fmla="*/ 343984 w 1640894"/>
                <a:gd name="connsiteY19" fmla="*/ 76200 h 1393654"/>
                <a:gd name="connsiteX20" fmla="*/ 324934 w 1640894"/>
                <a:gd name="connsiteY20" fmla="*/ 133350 h 1393654"/>
                <a:gd name="connsiteX21" fmla="*/ 315409 w 1640894"/>
                <a:gd name="connsiteY21" fmla="*/ 161925 h 1393654"/>
                <a:gd name="connsiteX22" fmla="*/ 286834 w 1640894"/>
                <a:gd name="connsiteY22" fmla="*/ 352425 h 1393654"/>
                <a:gd name="connsiteX23" fmla="*/ 248734 w 1640894"/>
                <a:gd name="connsiteY23" fmla="*/ 409575 h 1393654"/>
                <a:gd name="connsiteX24" fmla="*/ 191584 w 1640894"/>
                <a:gd name="connsiteY24" fmla="*/ 447675 h 1393654"/>
                <a:gd name="connsiteX25" fmla="*/ 134434 w 1640894"/>
                <a:gd name="connsiteY25" fmla="*/ 485775 h 1393654"/>
                <a:gd name="connsiteX26" fmla="*/ 115384 w 1640894"/>
                <a:gd name="connsiteY26" fmla="*/ 514350 h 1393654"/>
                <a:gd name="connsiteX27" fmla="*/ 96334 w 1640894"/>
                <a:gd name="connsiteY27" fmla="*/ 571500 h 1393654"/>
                <a:gd name="connsiteX28" fmla="*/ 58234 w 1640894"/>
                <a:gd name="connsiteY28" fmla="*/ 771525 h 1393654"/>
                <a:gd name="connsiteX29" fmla="*/ 29659 w 1640894"/>
                <a:gd name="connsiteY29" fmla="*/ 781050 h 1393654"/>
                <a:gd name="connsiteX30" fmla="*/ 10609 w 1640894"/>
                <a:gd name="connsiteY30" fmla="*/ 809625 h 1393654"/>
                <a:gd name="connsiteX31" fmla="*/ 10609 w 1640894"/>
                <a:gd name="connsiteY31" fmla="*/ 1009650 h 1393654"/>
                <a:gd name="connsiteX32" fmla="*/ 67759 w 1640894"/>
                <a:gd name="connsiteY32" fmla="*/ 1028700 h 1393654"/>
                <a:gd name="connsiteX33" fmla="*/ 124909 w 1640894"/>
                <a:gd name="connsiteY33" fmla="*/ 1057275 h 1393654"/>
                <a:gd name="connsiteX34" fmla="*/ 143959 w 1640894"/>
                <a:gd name="connsiteY34" fmla="*/ 1114425 h 1393654"/>
                <a:gd name="connsiteX35" fmla="*/ 182059 w 1640894"/>
                <a:gd name="connsiteY35" fmla="*/ 1190625 h 1393654"/>
                <a:gd name="connsiteX36" fmla="*/ 191584 w 1640894"/>
                <a:gd name="connsiteY36" fmla="*/ 1247775 h 1393654"/>
                <a:gd name="connsiteX37" fmla="*/ 210634 w 1640894"/>
                <a:gd name="connsiteY37" fmla="*/ 1276350 h 1393654"/>
                <a:gd name="connsiteX38" fmla="*/ 296359 w 1640894"/>
                <a:gd name="connsiteY38" fmla="*/ 1333500 h 1393654"/>
                <a:gd name="connsiteX39" fmla="*/ 601159 w 1640894"/>
                <a:gd name="connsiteY39" fmla="*/ 1362075 h 1393654"/>
                <a:gd name="connsiteX40" fmla="*/ 848809 w 1640894"/>
                <a:gd name="connsiteY40" fmla="*/ 1371600 h 1393654"/>
                <a:gd name="connsiteX41" fmla="*/ 1105984 w 1640894"/>
                <a:gd name="connsiteY41" fmla="*/ 1390650 h 1393654"/>
                <a:gd name="connsiteX42" fmla="*/ 1172659 w 1640894"/>
                <a:gd name="connsiteY42" fmla="*/ 1371600 h 1393654"/>
                <a:gd name="connsiteX43" fmla="*/ 1229809 w 1640894"/>
                <a:gd name="connsiteY43" fmla="*/ 1362075 h 1393654"/>
                <a:gd name="connsiteX44" fmla="*/ 1296484 w 1640894"/>
                <a:gd name="connsiteY44" fmla="*/ 1323975 h 1393654"/>
                <a:gd name="connsiteX45" fmla="*/ 1315534 w 1640894"/>
                <a:gd name="connsiteY45" fmla="*/ 1247775 h 1393654"/>
                <a:gd name="connsiteX46" fmla="*/ 1325059 w 1640894"/>
                <a:gd name="connsiteY46" fmla="*/ 1009650 h 1393654"/>
                <a:gd name="connsiteX47" fmla="*/ 1353634 w 1640894"/>
                <a:gd name="connsiteY47" fmla="*/ 990600 h 1393654"/>
                <a:gd name="connsiteX48" fmla="*/ 1410784 w 1640894"/>
                <a:gd name="connsiteY48" fmla="*/ 971550 h 1393654"/>
                <a:gd name="connsiteX49" fmla="*/ 1439359 w 1640894"/>
                <a:gd name="connsiteY49" fmla="*/ 962025 h 1393654"/>
                <a:gd name="connsiteX50" fmla="*/ 1496509 w 1640894"/>
                <a:gd name="connsiteY50" fmla="*/ 914400 h 1393654"/>
                <a:gd name="connsiteX51" fmla="*/ 1553659 w 1640894"/>
                <a:gd name="connsiteY51" fmla="*/ 876300 h 1393654"/>
                <a:gd name="connsiteX52" fmla="*/ 1620334 w 1640894"/>
                <a:gd name="connsiteY52" fmla="*/ 809625 h 1393654"/>
                <a:gd name="connsiteX53" fmla="*/ 1639384 w 1640894"/>
                <a:gd name="connsiteY53" fmla="*/ 781050 h 1393654"/>
                <a:gd name="connsiteX54" fmla="*/ 1610809 w 1640894"/>
                <a:gd name="connsiteY54" fmla="*/ 638175 h 1393654"/>
                <a:gd name="connsiteX55" fmla="*/ 1572709 w 1640894"/>
                <a:gd name="connsiteY55" fmla="*/ 619125 h 1393654"/>
                <a:gd name="connsiteX56" fmla="*/ 1515559 w 1640894"/>
                <a:gd name="connsiteY56" fmla="*/ 581025 h 1393654"/>
                <a:gd name="connsiteX57" fmla="*/ 1506034 w 1640894"/>
                <a:gd name="connsiteY57" fmla="*/ 552450 h 1393654"/>
                <a:gd name="connsiteX58" fmla="*/ 1467934 w 1640894"/>
                <a:gd name="connsiteY58" fmla="*/ 409575 h 1393654"/>
                <a:gd name="connsiteX59" fmla="*/ 1458409 w 1640894"/>
                <a:gd name="connsiteY59" fmla="*/ 400050 h 13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40894" h="1393654">
                  <a:moveTo>
                    <a:pt x="1458409" y="400050"/>
                  </a:moveTo>
                  <a:cubicBezTo>
                    <a:pt x="1444121" y="387350"/>
                    <a:pt x="1399894" y="356113"/>
                    <a:pt x="1382209" y="333375"/>
                  </a:cubicBezTo>
                  <a:cubicBezTo>
                    <a:pt x="1323694" y="258141"/>
                    <a:pt x="1372363" y="290352"/>
                    <a:pt x="1306009" y="257175"/>
                  </a:cubicBezTo>
                  <a:cubicBezTo>
                    <a:pt x="1293309" y="241300"/>
                    <a:pt x="1282284" y="223925"/>
                    <a:pt x="1267909" y="209550"/>
                  </a:cubicBezTo>
                  <a:cubicBezTo>
                    <a:pt x="1259814" y="201455"/>
                    <a:pt x="1247429" y="198595"/>
                    <a:pt x="1239334" y="190500"/>
                  </a:cubicBezTo>
                  <a:cubicBezTo>
                    <a:pt x="1231239" y="182405"/>
                    <a:pt x="1228379" y="170020"/>
                    <a:pt x="1220284" y="161925"/>
                  </a:cubicBezTo>
                  <a:cubicBezTo>
                    <a:pt x="1212189" y="153830"/>
                    <a:pt x="1202170" y="147524"/>
                    <a:pt x="1191709" y="142875"/>
                  </a:cubicBezTo>
                  <a:cubicBezTo>
                    <a:pt x="1173359" y="134720"/>
                    <a:pt x="1134559" y="123825"/>
                    <a:pt x="1134559" y="123825"/>
                  </a:cubicBezTo>
                  <a:cubicBezTo>
                    <a:pt x="1056917" y="132452"/>
                    <a:pt x="1058870" y="130659"/>
                    <a:pt x="991684" y="142875"/>
                  </a:cubicBezTo>
                  <a:cubicBezTo>
                    <a:pt x="862956" y="166280"/>
                    <a:pt x="1003610" y="139894"/>
                    <a:pt x="915484" y="161925"/>
                  </a:cubicBezTo>
                  <a:cubicBezTo>
                    <a:pt x="871849" y="172834"/>
                    <a:pt x="837928" y="175191"/>
                    <a:pt x="791659" y="180975"/>
                  </a:cubicBezTo>
                  <a:cubicBezTo>
                    <a:pt x="778959" y="177800"/>
                    <a:pt x="765268" y="177304"/>
                    <a:pt x="753559" y="171450"/>
                  </a:cubicBezTo>
                  <a:cubicBezTo>
                    <a:pt x="733081" y="161211"/>
                    <a:pt x="718129" y="140590"/>
                    <a:pt x="696409" y="133350"/>
                  </a:cubicBezTo>
                  <a:cubicBezTo>
                    <a:pt x="655415" y="119685"/>
                    <a:pt x="677574" y="126260"/>
                    <a:pt x="629734" y="114300"/>
                  </a:cubicBezTo>
                  <a:lnTo>
                    <a:pt x="544009" y="57150"/>
                  </a:lnTo>
                  <a:cubicBezTo>
                    <a:pt x="534484" y="50800"/>
                    <a:pt x="526294" y="41720"/>
                    <a:pt x="515434" y="38100"/>
                  </a:cubicBezTo>
                  <a:cubicBezTo>
                    <a:pt x="505909" y="34925"/>
                    <a:pt x="495839" y="33065"/>
                    <a:pt x="486859" y="28575"/>
                  </a:cubicBezTo>
                  <a:cubicBezTo>
                    <a:pt x="413001" y="-8354"/>
                    <a:pt x="501533" y="23941"/>
                    <a:pt x="429709" y="0"/>
                  </a:cubicBezTo>
                  <a:cubicBezTo>
                    <a:pt x="417009" y="6350"/>
                    <a:pt x="403163" y="10797"/>
                    <a:pt x="391609" y="19050"/>
                  </a:cubicBezTo>
                  <a:cubicBezTo>
                    <a:pt x="377003" y="29483"/>
                    <a:pt x="351756" y="58714"/>
                    <a:pt x="343984" y="76200"/>
                  </a:cubicBezTo>
                  <a:cubicBezTo>
                    <a:pt x="335829" y="94550"/>
                    <a:pt x="331284" y="114300"/>
                    <a:pt x="324934" y="133350"/>
                  </a:cubicBezTo>
                  <a:lnTo>
                    <a:pt x="315409" y="161925"/>
                  </a:lnTo>
                  <a:cubicBezTo>
                    <a:pt x="313279" y="191740"/>
                    <a:pt x="315999" y="308677"/>
                    <a:pt x="286834" y="352425"/>
                  </a:cubicBezTo>
                  <a:cubicBezTo>
                    <a:pt x="274134" y="371475"/>
                    <a:pt x="267784" y="396875"/>
                    <a:pt x="248734" y="409575"/>
                  </a:cubicBezTo>
                  <a:cubicBezTo>
                    <a:pt x="229684" y="422275"/>
                    <a:pt x="207773" y="431486"/>
                    <a:pt x="191584" y="447675"/>
                  </a:cubicBezTo>
                  <a:cubicBezTo>
                    <a:pt x="155909" y="483350"/>
                    <a:pt x="175788" y="471990"/>
                    <a:pt x="134434" y="485775"/>
                  </a:cubicBezTo>
                  <a:cubicBezTo>
                    <a:pt x="128084" y="495300"/>
                    <a:pt x="120033" y="503889"/>
                    <a:pt x="115384" y="514350"/>
                  </a:cubicBezTo>
                  <a:cubicBezTo>
                    <a:pt x="107229" y="532700"/>
                    <a:pt x="96334" y="571500"/>
                    <a:pt x="96334" y="571500"/>
                  </a:cubicBezTo>
                  <a:cubicBezTo>
                    <a:pt x="89955" y="692696"/>
                    <a:pt x="136362" y="732461"/>
                    <a:pt x="58234" y="771525"/>
                  </a:cubicBezTo>
                  <a:cubicBezTo>
                    <a:pt x="49254" y="776015"/>
                    <a:pt x="39184" y="777875"/>
                    <a:pt x="29659" y="781050"/>
                  </a:cubicBezTo>
                  <a:cubicBezTo>
                    <a:pt x="23309" y="790575"/>
                    <a:pt x="13898" y="798660"/>
                    <a:pt x="10609" y="809625"/>
                  </a:cubicBezTo>
                  <a:cubicBezTo>
                    <a:pt x="-3862" y="857862"/>
                    <a:pt x="-3207" y="978070"/>
                    <a:pt x="10609" y="1009650"/>
                  </a:cubicBezTo>
                  <a:cubicBezTo>
                    <a:pt x="18658" y="1028047"/>
                    <a:pt x="51051" y="1017561"/>
                    <a:pt x="67759" y="1028700"/>
                  </a:cubicBezTo>
                  <a:cubicBezTo>
                    <a:pt x="104688" y="1053319"/>
                    <a:pt x="85474" y="1044130"/>
                    <a:pt x="124909" y="1057275"/>
                  </a:cubicBezTo>
                  <a:cubicBezTo>
                    <a:pt x="131259" y="1076325"/>
                    <a:pt x="132820" y="1097717"/>
                    <a:pt x="143959" y="1114425"/>
                  </a:cubicBezTo>
                  <a:cubicBezTo>
                    <a:pt x="172493" y="1157226"/>
                    <a:pt x="158757" y="1132371"/>
                    <a:pt x="182059" y="1190625"/>
                  </a:cubicBezTo>
                  <a:cubicBezTo>
                    <a:pt x="185234" y="1209675"/>
                    <a:pt x="185477" y="1229453"/>
                    <a:pt x="191584" y="1247775"/>
                  </a:cubicBezTo>
                  <a:cubicBezTo>
                    <a:pt x="195204" y="1258635"/>
                    <a:pt x="203305" y="1267556"/>
                    <a:pt x="210634" y="1276350"/>
                  </a:cubicBezTo>
                  <a:cubicBezTo>
                    <a:pt x="232922" y="1303095"/>
                    <a:pt x="261415" y="1326511"/>
                    <a:pt x="296359" y="1333500"/>
                  </a:cubicBezTo>
                  <a:cubicBezTo>
                    <a:pt x="429877" y="1360204"/>
                    <a:pt x="443678" y="1355228"/>
                    <a:pt x="601159" y="1362075"/>
                  </a:cubicBezTo>
                  <a:lnTo>
                    <a:pt x="848809" y="1371600"/>
                  </a:lnTo>
                  <a:cubicBezTo>
                    <a:pt x="946549" y="1396035"/>
                    <a:pt x="936767" y="1396291"/>
                    <a:pt x="1105984" y="1390650"/>
                  </a:cubicBezTo>
                  <a:cubicBezTo>
                    <a:pt x="1129086" y="1389880"/>
                    <a:pt x="1150137" y="1376797"/>
                    <a:pt x="1172659" y="1371600"/>
                  </a:cubicBezTo>
                  <a:cubicBezTo>
                    <a:pt x="1191477" y="1367257"/>
                    <a:pt x="1210759" y="1365250"/>
                    <a:pt x="1229809" y="1362075"/>
                  </a:cubicBezTo>
                  <a:cubicBezTo>
                    <a:pt x="1239184" y="1357388"/>
                    <a:pt x="1287509" y="1335194"/>
                    <a:pt x="1296484" y="1323975"/>
                  </a:cubicBezTo>
                  <a:cubicBezTo>
                    <a:pt x="1304294" y="1314212"/>
                    <a:pt x="1315060" y="1250147"/>
                    <a:pt x="1315534" y="1247775"/>
                  </a:cubicBezTo>
                  <a:cubicBezTo>
                    <a:pt x="1318709" y="1168400"/>
                    <a:pt x="1313417" y="1088231"/>
                    <a:pt x="1325059" y="1009650"/>
                  </a:cubicBezTo>
                  <a:cubicBezTo>
                    <a:pt x="1326737" y="998326"/>
                    <a:pt x="1343173" y="995249"/>
                    <a:pt x="1353634" y="990600"/>
                  </a:cubicBezTo>
                  <a:cubicBezTo>
                    <a:pt x="1371984" y="982445"/>
                    <a:pt x="1391734" y="977900"/>
                    <a:pt x="1410784" y="971550"/>
                  </a:cubicBezTo>
                  <a:cubicBezTo>
                    <a:pt x="1420309" y="968375"/>
                    <a:pt x="1431005" y="967594"/>
                    <a:pt x="1439359" y="962025"/>
                  </a:cubicBezTo>
                  <a:cubicBezTo>
                    <a:pt x="1541469" y="893952"/>
                    <a:pt x="1386500" y="999963"/>
                    <a:pt x="1496509" y="914400"/>
                  </a:cubicBezTo>
                  <a:cubicBezTo>
                    <a:pt x="1514581" y="900344"/>
                    <a:pt x="1553659" y="876300"/>
                    <a:pt x="1553659" y="876300"/>
                  </a:cubicBezTo>
                  <a:cubicBezTo>
                    <a:pt x="1597328" y="810796"/>
                    <a:pt x="1570039" y="826390"/>
                    <a:pt x="1620334" y="809625"/>
                  </a:cubicBezTo>
                  <a:cubicBezTo>
                    <a:pt x="1626684" y="800100"/>
                    <a:pt x="1638623" y="792472"/>
                    <a:pt x="1639384" y="781050"/>
                  </a:cubicBezTo>
                  <a:cubicBezTo>
                    <a:pt x="1641111" y="755144"/>
                    <a:pt x="1647413" y="668678"/>
                    <a:pt x="1610809" y="638175"/>
                  </a:cubicBezTo>
                  <a:cubicBezTo>
                    <a:pt x="1599901" y="629085"/>
                    <a:pt x="1584885" y="626430"/>
                    <a:pt x="1572709" y="619125"/>
                  </a:cubicBezTo>
                  <a:cubicBezTo>
                    <a:pt x="1553076" y="607345"/>
                    <a:pt x="1515559" y="581025"/>
                    <a:pt x="1515559" y="581025"/>
                  </a:cubicBezTo>
                  <a:cubicBezTo>
                    <a:pt x="1512384" y="571500"/>
                    <a:pt x="1507279" y="562413"/>
                    <a:pt x="1506034" y="552450"/>
                  </a:cubicBezTo>
                  <a:cubicBezTo>
                    <a:pt x="1493760" y="454257"/>
                    <a:pt x="1531471" y="441343"/>
                    <a:pt x="1467934" y="409575"/>
                  </a:cubicBezTo>
                  <a:cubicBezTo>
                    <a:pt x="1465094" y="408155"/>
                    <a:pt x="1472697" y="412750"/>
                    <a:pt x="1458409" y="40005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4673208" y="5289034"/>
              <a:ext cx="1364695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5</a:t>
              </a:r>
            </a:p>
          </p:txBody>
        </p:sp>
        <p:cxnSp>
          <p:nvCxnSpPr>
            <p:cNvPr id="416" name="Straight Arrow Connector 415"/>
            <p:cNvCxnSpPr>
              <a:stCxn id="411" idx="1"/>
            </p:cNvCxnSpPr>
            <p:nvPr/>
          </p:nvCxnSpPr>
          <p:spPr>
            <a:xfrm flipH="1" flipV="1">
              <a:off x="1511211" y="4770630"/>
              <a:ext cx="2332052" cy="1062479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8" name="Rounded Rectangle 35"/>
          <p:cNvSpPr/>
          <p:nvPr/>
        </p:nvSpPr>
        <p:spPr>
          <a:xfrm>
            <a:off x="5292501" y="3626514"/>
            <a:ext cx="3140499" cy="23773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Increasing between-cluster SSE increases </a:t>
            </a:r>
            <a:r>
              <a:rPr lang="en-US" sz="2400" b="1" dirty="0">
                <a:solidFill>
                  <a:srgbClr val="FFFF00"/>
                </a:solidFill>
              </a:rPr>
              <a:t>separation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Trade-off: Cohesion versus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58" y="3969597"/>
            <a:ext cx="8229600" cy="1000488"/>
          </a:xfrm>
        </p:spPr>
        <p:txBody>
          <a:bodyPr/>
          <a:lstStyle/>
          <a:p>
            <a:r>
              <a:rPr lang="en-US" dirty="0"/>
              <a:t>More clusters → higher cohesion (good)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6817" y="4495800"/>
            <a:ext cx="4257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(lower within cluster SSE)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5394" y="5715000"/>
            <a:ext cx="491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(lower </a:t>
            </a:r>
            <a:r>
              <a:rPr lang="en-US" sz="2800" dirty="0"/>
              <a:t>between cluster SSE)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70414" y="1627626"/>
            <a:ext cx="3344863" cy="819150"/>
            <a:chOff x="432" y="2592"/>
            <a:chExt cx="2107" cy="516"/>
          </a:xfrm>
        </p:grpSpPr>
        <p:sp>
          <p:nvSpPr>
            <p:cNvPr id="8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5098098" y="1624450"/>
            <a:ext cx="3344862" cy="822325"/>
            <a:chOff x="3125" y="1200"/>
            <a:chExt cx="2107" cy="518"/>
          </a:xfrm>
        </p:grpSpPr>
        <p:sp>
          <p:nvSpPr>
            <p:cNvPr id="29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270477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 clusters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558831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 clusters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95148" y="2847459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versus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670134" y="5114549"/>
            <a:ext cx="8229600" cy="105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More clusters → lower separation (bad)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the number of clusters (K)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determined by external reasons</a:t>
            </a:r>
          </a:p>
          <a:p>
            <a:r>
              <a:rPr lang="en-US" dirty="0"/>
              <a:t>In many cases, there’s no single answer…</a:t>
            </a:r>
          </a:p>
          <a:p>
            <a:endParaRPr lang="en-US" dirty="0"/>
          </a:p>
          <a:p>
            <a:r>
              <a:rPr lang="en-US" b="1" dirty="0"/>
              <a:t>But here’s what we can do:</a:t>
            </a:r>
          </a:p>
          <a:p>
            <a:pPr lvl="1"/>
            <a:r>
              <a:rPr lang="en-US" dirty="0"/>
              <a:t>Make sure the clusters are describing distinct groups (separation).</a:t>
            </a:r>
          </a:p>
          <a:p>
            <a:pPr lvl="1"/>
            <a:r>
              <a:rPr lang="en-US" dirty="0"/>
              <a:t>Make sure that the range of values on each variable within a cluster is not too large to be useful (cohesion).</a:t>
            </a:r>
          </a:p>
        </p:txBody>
      </p:sp>
    </p:spTree>
    <p:extLst>
      <p:ext uri="{BB962C8B-B14F-4D97-AF65-F5344CB8AC3E}">
        <p14:creationId xmlns:p14="http://schemas.microsoft.com/office/powerpoint/2010/main" val="1903293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Figuring out if our clusters are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“Good” means</a:t>
            </a:r>
          </a:p>
          <a:p>
            <a:pPr lvl="1"/>
            <a:r>
              <a:rPr lang="en-US" dirty="0"/>
              <a:t>Meaningful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Provides insight</a:t>
            </a:r>
          </a:p>
          <a:p>
            <a:pPr lvl="1"/>
            <a:endParaRPr lang="en-US" dirty="0"/>
          </a:p>
          <a:p>
            <a:r>
              <a:rPr lang="en-US" dirty="0"/>
              <a:t>How to interpret the clusters?</a:t>
            </a:r>
          </a:p>
          <a:p>
            <a:pPr lvl="1"/>
            <a:r>
              <a:rPr lang="en-US" dirty="0"/>
              <a:t>Obtain summary statistics</a:t>
            </a:r>
          </a:p>
          <a:p>
            <a:pPr lvl="1"/>
            <a:r>
              <a:rPr lang="en-US" dirty="0"/>
              <a:t>Visualize the clusters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6800"/>
            <a:ext cx="3810000" cy="2536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7520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/>
              <a:t>Limitations of K-Means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8772" y="51816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clusters may </a:t>
            </a:r>
            <a:r>
              <a:rPr lang="en-US" sz="2800" b="1" dirty="0"/>
              <a:t>never</a:t>
            </a:r>
            <a:r>
              <a:rPr lang="en-US" sz="2800" dirty="0"/>
              <a:t> </a:t>
            </a:r>
            <a:r>
              <a:rPr lang="en-US" sz="2400" dirty="0"/>
              <a:t>make sense.</a:t>
            </a:r>
          </a:p>
          <a:p>
            <a:pPr algn="ctr"/>
            <a:r>
              <a:rPr lang="en-US" sz="2400" dirty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2927923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Keys to Successful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335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want: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Choose the right number of clusters</a:t>
            </a:r>
          </a:p>
          <a:p>
            <a:r>
              <a:rPr lang="en-US" dirty="0"/>
              <a:t>Choose the right initial centroids</a:t>
            </a:r>
          </a:p>
          <a:p>
            <a:pPr lvl="1"/>
            <a:endParaRPr lang="en-US" dirty="0"/>
          </a:p>
          <a:p>
            <a:r>
              <a:rPr lang="en-US" dirty="0"/>
              <a:t>No easy way to do this</a:t>
            </a:r>
          </a:p>
          <a:p>
            <a:r>
              <a:rPr lang="en-US" dirty="0"/>
              <a:t>Trial-and-error, knowledge of the problem, and looking at the output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73570652"/>
              </p:ext>
            </p:extLst>
          </p:nvPr>
        </p:nvGraphicFramePr>
        <p:xfrm>
          <a:off x="2819400" y="1145177"/>
          <a:ext cx="4267200" cy="220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datadrivesmedia.com/wp-content/uploads/2009/03/clus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20334"/>
            <a:ext cx="5230928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/>
              <a:t>What is Cluster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435" y="1160781"/>
            <a:ext cx="817800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process of grouping data so that </a:t>
            </a:r>
          </a:p>
          <a:p>
            <a:r>
              <a:rPr lang="en-US" sz="2400" dirty="0"/>
              <a:t>Observations within a group will be similar to one another</a:t>
            </a:r>
          </a:p>
          <a:p>
            <a:r>
              <a:rPr lang="en-US" sz="2400" dirty="0"/>
              <a:t>Observations from different groups will be dissimilar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3657600" y="3966492"/>
            <a:ext cx="685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354604" y="2668646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H="1" flipV="1">
            <a:off x="4156788" y="5552696"/>
            <a:ext cx="937199" cy="16639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60871" y="6061524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between clusters is maximized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203159" y="5807861"/>
            <a:ext cx="19672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http://www.datadrivesmedia.com/two-ways-performance-increases-targeting-precision-and-response-rates/</a:t>
            </a:r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cluster analysis?</a:t>
            </a:r>
          </a:p>
          <a:p>
            <a:r>
              <a:rPr lang="en-US" dirty="0"/>
              <a:t>When to use this technique (applications)?</a:t>
            </a:r>
          </a:p>
          <a:p>
            <a:r>
              <a:rPr lang="en-US" dirty="0"/>
              <a:t>What is the basic idea behind K-means clustering algorithm?</a:t>
            </a:r>
          </a:p>
          <a:p>
            <a:pPr lvl="1"/>
            <a:r>
              <a:rPr lang="en-US" dirty="0"/>
              <a:t>K: the number of clusters</a:t>
            </a:r>
          </a:p>
          <a:p>
            <a:pPr lvl="1"/>
            <a:r>
              <a:rPr lang="en-US" dirty="0"/>
              <a:t>Centroid</a:t>
            </a:r>
          </a:p>
          <a:p>
            <a:r>
              <a:rPr lang="en-US" dirty="0"/>
              <a:t>How to process data before clustering?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Removing outliers</a:t>
            </a:r>
          </a:p>
          <a:p>
            <a:r>
              <a:rPr lang="en-US" dirty="0"/>
              <a:t>Sum of squares errors (SSE)  – to measure distance</a:t>
            </a:r>
          </a:p>
          <a:p>
            <a:pPr lvl="1"/>
            <a:r>
              <a:rPr lang="en-US" dirty="0"/>
              <a:t>Within-cluster SSE: Cohesion</a:t>
            </a:r>
          </a:p>
          <a:p>
            <a:pPr lvl="1"/>
            <a:r>
              <a:rPr lang="en-US" dirty="0"/>
              <a:t>Between-cluster SSE: </a:t>
            </a:r>
            <a:r>
              <a:rPr lang="en-US" dirty="0" err="1"/>
              <a:t>Seperation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2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Classification versus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56070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Prior</a:t>
                      </a:r>
                      <a:r>
                        <a:rPr lang="en-US" sz="2400" baseline="0" dirty="0"/>
                        <a:t> Knowledge of classes (categories)?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Classify new cases into known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Suggest</a:t>
                      </a:r>
                      <a:r>
                        <a:rPr lang="en-US" sz="2400" baseline="0" dirty="0"/>
                        <a:t> groups based on patterns in data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Decision Trees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K-means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Type of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Predictive</a:t>
                      </a:r>
                    </a:p>
                    <a:p>
                      <a:r>
                        <a:rPr lang="en-US" sz="2400" dirty="0"/>
                        <a:t>(to</a:t>
                      </a:r>
                      <a:r>
                        <a:rPr lang="en-US" sz="2400" baseline="0" dirty="0"/>
                        <a:t> predict future data)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Descriptive</a:t>
                      </a:r>
                    </a:p>
                    <a:p>
                      <a:r>
                        <a:rPr lang="en-US" sz="2400" dirty="0"/>
                        <a:t>(to</a:t>
                      </a:r>
                      <a:r>
                        <a:rPr lang="en-US" sz="2400" baseline="0" dirty="0"/>
                        <a:t> understand or explore data)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63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10246"/>
              </p:ext>
            </p:extLst>
          </p:nvPr>
        </p:nvGraphicFramePr>
        <p:xfrm>
          <a:off x="914400" y="1219200"/>
          <a:ext cx="7620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What cluster analysis is NOT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169855"/>
              </p:ext>
            </p:extLst>
          </p:nvPr>
        </p:nvGraphicFramePr>
        <p:xfrm>
          <a:off x="457200" y="1419497"/>
          <a:ext cx="8173948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5390823"/>
              </p:ext>
            </p:extLst>
          </p:nvPr>
        </p:nvGraphicFramePr>
        <p:xfrm>
          <a:off x="1524000" y="4267200"/>
          <a:ext cx="6858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design an algorithm to group these data points?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is the initial data set</a:t>
            </a:r>
          </a:p>
        </p:txBody>
      </p:sp>
    </p:spTree>
    <p:extLst>
      <p:ext uri="{BB962C8B-B14F-4D97-AF65-F5344CB8AC3E}">
        <p14:creationId xmlns:p14="http://schemas.microsoft.com/office/powerpoint/2010/main" val="76173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“</a:t>
            </a:r>
            <a:r>
              <a:rPr lang="en-US" altLang="en-US" i="1" dirty="0"/>
              <a:t>K</a:t>
            </a:r>
            <a:r>
              <a:rPr lang="en-US" altLang="en-US" dirty="0"/>
              <a:t>” stands for number of clusters</a:t>
            </a:r>
          </a:p>
          <a:p>
            <a:pPr lvl="1"/>
            <a:r>
              <a:rPr lang="en-US" altLang="en-US" dirty="0"/>
              <a:t>We have to choose a “K” first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idea is assign each observation to one and only one cluster based on the similarity among observations</a:t>
            </a:r>
          </a:p>
          <a:p>
            <a:endParaRPr lang="en-US" altLang="en-US" dirty="0"/>
          </a:p>
          <a:p>
            <a:r>
              <a:rPr lang="en-US" altLang="en-US" dirty="0"/>
              <a:t>We call the center of each cluster as “</a:t>
            </a:r>
            <a:r>
              <a:rPr lang="en-US" altLang="en-US" b="1" dirty="0"/>
              <a:t>centroid</a:t>
            </a:r>
            <a:r>
              <a:rPr lang="en-US" alt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Choose K points as initial centroids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Assign data points according to distance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6834</TotalTime>
  <Words>1324</Words>
  <Application>Microsoft Office PowerPoint</Application>
  <PresentationFormat>On-screen Show (4:3)</PresentationFormat>
  <Paragraphs>273</Paragraphs>
  <Slides>32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Cambria Math</vt:lpstr>
      <vt:lpstr>Tahoma</vt:lpstr>
      <vt:lpstr>Office Theme</vt:lpstr>
      <vt:lpstr>Equation</vt:lpstr>
      <vt:lpstr>Clustering and Segmentation</vt:lpstr>
      <vt:lpstr>Case: Walmart’s Customer Segmentation</vt:lpstr>
      <vt:lpstr>What is Cluster Analysis?</vt:lpstr>
      <vt:lpstr>Applications</vt:lpstr>
      <vt:lpstr>What cluster analysis is NOT</vt:lpstr>
      <vt:lpstr>How would you design an algorithm to group these data points?</vt:lpstr>
      <vt:lpstr>K-Means: Overview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Algorithm</vt:lpstr>
      <vt:lpstr>Another Interaction Demonstration</vt:lpstr>
      <vt:lpstr>Choosing the initial centroids</vt:lpstr>
      <vt:lpstr>Example of Poor Initialization</vt:lpstr>
      <vt:lpstr>Before Clustering:  Normalize (Standardize) the data</vt:lpstr>
      <vt:lpstr>Normalization: A Numeric Example</vt:lpstr>
      <vt:lpstr>Before Clustering: Remove outliers </vt:lpstr>
      <vt:lpstr>Clusters can be ambiguous</vt:lpstr>
      <vt:lpstr>Evaluating K-means Clusters</vt:lpstr>
      <vt:lpstr>Example: Within-Cluster SSE</vt:lpstr>
      <vt:lpstr>Within-Cluster SSE</vt:lpstr>
      <vt:lpstr>SSE between clusters (Between-cluster SSE)</vt:lpstr>
      <vt:lpstr>Trade-off: Cohesion versus Separation</vt:lpstr>
      <vt:lpstr>Choosing the number of clusters (K)</vt:lpstr>
      <vt:lpstr>Figuring out if our clusters are good</vt:lpstr>
      <vt:lpstr>Limitations of K-Means Clustering</vt:lpstr>
      <vt:lpstr>The Keys to Successful Clustering</vt:lpstr>
      <vt:lpstr>Summary</vt:lpstr>
      <vt:lpstr>Classification versus Clustering</vt:lpstr>
      <vt:lpstr>In Class Activity #13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Jaehwuen Jung</cp:lastModifiedBy>
  <cp:revision>295</cp:revision>
  <dcterms:created xsi:type="dcterms:W3CDTF">2011-09-06T14:24:06Z</dcterms:created>
  <dcterms:modified xsi:type="dcterms:W3CDTF">2019-10-22T14:43:23Z</dcterms:modified>
</cp:coreProperties>
</file>