
<file path=[Content_Types].xml><?xml version="1.0" encoding="utf-8"?>
<Types xmlns="http://schemas.openxmlformats.org/package/2006/content-types">
  <Default Extension="bin" ContentType="application/vnd.openxmlformats-officedocument.oleObject"/>
  <Default Extension="gif" ContentType="image/gif"/>
  <Default Extension="jpeg" ContentType="image/jpeg"/>
  <Default Extension="jpg" ContentType="image/jp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7.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98" r:id="rId2"/>
    <p:sldId id="268" r:id="rId3"/>
    <p:sldId id="294" r:id="rId4"/>
    <p:sldId id="295" r:id="rId5"/>
    <p:sldId id="292" r:id="rId6"/>
    <p:sldId id="271" r:id="rId7"/>
    <p:sldId id="272" r:id="rId8"/>
    <p:sldId id="273" r:id="rId9"/>
    <p:sldId id="293" r:id="rId10"/>
    <p:sldId id="274" r:id="rId11"/>
    <p:sldId id="287" r:id="rId12"/>
    <p:sldId id="276" r:id="rId13"/>
    <p:sldId id="277" r:id="rId14"/>
    <p:sldId id="291" r:id="rId15"/>
    <p:sldId id="278" r:id="rId16"/>
    <p:sldId id="288" r:id="rId17"/>
    <p:sldId id="280" r:id="rId18"/>
    <p:sldId id="282" r:id="rId19"/>
    <p:sldId id="289" r:id="rId20"/>
    <p:sldId id="297" r:id="rId21"/>
    <p:sldId id="367"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777" autoAdjust="0"/>
    <p:restoredTop sz="81466" autoAdjust="0"/>
  </p:normalViewPr>
  <p:slideViewPr>
    <p:cSldViewPr>
      <p:cViewPr varScale="1">
        <p:scale>
          <a:sx n="54" d="100"/>
          <a:sy n="54" d="100"/>
        </p:scale>
        <p:origin x="1900" y="44"/>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179F86F-C723-400C-94CC-42B4F6F76672}"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C5CBDA1A-20C8-4934-9068-981E23951CE2}">
      <dgm:prSet/>
      <dgm:spPr/>
      <dgm:t>
        <a:bodyPr/>
        <a:lstStyle/>
        <a:p>
          <a:pPr rtl="0"/>
          <a:r>
            <a:rPr lang="en-US" dirty="0"/>
            <a:t>Find out which items predict the occurrence of other items</a:t>
          </a:r>
        </a:p>
      </dgm:t>
    </dgm:pt>
    <dgm:pt modelId="{756EB9E1-3284-4E21-9003-9286B56C480D}" type="parTrans" cxnId="{1A2A4A2A-444F-44CD-8911-E30F0F2D3680}">
      <dgm:prSet/>
      <dgm:spPr/>
      <dgm:t>
        <a:bodyPr/>
        <a:lstStyle/>
        <a:p>
          <a:endParaRPr lang="en-US"/>
        </a:p>
      </dgm:t>
    </dgm:pt>
    <dgm:pt modelId="{2D0A9FDF-0902-4E57-AC6A-8BA762F6C6D4}" type="sibTrans" cxnId="{1A2A4A2A-444F-44CD-8911-E30F0F2D3680}">
      <dgm:prSet/>
      <dgm:spPr/>
      <dgm:t>
        <a:bodyPr/>
        <a:lstStyle/>
        <a:p>
          <a:endParaRPr lang="en-US"/>
        </a:p>
      </dgm:t>
    </dgm:pt>
    <dgm:pt modelId="{630E3504-183B-4F16-A634-21CC7912D254}">
      <dgm:prSet/>
      <dgm:spPr/>
      <dgm:t>
        <a:bodyPr/>
        <a:lstStyle/>
        <a:p>
          <a:pPr rtl="0"/>
          <a:r>
            <a:rPr lang="en-US" dirty="0"/>
            <a:t>Also known as “affinity analysis” or “market basket” analysis</a:t>
          </a:r>
        </a:p>
      </dgm:t>
    </dgm:pt>
    <dgm:pt modelId="{277F0ECE-B37B-4572-9B7E-FC693EAC5AC8}" type="parTrans" cxnId="{D539BC0A-B83C-4DA4-9321-89284144814C}">
      <dgm:prSet/>
      <dgm:spPr/>
      <dgm:t>
        <a:bodyPr/>
        <a:lstStyle/>
        <a:p>
          <a:endParaRPr lang="en-US"/>
        </a:p>
      </dgm:t>
    </dgm:pt>
    <dgm:pt modelId="{BC56CD77-E395-411F-B82F-FDD33F2BCE15}" type="sibTrans" cxnId="{D539BC0A-B83C-4DA4-9321-89284144814C}">
      <dgm:prSet/>
      <dgm:spPr/>
      <dgm:t>
        <a:bodyPr/>
        <a:lstStyle/>
        <a:p>
          <a:endParaRPr lang="en-US"/>
        </a:p>
      </dgm:t>
    </dgm:pt>
    <dgm:pt modelId="{6301B5D2-9A4E-4137-9898-B89B8DFF673A}" type="pres">
      <dgm:prSet presAssocID="{6179F86F-C723-400C-94CC-42B4F6F76672}" presName="linear" presStyleCnt="0">
        <dgm:presLayoutVars>
          <dgm:animLvl val="lvl"/>
          <dgm:resizeHandles val="exact"/>
        </dgm:presLayoutVars>
      </dgm:prSet>
      <dgm:spPr/>
    </dgm:pt>
    <dgm:pt modelId="{20C37FEC-3590-451B-8A48-DF9A87633137}" type="pres">
      <dgm:prSet presAssocID="{C5CBDA1A-20C8-4934-9068-981E23951CE2}" presName="parentText" presStyleLbl="node1" presStyleIdx="0" presStyleCnt="2">
        <dgm:presLayoutVars>
          <dgm:chMax val="0"/>
          <dgm:bulletEnabled val="1"/>
        </dgm:presLayoutVars>
      </dgm:prSet>
      <dgm:spPr/>
    </dgm:pt>
    <dgm:pt modelId="{6E3C06AF-B5CB-449E-A32D-B66283FEB16E}" type="pres">
      <dgm:prSet presAssocID="{2D0A9FDF-0902-4E57-AC6A-8BA762F6C6D4}" presName="spacer" presStyleCnt="0"/>
      <dgm:spPr/>
    </dgm:pt>
    <dgm:pt modelId="{560415DB-36A9-4EDF-9A54-BA874E86ACC4}" type="pres">
      <dgm:prSet presAssocID="{630E3504-183B-4F16-A634-21CC7912D254}" presName="parentText" presStyleLbl="node1" presStyleIdx="1" presStyleCnt="2">
        <dgm:presLayoutVars>
          <dgm:chMax val="0"/>
          <dgm:bulletEnabled val="1"/>
        </dgm:presLayoutVars>
      </dgm:prSet>
      <dgm:spPr/>
    </dgm:pt>
  </dgm:ptLst>
  <dgm:cxnLst>
    <dgm:cxn modelId="{D539BC0A-B83C-4DA4-9321-89284144814C}" srcId="{6179F86F-C723-400C-94CC-42B4F6F76672}" destId="{630E3504-183B-4F16-A634-21CC7912D254}" srcOrd="1" destOrd="0" parTransId="{277F0ECE-B37B-4572-9B7E-FC693EAC5AC8}" sibTransId="{BC56CD77-E395-411F-B82F-FDD33F2BCE15}"/>
    <dgm:cxn modelId="{1A2A4A2A-444F-44CD-8911-E30F0F2D3680}" srcId="{6179F86F-C723-400C-94CC-42B4F6F76672}" destId="{C5CBDA1A-20C8-4934-9068-981E23951CE2}" srcOrd="0" destOrd="0" parTransId="{756EB9E1-3284-4E21-9003-9286B56C480D}" sibTransId="{2D0A9FDF-0902-4E57-AC6A-8BA762F6C6D4}"/>
    <dgm:cxn modelId="{D6B85A2E-6F95-4155-ADC8-9A39FF4C60D0}" type="presOf" srcId="{6179F86F-C723-400C-94CC-42B4F6F76672}" destId="{6301B5D2-9A4E-4137-9898-B89B8DFF673A}" srcOrd="0" destOrd="0" presId="urn:microsoft.com/office/officeart/2005/8/layout/vList2"/>
    <dgm:cxn modelId="{2F09AD85-ADE8-42B0-83BD-57AE6D575CCE}" type="presOf" srcId="{630E3504-183B-4F16-A634-21CC7912D254}" destId="{560415DB-36A9-4EDF-9A54-BA874E86ACC4}" srcOrd="0" destOrd="0" presId="urn:microsoft.com/office/officeart/2005/8/layout/vList2"/>
    <dgm:cxn modelId="{4A9A0CFD-55BE-4C58-8914-85B5D1A25958}" type="presOf" srcId="{C5CBDA1A-20C8-4934-9068-981E23951CE2}" destId="{20C37FEC-3590-451B-8A48-DF9A87633137}" srcOrd="0" destOrd="0" presId="urn:microsoft.com/office/officeart/2005/8/layout/vList2"/>
    <dgm:cxn modelId="{AB64F068-4309-4194-86A1-330194CA3FA2}" type="presParOf" srcId="{6301B5D2-9A4E-4137-9898-B89B8DFF673A}" destId="{20C37FEC-3590-451B-8A48-DF9A87633137}" srcOrd="0" destOrd="0" presId="urn:microsoft.com/office/officeart/2005/8/layout/vList2"/>
    <dgm:cxn modelId="{9F7F1A68-98BA-4708-9D72-E1CDE702DA94}" type="presParOf" srcId="{6301B5D2-9A4E-4137-9898-B89B8DFF673A}" destId="{6E3C06AF-B5CB-449E-A32D-B66283FEB16E}" srcOrd="1" destOrd="0" presId="urn:microsoft.com/office/officeart/2005/8/layout/vList2"/>
    <dgm:cxn modelId="{F5F31CFF-2703-4E0B-9203-51C51FE43378}" type="presParOf" srcId="{6301B5D2-9A4E-4137-9898-B89B8DFF673A}" destId="{560415DB-36A9-4EDF-9A54-BA874E86ACC4}"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616846D-C39C-44A2-90C6-8F42CA6FF4A5}" type="doc">
      <dgm:prSet loTypeId="urn:microsoft.com/office/officeart/2005/8/layout/vList2" loCatId="list" qsTypeId="urn:microsoft.com/office/officeart/2005/8/quickstyle/simple1" qsCatId="simple" csTypeId="urn:microsoft.com/office/officeart/2005/8/colors/colorful4" csCatId="colorful" phldr="1"/>
      <dgm:spPr/>
      <dgm:t>
        <a:bodyPr/>
        <a:lstStyle/>
        <a:p>
          <a:endParaRPr lang="en-US"/>
        </a:p>
      </dgm:t>
    </dgm:pt>
    <dgm:pt modelId="{4178A15E-28F9-4C99-8D60-0AA802A4F648}">
      <dgm:prSet phldrT="[Text]"/>
      <dgm:spPr/>
      <dgm:t>
        <a:bodyPr/>
        <a:lstStyle/>
        <a:p>
          <a:r>
            <a:rPr lang="en-US" dirty="0"/>
            <a:t>2 baskets have milk, beer, and diapers</a:t>
          </a:r>
        </a:p>
      </dgm:t>
    </dgm:pt>
    <dgm:pt modelId="{3FDFBC76-3E66-4779-87C8-EC0F03674B6E}" type="parTrans" cxnId="{896DF46B-D7C2-4438-A0CB-48723CF18ED1}">
      <dgm:prSet/>
      <dgm:spPr/>
      <dgm:t>
        <a:bodyPr/>
        <a:lstStyle/>
        <a:p>
          <a:endParaRPr lang="en-US"/>
        </a:p>
      </dgm:t>
    </dgm:pt>
    <dgm:pt modelId="{A29FFDE6-08F3-48AE-9ED5-D34FA2A1CAAE}" type="sibTrans" cxnId="{896DF46B-D7C2-4438-A0CB-48723CF18ED1}">
      <dgm:prSet/>
      <dgm:spPr/>
      <dgm:t>
        <a:bodyPr/>
        <a:lstStyle/>
        <a:p>
          <a:endParaRPr lang="en-US"/>
        </a:p>
      </dgm:t>
    </dgm:pt>
    <dgm:pt modelId="{3E2276FC-0B08-4C64-B6D0-AD9BAC9ED7CE}">
      <dgm:prSet phldrT="[Text]"/>
      <dgm:spPr/>
      <dgm:t>
        <a:bodyPr/>
        <a:lstStyle/>
        <a:p>
          <a:r>
            <a:rPr lang="en-US" dirty="0"/>
            <a:t>5 baskets total</a:t>
          </a:r>
        </a:p>
      </dgm:t>
    </dgm:pt>
    <dgm:pt modelId="{53FAA012-C0D0-46FA-AABF-B51AAB687CAE}" type="parTrans" cxnId="{339378E2-EF55-469B-A9E5-706C2C6CAA9A}">
      <dgm:prSet/>
      <dgm:spPr/>
      <dgm:t>
        <a:bodyPr/>
        <a:lstStyle/>
        <a:p>
          <a:endParaRPr lang="en-US"/>
        </a:p>
      </dgm:t>
    </dgm:pt>
    <dgm:pt modelId="{11046EFC-D44E-4D7A-AF1F-12D4140DD049}" type="sibTrans" cxnId="{339378E2-EF55-469B-A9E5-706C2C6CAA9A}">
      <dgm:prSet/>
      <dgm:spPr/>
      <dgm:t>
        <a:bodyPr/>
        <a:lstStyle/>
        <a:p>
          <a:endParaRPr lang="en-US"/>
        </a:p>
      </dgm:t>
    </dgm:pt>
    <dgm:pt modelId="{32E60F58-292F-4CF1-89E5-642571C6747B}" type="pres">
      <dgm:prSet presAssocID="{5616846D-C39C-44A2-90C6-8F42CA6FF4A5}" presName="linear" presStyleCnt="0">
        <dgm:presLayoutVars>
          <dgm:animLvl val="lvl"/>
          <dgm:resizeHandles val="exact"/>
        </dgm:presLayoutVars>
      </dgm:prSet>
      <dgm:spPr/>
    </dgm:pt>
    <dgm:pt modelId="{5C85A6A3-2F4C-4BA4-B4FD-DBAC033A93BD}" type="pres">
      <dgm:prSet presAssocID="{4178A15E-28F9-4C99-8D60-0AA802A4F648}" presName="parentText" presStyleLbl="node1" presStyleIdx="0" presStyleCnt="2">
        <dgm:presLayoutVars>
          <dgm:chMax val="0"/>
          <dgm:bulletEnabled val="1"/>
        </dgm:presLayoutVars>
      </dgm:prSet>
      <dgm:spPr/>
    </dgm:pt>
    <dgm:pt modelId="{5BBB637B-0CDB-4EAF-ACF3-03F6E9FF22E7}" type="pres">
      <dgm:prSet presAssocID="{A29FFDE6-08F3-48AE-9ED5-D34FA2A1CAAE}" presName="spacer" presStyleCnt="0"/>
      <dgm:spPr/>
    </dgm:pt>
    <dgm:pt modelId="{00D7FAD6-D262-4090-8A8C-4B2792E813AE}" type="pres">
      <dgm:prSet presAssocID="{3E2276FC-0B08-4C64-B6D0-AD9BAC9ED7CE}" presName="parentText" presStyleLbl="node1" presStyleIdx="1" presStyleCnt="2">
        <dgm:presLayoutVars>
          <dgm:chMax val="0"/>
          <dgm:bulletEnabled val="1"/>
        </dgm:presLayoutVars>
      </dgm:prSet>
      <dgm:spPr/>
    </dgm:pt>
  </dgm:ptLst>
  <dgm:cxnLst>
    <dgm:cxn modelId="{7BEDFD1D-7FD5-4457-B9C0-D26202262989}" type="presOf" srcId="{4178A15E-28F9-4C99-8D60-0AA802A4F648}" destId="{5C85A6A3-2F4C-4BA4-B4FD-DBAC033A93BD}" srcOrd="0" destOrd="0" presId="urn:microsoft.com/office/officeart/2005/8/layout/vList2"/>
    <dgm:cxn modelId="{896DF46B-D7C2-4438-A0CB-48723CF18ED1}" srcId="{5616846D-C39C-44A2-90C6-8F42CA6FF4A5}" destId="{4178A15E-28F9-4C99-8D60-0AA802A4F648}" srcOrd="0" destOrd="0" parTransId="{3FDFBC76-3E66-4779-87C8-EC0F03674B6E}" sibTransId="{A29FFDE6-08F3-48AE-9ED5-D34FA2A1CAAE}"/>
    <dgm:cxn modelId="{ACFDDC4D-31EB-4D98-8715-01F8CDCD00BE}" type="presOf" srcId="{5616846D-C39C-44A2-90C6-8F42CA6FF4A5}" destId="{32E60F58-292F-4CF1-89E5-642571C6747B}" srcOrd="0" destOrd="0" presId="urn:microsoft.com/office/officeart/2005/8/layout/vList2"/>
    <dgm:cxn modelId="{46AADCBC-E11B-4996-852F-43B401BEA539}" type="presOf" srcId="{3E2276FC-0B08-4C64-B6D0-AD9BAC9ED7CE}" destId="{00D7FAD6-D262-4090-8A8C-4B2792E813AE}" srcOrd="0" destOrd="0" presId="urn:microsoft.com/office/officeart/2005/8/layout/vList2"/>
    <dgm:cxn modelId="{339378E2-EF55-469B-A9E5-706C2C6CAA9A}" srcId="{5616846D-C39C-44A2-90C6-8F42CA6FF4A5}" destId="{3E2276FC-0B08-4C64-B6D0-AD9BAC9ED7CE}" srcOrd="1" destOrd="0" parTransId="{53FAA012-C0D0-46FA-AABF-B51AAB687CAE}" sibTransId="{11046EFC-D44E-4D7A-AF1F-12D4140DD049}"/>
    <dgm:cxn modelId="{9F40E6BA-09E5-498D-BED8-9B71D700CF76}" type="presParOf" srcId="{32E60F58-292F-4CF1-89E5-642571C6747B}" destId="{5C85A6A3-2F4C-4BA4-B4FD-DBAC033A93BD}" srcOrd="0" destOrd="0" presId="urn:microsoft.com/office/officeart/2005/8/layout/vList2"/>
    <dgm:cxn modelId="{FBAF661F-2C4C-4EA0-A9A0-1A832715A0F8}" type="presParOf" srcId="{32E60F58-292F-4CF1-89E5-642571C6747B}" destId="{5BBB637B-0CDB-4EAF-ACF3-03F6E9FF22E7}" srcOrd="1" destOrd="0" presId="urn:microsoft.com/office/officeart/2005/8/layout/vList2"/>
    <dgm:cxn modelId="{4FA106FD-1D4C-4A0E-ADCC-ED3CB4A7F57E}" type="presParOf" srcId="{32E60F58-292F-4CF1-89E5-642571C6747B}" destId="{00D7FAD6-D262-4090-8A8C-4B2792E813AE}"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336EBA1-0FC9-4B88-9D95-1A521080765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3AAC243A-BADF-4318-BF3F-218534AF7B87}">
      <dgm:prSet custT="1"/>
      <dgm:spPr/>
      <dgm:t>
        <a:bodyPr/>
        <a:lstStyle/>
        <a:p>
          <a:pPr rtl="0"/>
          <a:r>
            <a:rPr lang="en-US" sz="3200" dirty="0"/>
            <a:t>i.e., high confidence suggests a strong association…</a:t>
          </a:r>
        </a:p>
      </dgm:t>
    </dgm:pt>
    <dgm:pt modelId="{4E46A1BC-5BE4-4698-852E-8FE84EDE0694}" type="parTrans" cxnId="{CE008824-C490-42FE-9C5E-44225A10AC6A}">
      <dgm:prSet/>
      <dgm:spPr/>
      <dgm:t>
        <a:bodyPr/>
        <a:lstStyle/>
        <a:p>
          <a:endParaRPr lang="en-US"/>
        </a:p>
      </dgm:t>
    </dgm:pt>
    <dgm:pt modelId="{D09FC6F6-9625-48F1-9CC6-3979FEFA743A}" type="sibTrans" cxnId="{CE008824-C490-42FE-9C5E-44225A10AC6A}">
      <dgm:prSet/>
      <dgm:spPr/>
      <dgm:t>
        <a:bodyPr/>
        <a:lstStyle/>
        <a:p>
          <a:endParaRPr lang="en-US"/>
        </a:p>
      </dgm:t>
    </dgm:pt>
    <dgm:pt modelId="{82C96AFA-4AC8-406E-AD6D-92CEE28E6915}">
      <dgm:prSet/>
      <dgm:spPr/>
      <dgm:t>
        <a:bodyPr/>
        <a:lstStyle/>
        <a:p>
          <a:pPr rtl="0"/>
          <a:r>
            <a:rPr lang="en-US" sz="3000" dirty="0"/>
            <a:t>But this can be deceptive </a:t>
          </a:r>
        </a:p>
      </dgm:t>
    </dgm:pt>
    <dgm:pt modelId="{30D2CD3C-B6B4-4E40-A930-6EDAB8118D9B}" type="parTrans" cxnId="{4A2EF851-B81A-45E9-A96A-D06996D93B7C}">
      <dgm:prSet/>
      <dgm:spPr/>
      <dgm:t>
        <a:bodyPr/>
        <a:lstStyle/>
        <a:p>
          <a:endParaRPr lang="en-US"/>
        </a:p>
      </dgm:t>
    </dgm:pt>
    <dgm:pt modelId="{6D46F334-167F-4C51-9070-B4B98DE0C698}" type="sibTrans" cxnId="{4A2EF851-B81A-45E9-A96A-D06996D93B7C}">
      <dgm:prSet/>
      <dgm:spPr/>
      <dgm:t>
        <a:bodyPr/>
        <a:lstStyle/>
        <a:p>
          <a:endParaRPr lang="en-US"/>
        </a:p>
      </dgm:t>
    </dgm:pt>
    <dgm:pt modelId="{67D2871B-A474-4C34-BB3D-085F1F9A5B20}">
      <dgm:prSet/>
      <dgm:spPr/>
      <dgm:t>
        <a:bodyPr/>
        <a:lstStyle/>
        <a:p>
          <a:pPr rtl="0"/>
          <a:r>
            <a:rPr lang="en-US" sz="3000" dirty="0"/>
            <a:t>Consider {Bread} </a:t>
          </a:r>
          <a:r>
            <a:rPr lang="en-US" sz="3000" dirty="0">
              <a:sym typeface="Symbol"/>
            </a:rPr>
            <a:t></a:t>
          </a:r>
          <a:r>
            <a:rPr lang="en-US" sz="3000" dirty="0"/>
            <a:t>{Diapers}</a:t>
          </a:r>
        </a:p>
      </dgm:t>
    </dgm:pt>
    <dgm:pt modelId="{5BFF7DC2-7BDB-4884-91D5-EFF69F81B00F}" type="parTrans" cxnId="{DD77D3C4-E484-49C2-9DBA-74065FD209AF}">
      <dgm:prSet/>
      <dgm:spPr/>
      <dgm:t>
        <a:bodyPr/>
        <a:lstStyle/>
        <a:p>
          <a:endParaRPr lang="en-US"/>
        </a:p>
      </dgm:t>
    </dgm:pt>
    <dgm:pt modelId="{CE5B8522-31FE-4CC8-AD13-44E893F60CD2}" type="sibTrans" cxnId="{DD77D3C4-E484-49C2-9DBA-74065FD209AF}">
      <dgm:prSet/>
      <dgm:spPr/>
      <dgm:t>
        <a:bodyPr/>
        <a:lstStyle/>
        <a:p>
          <a:endParaRPr lang="en-US"/>
        </a:p>
      </dgm:t>
    </dgm:pt>
    <dgm:pt modelId="{6D9109E9-B230-47F6-93BA-D9FDA363CC07}">
      <dgm:prSet custT="1"/>
      <dgm:spPr/>
      <dgm:t>
        <a:bodyPr/>
        <a:lstStyle/>
        <a:p>
          <a:pPr rtl="0"/>
          <a:r>
            <a:rPr lang="en-US" sz="2800" dirty="0"/>
            <a:t>Support for the total </a:t>
          </a:r>
          <a:r>
            <a:rPr lang="en-US" sz="2800" dirty="0" err="1"/>
            <a:t>itemset</a:t>
          </a:r>
          <a:r>
            <a:rPr lang="en-US" sz="2800" dirty="0"/>
            <a:t> is 0.6 (3/5)</a:t>
          </a:r>
        </a:p>
      </dgm:t>
    </dgm:pt>
    <dgm:pt modelId="{3A044958-66D3-43E9-A0B0-9E0E8FE6F757}" type="parTrans" cxnId="{DFF8478E-3886-4BA2-8952-F2C28FE89373}">
      <dgm:prSet/>
      <dgm:spPr/>
      <dgm:t>
        <a:bodyPr/>
        <a:lstStyle/>
        <a:p>
          <a:endParaRPr lang="en-US"/>
        </a:p>
      </dgm:t>
    </dgm:pt>
    <dgm:pt modelId="{4CEB4D61-2A7E-413F-9697-869DEE9DCB35}" type="sibTrans" cxnId="{DFF8478E-3886-4BA2-8952-F2C28FE89373}">
      <dgm:prSet/>
      <dgm:spPr/>
      <dgm:t>
        <a:bodyPr/>
        <a:lstStyle/>
        <a:p>
          <a:endParaRPr lang="en-US"/>
        </a:p>
      </dgm:t>
    </dgm:pt>
    <dgm:pt modelId="{8E94DDBA-F94A-48B2-9472-276E26C505FD}">
      <dgm:prSet custT="1"/>
      <dgm:spPr/>
      <dgm:t>
        <a:bodyPr/>
        <a:lstStyle/>
        <a:p>
          <a:pPr rtl="0"/>
          <a:r>
            <a:rPr lang="en-US" sz="2800" dirty="0"/>
            <a:t>And confidence is 0.75 (3/4) – pretty high</a:t>
          </a:r>
        </a:p>
      </dgm:t>
    </dgm:pt>
    <dgm:pt modelId="{00622C67-09A2-4167-8A2B-40994D4E2B6E}" type="parTrans" cxnId="{35A6E424-BA11-4834-A03F-DC342FD2BB36}">
      <dgm:prSet/>
      <dgm:spPr/>
      <dgm:t>
        <a:bodyPr/>
        <a:lstStyle/>
        <a:p>
          <a:endParaRPr lang="en-US"/>
        </a:p>
      </dgm:t>
    </dgm:pt>
    <dgm:pt modelId="{402203A0-1982-4E40-9918-598A2D371902}" type="sibTrans" cxnId="{35A6E424-BA11-4834-A03F-DC342FD2BB36}">
      <dgm:prSet/>
      <dgm:spPr/>
      <dgm:t>
        <a:bodyPr/>
        <a:lstStyle/>
        <a:p>
          <a:endParaRPr lang="en-US"/>
        </a:p>
      </dgm:t>
    </dgm:pt>
    <dgm:pt modelId="{D0236213-5DC2-43D1-9755-C1576DDAF24A}">
      <dgm:prSet custT="1"/>
      <dgm:spPr/>
      <dgm:t>
        <a:bodyPr/>
        <a:lstStyle/>
        <a:p>
          <a:pPr rtl="0"/>
          <a:r>
            <a:rPr lang="en-US" sz="2800" dirty="0"/>
            <a:t>But is this just because both are frequently occurring items (s=0.8)?</a:t>
          </a:r>
        </a:p>
      </dgm:t>
    </dgm:pt>
    <dgm:pt modelId="{DDC06FB9-E58E-452E-9495-BF91752A2D07}" type="parTrans" cxnId="{7F1AA8AD-FE96-47B3-B1E8-BA3A8527C4A5}">
      <dgm:prSet/>
      <dgm:spPr/>
      <dgm:t>
        <a:bodyPr/>
        <a:lstStyle/>
        <a:p>
          <a:endParaRPr lang="en-US"/>
        </a:p>
      </dgm:t>
    </dgm:pt>
    <dgm:pt modelId="{E9816774-A4E3-42A3-ADB5-33E4581D042A}" type="sibTrans" cxnId="{7F1AA8AD-FE96-47B3-B1E8-BA3A8527C4A5}">
      <dgm:prSet/>
      <dgm:spPr/>
      <dgm:t>
        <a:bodyPr/>
        <a:lstStyle/>
        <a:p>
          <a:endParaRPr lang="en-US"/>
        </a:p>
      </dgm:t>
    </dgm:pt>
    <dgm:pt modelId="{3CD9E07B-FEC2-4870-A0C3-4B450894A7C6}">
      <dgm:prSet custT="1"/>
      <dgm:spPr/>
      <dgm:t>
        <a:bodyPr/>
        <a:lstStyle/>
        <a:p>
          <a:pPr rtl="0"/>
          <a:r>
            <a:rPr lang="en-US" sz="2800" dirty="0"/>
            <a:t>You’d almost </a:t>
          </a:r>
          <a:r>
            <a:rPr lang="en-US" sz="2800" b="1" i="1" dirty="0"/>
            <a:t>expect </a:t>
          </a:r>
          <a:r>
            <a:rPr lang="en-US" sz="2800" dirty="0"/>
            <a:t>them to show up in the same baskets by chance</a:t>
          </a:r>
        </a:p>
      </dgm:t>
    </dgm:pt>
    <dgm:pt modelId="{1A9B4B44-CA4F-45B4-AC21-40292F186A7F}" type="parTrans" cxnId="{85071139-DCF7-4305-9B2C-31EAFB9DCDF1}">
      <dgm:prSet/>
      <dgm:spPr/>
      <dgm:t>
        <a:bodyPr/>
        <a:lstStyle/>
        <a:p>
          <a:endParaRPr lang="en-US"/>
        </a:p>
      </dgm:t>
    </dgm:pt>
    <dgm:pt modelId="{01F23CAA-CED1-46EF-88A5-AC6A9E305D11}" type="sibTrans" cxnId="{85071139-DCF7-4305-9B2C-31EAFB9DCDF1}">
      <dgm:prSet/>
      <dgm:spPr/>
      <dgm:t>
        <a:bodyPr/>
        <a:lstStyle/>
        <a:p>
          <a:endParaRPr lang="en-US"/>
        </a:p>
      </dgm:t>
    </dgm:pt>
    <dgm:pt modelId="{6E03E005-A1EA-4981-BB3B-AB27B388B9D3}" type="pres">
      <dgm:prSet presAssocID="{9336EBA1-0FC9-4B88-9D95-1A521080765F}" presName="linear" presStyleCnt="0">
        <dgm:presLayoutVars>
          <dgm:animLvl val="lvl"/>
          <dgm:resizeHandles val="exact"/>
        </dgm:presLayoutVars>
      </dgm:prSet>
      <dgm:spPr/>
    </dgm:pt>
    <dgm:pt modelId="{CD72AD2E-1F6C-42B7-96DA-8B2AE1A2C026}" type="pres">
      <dgm:prSet presAssocID="{3AAC243A-BADF-4318-BF3F-218534AF7B87}" presName="parentText" presStyleLbl="node1" presStyleIdx="0" presStyleCnt="1">
        <dgm:presLayoutVars>
          <dgm:chMax val="0"/>
          <dgm:bulletEnabled val="1"/>
        </dgm:presLayoutVars>
      </dgm:prSet>
      <dgm:spPr/>
    </dgm:pt>
    <dgm:pt modelId="{72144877-DFC3-4277-B7A3-E6397ADFA53E}" type="pres">
      <dgm:prSet presAssocID="{3AAC243A-BADF-4318-BF3F-218534AF7B87}" presName="childText" presStyleLbl="revTx" presStyleIdx="0" presStyleCnt="1">
        <dgm:presLayoutVars>
          <dgm:bulletEnabled val="1"/>
        </dgm:presLayoutVars>
      </dgm:prSet>
      <dgm:spPr/>
    </dgm:pt>
  </dgm:ptLst>
  <dgm:cxnLst>
    <dgm:cxn modelId="{CE008824-C490-42FE-9C5E-44225A10AC6A}" srcId="{9336EBA1-0FC9-4B88-9D95-1A521080765F}" destId="{3AAC243A-BADF-4318-BF3F-218534AF7B87}" srcOrd="0" destOrd="0" parTransId="{4E46A1BC-5BE4-4698-852E-8FE84EDE0694}" sibTransId="{D09FC6F6-9625-48F1-9CC6-3979FEFA743A}"/>
    <dgm:cxn modelId="{35A6E424-BA11-4834-A03F-DC342FD2BB36}" srcId="{67D2871B-A474-4C34-BB3D-085F1F9A5B20}" destId="{8E94DDBA-F94A-48B2-9472-276E26C505FD}" srcOrd="1" destOrd="0" parTransId="{00622C67-09A2-4167-8A2B-40994D4E2B6E}" sibTransId="{402203A0-1982-4E40-9918-598A2D371902}"/>
    <dgm:cxn modelId="{D31C6A35-5A9A-45B0-93F2-87BA2FE1486D}" type="presOf" srcId="{8E94DDBA-F94A-48B2-9472-276E26C505FD}" destId="{72144877-DFC3-4277-B7A3-E6397ADFA53E}" srcOrd="0" destOrd="3" presId="urn:microsoft.com/office/officeart/2005/8/layout/vList2"/>
    <dgm:cxn modelId="{269DA437-27E8-4C95-841F-8E9C3090264A}" type="presOf" srcId="{3CD9E07B-FEC2-4870-A0C3-4B450894A7C6}" destId="{72144877-DFC3-4277-B7A3-E6397ADFA53E}" srcOrd="0" destOrd="5" presId="urn:microsoft.com/office/officeart/2005/8/layout/vList2"/>
    <dgm:cxn modelId="{85071139-DCF7-4305-9B2C-31EAFB9DCDF1}" srcId="{67D2871B-A474-4C34-BB3D-085F1F9A5B20}" destId="{3CD9E07B-FEC2-4870-A0C3-4B450894A7C6}" srcOrd="3" destOrd="0" parTransId="{1A9B4B44-CA4F-45B4-AC21-40292F186A7F}" sibTransId="{01F23CAA-CED1-46EF-88A5-AC6A9E305D11}"/>
    <dgm:cxn modelId="{B5E74B43-89CB-47C9-94FA-AEEBDD1B5657}" type="presOf" srcId="{3AAC243A-BADF-4318-BF3F-218534AF7B87}" destId="{CD72AD2E-1F6C-42B7-96DA-8B2AE1A2C026}" srcOrd="0" destOrd="0" presId="urn:microsoft.com/office/officeart/2005/8/layout/vList2"/>
    <dgm:cxn modelId="{9C014669-899C-4166-9FC8-769B6DC4DDB5}" type="presOf" srcId="{67D2871B-A474-4C34-BB3D-085F1F9A5B20}" destId="{72144877-DFC3-4277-B7A3-E6397ADFA53E}" srcOrd="0" destOrd="1" presId="urn:microsoft.com/office/officeart/2005/8/layout/vList2"/>
    <dgm:cxn modelId="{96EBB070-15DC-4424-B167-AB73F55A7A34}" type="presOf" srcId="{6D9109E9-B230-47F6-93BA-D9FDA363CC07}" destId="{72144877-DFC3-4277-B7A3-E6397ADFA53E}" srcOrd="0" destOrd="2" presId="urn:microsoft.com/office/officeart/2005/8/layout/vList2"/>
    <dgm:cxn modelId="{4A2EF851-B81A-45E9-A96A-D06996D93B7C}" srcId="{3AAC243A-BADF-4318-BF3F-218534AF7B87}" destId="{82C96AFA-4AC8-406E-AD6D-92CEE28E6915}" srcOrd="0" destOrd="0" parTransId="{30D2CD3C-B6B4-4E40-A930-6EDAB8118D9B}" sibTransId="{6D46F334-167F-4C51-9070-B4B98DE0C698}"/>
    <dgm:cxn modelId="{DFF8478E-3886-4BA2-8952-F2C28FE89373}" srcId="{67D2871B-A474-4C34-BB3D-085F1F9A5B20}" destId="{6D9109E9-B230-47F6-93BA-D9FDA363CC07}" srcOrd="0" destOrd="0" parTransId="{3A044958-66D3-43E9-A0B0-9E0E8FE6F757}" sibTransId="{4CEB4D61-2A7E-413F-9697-869DEE9DCB35}"/>
    <dgm:cxn modelId="{5A83B096-3A4C-4BD0-93B7-C7882E87C716}" type="presOf" srcId="{9336EBA1-0FC9-4B88-9D95-1A521080765F}" destId="{6E03E005-A1EA-4981-BB3B-AB27B388B9D3}" srcOrd="0" destOrd="0" presId="urn:microsoft.com/office/officeart/2005/8/layout/vList2"/>
    <dgm:cxn modelId="{7F1AA8AD-FE96-47B3-B1E8-BA3A8527C4A5}" srcId="{67D2871B-A474-4C34-BB3D-085F1F9A5B20}" destId="{D0236213-5DC2-43D1-9755-C1576DDAF24A}" srcOrd="2" destOrd="0" parTransId="{DDC06FB9-E58E-452E-9495-BF91752A2D07}" sibTransId="{E9816774-A4E3-42A3-ADB5-33E4581D042A}"/>
    <dgm:cxn modelId="{DD77D3C4-E484-49C2-9DBA-74065FD209AF}" srcId="{3AAC243A-BADF-4318-BF3F-218534AF7B87}" destId="{67D2871B-A474-4C34-BB3D-085F1F9A5B20}" srcOrd="1" destOrd="0" parTransId="{5BFF7DC2-7BDB-4884-91D5-EFF69F81B00F}" sibTransId="{CE5B8522-31FE-4CC8-AD13-44E893F60CD2}"/>
    <dgm:cxn modelId="{BEE184D8-DB37-4111-8A6B-BEFD45D3728D}" type="presOf" srcId="{D0236213-5DC2-43D1-9755-C1576DDAF24A}" destId="{72144877-DFC3-4277-B7A3-E6397ADFA53E}" srcOrd="0" destOrd="4" presId="urn:microsoft.com/office/officeart/2005/8/layout/vList2"/>
    <dgm:cxn modelId="{34EB2BE4-70CC-4731-A833-B18EE267F369}" type="presOf" srcId="{82C96AFA-4AC8-406E-AD6D-92CEE28E6915}" destId="{72144877-DFC3-4277-B7A3-E6397ADFA53E}" srcOrd="0" destOrd="0" presId="urn:microsoft.com/office/officeart/2005/8/layout/vList2"/>
    <dgm:cxn modelId="{366AF576-7376-4836-B673-3E832E468CA5}" type="presParOf" srcId="{6E03E005-A1EA-4981-BB3B-AB27B388B9D3}" destId="{CD72AD2E-1F6C-42B7-96DA-8B2AE1A2C026}" srcOrd="0" destOrd="0" presId="urn:microsoft.com/office/officeart/2005/8/layout/vList2"/>
    <dgm:cxn modelId="{00EBD40C-49DF-4030-8D5A-556C67164832}" type="presParOf" srcId="{6E03E005-A1EA-4981-BB3B-AB27B388B9D3}" destId="{72144877-DFC3-4277-B7A3-E6397ADFA53E}"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9B84F8A-4299-4666-8D8A-14AE4DAE8795}" type="doc">
      <dgm:prSet loTypeId="urn:microsoft.com/office/officeart/2005/8/layout/hList1" loCatId="list" qsTypeId="urn:microsoft.com/office/officeart/2005/8/quickstyle/simple1" qsCatId="simple" csTypeId="urn:microsoft.com/office/officeart/2005/8/colors/colorful5" csCatId="colorful" phldr="1"/>
      <dgm:spPr/>
      <dgm:t>
        <a:bodyPr/>
        <a:lstStyle/>
        <a:p>
          <a:endParaRPr lang="en-US"/>
        </a:p>
      </dgm:t>
    </dgm:pt>
    <dgm:pt modelId="{5215A20E-FA35-4098-BF81-8DF8264280FC}">
      <dgm:prSet phldrT="[Text]"/>
      <dgm:spPr/>
      <dgm:t>
        <a:bodyPr/>
        <a:lstStyle/>
        <a:p>
          <a:r>
            <a:rPr lang="en-US" dirty="0"/>
            <a:t>The steps</a:t>
          </a:r>
        </a:p>
      </dgm:t>
    </dgm:pt>
    <dgm:pt modelId="{91B68086-EC4D-4DE1-AC4D-1D815A49A018}" type="parTrans" cxnId="{74CEB600-1B9C-4B1A-9415-BBEABABB6474}">
      <dgm:prSet/>
      <dgm:spPr/>
      <dgm:t>
        <a:bodyPr/>
        <a:lstStyle/>
        <a:p>
          <a:endParaRPr lang="en-US"/>
        </a:p>
      </dgm:t>
    </dgm:pt>
    <dgm:pt modelId="{4BCDCA85-B883-40D1-8378-85FE333CBF87}" type="sibTrans" cxnId="{74CEB600-1B9C-4B1A-9415-BBEABABB6474}">
      <dgm:prSet/>
      <dgm:spPr/>
      <dgm:t>
        <a:bodyPr/>
        <a:lstStyle/>
        <a:p>
          <a:endParaRPr lang="en-US"/>
        </a:p>
      </dgm:t>
    </dgm:pt>
    <dgm:pt modelId="{2441E752-A0A0-4003-BD57-6F27281AD7C2}">
      <dgm:prSet phldrT="[Text]"/>
      <dgm:spPr/>
      <dgm:t>
        <a:bodyPr/>
        <a:lstStyle/>
        <a:p>
          <a:r>
            <a:rPr lang="en-US" dirty="0"/>
            <a:t>List all possible association rules</a:t>
          </a:r>
        </a:p>
      </dgm:t>
    </dgm:pt>
    <dgm:pt modelId="{14C8827E-D4BF-408F-B60A-04E5D266904E}" type="parTrans" cxnId="{4732EB3F-7E43-40DF-A925-647557D00346}">
      <dgm:prSet/>
      <dgm:spPr/>
      <dgm:t>
        <a:bodyPr/>
        <a:lstStyle/>
        <a:p>
          <a:endParaRPr lang="en-US"/>
        </a:p>
      </dgm:t>
    </dgm:pt>
    <dgm:pt modelId="{BA9D7F1C-EC6F-4F1C-92E0-368502C0C1FA}" type="sibTrans" cxnId="{4732EB3F-7E43-40DF-A925-647557D00346}">
      <dgm:prSet/>
      <dgm:spPr/>
      <dgm:t>
        <a:bodyPr/>
        <a:lstStyle/>
        <a:p>
          <a:endParaRPr lang="en-US"/>
        </a:p>
      </dgm:t>
    </dgm:pt>
    <dgm:pt modelId="{FBA03943-0EC0-4467-9CF9-4E42923A4BF3}">
      <dgm:prSet phldrT="[Text]"/>
      <dgm:spPr/>
      <dgm:t>
        <a:bodyPr/>
        <a:lstStyle/>
        <a:p>
          <a:r>
            <a:rPr lang="en-US" dirty="0"/>
            <a:t>Compute the support and confidence for each rule</a:t>
          </a:r>
        </a:p>
      </dgm:t>
    </dgm:pt>
    <dgm:pt modelId="{85CA1031-981A-4DB7-80D5-FB1B94873C78}" type="parTrans" cxnId="{29E72A65-3E33-4850-A437-666F594DD49D}">
      <dgm:prSet/>
      <dgm:spPr/>
      <dgm:t>
        <a:bodyPr/>
        <a:lstStyle/>
        <a:p>
          <a:endParaRPr lang="en-US"/>
        </a:p>
      </dgm:t>
    </dgm:pt>
    <dgm:pt modelId="{5577776C-BE8A-43A3-9857-87B4B30A8DA1}" type="sibTrans" cxnId="{29E72A65-3E33-4850-A437-666F594DD49D}">
      <dgm:prSet/>
      <dgm:spPr/>
      <dgm:t>
        <a:bodyPr/>
        <a:lstStyle/>
        <a:p>
          <a:endParaRPr lang="en-US"/>
        </a:p>
      </dgm:t>
    </dgm:pt>
    <dgm:pt modelId="{B2E8A82F-029E-40F6-B022-C7B951AE21C4}">
      <dgm:prSet phldrT="[Text]"/>
      <dgm:spPr/>
      <dgm:t>
        <a:bodyPr/>
        <a:lstStyle/>
        <a:p>
          <a:r>
            <a:rPr lang="en-US" dirty="0"/>
            <a:t>Drop rules that don’t make the thresholds</a:t>
          </a:r>
        </a:p>
      </dgm:t>
    </dgm:pt>
    <dgm:pt modelId="{34F8F781-3EEB-40A4-9153-D402D768D09B}" type="parTrans" cxnId="{6D642C55-348C-467B-BA49-0B28272BAABF}">
      <dgm:prSet/>
      <dgm:spPr/>
      <dgm:t>
        <a:bodyPr/>
        <a:lstStyle/>
        <a:p>
          <a:endParaRPr lang="en-US"/>
        </a:p>
      </dgm:t>
    </dgm:pt>
    <dgm:pt modelId="{185C4BA7-B6B6-46D9-9AA1-0EDF202D5245}" type="sibTrans" cxnId="{6D642C55-348C-467B-BA49-0B28272BAABF}">
      <dgm:prSet/>
      <dgm:spPr/>
      <dgm:t>
        <a:bodyPr/>
        <a:lstStyle/>
        <a:p>
          <a:endParaRPr lang="en-US"/>
        </a:p>
      </dgm:t>
    </dgm:pt>
    <dgm:pt modelId="{4A63265F-5D11-4007-9F76-6986304F81DE}">
      <dgm:prSet phldrT="[Text]"/>
      <dgm:spPr/>
      <dgm:t>
        <a:bodyPr/>
        <a:lstStyle/>
        <a:p>
          <a:r>
            <a:rPr lang="en-US" dirty="0"/>
            <a:t>Use </a:t>
          </a:r>
          <a:r>
            <a:rPr lang="en-US" b="1" dirty="0">
              <a:solidFill>
                <a:srgbClr val="C00000"/>
              </a:solidFill>
            </a:rPr>
            <a:t>lift</a:t>
          </a:r>
          <a:r>
            <a:rPr lang="en-US" dirty="0"/>
            <a:t> to further check the association</a:t>
          </a:r>
        </a:p>
      </dgm:t>
    </dgm:pt>
    <dgm:pt modelId="{DD9F5270-C385-4D97-A8B2-3814C44832BE}" type="parTrans" cxnId="{E0CD01CD-058E-412B-9181-F0774613CFD9}">
      <dgm:prSet/>
      <dgm:spPr/>
      <dgm:t>
        <a:bodyPr/>
        <a:lstStyle/>
        <a:p>
          <a:endParaRPr lang="en-US"/>
        </a:p>
      </dgm:t>
    </dgm:pt>
    <dgm:pt modelId="{C14AB77E-B631-4699-B889-19F7DD8C7E51}" type="sibTrans" cxnId="{E0CD01CD-058E-412B-9181-F0774613CFD9}">
      <dgm:prSet/>
      <dgm:spPr/>
      <dgm:t>
        <a:bodyPr/>
        <a:lstStyle/>
        <a:p>
          <a:endParaRPr lang="en-US"/>
        </a:p>
      </dgm:t>
    </dgm:pt>
    <dgm:pt modelId="{B2902332-E1DB-43BD-A79A-5CF36010DAAC}" type="pres">
      <dgm:prSet presAssocID="{69B84F8A-4299-4666-8D8A-14AE4DAE8795}" presName="Name0" presStyleCnt="0">
        <dgm:presLayoutVars>
          <dgm:dir/>
          <dgm:animLvl val="lvl"/>
          <dgm:resizeHandles val="exact"/>
        </dgm:presLayoutVars>
      </dgm:prSet>
      <dgm:spPr/>
    </dgm:pt>
    <dgm:pt modelId="{252F1302-9E8C-49ED-9A60-B12FD5A06239}" type="pres">
      <dgm:prSet presAssocID="{5215A20E-FA35-4098-BF81-8DF8264280FC}" presName="composite" presStyleCnt="0"/>
      <dgm:spPr/>
    </dgm:pt>
    <dgm:pt modelId="{1BF7AC33-7EC8-4DE1-A5BC-E9372BC04F03}" type="pres">
      <dgm:prSet presAssocID="{5215A20E-FA35-4098-BF81-8DF8264280FC}" presName="parTx" presStyleLbl="alignNode1" presStyleIdx="0" presStyleCnt="1">
        <dgm:presLayoutVars>
          <dgm:chMax val="0"/>
          <dgm:chPref val="0"/>
          <dgm:bulletEnabled val="1"/>
        </dgm:presLayoutVars>
      </dgm:prSet>
      <dgm:spPr/>
    </dgm:pt>
    <dgm:pt modelId="{24EEC41C-C526-4929-BE1D-5B9AFD087533}" type="pres">
      <dgm:prSet presAssocID="{5215A20E-FA35-4098-BF81-8DF8264280FC}" presName="desTx" presStyleLbl="alignAccFollowNode1" presStyleIdx="0" presStyleCnt="1">
        <dgm:presLayoutVars>
          <dgm:bulletEnabled val="1"/>
        </dgm:presLayoutVars>
      </dgm:prSet>
      <dgm:spPr/>
    </dgm:pt>
  </dgm:ptLst>
  <dgm:cxnLst>
    <dgm:cxn modelId="{74CEB600-1B9C-4B1A-9415-BBEABABB6474}" srcId="{69B84F8A-4299-4666-8D8A-14AE4DAE8795}" destId="{5215A20E-FA35-4098-BF81-8DF8264280FC}" srcOrd="0" destOrd="0" parTransId="{91B68086-EC4D-4DE1-AC4D-1D815A49A018}" sibTransId="{4BCDCA85-B883-40D1-8378-85FE333CBF87}"/>
    <dgm:cxn modelId="{C41CB801-054C-4325-8362-98F1523290FD}" type="presOf" srcId="{69B84F8A-4299-4666-8D8A-14AE4DAE8795}" destId="{B2902332-E1DB-43BD-A79A-5CF36010DAAC}" srcOrd="0" destOrd="0" presId="urn:microsoft.com/office/officeart/2005/8/layout/hList1"/>
    <dgm:cxn modelId="{F3D3AF23-AEAC-4B85-A6F3-31DDC144E29A}" type="presOf" srcId="{5215A20E-FA35-4098-BF81-8DF8264280FC}" destId="{1BF7AC33-7EC8-4DE1-A5BC-E9372BC04F03}" srcOrd="0" destOrd="0" presId="urn:microsoft.com/office/officeart/2005/8/layout/hList1"/>
    <dgm:cxn modelId="{1E6E1639-C967-43B6-AD4E-3E87E8B78FAC}" type="presOf" srcId="{B2E8A82F-029E-40F6-B022-C7B951AE21C4}" destId="{24EEC41C-C526-4929-BE1D-5B9AFD087533}" srcOrd="0" destOrd="2" presId="urn:microsoft.com/office/officeart/2005/8/layout/hList1"/>
    <dgm:cxn modelId="{4732EB3F-7E43-40DF-A925-647557D00346}" srcId="{5215A20E-FA35-4098-BF81-8DF8264280FC}" destId="{2441E752-A0A0-4003-BD57-6F27281AD7C2}" srcOrd="0" destOrd="0" parTransId="{14C8827E-D4BF-408F-B60A-04E5D266904E}" sibTransId="{BA9D7F1C-EC6F-4F1C-92E0-368502C0C1FA}"/>
    <dgm:cxn modelId="{29E72A65-3E33-4850-A437-666F594DD49D}" srcId="{5215A20E-FA35-4098-BF81-8DF8264280FC}" destId="{FBA03943-0EC0-4467-9CF9-4E42923A4BF3}" srcOrd="1" destOrd="0" parTransId="{85CA1031-981A-4DB7-80D5-FB1B94873C78}" sibTransId="{5577776C-BE8A-43A3-9857-87B4B30A8DA1}"/>
    <dgm:cxn modelId="{91601D4F-9D0F-4D3B-97C3-A39671FAE53F}" type="presOf" srcId="{FBA03943-0EC0-4467-9CF9-4E42923A4BF3}" destId="{24EEC41C-C526-4929-BE1D-5B9AFD087533}" srcOrd="0" destOrd="1" presId="urn:microsoft.com/office/officeart/2005/8/layout/hList1"/>
    <dgm:cxn modelId="{6D642C55-348C-467B-BA49-0B28272BAABF}" srcId="{5215A20E-FA35-4098-BF81-8DF8264280FC}" destId="{B2E8A82F-029E-40F6-B022-C7B951AE21C4}" srcOrd="2" destOrd="0" parTransId="{34F8F781-3EEB-40A4-9153-D402D768D09B}" sibTransId="{185C4BA7-B6B6-46D9-9AA1-0EDF202D5245}"/>
    <dgm:cxn modelId="{AF83BC96-0388-4E4F-B665-862BEC537236}" type="presOf" srcId="{4A63265F-5D11-4007-9F76-6986304F81DE}" destId="{24EEC41C-C526-4929-BE1D-5B9AFD087533}" srcOrd="0" destOrd="3" presId="urn:microsoft.com/office/officeart/2005/8/layout/hList1"/>
    <dgm:cxn modelId="{E0CD01CD-058E-412B-9181-F0774613CFD9}" srcId="{5215A20E-FA35-4098-BF81-8DF8264280FC}" destId="{4A63265F-5D11-4007-9F76-6986304F81DE}" srcOrd="3" destOrd="0" parTransId="{DD9F5270-C385-4D97-A8B2-3814C44832BE}" sibTransId="{C14AB77E-B631-4699-B889-19F7DD8C7E51}"/>
    <dgm:cxn modelId="{C7108BCF-19A0-4A25-A10D-E60AA0B93560}" type="presOf" srcId="{2441E752-A0A0-4003-BD57-6F27281AD7C2}" destId="{24EEC41C-C526-4929-BE1D-5B9AFD087533}" srcOrd="0" destOrd="0" presId="urn:microsoft.com/office/officeart/2005/8/layout/hList1"/>
    <dgm:cxn modelId="{CE3E40E3-BF13-43B9-A233-732FEF352291}" type="presParOf" srcId="{B2902332-E1DB-43BD-A79A-5CF36010DAAC}" destId="{252F1302-9E8C-49ED-9A60-B12FD5A06239}" srcOrd="0" destOrd="0" presId="urn:microsoft.com/office/officeart/2005/8/layout/hList1"/>
    <dgm:cxn modelId="{49D67FC6-8F65-4D3D-B555-67DE408B7354}" type="presParOf" srcId="{252F1302-9E8C-49ED-9A60-B12FD5A06239}" destId="{1BF7AC33-7EC8-4DE1-A5BC-E9372BC04F03}" srcOrd="0" destOrd="0" presId="urn:microsoft.com/office/officeart/2005/8/layout/hList1"/>
    <dgm:cxn modelId="{3E74F00C-DE4C-47F0-8BC4-292093AAEE6C}" type="presParOf" srcId="{252F1302-9E8C-49ED-9A60-B12FD5A06239}" destId="{24EEC41C-C526-4929-BE1D-5B9AFD087533}"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976EA2C-F019-4427-A514-567C63AD3570}"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6CAF6D97-A0E9-4BF6-BB3F-16DEA4D392ED}">
      <dgm:prSet phldrT="[Text]"/>
      <dgm:spPr/>
      <dgm:t>
        <a:bodyPr/>
        <a:lstStyle/>
        <a:p>
          <a:r>
            <a:rPr lang="en-US" dirty="0"/>
            <a:t>Possible Marketing Actions</a:t>
          </a:r>
        </a:p>
      </dgm:t>
    </dgm:pt>
    <dgm:pt modelId="{C2378AB5-75EA-49CE-B29D-078670280D07}" type="parTrans" cxnId="{78B7B560-9DA7-40C3-A49D-56D743B271A2}">
      <dgm:prSet/>
      <dgm:spPr/>
      <dgm:t>
        <a:bodyPr/>
        <a:lstStyle/>
        <a:p>
          <a:endParaRPr lang="en-US"/>
        </a:p>
      </dgm:t>
    </dgm:pt>
    <dgm:pt modelId="{7616A8D6-E82B-4041-8032-06E93C73142E}" type="sibTrans" cxnId="{78B7B560-9DA7-40C3-A49D-56D743B271A2}">
      <dgm:prSet/>
      <dgm:spPr/>
      <dgm:t>
        <a:bodyPr/>
        <a:lstStyle/>
        <a:p>
          <a:endParaRPr lang="en-US"/>
        </a:p>
      </dgm:t>
    </dgm:pt>
    <dgm:pt modelId="{16AA9BDB-FD6E-4993-84CF-E796850AF13B}">
      <dgm:prSet phldrT="[Text]" custT="1"/>
      <dgm:spPr/>
      <dgm:t>
        <a:bodyPr/>
        <a:lstStyle/>
        <a:p>
          <a:r>
            <a:rPr lang="en-US" sz="2300" kern="1200" dirty="0">
              <a:solidFill>
                <a:prstClr val="black">
                  <a:hueOff val="0"/>
                  <a:satOff val="0"/>
                  <a:lumOff val="0"/>
                  <a:alphaOff val="0"/>
                </a:prstClr>
              </a:solidFill>
              <a:latin typeface="Calibri"/>
              <a:ea typeface="+mn-ea"/>
              <a:cs typeface="+mn-cs"/>
            </a:rPr>
            <a:t>Put diaper next to beer in the store</a:t>
          </a:r>
        </a:p>
      </dgm:t>
    </dgm:pt>
    <dgm:pt modelId="{D494DFFF-0B72-49FF-8B49-EFF6DA340330}" type="parTrans" cxnId="{B562FBE1-F8E1-43C5-B350-1B40BB7074CC}">
      <dgm:prSet/>
      <dgm:spPr/>
      <dgm:t>
        <a:bodyPr/>
        <a:lstStyle/>
        <a:p>
          <a:endParaRPr lang="en-US"/>
        </a:p>
      </dgm:t>
    </dgm:pt>
    <dgm:pt modelId="{89A4C836-29B6-489A-A79F-6CF616521CEB}" type="sibTrans" cxnId="{B562FBE1-F8E1-43C5-B350-1B40BB7074CC}">
      <dgm:prSet/>
      <dgm:spPr/>
      <dgm:t>
        <a:bodyPr/>
        <a:lstStyle/>
        <a:p>
          <a:endParaRPr lang="en-US"/>
        </a:p>
      </dgm:t>
    </dgm:pt>
    <dgm:pt modelId="{0BF9A0C0-38BA-4080-8F67-2CD3FB19F029}">
      <dgm:prSet phldrT="[Text]"/>
      <dgm:spPr/>
      <dgm:t>
        <a:bodyPr/>
        <a:lstStyle/>
        <a:p>
          <a:r>
            <a:rPr lang="en-US" sz="2300" kern="1200" dirty="0"/>
            <a:t>What are some others?</a:t>
          </a:r>
        </a:p>
      </dgm:t>
    </dgm:pt>
    <dgm:pt modelId="{3575FD63-0924-448A-8E45-DECA9CF8FC1B}" type="parTrans" cxnId="{D1F87B17-C0E7-4DD4-B914-E0DF96610434}">
      <dgm:prSet/>
      <dgm:spPr/>
      <dgm:t>
        <a:bodyPr/>
        <a:lstStyle/>
        <a:p>
          <a:endParaRPr lang="en-US"/>
        </a:p>
      </dgm:t>
    </dgm:pt>
    <dgm:pt modelId="{59518C51-1A03-4FB1-81CB-D294F87BEC7B}" type="sibTrans" cxnId="{D1F87B17-C0E7-4DD4-B914-E0DF96610434}">
      <dgm:prSet/>
      <dgm:spPr/>
      <dgm:t>
        <a:bodyPr/>
        <a:lstStyle/>
        <a:p>
          <a:endParaRPr lang="en-US"/>
        </a:p>
      </dgm:t>
    </dgm:pt>
    <dgm:pt modelId="{4D352C93-BFF8-41FD-A451-927C0F5FD57F}">
      <dgm:prSet custT="1"/>
      <dgm:spPr/>
      <dgm:t>
        <a:bodyPr/>
        <a:lstStyle/>
        <a:p>
          <a:r>
            <a:rPr lang="en-US" sz="2300" kern="1200" dirty="0">
              <a:solidFill>
                <a:prstClr val="black">
                  <a:hueOff val="0"/>
                  <a:satOff val="0"/>
                  <a:lumOff val="0"/>
                  <a:alphaOff val="0"/>
                </a:prstClr>
              </a:solidFill>
              <a:latin typeface="Calibri"/>
              <a:ea typeface="+mn-ea"/>
              <a:cs typeface="+mn-cs"/>
            </a:rPr>
            <a:t>Put diaper away from beer in the store (why?)</a:t>
          </a:r>
        </a:p>
      </dgm:t>
    </dgm:pt>
    <dgm:pt modelId="{CDCE1B12-713A-49FB-9829-02AF719DF472}" type="parTrans" cxnId="{40F0EC03-303B-4B6B-AA0A-BBF0C6EFDA44}">
      <dgm:prSet/>
      <dgm:spPr/>
      <dgm:t>
        <a:bodyPr/>
        <a:lstStyle/>
        <a:p>
          <a:endParaRPr lang="en-US"/>
        </a:p>
      </dgm:t>
    </dgm:pt>
    <dgm:pt modelId="{DEDC85A9-458A-4C6B-86DA-5535F8CC8736}" type="sibTrans" cxnId="{40F0EC03-303B-4B6B-AA0A-BBF0C6EFDA44}">
      <dgm:prSet/>
      <dgm:spPr/>
      <dgm:t>
        <a:bodyPr/>
        <a:lstStyle/>
        <a:p>
          <a:endParaRPr lang="en-US"/>
        </a:p>
      </dgm:t>
    </dgm:pt>
    <dgm:pt modelId="{E6E4E7D5-2321-4E87-B1B1-A21F02272C7A}">
      <dgm:prSet custT="1"/>
      <dgm:spPr/>
      <dgm:t>
        <a:bodyPr/>
        <a:lstStyle/>
        <a:p>
          <a:r>
            <a:rPr lang="en-US" sz="2300" kern="1200" dirty="0">
              <a:solidFill>
                <a:prstClr val="black">
                  <a:hueOff val="0"/>
                  <a:satOff val="0"/>
                  <a:lumOff val="0"/>
                  <a:alphaOff val="0"/>
                </a:prstClr>
              </a:solidFill>
              <a:latin typeface="Calibri"/>
              <a:ea typeface="+mn-ea"/>
              <a:cs typeface="+mn-cs"/>
            </a:rPr>
            <a:t>Bundle beer and diaper into “New Parent Coping Kit” </a:t>
          </a:r>
        </a:p>
      </dgm:t>
    </dgm:pt>
    <dgm:pt modelId="{C3F5DD8A-3E95-4A1A-9037-E473DA81855B}" type="parTrans" cxnId="{291236E6-46F2-4B59-9866-DA16BF899B8C}">
      <dgm:prSet/>
      <dgm:spPr/>
      <dgm:t>
        <a:bodyPr/>
        <a:lstStyle/>
        <a:p>
          <a:endParaRPr lang="en-US"/>
        </a:p>
      </dgm:t>
    </dgm:pt>
    <dgm:pt modelId="{E90EE8A2-1AA5-4917-80AC-6CF1906939D6}" type="sibTrans" cxnId="{291236E6-46F2-4B59-9866-DA16BF899B8C}">
      <dgm:prSet/>
      <dgm:spPr/>
      <dgm:t>
        <a:bodyPr/>
        <a:lstStyle/>
        <a:p>
          <a:endParaRPr lang="en-US"/>
        </a:p>
      </dgm:t>
    </dgm:pt>
    <dgm:pt modelId="{49F126BF-7DDE-46FA-AFFB-39D85AF3063E}" type="pres">
      <dgm:prSet presAssocID="{5976EA2C-F019-4427-A514-567C63AD3570}" presName="linear" presStyleCnt="0">
        <dgm:presLayoutVars>
          <dgm:animLvl val="lvl"/>
          <dgm:resizeHandles val="exact"/>
        </dgm:presLayoutVars>
      </dgm:prSet>
      <dgm:spPr/>
    </dgm:pt>
    <dgm:pt modelId="{7A2EAFBB-1ACE-4542-AA55-419D01C34696}" type="pres">
      <dgm:prSet presAssocID="{6CAF6D97-A0E9-4BF6-BB3F-16DEA4D392ED}" presName="parentText" presStyleLbl="node1" presStyleIdx="0" presStyleCnt="1" custScaleY="19900" custLinFactNeighborY="-10199">
        <dgm:presLayoutVars>
          <dgm:chMax val="0"/>
          <dgm:bulletEnabled val="1"/>
        </dgm:presLayoutVars>
      </dgm:prSet>
      <dgm:spPr/>
    </dgm:pt>
    <dgm:pt modelId="{F624F052-2823-4FDB-AAEC-189BB0EF82D0}" type="pres">
      <dgm:prSet presAssocID="{6CAF6D97-A0E9-4BF6-BB3F-16DEA4D392ED}" presName="childText" presStyleLbl="revTx" presStyleIdx="0" presStyleCnt="1">
        <dgm:presLayoutVars>
          <dgm:bulletEnabled val="1"/>
        </dgm:presLayoutVars>
      </dgm:prSet>
      <dgm:spPr/>
    </dgm:pt>
  </dgm:ptLst>
  <dgm:cxnLst>
    <dgm:cxn modelId="{40F0EC03-303B-4B6B-AA0A-BBF0C6EFDA44}" srcId="{6CAF6D97-A0E9-4BF6-BB3F-16DEA4D392ED}" destId="{4D352C93-BFF8-41FD-A451-927C0F5FD57F}" srcOrd="1" destOrd="0" parTransId="{CDCE1B12-713A-49FB-9829-02AF719DF472}" sibTransId="{DEDC85A9-458A-4C6B-86DA-5535F8CC8736}"/>
    <dgm:cxn modelId="{D1F87B17-C0E7-4DD4-B914-E0DF96610434}" srcId="{6CAF6D97-A0E9-4BF6-BB3F-16DEA4D392ED}" destId="{0BF9A0C0-38BA-4080-8F67-2CD3FB19F029}" srcOrd="3" destOrd="0" parTransId="{3575FD63-0924-448A-8E45-DECA9CF8FC1B}" sibTransId="{59518C51-1A03-4FB1-81CB-D294F87BEC7B}"/>
    <dgm:cxn modelId="{F57FE337-6BF8-4B3D-8FC5-CEEB0DF682D7}" type="presOf" srcId="{4D352C93-BFF8-41FD-A451-927C0F5FD57F}" destId="{F624F052-2823-4FDB-AAEC-189BB0EF82D0}" srcOrd="0" destOrd="1" presId="urn:microsoft.com/office/officeart/2005/8/layout/vList2"/>
    <dgm:cxn modelId="{78B7B560-9DA7-40C3-A49D-56D743B271A2}" srcId="{5976EA2C-F019-4427-A514-567C63AD3570}" destId="{6CAF6D97-A0E9-4BF6-BB3F-16DEA4D392ED}" srcOrd="0" destOrd="0" parTransId="{C2378AB5-75EA-49CE-B29D-078670280D07}" sibTransId="{7616A8D6-E82B-4041-8032-06E93C73142E}"/>
    <dgm:cxn modelId="{88C1364A-EA04-47BC-A72D-A78C08AFEC80}" type="presOf" srcId="{6CAF6D97-A0E9-4BF6-BB3F-16DEA4D392ED}" destId="{7A2EAFBB-1ACE-4542-AA55-419D01C34696}" srcOrd="0" destOrd="0" presId="urn:microsoft.com/office/officeart/2005/8/layout/vList2"/>
    <dgm:cxn modelId="{0AFB15A7-3743-414D-BDB1-3D772B9582D0}" type="presOf" srcId="{16AA9BDB-FD6E-4993-84CF-E796850AF13B}" destId="{F624F052-2823-4FDB-AAEC-189BB0EF82D0}" srcOrd="0" destOrd="0" presId="urn:microsoft.com/office/officeart/2005/8/layout/vList2"/>
    <dgm:cxn modelId="{917327D1-D467-429F-88F8-CA900C2E8018}" type="presOf" srcId="{5976EA2C-F019-4427-A514-567C63AD3570}" destId="{49F126BF-7DDE-46FA-AFFB-39D85AF3063E}" srcOrd="0" destOrd="0" presId="urn:microsoft.com/office/officeart/2005/8/layout/vList2"/>
    <dgm:cxn modelId="{A78C2BDA-97E2-428C-9E84-C6B1FBD81EB1}" type="presOf" srcId="{0BF9A0C0-38BA-4080-8F67-2CD3FB19F029}" destId="{F624F052-2823-4FDB-AAEC-189BB0EF82D0}" srcOrd="0" destOrd="3" presId="urn:microsoft.com/office/officeart/2005/8/layout/vList2"/>
    <dgm:cxn modelId="{034C04DD-05EA-47A0-919F-4B0F27496BCC}" type="presOf" srcId="{E6E4E7D5-2321-4E87-B1B1-A21F02272C7A}" destId="{F624F052-2823-4FDB-AAEC-189BB0EF82D0}" srcOrd="0" destOrd="2" presId="urn:microsoft.com/office/officeart/2005/8/layout/vList2"/>
    <dgm:cxn modelId="{B562FBE1-F8E1-43C5-B350-1B40BB7074CC}" srcId="{6CAF6D97-A0E9-4BF6-BB3F-16DEA4D392ED}" destId="{16AA9BDB-FD6E-4993-84CF-E796850AF13B}" srcOrd="0" destOrd="0" parTransId="{D494DFFF-0B72-49FF-8B49-EFF6DA340330}" sibTransId="{89A4C836-29B6-489A-A79F-6CF616521CEB}"/>
    <dgm:cxn modelId="{291236E6-46F2-4B59-9866-DA16BF899B8C}" srcId="{6CAF6D97-A0E9-4BF6-BB3F-16DEA4D392ED}" destId="{E6E4E7D5-2321-4E87-B1B1-A21F02272C7A}" srcOrd="2" destOrd="0" parTransId="{C3F5DD8A-3E95-4A1A-9037-E473DA81855B}" sibTransId="{E90EE8A2-1AA5-4917-80AC-6CF1906939D6}"/>
    <dgm:cxn modelId="{0BF0CB04-E58E-4168-88A8-495232363449}" type="presParOf" srcId="{49F126BF-7DDE-46FA-AFFB-39D85AF3063E}" destId="{7A2EAFBB-1ACE-4542-AA55-419D01C34696}" srcOrd="0" destOrd="0" presId="urn:microsoft.com/office/officeart/2005/8/layout/vList2"/>
    <dgm:cxn modelId="{9B8051B5-5CE7-48EF-8DC2-1673C6610515}" type="presParOf" srcId="{49F126BF-7DDE-46FA-AFFB-39D85AF3063E}" destId="{F624F052-2823-4FDB-AAEC-189BB0EF82D0}"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C37FEC-3590-451B-8A48-DF9A87633137}">
      <dsp:nvSpPr>
        <dsp:cNvPr id="0" name=""/>
        <dsp:cNvSpPr/>
      </dsp:nvSpPr>
      <dsp:spPr>
        <a:xfrm>
          <a:off x="0" y="3269"/>
          <a:ext cx="4800600" cy="1704690"/>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rtl="0">
            <a:lnSpc>
              <a:spcPct val="90000"/>
            </a:lnSpc>
            <a:spcBef>
              <a:spcPct val="0"/>
            </a:spcBef>
            <a:spcAft>
              <a:spcPct val="35000"/>
            </a:spcAft>
            <a:buNone/>
          </a:pPr>
          <a:r>
            <a:rPr lang="en-US" sz="3100" kern="1200" dirty="0"/>
            <a:t>Find out which items predict the occurrence of other items</a:t>
          </a:r>
        </a:p>
      </dsp:txBody>
      <dsp:txXfrm>
        <a:off x="83216" y="86485"/>
        <a:ext cx="4634168" cy="1538258"/>
      </dsp:txXfrm>
    </dsp:sp>
    <dsp:sp modelId="{560415DB-36A9-4EDF-9A54-BA874E86ACC4}">
      <dsp:nvSpPr>
        <dsp:cNvPr id="0" name=""/>
        <dsp:cNvSpPr/>
      </dsp:nvSpPr>
      <dsp:spPr>
        <a:xfrm>
          <a:off x="0" y="1797239"/>
          <a:ext cx="4800600" cy="1704690"/>
        </a:xfrm>
        <a:prstGeom prst="roundRect">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rtl="0">
            <a:lnSpc>
              <a:spcPct val="90000"/>
            </a:lnSpc>
            <a:spcBef>
              <a:spcPct val="0"/>
            </a:spcBef>
            <a:spcAft>
              <a:spcPct val="35000"/>
            </a:spcAft>
            <a:buNone/>
          </a:pPr>
          <a:r>
            <a:rPr lang="en-US" sz="3100" kern="1200" dirty="0"/>
            <a:t>Also known as “affinity analysis” or “market basket” analysis</a:t>
          </a:r>
        </a:p>
      </dsp:txBody>
      <dsp:txXfrm>
        <a:off x="83216" y="1880455"/>
        <a:ext cx="4634168" cy="153825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85A6A3-2F4C-4BA4-B4FD-DBAC033A93BD}">
      <dsp:nvSpPr>
        <dsp:cNvPr id="0" name=""/>
        <dsp:cNvSpPr/>
      </dsp:nvSpPr>
      <dsp:spPr>
        <a:xfrm>
          <a:off x="0" y="357232"/>
          <a:ext cx="2922238" cy="99450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t>2 baskets have milk, beer, and diapers</a:t>
          </a:r>
        </a:p>
      </dsp:txBody>
      <dsp:txXfrm>
        <a:off x="48547" y="405779"/>
        <a:ext cx="2825144" cy="897406"/>
      </dsp:txXfrm>
    </dsp:sp>
    <dsp:sp modelId="{00D7FAD6-D262-4090-8A8C-4B2792E813AE}">
      <dsp:nvSpPr>
        <dsp:cNvPr id="0" name=""/>
        <dsp:cNvSpPr/>
      </dsp:nvSpPr>
      <dsp:spPr>
        <a:xfrm>
          <a:off x="0" y="1423732"/>
          <a:ext cx="2922238" cy="994500"/>
        </a:xfrm>
        <a:prstGeom prst="roundRect">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t>5 baskets total</a:t>
          </a:r>
        </a:p>
      </dsp:txBody>
      <dsp:txXfrm>
        <a:off x="48547" y="1472279"/>
        <a:ext cx="2825144" cy="89740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72AD2E-1F6C-42B7-96DA-8B2AE1A2C026}">
      <dsp:nvSpPr>
        <dsp:cNvPr id="0" name=""/>
        <dsp:cNvSpPr/>
      </dsp:nvSpPr>
      <dsp:spPr>
        <a:xfrm>
          <a:off x="0" y="98775"/>
          <a:ext cx="8077200" cy="129285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rtl="0">
            <a:lnSpc>
              <a:spcPct val="90000"/>
            </a:lnSpc>
            <a:spcBef>
              <a:spcPct val="0"/>
            </a:spcBef>
            <a:spcAft>
              <a:spcPct val="35000"/>
            </a:spcAft>
            <a:buNone/>
          </a:pPr>
          <a:r>
            <a:rPr lang="en-US" sz="3200" kern="1200" dirty="0"/>
            <a:t>i.e., high confidence suggests a strong association…</a:t>
          </a:r>
        </a:p>
      </dsp:txBody>
      <dsp:txXfrm>
        <a:off x="63112" y="161887"/>
        <a:ext cx="7950976" cy="1166626"/>
      </dsp:txXfrm>
    </dsp:sp>
    <dsp:sp modelId="{72144877-DFC3-4277-B7A3-E6397ADFA53E}">
      <dsp:nvSpPr>
        <dsp:cNvPr id="0" name=""/>
        <dsp:cNvSpPr/>
      </dsp:nvSpPr>
      <dsp:spPr>
        <a:xfrm>
          <a:off x="0" y="1391625"/>
          <a:ext cx="8077200" cy="3767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6451" tIns="35560" rIns="199136" bIns="35560" numCol="1" spcCol="1270" anchor="t" anchorCtr="0">
          <a:noAutofit/>
        </a:bodyPr>
        <a:lstStyle/>
        <a:p>
          <a:pPr marL="285750" lvl="1" indent="-285750" algn="l" defTabSz="1333500" rtl="0">
            <a:lnSpc>
              <a:spcPct val="90000"/>
            </a:lnSpc>
            <a:spcBef>
              <a:spcPct val="0"/>
            </a:spcBef>
            <a:spcAft>
              <a:spcPct val="20000"/>
            </a:spcAft>
            <a:buChar char="•"/>
          </a:pPr>
          <a:r>
            <a:rPr lang="en-US" sz="3000" kern="1200" dirty="0"/>
            <a:t>But this can be deceptive </a:t>
          </a:r>
        </a:p>
        <a:p>
          <a:pPr marL="285750" lvl="1" indent="-285750" algn="l" defTabSz="1333500" rtl="0">
            <a:lnSpc>
              <a:spcPct val="90000"/>
            </a:lnSpc>
            <a:spcBef>
              <a:spcPct val="0"/>
            </a:spcBef>
            <a:spcAft>
              <a:spcPct val="20000"/>
            </a:spcAft>
            <a:buChar char="•"/>
          </a:pPr>
          <a:r>
            <a:rPr lang="en-US" sz="3000" kern="1200" dirty="0"/>
            <a:t>Consider {Bread} </a:t>
          </a:r>
          <a:r>
            <a:rPr lang="en-US" sz="3000" kern="1200" dirty="0">
              <a:sym typeface="Symbol"/>
            </a:rPr>
            <a:t></a:t>
          </a:r>
          <a:r>
            <a:rPr lang="en-US" sz="3000" kern="1200" dirty="0"/>
            <a:t>{Diapers}</a:t>
          </a:r>
        </a:p>
        <a:p>
          <a:pPr marL="571500" lvl="2" indent="-285750" algn="l" defTabSz="1244600" rtl="0">
            <a:lnSpc>
              <a:spcPct val="90000"/>
            </a:lnSpc>
            <a:spcBef>
              <a:spcPct val="0"/>
            </a:spcBef>
            <a:spcAft>
              <a:spcPct val="20000"/>
            </a:spcAft>
            <a:buChar char="•"/>
          </a:pPr>
          <a:r>
            <a:rPr lang="en-US" sz="2800" kern="1200" dirty="0"/>
            <a:t>Support for the total </a:t>
          </a:r>
          <a:r>
            <a:rPr lang="en-US" sz="2800" kern="1200" dirty="0" err="1"/>
            <a:t>itemset</a:t>
          </a:r>
          <a:r>
            <a:rPr lang="en-US" sz="2800" kern="1200" dirty="0"/>
            <a:t> is 0.6 (3/5)</a:t>
          </a:r>
        </a:p>
        <a:p>
          <a:pPr marL="571500" lvl="2" indent="-285750" algn="l" defTabSz="1244600" rtl="0">
            <a:lnSpc>
              <a:spcPct val="90000"/>
            </a:lnSpc>
            <a:spcBef>
              <a:spcPct val="0"/>
            </a:spcBef>
            <a:spcAft>
              <a:spcPct val="20000"/>
            </a:spcAft>
            <a:buChar char="•"/>
          </a:pPr>
          <a:r>
            <a:rPr lang="en-US" sz="2800" kern="1200" dirty="0"/>
            <a:t>And confidence is 0.75 (3/4) – pretty high</a:t>
          </a:r>
        </a:p>
        <a:p>
          <a:pPr marL="571500" lvl="2" indent="-285750" algn="l" defTabSz="1244600" rtl="0">
            <a:lnSpc>
              <a:spcPct val="90000"/>
            </a:lnSpc>
            <a:spcBef>
              <a:spcPct val="0"/>
            </a:spcBef>
            <a:spcAft>
              <a:spcPct val="20000"/>
            </a:spcAft>
            <a:buChar char="•"/>
          </a:pPr>
          <a:r>
            <a:rPr lang="en-US" sz="2800" kern="1200" dirty="0"/>
            <a:t>But is this just because both are frequently occurring items (s=0.8)?</a:t>
          </a:r>
        </a:p>
        <a:p>
          <a:pPr marL="571500" lvl="2" indent="-285750" algn="l" defTabSz="1244600" rtl="0">
            <a:lnSpc>
              <a:spcPct val="90000"/>
            </a:lnSpc>
            <a:spcBef>
              <a:spcPct val="0"/>
            </a:spcBef>
            <a:spcAft>
              <a:spcPct val="20000"/>
            </a:spcAft>
            <a:buChar char="•"/>
          </a:pPr>
          <a:r>
            <a:rPr lang="en-US" sz="2800" kern="1200" dirty="0"/>
            <a:t>You’d almost </a:t>
          </a:r>
          <a:r>
            <a:rPr lang="en-US" sz="2800" b="1" i="1" kern="1200" dirty="0"/>
            <a:t>expect </a:t>
          </a:r>
          <a:r>
            <a:rPr lang="en-US" sz="2800" kern="1200" dirty="0"/>
            <a:t>them to show up in the same baskets by chance</a:t>
          </a:r>
        </a:p>
      </dsp:txBody>
      <dsp:txXfrm>
        <a:off x="0" y="1391625"/>
        <a:ext cx="8077200" cy="376740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F7AC33-7EC8-4DE1-A5BC-E9372BC04F03}">
      <dsp:nvSpPr>
        <dsp:cNvPr id="0" name=""/>
        <dsp:cNvSpPr/>
      </dsp:nvSpPr>
      <dsp:spPr>
        <a:xfrm>
          <a:off x="0" y="86595"/>
          <a:ext cx="3657600" cy="777600"/>
        </a:xfrm>
        <a:prstGeom prst="rect">
          <a:avLst/>
        </a:prstGeom>
        <a:solidFill>
          <a:schemeClr val="accent5">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09728" rIns="192024" bIns="109728" numCol="1" spcCol="1270" anchor="ctr" anchorCtr="0">
          <a:noAutofit/>
        </a:bodyPr>
        <a:lstStyle/>
        <a:p>
          <a:pPr marL="0" lvl="0" indent="0" algn="ctr" defTabSz="1200150">
            <a:lnSpc>
              <a:spcPct val="90000"/>
            </a:lnSpc>
            <a:spcBef>
              <a:spcPct val="0"/>
            </a:spcBef>
            <a:spcAft>
              <a:spcPct val="35000"/>
            </a:spcAft>
            <a:buNone/>
          </a:pPr>
          <a:r>
            <a:rPr lang="en-US" sz="2700" kern="1200" dirty="0"/>
            <a:t>The steps</a:t>
          </a:r>
        </a:p>
      </dsp:txBody>
      <dsp:txXfrm>
        <a:off x="0" y="86595"/>
        <a:ext cx="3657600" cy="777600"/>
      </dsp:txXfrm>
    </dsp:sp>
    <dsp:sp modelId="{24EEC41C-C526-4929-BE1D-5B9AFD087533}">
      <dsp:nvSpPr>
        <dsp:cNvPr id="0" name=""/>
        <dsp:cNvSpPr/>
      </dsp:nvSpPr>
      <dsp:spPr>
        <a:xfrm>
          <a:off x="0" y="864195"/>
          <a:ext cx="3657600" cy="4002209"/>
        </a:xfrm>
        <a:prstGeom prst="rect">
          <a:avLst/>
        </a:prstGeom>
        <a:solidFill>
          <a:schemeClr val="accent5">
            <a:tint val="40000"/>
            <a:alpha val="90000"/>
            <a:hueOff val="0"/>
            <a:satOff val="0"/>
            <a:lumOff val="0"/>
            <a:alphaOff val="0"/>
          </a:schemeClr>
        </a:solidFill>
        <a:ln w="254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4018" tIns="144018" rIns="192024" bIns="216027" numCol="1" spcCol="1270" anchor="t" anchorCtr="0">
          <a:noAutofit/>
        </a:bodyPr>
        <a:lstStyle/>
        <a:p>
          <a:pPr marL="228600" lvl="1" indent="-228600" algn="l" defTabSz="1200150">
            <a:lnSpc>
              <a:spcPct val="90000"/>
            </a:lnSpc>
            <a:spcBef>
              <a:spcPct val="0"/>
            </a:spcBef>
            <a:spcAft>
              <a:spcPct val="15000"/>
            </a:spcAft>
            <a:buChar char="•"/>
          </a:pPr>
          <a:r>
            <a:rPr lang="en-US" sz="2700" kern="1200" dirty="0"/>
            <a:t>List all possible association rules</a:t>
          </a:r>
        </a:p>
        <a:p>
          <a:pPr marL="228600" lvl="1" indent="-228600" algn="l" defTabSz="1200150">
            <a:lnSpc>
              <a:spcPct val="90000"/>
            </a:lnSpc>
            <a:spcBef>
              <a:spcPct val="0"/>
            </a:spcBef>
            <a:spcAft>
              <a:spcPct val="15000"/>
            </a:spcAft>
            <a:buChar char="•"/>
          </a:pPr>
          <a:r>
            <a:rPr lang="en-US" sz="2700" kern="1200" dirty="0"/>
            <a:t>Compute the support and confidence for each rule</a:t>
          </a:r>
        </a:p>
        <a:p>
          <a:pPr marL="228600" lvl="1" indent="-228600" algn="l" defTabSz="1200150">
            <a:lnSpc>
              <a:spcPct val="90000"/>
            </a:lnSpc>
            <a:spcBef>
              <a:spcPct val="0"/>
            </a:spcBef>
            <a:spcAft>
              <a:spcPct val="15000"/>
            </a:spcAft>
            <a:buChar char="•"/>
          </a:pPr>
          <a:r>
            <a:rPr lang="en-US" sz="2700" kern="1200" dirty="0"/>
            <a:t>Drop rules that don’t make the thresholds</a:t>
          </a:r>
        </a:p>
        <a:p>
          <a:pPr marL="228600" lvl="1" indent="-228600" algn="l" defTabSz="1200150">
            <a:lnSpc>
              <a:spcPct val="90000"/>
            </a:lnSpc>
            <a:spcBef>
              <a:spcPct val="0"/>
            </a:spcBef>
            <a:spcAft>
              <a:spcPct val="15000"/>
            </a:spcAft>
            <a:buChar char="•"/>
          </a:pPr>
          <a:r>
            <a:rPr lang="en-US" sz="2700" kern="1200" dirty="0"/>
            <a:t>Use </a:t>
          </a:r>
          <a:r>
            <a:rPr lang="en-US" sz="2700" b="1" kern="1200" dirty="0">
              <a:solidFill>
                <a:srgbClr val="C00000"/>
              </a:solidFill>
            </a:rPr>
            <a:t>lift</a:t>
          </a:r>
          <a:r>
            <a:rPr lang="en-US" sz="2700" kern="1200" dirty="0"/>
            <a:t> to further check the association</a:t>
          </a:r>
        </a:p>
      </dsp:txBody>
      <dsp:txXfrm>
        <a:off x="0" y="864195"/>
        <a:ext cx="3657600" cy="400220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2EAFBB-1ACE-4542-AA55-419D01C34696}">
      <dsp:nvSpPr>
        <dsp:cNvPr id="0" name=""/>
        <dsp:cNvSpPr/>
      </dsp:nvSpPr>
      <dsp:spPr>
        <a:xfrm>
          <a:off x="0" y="137195"/>
          <a:ext cx="5105400" cy="700352"/>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US" sz="2900" kern="1200" dirty="0"/>
            <a:t>Possible Marketing Actions</a:t>
          </a:r>
        </a:p>
      </dsp:txBody>
      <dsp:txXfrm>
        <a:off x="34188" y="171383"/>
        <a:ext cx="5037024" cy="631976"/>
      </dsp:txXfrm>
    </dsp:sp>
    <dsp:sp modelId="{F624F052-2823-4FDB-AAEC-189BB0EF82D0}">
      <dsp:nvSpPr>
        <dsp:cNvPr id="0" name=""/>
        <dsp:cNvSpPr/>
      </dsp:nvSpPr>
      <dsp:spPr>
        <a:xfrm>
          <a:off x="0" y="1067245"/>
          <a:ext cx="5105400" cy="22521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2096" tIns="29210" rIns="163576" bIns="29210" numCol="1" spcCol="1270" anchor="t" anchorCtr="0">
          <a:noAutofit/>
        </a:bodyPr>
        <a:lstStyle/>
        <a:p>
          <a:pPr marL="228600" lvl="1" indent="-228600" algn="l" defTabSz="1022350">
            <a:lnSpc>
              <a:spcPct val="90000"/>
            </a:lnSpc>
            <a:spcBef>
              <a:spcPct val="0"/>
            </a:spcBef>
            <a:spcAft>
              <a:spcPct val="20000"/>
            </a:spcAft>
            <a:buChar char="•"/>
          </a:pPr>
          <a:r>
            <a:rPr lang="en-US" sz="2300" kern="1200" dirty="0">
              <a:solidFill>
                <a:prstClr val="black">
                  <a:hueOff val="0"/>
                  <a:satOff val="0"/>
                  <a:lumOff val="0"/>
                  <a:alphaOff val="0"/>
                </a:prstClr>
              </a:solidFill>
              <a:latin typeface="Calibri"/>
              <a:ea typeface="+mn-ea"/>
              <a:cs typeface="+mn-cs"/>
            </a:rPr>
            <a:t>Put diaper next to beer in the store</a:t>
          </a:r>
        </a:p>
        <a:p>
          <a:pPr marL="228600" lvl="1" indent="-228600" algn="l" defTabSz="1022350">
            <a:lnSpc>
              <a:spcPct val="90000"/>
            </a:lnSpc>
            <a:spcBef>
              <a:spcPct val="0"/>
            </a:spcBef>
            <a:spcAft>
              <a:spcPct val="20000"/>
            </a:spcAft>
            <a:buChar char="•"/>
          </a:pPr>
          <a:r>
            <a:rPr lang="en-US" sz="2300" kern="1200" dirty="0">
              <a:solidFill>
                <a:prstClr val="black">
                  <a:hueOff val="0"/>
                  <a:satOff val="0"/>
                  <a:lumOff val="0"/>
                  <a:alphaOff val="0"/>
                </a:prstClr>
              </a:solidFill>
              <a:latin typeface="Calibri"/>
              <a:ea typeface="+mn-ea"/>
              <a:cs typeface="+mn-cs"/>
            </a:rPr>
            <a:t>Put diaper away from beer in the store (why?)</a:t>
          </a:r>
        </a:p>
        <a:p>
          <a:pPr marL="228600" lvl="1" indent="-228600" algn="l" defTabSz="1022350">
            <a:lnSpc>
              <a:spcPct val="90000"/>
            </a:lnSpc>
            <a:spcBef>
              <a:spcPct val="0"/>
            </a:spcBef>
            <a:spcAft>
              <a:spcPct val="20000"/>
            </a:spcAft>
            <a:buChar char="•"/>
          </a:pPr>
          <a:r>
            <a:rPr lang="en-US" sz="2300" kern="1200" dirty="0">
              <a:solidFill>
                <a:prstClr val="black">
                  <a:hueOff val="0"/>
                  <a:satOff val="0"/>
                  <a:lumOff val="0"/>
                  <a:alphaOff val="0"/>
                </a:prstClr>
              </a:solidFill>
              <a:latin typeface="Calibri"/>
              <a:ea typeface="+mn-ea"/>
              <a:cs typeface="+mn-cs"/>
            </a:rPr>
            <a:t>Bundle beer and diaper into “New Parent Coping Kit” </a:t>
          </a:r>
        </a:p>
        <a:p>
          <a:pPr marL="228600" lvl="1" indent="-228600" algn="l" defTabSz="1022350">
            <a:lnSpc>
              <a:spcPct val="90000"/>
            </a:lnSpc>
            <a:spcBef>
              <a:spcPct val="0"/>
            </a:spcBef>
            <a:spcAft>
              <a:spcPct val="20000"/>
            </a:spcAft>
            <a:buChar char="•"/>
          </a:pPr>
          <a:r>
            <a:rPr lang="en-US" sz="2300" kern="1200" dirty="0"/>
            <a:t>What are some others?</a:t>
          </a:r>
        </a:p>
      </dsp:txBody>
      <dsp:txXfrm>
        <a:off x="0" y="1067245"/>
        <a:ext cx="5105400" cy="225216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image" Target="../media/image1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466E0CC-D3E2-4BF3-B481-A786CD468E36}" type="datetimeFigureOut">
              <a:rPr lang="en-US" smtClean="0"/>
              <a:t>10/22/2019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76CA605-1074-42B0-BCFD-13FC2C69DEBB}" type="slidenum">
              <a:rPr lang="en-US" smtClean="0"/>
              <a:t>‹#›</a:t>
            </a:fld>
            <a:endParaRPr lang="en-US"/>
          </a:p>
        </p:txBody>
      </p:sp>
    </p:spTree>
    <p:extLst>
      <p:ext uri="{BB962C8B-B14F-4D97-AF65-F5344CB8AC3E}">
        <p14:creationId xmlns:p14="http://schemas.microsoft.com/office/powerpoint/2010/main" val="22435807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6CA605-1074-42B0-BCFD-13FC2C69DEBB}" type="slidenum">
              <a:rPr lang="en-US" smtClean="0"/>
              <a:t>2</a:t>
            </a:fld>
            <a:endParaRPr lang="en-US"/>
          </a:p>
        </p:txBody>
      </p:sp>
    </p:spTree>
    <p:extLst>
      <p:ext uri="{BB962C8B-B14F-4D97-AF65-F5344CB8AC3E}">
        <p14:creationId xmlns:p14="http://schemas.microsoft.com/office/powerpoint/2010/main" val="6429493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76CA605-1074-42B0-BCFD-13FC2C69DEBB}" type="slidenum">
              <a:rPr lang="en-US" smtClean="0"/>
              <a:t>11</a:t>
            </a:fld>
            <a:endParaRPr lang="en-US"/>
          </a:p>
        </p:txBody>
      </p:sp>
    </p:spTree>
    <p:extLst>
      <p:ext uri="{BB962C8B-B14F-4D97-AF65-F5344CB8AC3E}">
        <p14:creationId xmlns:p14="http://schemas.microsoft.com/office/powerpoint/2010/main" val="11532979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6CA605-1074-42B0-BCFD-13FC2C69DEBB}" type="slidenum">
              <a:rPr lang="en-US" smtClean="0"/>
              <a:t>12</a:t>
            </a:fld>
            <a:endParaRPr lang="en-US"/>
          </a:p>
        </p:txBody>
      </p:sp>
    </p:spTree>
    <p:extLst>
      <p:ext uri="{BB962C8B-B14F-4D97-AF65-F5344CB8AC3E}">
        <p14:creationId xmlns:p14="http://schemas.microsoft.com/office/powerpoint/2010/main" val="12472530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6CA605-1074-42B0-BCFD-13FC2C69DEBB}" type="slidenum">
              <a:rPr lang="en-US" smtClean="0"/>
              <a:t>13</a:t>
            </a:fld>
            <a:endParaRPr lang="en-US"/>
          </a:p>
        </p:txBody>
      </p:sp>
    </p:spTree>
    <p:extLst>
      <p:ext uri="{BB962C8B-B14F-4D97-AF65-F5344CB8AC3E}">
        <p14:creationId xmlns:p14="http://schemas.microsoft.com/office/powerpoint/2010/main" val="25558405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6CA605-1074-42B0-BCFD-13FC2C69DEBB}" type="slidenum">
              <a:rPr lang="en-US" smtClean="0"/>
              <a:t>14</a:t>
            </a:fld>
            <a:endParaRPr lang="en-US"/>
          </a:p>
        </p:txBody>
      </p:sp>
    </p:spTree>
    <p:extLst>
      <p:ext uri="{BB962C8B-B14F-4D97-AF65-F5344CB8AC3E}">
        <p14:creationId xmlns:p14="http://schemas.microsoft.com/office/powerpoint/2010/main" val="14502224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76CA605-1074-42B0-BCFD-13FC2C69DEBB}" type="slidenum">
              <a:rPr lang="en-US" smtClean="0"/>
              <a:t>15</a:t>
            </a:fld>
            <a:endParaRPr lang="en-US"/>
          </a:p>
        </p:txBody>
      </p:sp>
    </p:spTree>
    <p:extLst>
      <p:ext uri="{BB962C8B-B14F-4D97-AF65-F5344CB8AC3E}">
        <p14:creationId xmlns:p14="http://schemas.microsoft.com/office/powerpoint/2010/main" val="39424880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6CA605-1074-42B0-BCFD-13FC2C69DEBB}" type="slidenum">
              <a:rPr lang="en-US" smtClean="0"/>
              <a:t>16</a:t>
            </a:fld>
            <a:endParaRPr lang="en-US"/>
          </a:p>
        </p:txBody>
      </p:sp>
    </p:spTree>
    <p:extLst>
      <p:ext uri="{BB962C8B-B14F-4D97-AF65-F5344CB8AC3E}">
        <p14:creationId xmlns:p14="http://schemas.microsoft.com/office/powerpoint/2010/main" val="19519662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6CA605-1074-42B0-BCFD-13FC2C69DEBB}" type="slidenum">
              <a:rPr lang="en-US" smtClean="0"/>
              <a:t>17</a:t>
            </a:fld>
            <a:endParaRPr lang="en-US"/>
          </a:p>
        </p:txBody>
      </p:sp>
    </p:spTree>
    <p:extLst>
      <p:ext uri="{BB962C8B-B14F-4D97-AF65-F5344CB8AC3E}">
        <p14:creationId xmlns:p14="http://schemas.microsoft.com/office/powerpoint/2010/main" val="29336353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76CA605-1074-42B0-BCFD-13FC2C69DEBB}" type="slidenum">
              <a:rPr lang="en-US" smtClean="0"/>
              <a:t>18</a:t>
            </a:fld>
            <a:endParaRPr lang="en-US"/>
          </a:p>
        </p:txBody>
      </p:sp>
    </p:spTree>
    <p:extLst>
      <p:ext uri="{BB962C8B-B14F-4D97-AF65-F5344CB8AC3E}">
        <p14:creationId xmlns:p14="http://schemas.microsoft.com/office/powerpoint/2010/main" val="271246379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6CA605-1074-42B0-BCFD-13FC2C69DEBB}" type="slidenum">
              <a:rPr lang="en-US" smtClean="0"/>
              <a:t>19</a:t>
            </a:fld>
            <a:endParaRPr lang="en-US"/>
          </a:p>
        </p:txBody>
      </p:sp>
    </p:spTree>
    <p:extLst>
      <p:ext uri="{BB962C8B-B14F-4D97-AF65-F5344CB8AC3E}">
        <p14:creationId xmlns:p14="http://schemas.microsoft.com/office/powerpoint/2010/main" val="35440640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CB3C21C-7FD6-454C-A2EF-3CBF830C1619}" type="slidenum">
              <a:rPr lang="en-US" smtClean="0"/>
              <a:t>21</a:t>
            </a:fld>
            <a:endParaRPr lang="en-US"/>
          </a:p>
        </p:txBody>
      </p:sp>
    </p:spTree>
    <p:extLst>
      <p:ext uri="{BB962C8B-B14F-4D97-AF65-F5344CB8AC3E}">
        <p14:creationId xmlns:p14="http://schemas.microsoft.com/office/powerpoint/2010/main" val="38868326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1B4EAA33-122E-467C-9B4B-C96C12A4672A}" type="slidenum">
              <a:rPr lang="en-US" smtClean="0"/>
              <a:t>3</a:t>
            </a:fld>
            <a:endParaRPr lang="en-US"/>
          </a:p>
        </p:txBody>
      </p:sp>
    </p:spTree>
    <p:extLst>
      <p:ext uri="{BB962C8B-B14F-4D97-AF65-F5344CB8AC3E}">
        <p14:creationId xmlns:p14="http://schemas.microsoft.com/office/powerpoint/2010/main" val="35994685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1B4EAA33-122E-467C-9B4B-C96C12A4672A}" type="slidenum">
              <a:rPr lang="en-US" smtClean="0"/>
              <a:t>4</a:t>
            </a:fld>
            <a:endParaRPr lang="en-US"/>
          </a:p>
        </p:txBody>
      </p:sp>
    </p:spTree>
    <p:extLst>
      <p:ext uri="{BB962C8B-B14F-4D97-AF65-F5344CB8AC3E}">
        <p14:creationId xmlns:p14="http://schemas.microsoft.com/office/powerpoint/2010/main" val="18372191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6CA605-1074-42B0-BCFD-13FC2C69DEBB}" type="slidenum">
              <a:rPr lang="en-US" smtClean="0"/>
              <a:t>5</a:t>
            </a:fld>
            <a:endParaRPr lang="en-US"/>
          </a:p>
        </p:txBody>
      </p:sp>
    </p:spTree>
    <p:extLst>
      <p:ext uri="{BB962C8B-B14F-4D97-AF65-F5344CB8AC3E}">
        <p14:creationId xmlns:p14="http://schemas.microsoft.com/office/powerpoint/2010/main" val="35860956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6CA605-1074-42B0-BCFD-13FC2C69DEBB}" type="slidenum">
              <a:rPr lang="en-US" smtClean="0"/>
              <a:t>6</a:t>
            </a:fld>
            <a:endParaRPr lang="en-US"/>
          </a:p>
        </p:txBody>
      </p:sp>
    </p:spTree>
    <p:extLst>
      <p:ext uri="{BB962C8B-B14F-4D97-AF65-F5344CB8AC3E}">
        <p14:creationId xmlns:p14="http://schemas.microsoft.com/office/powerpoint/2010/main" val="5212942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6CA605-1074-42B0-BCFD-13FC2C69DEBB}" type="slidenum">
              <a:rPr lang="en-US" smtClean="0"/>
              <a:t>7</a:t>
            </a:fld>
            <a:endParaRPr lang="en-US"/>
          </a:p>
        </p:txBody>
      </p:sp>
    </p:spTree>
    <p:extLst>
      <p:ext uri="{BB962C8B-B14F-4D97-AF65-F5344CB8AC3E}">
        <p14:creationId xmlns:p14="http://schemas.microsoft.com/office/powerpoint/2010/main" val="32437278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6CA605-1074-42B0-BCFD-13FC2C69DEBB}" type="slidenum">
              <a:rPr lang="en-US" smtClean="0"/>
              <a:t>8</a:t>
            </a:fld>
            <a:endParaRPr lang="en-US"/>
          </a:p>
        </p:txBody>
      </p:sp>
    </p:spTree>
    <p:extLst>
      <p:ext uri="{BB962C8B-B14F-4D97-AF65-F5344CB8AC3E}">
        <p14:creationId xmlns:p14="http://schemas.microsoft.com/office/powerpoint/2010/main" val="17102193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76CA605-1074-42B0-BCFD-13FC2C69DEBB}" type="slidenum">
              <a:rPr lang="en-US" smtClean="0"/>
              <a:t>9</a:t>
            </a:fld>
            <a:endParaRPr lang="en-US"/>
          </a:p>
        </p:txBody>
      </p:sp>
    </p:spTree>
    <p:extLst>
      <p:ext uri="{BB962C8B-B14F-4D97-AF65-F5344CB8AC3E}">
        <p14:creationId xmlns:p14="http://schemas.microsoft.com/office/powerpoint/2010/main" val="28488597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6CA605-1074-42B0-BCFD-13FC2C69DEBB}" type="slidenum">
              <a:rPr lang="en-US" smtClean="0"/>
              <a:t>10</a:t>
            </a:fld>
            <a:endParaRPr lang="en-US"/>
          </a:p>
        </p:txBody>
      </p:sp>
    </p:spTree>
    <p:extLst>
      <p:ext uri="{BB962C8B-B14F-4D97-AF65-F5344CB8AC3E}">
        <p14:creationId xmlns:p14="http://schemas.microsoft.com/office/powerpoint/2010/main" val="99377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EF2F712-DEC1-4D11-BB75-1B8BB562B3B6}" type="datetimeFigureOut">
              <a:rPr lang="en-US" smtClean="0"/>
              <a:t>10/22/2019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2E3F3A-5127-4A14-90E0-AA7D97A0C91A}" type="slidenum">
              <a:rPr lang="en-US" smtClean="0"/>
              <a:t>‹#›</a:t>
            </a:fld>
            <a:endParaRPr lang="en-US"/>
          </a:p>
        </p:txBody>
      </p:sp>
    </p:spTree>
    <p:extLst>
      <p:ext uri="{BB962C8B-B14F-4D97-AF65-F5344CB8AC3E}">
        <p14:creationId xmlns:p14="http://schemas.microsoft.com/office/powerpoint/2010/main" val="9746501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EF2F712-DEC1-4D11-BB75-1B8BB562B3B6}" type="datetimeFigureOut">
              <a:rPr lang="en-US" smtClean="0"/>
              <a:t>10/22/2019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2E3F3A-5127-4A14-90E0-AA7D97A0C91A}" type="slidenum">
              <a:rPr lang="en-US" smtClean="0"/>
              <a:t>‹#›</a:t>
            </a:fld>
            <a:endParaRPr lang="en-US"/>
          </a:p>
        </p:txBody>
      </p:sp>
    </p:spTree>
    <p:extLst>
      <p:ext uri="{BB962C8B-B14F-4D97-AF65-F5344CB8AC3E}">
        <p14:creationId xmlns:p14="http://schemas.microsoft.com/office/powerpoint/2010/main" val="7505167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EF2F712-DEC1-4D11-BB75-1B8BB562B3B6}" type="datetimeFigureOut">
              <a:rPr lang="en-US" smtClean="0"/>
              <a:t>10/22/2019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2E3F3A-5127-4A14-90E0-AA7D97A0C91A}" type="slidenum">
              <a:rPr lang="en-US" smtClean="0"/>
              <a:t>‹#›</a:t>
            </a:fld>
            <a:endParaRPr lang="en-US"/>
          </a:p>
        </p:txBody>
      </p:sp>
    </p:spTree>
    <p:extLst>
      <p:ext uri="{BB962C8B-B14F-4D97-AF65-F5344CB8AC3E}">
        <p14:creationId xmlns:p14="http://schemas.microsoft.com/office/powerpoint/2010/main" val="36432431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EF2F712-DEC1-4D11-BB75-1B8BB562B3B6}" type="datetimeFigureOut">
              <a:rPr lang="en-US" smtClean="0"/>
              <a:t>10/22/2019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2E3F3A-5127-4A14-90E0-AA7D97A0C91A}" type="slidenum">
              <a:rPr lang="en-US" smtClean="0"/>
              <a:t>‹#›</a:t>
            </a:fld>
            <a:endParaRPr lang="en-US"/>
          </a:p>
        </p:txBody>
      </p:sp>
    </p:spTree>
    <p:extLst>
      <p:ext uri="{BB962C8B-B14F-4D97-AF65-F5344CB8AC3E}">
        <p14:creationId xmlns:p14="http://schemas.microsoft.com/office/powerpoint/2010/main" val="1753523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EF2F712-DEC1-4D11-BB75-1B8BB562B3B6}" type="datetimeFigureOut">
              <a:rPr lang="en-US" smtClean="0"/>
              <a:t>10/22/2019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2E3F3A-5127-4A14-90E0-AA7D97A0C91A}" type="slidenum">
              <a:rPr lang="en-US" smtClean="0"/>
              <a:t>‹#›</a:t>
            </a:fld>
            <a:endParaRPr lang="en-US"/>
          </a:p>
        </p:txBody>
      </p:sp>
    </p:spTree>
    <p:extLst>
      <p:ext uri="{BB962C8B-B14F-4D97-AF65-F5344CB8AC3E}">
        <p14:creationId xmlns:p14="http://schemas.microsoft.com/office/powerpoint/2010/main" val="4597349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EF2F712-DEC1-4D11-BB75-1B8BB562B3B6}" type="datetimeFigureOut">
              <a:rPr lang="en-US" smtClean="0"/>
              <a:t>10/22/2019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2E3F3A-5127-4A14-90E0-AA7D97A0C91A}" type="slidenum">
              <a:rPr lang="en-US" smtClean="0"/>
              <a:t>‹#›</a:t>
            </a:fld>
            <a:endParaRPr lang="en-US"/>
          </a:p>
        </p:txBody>
      </p:sp>
    </p:spTree>
    <p:extLst>
      <p:ext uri="{BB962C8B-B14F-4D97-AF65-F5344CB8AC3E}">
        <p14:creationId xmlns:p14="http://schemas.microsoft.com/office/powerpoint/2010/main" val="35441229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EF2F712-DEC1-4D11-BB75-1B8BB562B3B6}" type="datetimeFigureOut">
              <a:rPr lang="en-US" smtClean="0"/>
              <a:t>10/22/2019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12E3F3A-5127-4A14-90E0-AA7D97A0C91A}" type="slidenum">
              <a:rPr lang="en-US" smtClean="0"/>
              <a:t>‹#›</a:t>
            </a:fld>
            <a:endParaRPr lang="en-US"/>
          </a:p>
        </p:txBody>
      </p:sp>
    </p:spTree>
    <p:extLst>
      <p:ext uri="{BB962C8B-B14F-4D97-AF65-F5344CB8AC3E}">
        <p14:creationId xmlns:p14="http://schemas.microsoft.com/office/powerpoint/2010/main" val="7332952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EF2F712-DEC1-4D11-BB75-1B8BB562B3B6}" type="datetimeFigureOut">
              <a:rPr lang="en-US" smtClean="0"/>
              <a:t>10/22/2019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12E3F3A-5127-4A14-90E0-AA7D97A0C91A}" type="slidenum">
              <a:rPr lang="en-US" smtClean="0"/>
              <a:t>‹#›</a:t>
            </a:fld>
            <a:endParaRPr lang="en-US"/>
          </a:p>
        </p:txBody>
      </p:sp>
    </p:spTree>
    <p:extLst>
      <p:ext uri="{BB962C8B-B14F-4D97-AF65-F5344CB8AC3E}">
        <p14:creationId xmlns:p14="http://schemas.microsoft.com/office/powerpoint/2010/main" val="1731976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F2F712-DEC1-4D11-BB75-1B8BB562B3B6}" type="datetimeFigureOut">
              <a:rPr lang="en-US" smtClean="0"/>
              <a:t>10/22/2019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12E3F3A-5127-4A14-90E0-AA7D97A0C91A}" type="slidenum">
              <a:rPr lang="en-US" smtClean="0"/>
              <a:t>‹#›</a:t>
            </a:fld>
            <a:endParaRPr lang="en-US"/>
          </a:p>
        </p:txBody>
      </p:sp>
    </p:spTree>
    <p:extLst>
      <p:ext uri="{BB962C8B-B14F-4D97-AF65-F5344CB8AC3E}">
        <p14:creationId xmlns:p14="http://schemas.microsoft.com/office/powerpoint/2010/main" val="22804798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EF2F712-DEC1-4D11-BB75-1B8BB562B3B6}" type="datetimeFigureOut">
              <a:rPr lang="en-US" smtClean="0"/>
              <a:t>10/22/2019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2E3F3A-5127-4A14-90E0-AA7D97A0C91A}" type="slidenum">
              <a:rPr lang="en-US" smtClean="0"/>
              <a:t>‹#›</a:t>
            </a:fld>
            <a:endParaRPr lang="en-US"/>
          </a:p>
        </p:txBody>
      </p:sp>
    </p:spTree>
    <p:extLst>
      <p:ext uri="{BB962C8B-B14F-4D97-AF65-F5344CB8AC3E}">
        <p14:creationId xmlns:p14="http://schemas.microsoft.com/office/powerpoint/2010/main" val="8168143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EF2F712-DEC1-4D11-BB75-1B8BB562B3B6}" type="datetimeFigureOut">
              <a:rPr lang="en-US" smtClean="0"/>
              <a:t>10/22/2019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2E3F3A-5127-4A14-90E0-AA7D97A0C91A}" type="slidenum">
              <a:rPr lang="en-US" smtClean="0"/>
              <a:t>‹#›</a:t>
            </a:fld>
            <a:endParaRPr lang="en-US"/>
          </a:p>
        </p:txBody>
      </p:sp>
    </p:spTree>
    <p:extLst>
      <p:ext uri="{BB962C8B-B14F-4D97-AF65-F5344CB8AC3E}">
        <p14:creationId xmlns:p14="http://schemas.microsoft.com/office/powerpoint/2010/main" val="30439273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F2F712-DEC1-4D11-BB75-1B8BB562B3B6}" type="datetimeFigureOut">
              <a:rPr lang="en-US" smtClean="0"/>
              <a:t>10/22/2019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2E3F3A-5127-4A14-90E0-AA7D97A0C91A}" type="slidenum">
              <a:rPr lang="en-US" smtClean="0"/>
              <a:t>‹#›</a:t>
            </a:fld>
            <a:endParaRPr lang="en-US"/>
          </a:p>
        </p:txBody>
      </p:sp>
    </p:spTree>
    <p:extLst>
      <p:ext uri="{BB962C8B-B14F-4D97-AF65-F5344CB8AC3E}">
        <p14:creationId xmlns:p14="http://schemas.microsoft.com/office/powerpoint/2010/main" val="4426097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5.wmf"/><Relationship Id="rId4" Type="http://schemas.openxmlformats.org/officeDocument/2006/relationships/oleObject" Target="../embeddings/oleObject1.bin"/></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6.wmf"/><Relationship Id="rId4" Type="http://schemas.openxmlformats.org/officeDocument/2006/relationships/oleObject" Target="../embeddings/oleObject2.bin"/></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4.xml"/><Relationship Id="rId7" Type="http://schemas.openxmlformats.org/officeDocument/2006/relationships/image" Target="../media/image8.w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4.bin"/><Relationship Id="rId5" Type="http://schemas.openxmlformats.org/officeDocument/2006/relationships/image" Target="../media/image7.wmf"/><Relationship Id="rId4" Type="http://schemas.openxmlformats.org/officeDocument/2006/relationships/oleObject" Target="../embeddings/oleObject3.bin"/></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9.wmf"/><Relationship Id="rId4" Type="http://schemas.openxmlformats.org/officeDocument/2006/relationships/oleObject" Target="../embeddings/oleObject5.bin"/></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8.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www.superfreshfood.com/my+Rewards_application.asp" TargetMode="External"/><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 Id="rId9" Type="http://schemas.openxmlformats.org/officeDocument/2006/relationships/image" Target="../media/image1.gif"/></Relationships>
</file>

<file path=ppt/slides/_rels/slide20.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12.wmf"/><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oleObject" Target="../embeddings/oleObject7.bin"/><Relationship Id="rId5" Type="http://schemas.openxmlformats.org/officeDocument/2006/relationships/image" Target="../media/image11.wmf"/><Relationship Id="rId4" Type="http://schemas.openxmlformats.org/officeDocument/2006/relationships/oleObject" Target="../embeddings/oleObject6.bin"/></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4.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752600"/>
            <a:ext cx="8077200" cy="2384425"/>
          </a:xfrm>
        </p:spPr>
        <p:txBody>
          <a:bodyPr>
            <a:normAutofit/>
          </a:bodyPr>
          <a:lstStyle/>
          <a:p>
            <a:pPr algn="l"/>
            <a:r>
              <a:rPr lang="en-US" i="1" dirty="0"/>
              <a:t>Association Rule Mining</a:t>
            </a:r>
            <a:endParaRPr lang="en-US" dirty="0"/>
          </a:p>
        </p:txBody>
      </p:sp>
      <p:sp>
        <p:nvSpPr>
          <p:cNvPr id="5" name="Rectangle 4"/>
          <p:cNvSpPr/>
          <p:nvPr/>
        </p:nvSpPr>
        <p:spPr>
          <a:xfrm>
            <a:off x="0" y="0"/>
            <a:ext cx="9144000" cy="914400"/>
          </a:xfrm>
          <a:prstGeom prst="rect">
            <a:avLst/>
          </a:prstGeom>
          <a:solidFill>
            <a:srgbClr val="A326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dirty="0">
                <a:latin typeface="+mj-lt"/>
                <a:cs typeface="Myriad Arabic" panose="01010101010101010101" pitchFamily="50" charset="-78"/>
              </a:rPr>
              <a:t>MIS2502: Data Analytics</a:t>
            </a:r>
            <a:endParaRPr lang="en-US" sz="4000" dirty="0">
              <a:latin typeface="+mj-lt"/>
            </a:endParaRPr>
          </a:p>
        </p:txBody>
      </p:sp>
      <p:sp>
        <p:nvSpPr>
          <p:cNvPr id="6" name="Subtitle 2"/>
          <p:cNvSpPr txBox="1">
            <a:spLocks/>
          </p:cNvSpPr>
          <p:nvPr/>
        </p:nvSpPr>
        <p:spPr>
          <a:xfrm>
            <a:off x="2667000" y="5791200"/>
            <a:ext cx="6489700" cy="9906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r"/>
            <a:r>
              <a:rPr lang="en-US" sz="2400" b="1" dirty="0">
                <a:solidFill>
                  <a:schemeClr val="tx1">
                    <a:lumMod val="50000"/>
                    <a:lumOff val="50000"/>
                  </a:schemeClr>
                </a:solidFill>
              </a:rPr>
              <a:t>JaeHwuen Jung</a:t>
            </a:r>
            <a:br>
              <a:rPr lang="en-US" sz="2400" b="1" dirty="0">
                <a:solidFill>
                  <a:schemeClr val="tx1">
                    <a:lumMod val="50000"/>
                    <a:lumOff val="50000"/>
                  </a:schemeClr>
                </a:solidFill>
              </a:rPr>
            </a:br>
            <a:r>
              <a:rPr lang="en-US" sz="1600" dirty="0">
                <a:solidFill>
                  <a:schemeClr val="tx1">
                    <a:lumMod val="50000"/>
                    <a:lumOff val="50000"/>
                  </a:schemeClr>
                </a:solidFill>
              </a:rPr>
              <a:t>jaejung@temple.edu</a:t>
            </a:r>
            <a:br>
              <a:rPr lang="en-US" sz="1600" dirty="0">
                <a:solidFill>
                  <a:schemeClr val="tx1">
                    <a:lumMod val="50000"/>
                    <a:lumOff val="50000"/>
                  </a:schemeClr>
                </a:solidFill>
              </a:rPr>
            </a:br>
            <a:r>
              <a:rPr lang="en-US" sz="1600" dirty="0">
                <a:solidFill>
                  <a:schemeClr val="tx1">
                    <a:lumMod val="50000"/>
                    <a:lumOff val="50000"/>
                  </a:schemeClr>
                </a:solidFill>
              </a:rPr>
              <a:t>http://community.mis.temple.edu/jaejung</a:t>
            </a:r>
          </a:p>
        </p:txBody>
      </p:sp>
    </p:spTree>
    <p:extLst>
      <p:ext uri="{BB962C8B-B14F-4D97-AF65-F5344CB8AC3E}">
        <p14:creationId xmlns:p14="http://schemas.microsoft.com/office/powerpoint/2010/main" val="32628079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a:t>Confidence (c)</a:t>
            </a:r>
          </a:p>
        </p:txBody>
      </p:sp>
      <p:sp>
        <p:nvSpPr>
          <p:cNvPr id="3" name="Content Placeholder 2"/>
          <p:cNvSpPr>
            <a:spLocks noGrp="1"/>
          </p:cNvSpPr>
          <p:nvPr>
            <p:ph idx="1"/>
          </p:nvPr>
        </p:nvSpPr>
        <p:spPr>
          <a:xfrm>
            <a:off x="228600" y="1173162"/>
            <a:ext cx="5257800" cy="4876800"/>
          </a:xfrm>
        </p:spPr>
        <p:txBody>
          <a:bodyPr>
            <a:normAutofit/>
          </a:bodyPr>
          <a:lstStyle/>
          <a:p>
            <a:r>
              <a:rPr lang="en-US" sz="2800" b="1" dirty="0">
                <a:latin typeface="Arial" charset="0"/>
                <a:sym typeface="Symbol" pitchFamily="18" charset="2"/>
              </a:rPr>
              <a:t>Confidence (c) </a:t>
            </a:r>
            <a:r>
              <a:rPr lang="en-US" sz="2800" dirty="0">
                <a:latin typeface="Arial" charset="0"/>
                <a:sym typeface="Symbol" pitchFamily="18" charset="2"/>
              </a:rPr>
              <a:t>is the strength of the association</a:t>
            </a:r>
          </a:p>
          <a:p>
            <a:pPr lvl="1"/>
            <a:r>
              <a:rPr lang="en-US" sz="2400" dirty="0">
                <a:latin typeface="Arial" charset="0"/>
                <a:sym typeface="Symbol" pitchFamily="18" charset="2"/>
              </a:rPr>
              <a:t>Measures how often items in Y appear in transactions that contain X</a:t>
            </a:r>
          </a:p>
          <a:p>
            <a:pPr lvl="1"/>
            <a:endParaRPr lang="en-US" dirty="0">
              <a:sym typeface="Symbol" pitchFamily="18" charset="2"/>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784547403"/>
              </p:ext>
            </p:extLst>
          </p:nvPr>
        </p:nvGraphicFramePr>
        <p:xfrm>
          <a:off x="669925" y="3556026"/>
          <a:ext cx="3902075" cy="1606550"/>
        </p:xfrm>
        <a:graphic>
          <a:graphicData uri="http://schemas.openxmlformats.org/presentationml/2006/ole">
            <mc:AlternateContent xmlns:mc="http://schemas.openxmlformats.org/markup-compatibility/2006">
              <mc:Choice xmlns:v="urn:schemas-microsoft-com:vml" Requires="v">
                <p:oleObj spid="_x0000_s1178" name="Equation" r:id="rId4" imgW="1968480" imgH="799920" progId="Equation.3">
                  <p:embed/>
                </p:oleObj>
              </mc:Choice>
              <mc:Fallback>
                <p:oleObj name="Equation" r:id="rId4" imgW="1968480" imgH="799920" progId="Equation.3">
                  <p:embed/>
                  <p:pic>
                    <p:nvPicPr>
                      <p:cNvPr id="0" name=""/>
                      <p:cNvPicPr>
                        <a:picLocks noChangeAspect="1" noChangeArrowheads="1"/>
                      </p:cNvPicPr>
                      <p:nvPr/>
                    </p:nvPicPr>
                    <p:blipFill>
                      <a:blip r:embed="rId5"/>
                      <a:srcRect/>
                      <a:stretch>
                        <a:fillRect/>
                      </a:stretch>
                    </p:blipFill>
                    <p:spPr bwMode="auto">
                      <a:xfrm>
                        <a:off x="669925" y="3556026"/>
                        <a:ext cx="3902075" cy="1606550"/>
                      </a:xfrm>
                      <a:prstGeom prst="rect">
                        <a:avLst/>
                      </a:prstGeom>
                      <a:noFill/>
                      <a:ln>
                        <a:noFill/>
                      </a:ln>
                      <a:effectLst/>
                    </p:spPr>
                  </p:pic>
                </p:oleObj>
              </mc:Fallback>
            </mc:AlternateContent>
          </a:graphicData>
        </a:graphic>
      </p:graphicFrame>
      <p:sp>
        <p:nvSpPr>
          <p:cNvPr id="6" name="Rounded Rectangle 5"/>
          <p:cNvSpPr/>
          <p:nvPr/>
        </p:nvSpPr>
        <p:spPr>
          <a:xfrm>
            <a:off x="5387340" y="4928266"/>
            <a:ext cx="3124200" cy="1884347"/>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000" dirty="0"/>
              <a:t>This says 67% of the times when you have milk and diapers in the </a:t>
            </a:r>
            <a:r>
              <a:rPr lang="en-US" sz="2000" dirty="0" err="1"/>
              <a:t>itemset</a:t>
            </a:r>
            <a:r>
              <a:rPr lang="en-US" sz="2000" dirty="0"/>
              <a:t> you also have beer!</a:t>
            </a:r>
          </a:p>
        </p:txBody>
      </p:sp>
      <p:sp>
        <p:nvSpPr>
          <p:cNvPr id="7" name="TextBox 6"/>
          <p:cNvSpPr txBox="1"/>
          <p:nvPr/>
        </p:nvSpPr>
        <p:spPr>
          <a:xfrm>
            <a:off x="1028700" y="5509119"/>
            <a:ext cx="3886200" cy="1117881"/>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US" sz="2400" dirty="0"/>
              <a:t>c must be between 0 and 1</a:t>
            </a:r>
            <a:br>
              <a:rPr lang="en-US" sz="2400" dirty="0"/>
            </a:br>
            <a:r>
              <a:rPr lang="en-US" sz="2000" dirty="0"/>
              <a:t>1 is a complete association</a:t>
            </a:r>
          </a:p>
          <a:p>
            <a:r>
              <a:rPr lang="en-US" sz="2000" dirty="0"/>
              <a:t>0 is no association</a:t>
            </a:r>
          </a:p>
        </p:txBody>
      </p:sp>
      <p:graphicFrame>
        <p:nvGraphicFramePr>
          <p:cNvPr id="8" name="Content Placeholder 3"/>
          <p:cNvGraphicFramePr>
            <a:graphicFrameLocks/>
          </p:cNvGraphicFramePr>
          <p:nvPr>
            <p:extLst>
              <p:ext uri="{D42A27DB-BD31-4B8C-83A1-F6EECF244321}">
                <p14:modId xmlns:p14="http://schemas.microsoft.com/office/powerpoint/2010/main" val="760605625"/>
              </p:ext>
            </p:extLst>
          </p:nvPr>
        </p:nvGraphicFramePr>
        <p:xfrm>
          <a:off x="5536949" y="1143000"/>
          <a:ext cx="3553778" cy="2438400"/>
        </p:xfrm>
        <a:graphic>
          <a:graphicData uri="http://schemas.openxmlformats.org/drawingml/2006/table">
            <a:tbl>
              <a:tblPr firstRow="1" bandRow="1">
                <a:tableStyleId>{10A1B5D5-9B99-4C35-A422-299274C87663}</a:tableStyleId>
              </a:tblPr>
              <a:tblGrid>
                <a:gridCol w="1144448">
                  <a:extLst>
                    <a:ext uri="{9D8B030D-6E8A-4147-A177-3AD203B41FA5}">
                      <a16:colId xmlns:a16="http://schemas.microsoft.com/office/drawing/2014/main" val="20000"/>
                    </a:ext>
                  </a:extLst>
                </a:gridCol>
                <a:gridCol w="2409330">
                  <a:extLst>
                    <a:ext uri="{9D8B030D-6E8A-4147-A177-3AD203B41FA5}">
                      <a16:colId xmlns:a16="http://schemas.microsoft.com/office/drawing/2014/main" val="20001"/>
                    </a:ext>
                  </a:extLst>
                </a:gridCol>
              </a:tblGrid>
              <a:tr h="443345">
                <a:tc>
                  <a:txBody>
                    <a:bodyPr/>
                    <a:lstStyle/>
                    <a:p>
                      <a:pPr algn="ctr"/>
                      <a:r>
                        <a:rPr lang="en-US" sz="1600" dirty="0"/>
                        <a:t>Basket</a:t>
                      </a:r>
                    </a:p>
                  </a:txBody>
                  <a:tcPr/>
                </a:tc>
                <a:tc>
                  <a:txBody>
                    <a:bodyPr/>
                    <a:lstStyle/>
                    <a:p>
                      <a:pPr algn="ctr"/>
                      <a:r>
                        <a:rPr lang="en-US" sz="1600" dirty="0"/>
                        <a:t>Items</a:t>
                      </a:r>
                    </a:p>
                  </a:txBody>
                  <a:tcPr/>
                </a:tc>
                <a:extLst>
                  <a:ext uri="{0D108BD9-81ED-4DB2-BD59-A6C34878D82A}">
                    <a16:rowId xmlns:a16="http://schemas.microsoft.com/office/drawing/2014/main" val="10000"/>
                  </a:ext>
                </a:extLst>
              </a:tr>
              <a:tr h="399011">
                <a:tc>
                  <a:txBody>
                    <a:bodyPr/>
                    <a:lstStyle/>
                    <a:p>
                      <a:pPr algn="ctr"/>
                      <a:r>
                        <a:rPr lang="en-US" sz="1600" dirty="0"/>
                        <a:t>1</a:t>
                      </a:r>
                    </a:p>
                  </a:txBody>
                  <a:tcPr/>
                </a:tc>
                <a:tc>
                  <a:txBody>
                    <a:bodyPr/>
                    <a:lstStyle/>
                    <a:p>
                      <a:pPr marL="0" marR="0" algn="ctr" defTabSz="914400" rtl="0" eaLnBrk="1" latinLnBrk="0" hangingPunct="1">
                        <a:spcBef>
                          <a:spcPts val="0"/>
                        </a:spcBef>
                        <a:spcAft>
                          <a:spcPts val="0"/>
                        </a:spcAft>
                      </a:pPr>
                      <a:r>
                        <a:rPr lang="en-US" sz="1600" kern="1200" dirty="0"/>
                        <a:t>Bread, Milk</a:t>
                      </a:r>
                      <a:endParaRPr lang="en-US" sz="1600" kern="1200" dirty="0">
                        <a:solidFill>
                          <a:schemeClr val="dk1"/>
                        </a:solidFill>
                        <a:latin typeface="+mn-lt"/>
                        <a:ea typeface="+mn-ea"/>
                        <a:cs typeface="+mn-cs"/>
                      </a:endParaRPr>
                    </a:p>
                  </a:txBody>
                  <a:tcPr marL="68580" marR="68580" marT="0" marB="0"/>
                </a:tc>
                <a:extLst>
                  <a:ext uri="{0D108BD9-81ED-4DB2-BD59-A6C34878D82A}">
                    <a16:rowId xmlns:a16="http://schemas.microsoft.com/office/drawing/2014/main" val="10001"/>
                  </a:ext>
                </a:extLst>
              </a:tr>
              <a:tr h="399011">
                <a:tc>
                  <a:txBody>
                    <a:bodyPr/>
                    <a:lstStyle/>
                    <a:p>
                      <a:pPr algn="ctr"/>
                      <a:r>
                        <a:rPr lang="en-US" sz="1600" dirty="0"/>
                        <a:t>2</a:t>
                      </a:r>
                    </a:p>
                  </a:txBody>
                  <a:tcPr/>
                </a:tc>
                <a:tc>
                  <a:txBody>
                    <a:bodyPr/>
                    <a:lstStyle/>
                    <a:p>
                      <a:pPr marL="0" marR="0" algn="ctr" defTabSz="914400" rtl="0" eaLnBrk="1" latinLnBrk="0" hangingPunct="1">
                        <a:spcBef>
                          <a:spcPts val="0"/>
                        </a:spcBef>
                        <a:spcAft>
                          <a:spcPts val="0"/>
                        </a:spcAft>
                      </a:pPr>
                      <a:r>
                        <a:rPr lang="en-US" sz="1600" kern="1200" dirty="0"/>
                        <a:t>Bread, Diapers, </a:t>
                      </a:r>
                      <a:r>
                        <a:rPr lang="en-US" sz="1600" kern="1200" dirty="0">
                          <a:solidFill>
                            <a:srgbClr val="00B050"/>
                          </a:solidFill>
                        </a:rPr>
                        <a:t>Beer</a:t>
                      </a:r>
                      <a:r>
                        <a:rPr lang="en-US" sz="1600" kern="1200" dirty="0"/>
                        <a:t>, Eggs</a:t>
                      </a:r>
                      <a:endParaRPr lang="en-US" sz="1600" kern="1200" dirty="0">
                        <a:solidFill>
                          <a:schemeClr val="dk1"/>
                        </a:solidFill>
                        <a:latin typeface="+mn-lt"/>
                        <a:ea typeface="+mn-ea"/>
                        <a:cs typeface="+mn-cs"/>
                      </a:endParaRPr>
                    </a:p>
                  </a:txBody>
                  <a:tcPr marL="68580" marR="68580" marT="0" marB="0"/>
                </a:tc>
                <a:extLst>
                  <a:ext uri="{0D108BD9-81ED-4DB2-BD59-A6C34878D82A}">
                    <a16:rowId xmlns:a16="http://schemas.microsoft.com/office/drawing/2014/main" val="10002"/>
                  </a:ext>
                </a:extLst>
              </a:tr>
              <a:tr h="399011">
                <a:tc>
                  <a:txBody>
                    <a:bodyPr/>
                    <a:lstStyle/>
                    <a:p>
                      <a:pPr algn="ctr"/>
                      <a:r>
                        <a:rPr lang="en-US" sz="1600" dirty="0"/>
                        <a:t>3</a:t>
                      </a:r>
                    </a:p>
                  </a:txBody>
                  <a:tcPr/>
                </a:tc>
                <a:tc>
                  <a:txBody>
                    <a:bodyPr/>
                    <a:lstStyle/>
                    <a:p>
                      <a:pPr marL="0" marR="0" algn="ctr" defTabSz="914400" rtl="0" eaLnBrk="1" latinLnBrk="0" hangingPunct="1">
                        <a:spcBef>
                          <a:spcPts val="0"/>
                        </a:spcBef>
                        <a:spcAft>
                          <a:spcPts val="0"/>
                        </a:spcAft>
                      </a:pPr>
                      <a:r>
                        <a:rPr lang="en-US" sz="1600" kern="1200" dirty="0">
                          <a:solidFill>
                            <a:srgbClr val="FF0000"/>
                          </a:solidFill>
                        </a:rPr>
                        <a:t>Milk, Diapers, </a:t>
                      </a:r>
                      <a:r>
                        <a:rPr lang="en-US" sz="1600" kern="1200" dirty="0">
                          <a:solidFill>
                            <a:srgbClr val="00B050"/>
                          </a:solidFill>
                        </a:rPr>
                        <a:t>Beer</a:t>
                      </a:r>
                      <a:r>
                        <a:rPr lang="en-US" sz="1600" kern="1200" dirty="0"/>
                        <a:t>, Coke </a:t>
                      </a:r>
                      <a:endParaRPr lang="en-US" sz="1600" kern="1200" dirty="0">
                        <a:solidFill>
                          <a:schemeClr val="dk1"/>
                        </a:solidFill>
                        <a:latin typeface="+mn-lt"/>
                        <a:ea typeface="+mn-ea"/>
                        <a:cs typeface="+mn-cs"/>
                      </a:endParaRPr>
                    </a:p>
                  </a:txBody>
                  <a:tcPr marL="68580" marR="68580" marT="0" marB="0"/>
                </a:tc>
                <a:extLst>
                  <a:ext uri="{0D108BD9-81ED-4DB2-BD59-A6C34878D82A}">
                    <a16:rowId xmlns:a16="http://schemas.microsoft.com/office/drawing/2014/main" val="10003"/>
                  </a:ext>
                </a:extLst>
              </a:tr>
              <a:tr h="399011">
                <a:tc>
                  <a:txBody>
                    <a:bodyPr/>
                    <a:lstStyle/>
                    <a:p>
                      <a:pPr algn="ctr"/>
                      <a:r>
                        <a:rPr lang="en-US" sz="1600" dirty="0"/>
                        <a:t>4</a:t>
                      </a:r>
                    </a:p>
                  </a:txBody>
                  <a:tcPr/>
                </a:tc>
                <a:tc>
                  <a:txBody>
                    <a:bodyPr/>
                    <a:lstStyle/>
                    <a:p>
                      <a:pPr marL="0" marR="0" algn="ctr" defTabSz="914400" rtl="0" eaLnBrk="1" latinLnBrk="0" hangingPunct="1">
                        <a:spcBef>
                          <a:spcPts val="0"/>
                        </a:spcBef>
                        <a:spcAft>
                          <a:spcPts val="0"/>
                        </a:spcAft>
                      </a:pPr>
                      <a:r>
                        <a:rPr lang="en-US" sz="1600" kern="1200" dirty="0"/>
                        <a:t>Bread, </a:t>
                      </a:r>
                      <a:r>
                        <a:rPr lang="en-US" sz="1600" kern="1200" dirty="0">
                          <a:solidFill>
                            <a:srgbClr val="FF0000"/>
                          </a:solidFill>
                        </a:rPr>
                        <a:t>Milk, Diapers, </a:t>
                      </a:r>
                      <a:r>
                        <a:rPr lang="en-US" sz="1600" kern="1200" dirty="0">
                          <a:solidFill>
                            <a:srgbClr val="00B050"/>
                          </a:solidFill>
                        </a:rPr>
                        <a:t>Beer</a:t>
                      </a:r>
                      <a:endParaRPr lang="en-US" sz="1600" kern="1200" dirty="0">
                        <a:solidFill>
                          <a:srgbClr val="00B050"/>
                        </a:solidFill>
                        <a:latin typeface="+mn-lt"/>
                        <a:ea typeface="+mn-ea"/>
                        <a:cs typeface="+mn-cs"/>
                      </a:endParaRPr>
                    </a:p>
                  </a:txBody>
                  <a:tcPr marL="68580" marR="68580" marT="0" marB="0"/>
                </a:tc>
                <a:extLst>
                  <a:ext uri="{0D108BD9-81ED-4DB2-BD59-A6C34878D82A}">
                    <a16:rowId xmlns:a16="http://schemas.microsoft.com/office/drawing/2014/main" val="10004"/>
                  </a:ext>
                </a:extLst>
              </a:tr>
              <a:tr h="399011">
                <a:tc>
                  <a:txBody>
                    <a:bodyPr/>
                    <a:lstStyle/>
                    <a:p>
                      <a:pPr algn="ctr"/>
                      <a:r>
                        <a:rPr lang="en-US" sz="1600" dirty="0"/>
                        <a:t>5</a:t>
                      </a:r>
                    </a:p>
                  </a:txBody>
                  <a:tcPr/>
                </a:tc>
                <a:tc>
                  <a:txBody>
                    <a:bodyPr/>
                    <a:lstStyle/>
                    <a:p>
                      <a:pPr marL="0" marR="0" algn="ctr" defTabSz="914400" rtl="0" eaLnBrk="1" latinLnBrk="0" hangingPunct="1">
                        <a:spcBef>
                          <a:spcPts val="0"/>
                        </a:spcBef>
                        <a:spcAft>
                          <a:spcPts val="0"/>
                        </a:spcAft>
                      </a:pPr>
                      <a:r>
                        <a:rPr lang="en-US" sz="1600" kern="1200" dirty="0"/>
                        <a:t>Bread, </a:t>
                      </a:r>
                      <a:r>
                        <a:rPr lang="en-US" sz="1600" kern="1200" dirty="0">
                          <a:solidFill>
                            <a:srgbClr val="FF0000"/>
                          </a:solidFill>
                        </a:rPr>
                        <a:t>Milk, Diapers</a:t>
                      </a:r>
                      <a:r>
                        <a:rPr lang="en-US" sz="1600" kern="1200" dirty="0"/>
                        <a:t>, Coke </a:t>
                      </a:r>
                      <a:endParaRPr lang="en-US" sz="1600" kern="1200" dirty="0">
                        <a:solidFill>
                          <a:schemeClr val="dk1"/>
                        </a:solidFill>
                        <a:latin typeface="+mn-lt"/>
                        <a:ea typeface="+mn-ea"/>
                        <a:cs typeface="+mn-cs"/>
                      </a:endParaRPr>
                    </a:p>
                  </a:txBody>
                  <a:tcPr marL="68580" marR="68580" marT="0" marB="0"/>
                </a:tc>
                <a:extLst>
                  <a:ext uri="{0D108BD9-81ED-4DB2-BD59-A6C34878D82A}">
                    <a16:rowId xmlns:a16="http://schemas.microsoft.com/office/drawing/2014/main" val="10005"/>
                  </a:ext>
                </a:extLst>
              </a:tr>
            </a:tbl>
          </a:graphicData>
        </a:graphic>
      </p:graphicFrame>
      <p:sp>
        <p:nvSpPr>
          <p:cNvPr id="9" name="Rounded Rectangle 5"/>
          <p:cNvSpPr/>
          <p:nvPr/>
        </p:nvSpPr>
        <p:spPr>
          <a:xfrm>
            <a:off x="3200400" y="3544403"/>
            <a:ext cx="3429000" cy="3810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a:t>Support for total </a:t>
            </a:r>
            <a:r>
              <a:rPr lang="en-US" dirty="0" err="1"/>
              <a:t>itemset</a:t>
            </a:r>
            <a:r>
              <a:rPr lang="en-US" dirty="0"/>
              <a:t> X and Y</a:t>
            </a:r>
          </a:p>
        </p:txBody>
      </p:sp>
      <p:sp>
        <p:nvSpPr>
          <p:cNvPr id="10" name="Rounded Rectangle 6"/>
          <p:cNvSpPr/>
          <p:nvPr/>
        </p:nvSpPr>
        <p:spPr>
          <a:xfrm>
            <a:off x="3200400" y="3972489"/>
            <a:ext cx="3429000" cy="3810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a:t>Support for X</a:t>
            </a:r>
          </a:p>
        </p:txBody>
      </p:sp>
    </p:spTree>
    <p:extLst>
      <p:ext uri="{BB962C8B-B14F-4D97-AF65-F5344CB8AC3E}">
        <p14:creationId xmlns:p14="http://schemas.microsoft.com/office/powerpoint/2010/main" val="25084494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4343400" cy="1828800"/>
          </a:xfrm>
        </p:spPr>
        <p:txBody>
          <a:bodyPr>
            <a:normAutofit fontScale="90000"/>
          </a:bodyPr>
          <a:lstStyle/>
          <a:p>
            <a:pPr algn="l"/>
            <a:r>
              <a:rPr lang="en-US" dirty="0"/>
              <a:t>Calculating and Interpreting Confidence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4007841"/>
              </p:ext>
            </p:extLst>
          </p:nvPr>
        </p:nvGraphicFramePr>
        <p:xfrm>
          <a:off x="228600" y="2566060"/>
          <a:ext cx="7239000" cy="4267200"/>
        </p:xfrm>
        <a:graphic>
          <a:graphicData uri="http://schemas.openxmlformats.org/drawingml/2006/table">
            <a:tbl>
              <a:tblPr firstRow="1" bandRow="1">
                <a:tableStyleId>{7DF18680-E054-41AD-8BC1-D1AEF772440D}</a:tableStyleId>
              </a:tblPr>
              <a:tblGrid>
                <a:gridCol w="1978834">
                  <a:extLst>
                    <a:ext uri="{9D8B030D-6E8A-4147-A177-3AD203B41FA5}">
                      <a16:colId xmlns:a16="http://schemas.microsoft.com/office/drawing/2014/main" val="20000"/>
                    </a:ext>
                  </a:extLst>
                </a:gridCol>
                <a:gridCol w="1373966">
                  <a:extLst>
                    <a:ext uri="{9D8B030D-6E8A-4147-A177-3AD203B41FA5}">
                      <a16:colId xmlns:a16="http://schemas.microsoft.com/office/drawing/2014/main" val="20001"/>
                    </a:ext>
                  </a:extLst>
                </a:gridCol>
                <a:gridCol w="3886200">
                  <a:extLst>
                    <a:ext uri="{9D8B030D-6E8A-4147-A177-3AD203B41FA5}">
                      <a16:colId xmlns:a16="http://schemas.microsoft.com/office/drawing/2014/main" val="20002"/>
                    </a:ext>
                  </a:extLst>
                </a:gridCol>
              </a:tblGrid>
              <a:tr h="370840">
                <a:tc>
                  <a:txBody>
                    <a:bodyPr/>
                    <a:lstStyle/>
                    <a:p>
                      <a:r>
                        <a:rPr lang="en-US" sz="2000" dirty="0"/>
                        <a:t>Association Rule </a:t>
                      </a:r>
                      <a:br>
                        <a:rPr lang="en-US" sz="2000" dirty="0"/>
                      </a:br>
                      <a:r>
                        <a:rPr lang="en-US" sz="2000" dirty="0"/>
                        <a:t>(</a:t>
                      </a:r>
                      <a:r>
                        <a:rPr lang="en-US" sz="2000" dirty="0" err="1"/>
                        <a:t>a</a:t>
                      </a:r>
                      <a:r>
                        <a:rPr lang="en-US" sz="2000" dirty="0" err="1">
                          <a:sym typeface="Wingdings" panose="05000000000000000000" pitchFamily="2" charset="2"/>
                        </a:rPr>
                        <a:t>b</a:t>
                      </a:r>
                      <a:r>
                        <a:rPr lang="en-US" sz="2000" dirty="0">
                          <a:sym typeface="Wingdings" panose="05000000000000000000" pitchFamily="2" charset="2"/>
                        </a:rPr>
                        <a:t>)</a:t>
                      </a:r>
                      <a:endParaRPr lang="en-US" sz="2000" dirty="0"/>
                    </a:p>
                  </a:txBody>
                  <a:tcPr/>
                </a:tc>
                <a:tc>
                  <a:txBody>
                    <a:bodyPr/>
                    <a:lstStyle/>
                    <a:p>
                      <a:r>
                        <a:rPr lang="en-US" sz="2000" dirty="0"/>
                        <a:t>Confidence </a:t>
                      </a:r>
                      <a:br>
                        <a:rPr lang="en-US" sz="2000" dirty="0"/>
                      </a:br>
                      <a:r>
                        <a:rPr lang="en-US" sz="2000" baseline="0" dirty="0"/>
                        <a:t>(</a:t>
                      </a:r>
                      <a:r>
                        <a:rPr lang="en-US" sz="2000" baseline="0" dirty="0" err="1"/>
                        <a:t>a</a:t>
                      </a:r>
                      <a:r>
                        <a:rPr lang="en-US" sz="2000" baseline="0" dirty="0" err="1">
                          <a:sym typeface="Wingdings" panose="05000000000000000000" pitchFamily="2" charset="2"/>
                        </a:rPr>
                        <a:t>b</a:t>
                      </a:r>
                      <a:r>
                        <a:rPr lang="en-US" sz="2000" baseline="0" dirty="0">
                          <a:sym typeface="Wingdings" panose="05000000000000000000" pitchFamily="2" charset="2"/>
                        </a:rPr>
                        <a:t>)</a:t>
                      </a:r>
                      <a:endParaRPr lang="en-US" sz="2000" dirty="0"/>
                    </a:p>
                  </a:txBody>
                  <a:tcPr/>
                </a:tc>
                <a:tc>
                  <a:txBody>
                    <a:bodyPr/>
                    <a:lstStyle/>
                    <a:p>
                      <a:pPr algn="ctr"/>
                      <a:r>
                        <a:rPr lang="en-US" sz="2000" dirty="0"/>
                        <a:t>What it</a:t>
                      </a:r>
                      <a:r>
                        <a:rPr lang="en-US" sz="2000" baseline="0" dirty="0"/>
                        <a:t> </a:t>
                      </a:r>
                      <a:br>
                        <a:rPr lang="en-US" sz="2000" baseline="0" dirty="0"/>
                      </a:br>
                      <a:r>
                        <a:rPr lang="en-US" sz="2000" baseline="0" dirty="0"/>
                        <a:t>means</a:t>
                      </a:r>
                      <a:endParaRPr lang="en-US" sz="2000" dirty="0"/>
                    </a:p>
                  </a:txBody>
                  <a:tcPr/>
                </a:tc>
                <a:extLst>
                  <a:ext uri="{0D108BD9-81ED-4DB2-BD59-A6C34878D82A}">
                    <a16:rowId xmlns:a16="http://schemas.microsoft.com/office/drawing/2014/main" val="10000"/>
                  </a:ext>
                </a:extLst>
              </a:tr>
              <a:tr h="370840">
                <a:tc>
                  <a:txBody>
                    <a:bodyPr/>
                    <a:lstStyle/>
                    <a:p>
                      <a:r>
                        <a:rPr lang="en-US" sz="2000" dirty="0"/>
                        <a:t>{</a:t>
                      </a:r>
                      <a:r>
                        <a:rPr lang="en-US" sz="2000" dirty="0" err="1"/>
                        <a:t>Milk,Diapers</a:t>
                      </a:r>
                      <a:r>
                        <a:rPr lang="en-US" sz="2000" dirty="0"/>
                        <a:t>} </a:t>
                      </a:r>
                      <a:r>
                        <a:rPr lang="en-US" sz="2000" dirty="0">
                          <a:sym typeface="Symbol" pitchFamily="18" charset="2"/>
                        </a:rPr>
                        <a:t></a:t>
                      </a:r>
                      <a:r>
                        <a:rPr lang="en-US" sz="2000" dirty="0"/>
                        <a:t> {Beer}</a:t>
                      </a:r>
                    </a:p>
                  </a:txBody>
                  <a:tcPr/>
                </a:tc>
                <a:tc>
                  <a:txBody>
                    <a:bodyPr/>
                    <a:lstStyle/>
                    <a:p>
                      <a:r>
                        <a:rPr lang="en-US" sz="2000" dirty="0"/>
                        <a:t>0.4/0.6 = 2/3=</a:t>
                      </a:r>
                    </a:p>
                    <a:p>
                      <a:r>
                        <a:rPr lang="en-US" sz="2000" dirty="0"/>
                        <a:t>0.67</a:t>
                      </a:r>
                    </a:p>
                  </a:txBody>
                  <a:tcPr/>
                </a:tc>
                <a:tc>
                  <a:txBody>
                    <a:bodyPr/>
                    <a:lstStyle/>
                    <a:p>
                      <a:pPr marL="342900" indent="-342900">
                        <a:buFont typeface="Arial" panose="020B0604020202020204" pitchFamily="34" charset="0"/>
                        <a:buChar char="•"/>
                      </a:pPr>
                      <a:r>
                        <a:rPr lang="en-US" sz="1800" dirty="0"/>
                        <a:t>2 baskets have milk,</a:t>
                      </a:r>
                      <a:r>
                        <a:rPr lang="en-US" sz="1800" baseline="0" dirty="0"/>
                        <a:t> diapers, beer</a:t>
                      </a:r>
                    </a:p>
                    <a:p>
                      <a:pPr marL="342900" indent="-342900">
                        <a:buFont typeface="Arial" panose="020B0604020202020204" pitchFamily="34" charset="0"/>
                        <a:buChar char="•"/>
                      </a:pPr>
                      <a:r>
                        <a:rPr lang="en-US" sz="1800" baseline="0" dirty="0"/>
                        <a:t>3 baskets have milk and diapers</a:t>
                      </a:r>
                    </a:p>
                    <a:p>
                      <a:pPr marL="342900" indent="-342900">
                        <a:buFont typeface="Arial" panose="020B0604020202020204" pitchFamily="34" charset="0"/>
                        <a:buChar char="•"/>
                      </a:pPr>
                      <a:r>
                        <a:rPr lang="en-US" sz="1800" baseline="0" dirty="0"/>
                        <a:t>So, 67% of the baskets with milk and diapers also have beer</a:t>
                      </a:r>
                      <a:endParaRPr lang="en-US" sz="1800" dirty="0"/>
                    </a:p>
                  </a:txBody>
                  <a:tcPr/>
                </a:tc>
                <a:extLst>
                  <a:ext uri="{0D108BD9-81ED-4DB2-BD59-A6C34878D82A}">
                    <a16:rowId xmlns:a16="http://schemas.microsoft.com/office/drawing/2014/main" val="10001"/>
                  </a:ext>
                </a:extLst>
              </a:tr>
              <a:tr h="370840">
                <a:tc>
                  <a:txBody>
                    <a:bodyPr/>
                    <a:lstStyle/>
                    <a:p>
                      <a:r>
                        <a:rPr lang="en-US" sz="2000" dirty="0"/>
                        <a:t>{</a:t>
                      </a:r>
                      <a:r>
                        <a:rPr lang="en-US" sz="2000" dirty="0" err="1"/>
                        <a:t>Milk,Beer</a:t>
                      </a:r>
                      <a:r>
                        <a:rPr lang="en-US" sz="2000" dirty="0"/>
                        <a:t>} </a:t>
                      </a:r>
                      <a:r>
                        <a:rPr lang="en-US" sz="2000" dirty="0">
                          <a:sym typeface="Symbol" pitchFamily="18" charset="2"/>
                        </a:rPr>
                        <a:t> </a:t>
                      </a:r>
                      <a:r>
                        <a:rPr lang="en-US" sz="2000" dirty="0"/>
                        <a:t>{Diapers} </a:t>
                      </a:r>
                    </a:p>
                  </a:txBody>
                  <a:tcPr/>
                </a:tc>
                <a:tc>
                  <a:txBody>
                    <a:bodyPr/>
                    <a:lstStyle/>
                    <a:p>
                      <a:r>
                        <a:rPr lang="en-US" sz="2000" dirty="0"/>
                        <a:t>0.4/0.4 =</a:t>
                      </a:r>
                    </a:p>
                    <a:p>
                      <a:r>
                        <a:rPr lang="en-US" sz="2000" dirty="0"/>
                        <a:t>2/2=</a:t>
                      </a:r>
                    </a:p>
                    <a:p>
                      <a:r>
                        <a:rPr lang="en-US" sz="2000" dirty="0"/>
                        <a:t>1.0</a:t>
                      </a:r>
                    </a:p>
                  </a:txBody>
                  <a:tcPr/>
                </a:tc>
                <a:tc>
                  <a:txBody>
                    <a:bodyPr/>
                    <a:lstStyle/>
                    <a:p>
                      <a:pPr marL="342900" indent="-342900">
                        <a:buFont typeface="Arial" panose="020B0604020202020204" pitchFamily="34" charset="0"/>
                        <a:buChar char="•"/>
                      </a:pPr>
                      <a:r>
                        <a:rPr lang="en-US" sz="1800" dirty="0"/>
                        <a:t>2 baskets have milk,</a:t>
                      </a:r>
                      <a:r>
                        <a:rPr lang="en-US" sz="1800" baseline="0" dirty="0"/>
                        <a:t> diapers, beer</a:t>
                      </a:r>
                    </a:p>
                    <a:p>
                      <a:pPr marL="342900" indent="-342900">
                        <a:buFont typeface="Arial" panose="020B0604020202020204" pitchFamily="34" charset="0"/>
                        <a:buChar char="•"/>
                      </a:pPr>
                      <a:r>
                        <a:rPr lang="en-US" sz="1800" baseline="0" dirty="0"/>
                        <a:t>2 baskets have milk and beer</a:t>
                      </a:r>
                    </a:p>
                    <a:p>
                      <a:pPr marL="342900" indent="-342900">
                        <a:buFont typeface="Arial" panose="020B0604020202020204" pitchFamily="34" charset="0"/>
                        <a:buChar char="•"/>
                      </a:pPr>
                      <a:r>
                        <a:rPr lang="en-US" sz="1800" baseline="0" dirty="0"/>
                        <a:t>So, 100% of the baskets with milk and beer also have diapers</a:t>
                      </a:r>
                      <a:endParaRPr lang="en-US" sz="1800" dirty="0"/>
                    </a:p>
                  </a:txBody>
                  <a:tcPr/>
                </a:tc>
                <a:extLst>
                  <a:ext uri="{0D108BD9-81ED-4DB2-BD59-A6C34878D82A}">
                    <a16:rowId xmlns:a16="http://schemas.microsoft.com/office/drawing/2014/main" val="10002"/>
                  </a:ext>
                </a:extLst>
              </a:tr>
              <a:tr h="370840">
                <a:tc>
                  <a:txBody>
                    <a:bodyPr/>
                    <a:lstStyle/>
                    <a:p>
                      <a:r>
                        <a:rPr lang="en-US" sz="2000" dirty="0"/>
                        <a:t>{Milk} </a:t>
                      </a:r>
                      <a:r>
                        <a:rPr lang="en-US" sz="2000" dirty="0">
                          <a:sym typeface="Symbol" pitchFamily="18" charset="2"/>
                        </a:rPr>
                        <a:t> </a:t>
                      </a:r>
                      <a:r>
                        <a:rPr lang="en-US" sz="2000" dirty="0"/>
                        <a:t>{</a:t>
                      </a:r>
                      <a:r>
                        <a:rPr lang="en-US" sz="2000" dirty="0" err="1"/>
                        <a:t>Diapers,Beer</a:t>
                      </a:r>
                      <a:r>
                        <a:rPr lang="en-US" sz="2000" dirty="0"/>
                        <a:t>} </a:t>
                      </a:r>
                    </a:p>
                  </a:txBody>
                  <a:tcPr/>
                </a:tc>
                <a:tc>
                  <a:txBody>
                    <a:bodyPr/>
                    <a:lstStyle/>
                    <a:p>
                      <a:r>
                        <a:rPr lang="en-US" sz="2000" dirty="0"/>
                        <a:t>0.4/0.8 =</a:t>
                      </a:r>
                    </a:p>
                    <a:p>
                      <a:r>
                        <a:rPr lang="en-US" sz="2000" dirty="0"/>
                        <a:t>2/4 =</a:t>
                      </a:r>
                    </a:p>
                    <a:p>
                      <a:r>
                        <a:rPr lang="en-US" sz="2000" dirty="0"/>
                        <a:t>0.5</a:t>
                      </a:r>
                    </a:p>
                  </a:txBody>
                  <a:tcPr/>
                </a:tc>
                <a:tc>
                  <a:txBody>
                    <a:bodyPr/>
                    <a:lstStyle/>
                    <a:p>
                      <a:pPr marL="285750" indent="-285750">
                        <a:buFont typeface="Arial" panose="020B0604020202020204" pitchFamily="34" charset="0"/>
                        <a:buChar char="•"/>
                      </a:pPr>
                      <a:r>
                        <a:rPr lang="en-US" sz="1800" kern="1200" dirty="0">
                          <a:solidFill>
                            <a:schemeClr val="dk1"/>
                          </a:solidFill>
                          <a:latin typeface="+mn-lt"/>
                          <a:ea typeface="+mn-ea"/>
                          <a:cs typeface="+mn-cs"/>
                        </a:rPr>
                        <a:t>2 baskets have milk, diapers, beer</a:t>
                      </a:r>
                    </a:p>
                    <a:p>
                      <a:pPr marL="285750" indent="-285750">
                        <a:buFont typeface="Arial" panose="020B0604020202020204" pitchFamily="34" charset="0"/>
                        <a:buChar char="•"/>
                      </a:pPr>
                      <a:r>
                        <a:rPr lang="en-US" sz="1800" kern="1200" dirty="0">
                          <a:solidFill>
                            <a:schemeClr val="dk1"/>
                          </a:solidFill>
                          <a:latin typeface="+mn-lt"/>
                          <a:ea typeface="+mn-ea"/>
                          <a:cs typeface="+mn-cs"/>
                        </a:rPr>
                        <a:t>4 baskets have milk</a:t>
                      </a:r>
                    </a:p>
                    <a:p>
                      <a:pPr marL="285750" indent="-285750">
                        <a:buFont typeface="Arial" panose="020B0604020202020204" pitchFamily="34" charset="0"/>
                        <a:buChar char="•"/>
                      </a:pPr>
                      <a:r>
                        <a:rPr lang="en-US" sz="1800" kern="1200" dirty="0">
                          <a:solidFill>
                            <a:schemeClr val="dk1"/>
                          </a:solidFill>
                          <a:latin typeface="+mn-lt"/>
                          <a:ea typeface="+mn-ea"/>
                          <a:cs typeface="+mn-cs"/>
                        </a:rPr>
                        <a:t>So, 50% of the baskets with milk also have diapers and beer</a:t>
                      </a:r>
                    </a:p>
                  </a:txBody>
                  <a:tcPr/>
                </a:tc>
                <a:extLst>
                  <a:ext uri="{0D108BD9-81ED-4DB2-BD59-A6C34878D82A}">
                    <a16:rowId xmlns:a16="http://schemas.microsoft.com/office/drawing/2014/main" val="10003"/>
                  </a:ext>
                </a:extLst>
              </a:tr>
            </a:tbl>
          </a:graphicData>
        </a:graphic>
      </p:graphicFrame>
      <p:graphicFrame>
        <p:nvGraphicFramePr>
          <p:cNvPr id="6" name="Content Placeholder 3"/>
          <p:cNvGraphicFramePr>
            <a:graphicFrameLocks/>
          </p:cNvGraphicFramePr>
          <p:nvPr>
            <p:extLst>
              <p:ext uri="{D42A27DB-BD31-4B8C-83A1-F6EECF244321}">
                <p14:modId xmlns:p14="http://schemas.microsoft.com/office/powerpoint/2010/main" val="46618472"/>
              </p:ext>
            </p:extLst>
          </p:nvPr>
        </p:nvGraphicFramePr>
        <p:xfrm>
          <a:off x="5029200" y="304800"/>
          <a:ext cx="3962400" cy="2225040"/>
        </p:xfrm>
        <a:graphic>
          <a:graphicData uri="http://schemas.openxmlformats.org/drawingml/2006/table">
            <a:tbl>
              <a:tblPr firstRow="1" bandRow="1">
                <a:tableStyleId>{10A1B5D5-9B99-4C35-A422-299274C87663}</a:tableStyleId>
              </a:tblPr>
              <a:tblGrid>
                <a:gridCol w="838200">
                  <a:extLst>
                    <a:ext uri="{9D8B030D-6E8A-4147-A177-3AD203B41FA5}">
                      <a16:colId xmlns:a16="http://schemas.microsoft.com/office/drawing/2014/main" val="20000"/>
                    </a:ext>
                  </a:extLst>
                </a:gridCol>
                <a:gridCol w="3124200">
                  <a:extLst>
                    <a:ext uri="{9D8B030D-6E8A-4147-A177-3AD203B41FA5}">
                      <a16:colId xmlns:a16="http://schemas.microsoft.com/office/drawing/2014/main" val="20001"/>
                    </a:ext>
                  </a:extLst>
                </a:gridCol>
              </a:tblGrid>
              <a:tr h="370840">
                <a:tc>
                  <a:txBody>
                    <a:bodyPr/>
                    <a:lstStyle/>
                    <a:p>
                      <a:pPr algn="ctr"/>
                      <a:r>
                        <a:rPr lang="en-US" dirty="0"/>
                        <a:t>Basket</a:t>
                      </a:r>
                    </a:p>
                  </a:txBody>
                  <a:tcPr/>
                </a:tc>
                <a:tc>
                  <a:txBody>
                    <a:bodyPr/>
                    <a:lstStyle/>
                    <a:p>
                      <a:pPr algn="ctr"/>
                      <a:r>
                        <a:rPr lang="en-US" dirty="0"/>
                        <a:t>Items</a:t>
                      </a:r>
                    </a:p>
                  </a:txBody>
                  <a:tcPr/>
                </a:tc>
                <a:extLst>
                  <a:ext uri="{0D108BD9-81ED-4DB2-BD59-A6C34878D82A}">
                    <a16:rowId xmlns:a16="http://schemas.microsoft.com/office/drawing/2014/main" val="10000"/>
                  </a:ext>
                </a:extLst>
              </a:tr>
              <a:tr h="370840">
                <a:tc>
                  <a:txBody>
                    <a:bodyPr/>
                    <a:lstStyle/>
                    <a:p>
                      <a:pPr algn="ctr"/>
                      <a:r>
                        <a:rPr lang="en-US" dirty="0"/>
                        <a:t>1</a:t>
                      </a:r>
                    </a:p>
                  </a:txBody>
                  <a:tcPr/>
                </a:tc>
                <a:tc>
                  <a:txBody>
                    <a:bodyPr/>
                    <a:lstStyle/>
                    <a:p>
                      <a:pPr marL="0" marR="0" algn="ctr" defTabSz="914400" rtl="0" eaLnBrk="1" latinLnBrk="0" hangingPunct="1">
                        <a:spcBef>
                          <a:spcPts val="0"/>
                        </a:spcBef>
                        <a:spcAft>
                          <a:spcPts val="0"/>
                        </a:spcAft>
                      </a:pPr>
                      <a:r>
                        <a:rPr lang="en-US" sz="1800" kern="1200" dirty="0"/>
                        <a:t>Bread, Milk</a:t>
                      </a:r>
                      <a:endParaRPr lang="en-US" sz="1800" kern="1200" dirty="0">
                        <a:solidFill>
                          <a:schemeClr val="dk1"/>
                        </a:solidFill>
                        <a:latin typeface="+mn-lt"/>
                        <a:ea typeface="+mn-ea"/>
                        <a:cs typeface="+mn-cs"/>
                      </a:endParaRPr>
                    </a:p>
                  </a:txBody>
                  <a:tcPr marL="68580" marR="68580" marT="0" marB="0"/>
                </a:tc>
                <a:extLst>
                  <a:ext uri="{0D108BD9-81ED-4DB2-BD59-A6C34878D82A}">
                    <a16:rowId xmlns:a16="http://schemas.microsoft.com/office/drawing/2014/main" val="10001"/>
                  </a:ext>
                </a:extLst>
              </a:tr>
              <a:tr h="370840">
                <a:tc>
                  <a:txBody>
                    <a:bodyPr/>
                    <a:lstStyle/>
                    <a:p>
                      <a:pPr algn="ctr"/>
                      <a:r>
                        <a:rPr lang="en-US" dirty="0"/>
                        <a:t>2</a:t>
                      </a:r>
                    </a:p>
                  </a:txBody>
                  <a:tcPr/>
                </a:tc>
                <a:tc>
                  <a:txBody>
                    <a:bodyPr/>
                    <a:lstStyle/>
                    <a:p>
                      <a:pPr marL="0" marR="0" algn="ctr" defTabSz="914400" rtl="0" eaLnBrk="1" latinLnBrk="0" hangingPunct="1">
                        <a:spcBef>
                          <a:spcPts val="0"/>
                        </a:spcBef>
                        <a:spcAft>
                          <a:spcPts val="0"/>
                        </a:spcAft>
                      </a:pPr>
                      <a:r>
                        <a:rPr lang="en-US" sz="1800" kern="1200" dirty="0"/>
                        <a:t>Bread, Diapers, Beer, Eggs</a:t>
                      </a:r>
                      <a:endParaRPr lang="en-US" sz="1800" kern="1200" dirty="0">
                        <a:solidFill>
                          <a:schemeClr val="dk1"/>
                        </a:solidFill>
                        <a:latin typeface="+mn-lt"/>
                        <a:ea typeface="+mn-ea"/>
                        <a:cs typeface="+mn-cs"/>
                      </a:endParaRPr>
                    </a:p>
                  </a:txBody>
                  <a:tcPr marL="68580" marR="68580" marT="0" marB="0"/>
                </a:tc>
                <a:extLst>
                  <a:ext uri="{0D108BD9-81ED-4DB2-BD59-A6C34878D82A}">
                    <a16:rowId xmlns:a16="http://schemas.microsoft.com/office/drawing/2014/main" val="10002"/>
                  </a:ext>
                </a:extLst>
              </a:tr>
              <a:tr h="370840">
                <a:tc>
                  <a:txBody>
                    <a:bodyPr/>
                    <a:lstStyle/>
                    <a:p>
                      <a:pPr algn="ctr"/>
                      <a:r>
                        <a:rPr lang="en-US" dirty="0"/>
                        <a:t>3</a:t>
                      </a:r>
                    </a:p>
                  </a:txBody>
                  <a:tcPr/>
                </a:tc>
                <a:tc>
                  <a:txBody>
                    <a:bodyPr/>
                    <a:lstStyle/>
                    <a:p>
                      <a:pPr marL="0" marR="0" algn="ctr" defTabSz="914400" rtl="0" eaLnBrk="1" latinLnBrk="0" hangingPunct="1">
                        <a:spcBef>
                          <a:spcPts val="0"/>
                        </a:spcBef>
                        <a:spcAft>
                          <a:spcPts val="0"/>
                        </a:spcAft>
                      </a:pPr>
                      <a:r>
                        <a:rPr lang="en-US" sz="1800" kern="1200" dirty="0"/>
                        <a:t>Milk, Diapers, Beer, Coke </a:t>
                      </a:r>
                      <a:endParaRPr lang="en-US" sz="1800" kern="1200" dirty="0">
                        <a:solidFill>
                          <a:schemeClr val="dk1"/>
                        </a:solidFill>
                        <a:latin typeface="+mn-lt"/>
                        <a:ea typeface="+mn-ea"/>
                        <a:cs typeface="+mn-cs"/>
                      </a:endParaRPr>
                    </a:p>
                  </a:txBody>
                  <a:tcPr marL="68580" marR="68580" marT="0" marB="0"/>
                </a:tc>
                <a:extLst>
                  <a:ext uri="{0D108BD9-81ED-4DB2-BD59-A6C34878D82A}">
                    <a16:rowId xmlns:a16="http://schemas.microsoft.com/office/drawing/2014/main" val="10003"/>
                  </a:ext>
                </a:extLst>
              </a:tr>
              <a:tr h="370840">
                <a:tc>
                  <a:txBody>
                    <a:bodyPr/>
                    <a:lstStyle/>
                    <a:p>
                      <a:pPr algn="ctr"/>
                      <a:r>
                        <a:rPr lang="en-US" dirty="0"/>
                        <a:t>4</a:t>
                      </a:r>
                    </a:p>
                  </a:txBody>
                  <a:tcPr/>
                </a:tc>
                <a:tc>
                  <a:txBody>
                    <a:bodyPr/>
                    <a:lstStyle/>
                    <a:p>
                      <a:pPr marL="0" marR="0" algn="ctr" defTabSz="914400" rtl="0" eaLnBrk="1" latinLnBrk="0" hangingPunct="1">
                        <a:spcBef>
                          <a:spcPts val="0"/>
                        </a:spcBef>
                        <a:spcAft>
                          <a:spcPts val="0"/>
                        </a:spcAft>
                      </a:pPr>
                      <a:r>
                        <a:rPr lang="en-US" sz="1800" kern="1200" dirty="0"/>
                        <a:t>Bread, Milk, Diapers, Beer</a:t>
                      </a:r>
                      <a:endParaRPr lang="en-US" sz="1800" kern="1200" dirty="0">
                        <a:solidFill>
                          <a:schemeClr val="dk1"/>
                        </a:solidFill>
                        <a:latin typeface="+mn-lt"/>
                        <a:ea typeface="+mn-ea"/>
                        <a:cs typeface="+mn-cs"/>
                      </a:endParaRPr>
                    </a:p>
                  </a:txBody>
                  <a:tcPr marL="68580" marR="68580" marT="0" marB="0"/>
                </a:tc>
                <a:extLst>
                  <a:ext uri="{0D108BD9-81ED-4DB2-BD59-A6C34878D82A}">
                    <a16:rowId xmlns:a16="http://schemas.microsoft.com/office/drawing/2014/main" val="10004"/>
                  </a:ext>
                </a:extLst>
              </a:tr>
              <a:tr h="370840">
                <a:tc>
                  <a:txBody>
                    <a:bodyPr/>
                    <a:lstStyle/>
                    <a:p>
                      <a:pPr algn="ctr"/>
                      <a:r>
                        <a:rPr lang="en-US" dirty="0"/>
                        <a:t>5</a:t>
                      </a:r>
                    </a:p>
                  </a:txBody>
                  <a:tcPr/>
                </a:tc>
                <a:tc>
                  <a:txBody>
                    <a:bodyPr/>
                    <a:lstStyle/>
                    <a:p>
                      <a:pPr marL="0" marR="0" algn="ctr" defTabSz="914400" rtl="0" eaLnBrk="1" latinLnBrk="0" hangingPunct="1">
                        <a:spcBef>
                          <a:spcPts val="0"/>
                        </a:spcBef>
                        <a:spcAft>
                          <a:spcPts val="0"/>
                        </a:spcAft>
                      </a:pPr>
                      <a:r>
                        <a:rPr lang="en-US" sz="1800" kern="1200" dirty="0"/>
                        <a:t>Bread, Milk, Diapers, Coke </a:t>
                      </a:r>
                      <a:endParaRPr lang="en-US" sz="1800" kern="1200" dirty="0">
                        <a:solidFill>
                          <a:schemeClr val="dk1"/>
                        </a:solidFill>
                        <a:latin typeface="+mn-lt"/>
                        <a:ea typeface="+mn-ea"/>
                        <a:cs typeface="+mn-cs"/>
                      </a:endParaRPr>
                    </a:p>
                  </a:txBody>
                  <a:tcPr marL="68580" marR="68580" marT="0" marB="0"/>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4702137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fontScale="90000"/>
          </a:bodyPr>
          <a:lstStyle/>
          <a:p>
            <a:r>
              <a:rPr lang="en-US" dirty="0"/>
              <a:t>But don’t blindly follow the numbers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660554551"/>
              </p:ext>
            </p:extLst>
          </p:nvPr>
        </p:nvGraphicFramePr>
        <p:xfrm>
          <a:off x="533400" y="1219200"/>
          <a:ext cx="8077200" cy="5257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363960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a:t>Lift</a:t>
            </a:r>
          </a:p>
        </p:txBody>
      </p:sp>
      <p:sp>
        <p:nvSpPr>
          <p:cNvPr id="3" name="Content Placeholder 2"/>
          <p:cNvSpPr>
            <a:spLocks noGrp="1"/>
          </p:cNvSpPr>
          <p:nvPr>
            <p:ph idx="1"/>
          </p:nvPr>
        </p:nvSpPr>
        <p:spPr>
          <a:xfrm>
            <a:off x="457200" y="1341437"/>
            <a:ext cx="8229600" cy="4906963"/>
          </a:xfrm>
        </p:spPr>
        <p:txBody>
          <a:bodyPr>
            <a:normAutofit/>
          </a:bodyPr>
          <a:lstStyle/>
          <a:p>
            <a:pPr marL="0" indent="0">
              <a:buNone/>
            </a:pPr>
            <a:r>
              <a:rPr lang="en-US" dirty="0"/>
              <a:t>Takes into account how co-occurrence differs from what is expected by chance</a:t>
            </a:r>
          </a:p>
          <a:p>
            <a:pPr lvl="1"/>
            <a:r>
              <a:rPr lang="en-US" dirty="0"/>
              <a:t>i.e., if items were selected independently from one another</a:t>
            </a:r>
          </a:p>
          <a:p>
            <a:pPr lvl="1"/>
            <a:endParaRPr lang="en-US" dirty="0"/>
          </a:p>
          <a:p>
            <a:pPr marL="0" indent="0">
              <a:buNone/>
            </a:pPr>
            <a:br>
              <a:rPr lang="en-US" dirty="0"/>
            </a:br>
            <a:br>
              <a:rPr lang="en-US" dirty="0"/>
            </a:br>
            <a:endParaRPr lang="en-US" dirty="0"/>
          </a:p>
          <a:p>
            <a:endParaRPr lang="en-US" dirty="0"/>
          </a:p>
          <a:p>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2572883606"/>
              </p:ext>
            </p:extLst>
          </p:nvPr>
        </p:nvGraphicFramePr>
        <p:xfrm>
          <a:off x="240347" y="3953669"/>
          <a:ext cx="4179253" cy="1037597"/>
        </p:xfrm>
        <a:graphic>
          <a:graphicData uri="http://schemas.openxmlformats.org/presentationml/2006/ole">
            <mc:AlternateContent xmlns:mc="http://schemas.openxmlformats.org/markup-compatibility/2006">
              <mc:Choice xmlns:v="urn:schemas-microsoft-com:vml" Requires="v">
                <p:oleObj spid="_x0000_s2206" name="Equation" r:id="rId4" imgW="1434960" imgH="355320" progId="Equation.3">
                  <p:embed/>
                </p:oleObj>
              </mc:Choice>
              <mc:Fallback>
                <p:oleObj name="Equation" r:id="rId4" imgW="1434960" imgH="355320" progId="Equation.3">
                  <p:embed/>
                  <p:pic>
                    <p:nvPicPr>
                      <p:cNvPr id="0" name=""/>
                      <p:cNvPicPr>
                        <a:picLocks noChangeAspect="1" noChangeArrowheads="1"/>
                      </p:cNvPicPr>
                      <p:nvPr/>
                    </p:nvPicPr>
                    <p:blipFill>
                      <a:blip r:embed="rId5"/>
                      <a:srcRect/>
                      <a:stretch>
                        <a:fillRect/>
                      </a:stretch>
                    </p:blipFill>
                    <p:spPr bwMode="auto">
                      <a:xfrm>
                        <a:off x="240347" y="3953669"/>
                        <a:ext cx="4179253" cy="1037597"/>
                      </a:xfrm>
                      <a:prstGeom prst="rect">
                        <a:avLst/>
                      </a:prstGeom>
                      <a:noFill/>
                      <a:ln>
                        <a:noFill/>
                      </a:ln>
                      <a:effectLst/>
                    </p:spPr>
                  </p:pic>
                </p:oleObj>
              </mc:Fallback>
            </mc:AlternateContent>
          </a:graphicData>
        </a:graphic>
      </p:graphicFrame>
      <p:sp>
        <p:nvSpPr>
          <p:cNvPr id="5" name="Rounded Rectangle 4"/>
          <p:cNvSpPr/>
          <p:nvPr/>
        </p:nvSpPr>
        <p:spPr>
          <a:xfrm>
            <a:off x="4572000" y="3886200"/>
            <a:ext cx="4419600" cy="6096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2000" dirty="0"/>
              <a:t>Support for total </a:t>
            </a:r>
            <a:r>
              <a:rPr lang="en-US" sz="2000" dirty="0" err="1"/>
              <a:t>itemset</a:t>
            </a:r>
            <a:r>
              <a:rPr lang="en-US" sz="2000" dirty="0"/>
              <a:t> X and Y</a:t>
            </a:r>
          </a:p>
        </p:txBody>
      </p:sp>
      <p:sp>
        <p:nvSpPr>
          <p:cNvPr id="6" name="Rounded Rectangle 5"/>
          <p:cNvSpPr/>
          <p:nvPr/>
        </p:nvSpPr>
        <p:spPr>
          <a:xfrm>
            <a:off x="4572000" y="4572000"/>
            <a:ext cx="4419600" cy="6096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2000" dirty="0"/>
              <a:t>Support for X times support for Y</a:t>
            </a:r>
          </a:p>
        </p:txBody>
      </p:sp>
    </p:spTree>
    <p:extLst>
      <p:ext uri="{BB962C8B-B14F-4D97-AF65-F5344CB8AC3E}">
        <p14:creationId xmlns:p14="http://schemas.microsoft.com/office/powerpoint/2010/main" val="6846212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does the Lift mean?</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533400" y="1295400"/>
                <a:ext cx="8229600" cy="3290291"/>
              </a:xfrm>
            </p:spPr>
            <p:txBody>
              <a:bodyPr>
                <a:normAutofit/>
              </a:bodyPr>
              <a:lstStyle/>
              <a:p>
                <a:pPr marL="342900" lvl="2" indent="-342900"/>
                <a:r>
                  <a:rPr lang="en-US" dirty="0"/>
                  <a:t>Recall that</a:t>
                </a:r>
                <a14:m>
                  <m:oMath xmlns:m="http://schemas.openxmlformats.org/officeDocument/2006/math">
                    <m:r>
                      <a:rPr lang="en-US" b="0" i="0" smtClean="0">
                        <a:latin typeface="Cambria Math"/>
                      </a:rPr>
                      <m:t> </m:t>
                    </m:r>
                    <m:r>
                      <a:rPr lang="en-US" i="1">
                        <a:latin typeface="Cambria Math"/>
                      </a:rPr>
                      <m:t>𝑐</m:t>
                    </m:r>
                    <m:d>
                      <m:dPr>
                        <m:ctrlPr>
                          <a:rPr lang="en-US" i="1">
                            <a:latin typeface="Cambria Math" panose="02040503050406030204" pitchFamily="18" charset="0"/>
                          </a:rPr>
                        </m:ctrlPr>
                      </m:dPr>
                      <m:e>
                        <m:r>
                          <a:rPr lang="en-US" i="1">
                            <a:latin typeface="Cambria Math"/>
                          </a:rPr>
                          <m:t>𝑋</m:t>
                        </m:r>
                        <m:r>
                          <a:rPr lang="en-US" i="1">
                            <a:latin typeface="Cambria Math"/>
                            <a:ea typeface="Cambria Math"/>
                          </a:rPr>
                          <m:t>→</m:t>
                        </m:r>
                        <m:r>
                          <a:rPr lang="en-US" i="1">
                            <a:latin typeface="Cambria Math"/>
                            <a:ea typeface="Cambria Math"/>
                          </a:rPr>
                          <m:t>𝑌</m:t>
                        </m:r>
                      </m:e>
                    </m:d>
                    <m:r>
                      <a:rPr lang="en-US" i="1">
                        <a:latin typeface="Cambria Math"/>
                        <a:ea typeface="Cambria Math"/>
                      </a:rPr>
                      <m:t>=</m:t>
                    </m:r>
                    <m:f>
                      <m:fPr>
                        <m:ctrlPr>
                          <a:rPr lang="en-US" i="1">
                            <a:latin typeface="Cambria Math" panose="02040503050406030204" pitchFamily="18" charset="0"/>
                            <a:ea typeface="Cambria Math"/>
                          </a:rPr>
                        </m:ctrlPr>
                      </m:fPr>
                      <m:num>
                        <m:r>
                          <a:rPr lang="en-US" i="1">
                            <a:latin typeface="Cambria Math"/>
                          </a:rPr>
                          <m:t>𝑠</m:t>
                        </m:r>
                        <m:d>
                          <m:dPr>
                            <m:ctrlPr>
                              <a:rPr lang="en-US" i="1">
                                <a:latin typeface="Cambria Math" panose="02040503050406030204" pitchFamily="18" charset="0"/>
                              </a:rPr>
                            </m:ctrlPr>
                          </m:dPr>
                          <m:e>
                            <m:r>
                              <a:rPr lang="en-US" i="1">
                                <a:latin typeface="Cambria Math"/>
                              </a:rPr>
                              <m:t>𝑋</m:t>
                            </m:r>
                            <m:r>
                              <a:rPr lang="en-US" i="1">
                                <a:latin typeface="Cambria Math"/>
                                <a:ea typeface="Cambria Math"/>
                              </a:rPr>
                              <m:t>→</m:t>
                            </m:r>
                            <m:r>
                              <a:rPr lang="en-US" i="1">
                                <a:latin typeface="Cambria Math"/>
                                <a:ea typeface="Cambria Math"/>
                              </a:rPr>
                              <m:t>𝑌</m:t>
                            </m:r>
                          </m:e>
                        </m:d>
                      </m:num>
                      <m:den>
                        <m:r>
                          <a:rPr lang="en-US" i="1">
                            <a:latin typeface="Cambria Math"/>
                            <a:ea typeface="Cambria Math"/>
                          </a:rPr>
                          <m:t>𝑠</m:t>
                        </m:r>
                        <m:r>
                          <a:rPr lang="en-US" i="1">
                            <a:latin typeface="Cambria Math"/>
                            <a:ea typeface="Cambria Math"/>
                          </a:rPr>
                          <m:t>(</m:t>
                        </m:r>
                        <m:r>
                          <a:rPr lang="en-US" i="1">
                            <a:latin typeface="Cambria Math"/>
                            <a:ea typeface="Cambria Math"/>
                          </a:rPr>
                          <m:t>𝑋</m:t>
                        </m:r>
                        <m:r>
                          <a:rPr lang="en-US" i="1">
                            <a:latin typeface="Cambria Math"/>
                            <a:ea typeface="Cambria Math"/>
                          </a:rPr>
                          <m:t>)</m:t>
                        </m:r>
                      </m:den>
                    </m:f>
                  </m:oMath>
                </a14:m>
                <a:endParaRPr lang="en-US" dirty="0"/>
              </a:p>
              <a:p>
                <a:r>
                  <a:rPr lang="en-US" sz="2400" dirty="0"/>
                  <a:t>Thus, we can re-write Lift as</a:t>
                </a:r>
              </a:p>
              <a:p>
                <a:pPr marL="0" indent="0">
                  <a:buNone/>
                </a:pPr>
                <a14:m>
                  <m:oMathPara xmlns:m="http://schemas.openxmlformats.org/officeDocument/2006/math">
                    <m:oMathParaPr>
                      <m:jc m:val="centerGroup"/>
                    </m:oMathParaPr>
                    <m:oMath xmlns:m="http://schemas.openxmlformats.org/officeDocument/2006/math">
                      <m:r>
                        <a:rPr lang="en-US" sz="2000" b="0" i="1" smtClean="0">
                          <a:latin typeface="Cambria Math"/>
                        </a:rPr>
                        <m:t>𝐿𝑖𝑓𝑡</m:t>
                      </m:r>
                      <m:d>
                        <m:dPr>
                          <m:ctrlPr>
                            <a:rPr lang="en-US" sz="2000" i="1">
                              <a:latin typeface="Cambria Math" panose="02040503050406030204" pitchFamily="18" charset="0"/>
                            </a:rPr>
                          </m:ctrlPr>
                        </m:dPr>
                        <m:e>
                          <m:r>
                            <a:rPr lang="en-US" sz="2000" i="1">
                              <a:latin typeface="Cambria Math"/>
                            </a:rPr>
                            <m:t>𝑋</m:t>
                          </m:r>
                          <m:r>
                            <a:rPr lang="en-US" sz="2000" i="1">
                              <a:latin typeface="Cambria Math"/>
                              <a:ea typeface="Cambria Math"/>
                            </a:rPr>
                            <m:t>→</m:t>
                          </m:r>
                          <m:r>
                            <a:rPr lang="en-US" sz="2000" i="1">
                              <a:latin typeface="Cambria Math"/>
                              <a:ea typeface="Cambria Math"/>
                            </a:rPr>
                            <m:t>𝑌</m:t>
                          </m:r>
                        </m:e>
                      </m:d>
                      <m:r>
                        <a:rPr lang="en-US" sz="2000" b="0" i="1" smtClean="0">
                          <a:latin typeface="Cambria Math"/>
                          <a:ea typeface="Cambria Math"/>
                        </a:rPr>
                        <m:t>=</m:t>
                      </m:r>
                      <m:f>
                        <m:fPr>
                          <m:ctrlPr>
                            <a:rPr lang="en-US" sz="2000" i="1">
                              <a:latin typeface="Cambria Math" panose="02040503050406030204" pitchFamily="18" charset="0"/>
                              <a:ea typeface="Cambria Math"/>
                            </a:rPr>
                          </m:ctrlPr>
                        </m:fPr>
                        <m:num>
                          <m:r>
                            <a:rPr lang="en-US" sz="2000" i="1">
                              <a:latin typeface="Cambria Math"/>
                            </a:rPr>
                            <m:t>𝑠</m:t>
                          </m:r>
                          <m:d>
                            <m:dPr>
                              <m:ctrlPr>
                                <a:rPr lang="en-US" sz="2000" i="1">
                                  <a:latin typeface="Cambria Math" panose="02040503050406030204" pitchFamily="18" charset="0"/>
                                </a:rPr>
                              </m:ctrlPr>
                            </m:dPr>
                            <m:e>
                              <m:r>
                                <a:rPr lang="en-US" sz="2000" i="1">
                                  <a:latin typeface="Cambria Math"/>
                                </a:rPr>
                                <m:t>𝑋</m:t>
                              </m:r>
                              <m:r>
                                <a:rPr lang="en-US" sz="2000" i="1">
                                  <a:latin typeface="Cambria Math"/>
                                  <a:ea typeface="Cambria Math"/>
                                </a:rPr>
                                <m:t>→</m:t>
                              </m:r>
                              <m:r>
                                <a:rPr lang="en-US" sz="2000" i="1">
                                  <a:latin typeface="Cambria Math"/>
                                  <a:ea typeface="Cambria Math"/>
                                </a:rPr>
                                <m:t>𝑌</m:t>
                              </m:r>
                            </m:e>
                          </m:d>
                        </m:num>
                        <m:den>
                          <m:r>
                            <a:rPr lang="en-US" sz="2000" i="1">
                              <a:latin typeface="Cambria Math"/>
                              <a:ea typeface="Cambria Math"/>
                            </a:rPr>
                            <m:t>𝑆</m:t>
                          </m:r>
                          <m:d>
                            <m:dPr>
                              <m:ctrlPr>
                                <a:rPr lang="en-US" sz="2000" i="1">
                                  <a:latin typeface="Cambria Math" panose="02040503050406030204" pitchFamily="18" charset="0"/>
                                  <a:ea typeface="Cambria Math"/>
                                </a:rPr>
                              </m:ctrlPr>
                            </m:dPr>
                            <m:e>
                              <m:r>
                                <a:rPr lang="en-US" sz="2000" i="1">
                                  <a:latin typeface="Cambria Math"/>
                                  <a:ea typeface="Cambria Math"/>
                                </a:rPr>
                                <m:t>𝑋</m:t>
                              </m:r>
                            </m:e>
                          </m:d>
                          <m:r>
                            <a:rPr lang="en-US" sz="2000" b="0" i="1" smtClean="0">
                              <a:latin typeface="Cambria Math" panose="02040503050406030204" pitchFamily="18" charset="0"/>
                              <a:ea typeface="Cambria Math"/>
                            </a:rPr>
                            <m:t>∗</m:t>
                          </m:r>
                          <m:r>
                            <a:rPr lang="en-US" sz="2000" i="1">
                              <a:latin typeface="Cambria Math"/>
                              <a:ea typeface="Cambria Math"/>
                            </a:rPr>
                            <m:t>𝑆</m:t>
                          </m:r>
                          <m:d>
                            <m:dPr>
                              <m:ctrlPr>
                                <a:rPr lang="en-US" sz="2000" i="1">
                                  <a:latin typeface="Cambria Math" panose="02040503050406030204" pitchFamily="18" charset="0"/>
                                  <a:ea typeface="Cambria Math"/>
                                </a:rPr>
                              </m:ctrlPr>
                            </m:dPr>
                            <m:e>
                              <m:r>
                                <a:rPr lang="en-US" sz="2000" i="1">
                                  <a:latin typeface="Cambria Math"/>
                                  <a:ea typeface="Cambria Math"/>
                                </a:rPr>
                                <m:t>𝑌</m:t>
                              </m:r>
                            </m:e>
                          </m:d>
                        </m:den>
                      </m:f>
                      <m:r>
                        <a:rPr lang="en-US" sz="2000" b="0" i="1" smtClean="0">
                          <a:latin typeface="Cambria Math" panose="02040503050406030204" pitchFamily="18" charset="0"/>
                          <a:ea typeface="Cambria Math"/>
                        </a:rPr>
                        <m:t>=</m:t>
                      </m:r>
                      <m:f>
                        <m:fPr>
                          <m:ctrlPr>
                            <a:rPr lang="en-US" sz="2000" b="0" i="1" smtClean="0">
                              <a:latin typeface="Cambria Math" panose="02040503050406030204" pitchFamily="18" charset="0"/>
                              <a:ea typeface="Cambria Math"/>
                            </a:rPr>
                          </m:ctrlPr>
                        </m:fPr>
                        <m:num>
                          <m:f>
                            <m:fPr>
                              <m:ctrlPr>
                                <a:rPr lang="en-US" sz="2000" i="1">
                                  <a:latin typeface="Cambria Math" panose="02040503050406030204" pitchFamily="18" charset="0"/>
                                  <a:ea typeface="Cambria Math"/>
                                </a:rPr>
                              </m:ctrlPr>
                            </m:fPr>
                            <m:num>
                              <m:r>
                                <a:rPr lang="en-US" sz="2000" i="1">
                                  <a:latin typeface="Cambria Math"/>
                                </a:rPr>
                                <m:t>𝑠</m:t>
                              </m:r>
                              <m:d>
                                <m:dPr>
                                  <m:ctrlPr>
                                    <a:rPr lang="en-US" sz="2000" i="1">
                                      <a:latin typeface="Cambria Math" panose="02040503050406030204" pitchFamily="18" charset="0"/>
                                    </a:rPr>
                                  </m:ctrlPr>
                                </m:dPr>
                                <m:e>
                                  <m:r>
                                    <a:rPr lang="en-US" sz="2000" i="1">
                                      <a:latin typeface="Cambria Math"/>
                                    </a:rPr>
                                    <m:t>𝑋</m:t>
                                  </m:r>
                                  <m:r>
                                    <a:rPr lang="en-US" sz="2000" i="1">
                                      <a:latin typeface="Cambria Math"/>
                                      <a:ea typeface="Cambria Math"/>
                                    </a:rPr>
                                    <m:t>→</m:t>
                                  </m:r>
                                  <m:r>
                                    <a:rPr lang="en-US" sz="2000" i="1">
                                      <a:latin typeface="Cambria Math"/>
                                      <a:ea typeface="Cambria Math"/>
                                    </a:rPr>
                                    <m:t>𝑌</m:t>
                                  </m:r>
                                </m:e>
                              </m:d>
                            </m:num>
                            <m:den>
                              <m:r>
                                <a:rPr lang="en-US" sz="2000" i="1">
                                  <a:latin typeface="Cambria Math"/>
                                  <a:ea typeface="Cambria Math"/>
                                </a:rPr>
                                <m:t>𝑆</m:t>
                              </m:r>
                              <m:d>
                                <m:dPr>
                                  <m:ctrlPr>
                                    <a:rPr lang="en-US" sz="2000" i="1">
                                      <a:latin typeface="Cambria Math" panose="02040503050406030204" pitchFamily="18" charset="0"/>
                                      <a:ea typeface="Cambria Math"/>
                                    </a:rPr>
                                  </m:ctrlPr>
                                </m:dPr>
                                <m:e>
                                  <m:r>
                                    <a:rPr lang="en-US" sz="2000" i="1">
                                      <a:latin typeface="Cambria Math"/>
                                      <a:ea typeface="Cambria Math"/>
                                    </a:rPr>
                                    <m:t>𝑋</m:t>
                                  </m:r>
                                </m:e>
                              </m:d>
                            </m:den>
                          </m:f>
                        </m:num>
                        <m:den>
                          <m:r>
                            <a:rPr lang="en-US" sz="2000" i="1">
                              <a:latin typeface="Cambria Math"/>
                              <a:ea typeface="Cambria Math"/>
                            </a:rPr>
                            <m:t>𝑆</m:t>
                          </m:r>
                          <m:d>
                            <m:dPr>
                              <m:ctrlPr>
                                <a:rPr lang="en-US" sz="2000" i="1">
                                  <a:latin typeface="Cambria Math" panose="02040503050406030204" pitchFamily="18" charset="0"/>
                                  <a:ea typeface="Cambria Math"/>
                                </a:rPr>
                              </m:ctrlPr>
                            </m:dPr>
                            <m:e>
                              <m:r>
                                <a:rPr lang="en-US" sz="2000" i="1">
                                  <a:latin typeface="Cambria Math"/>
                                  <a:ea typeface="Cambria Math"/>
                                </a:rPr>
                                <m:t>𝑌</m:t>
                              </m:r>
                            </m:e>
                          </m:d>
                        </m:den>
                      </m:f>
                      <m:r>
                        <a:rPr lang="en-US" sz="2000" b="0" i="1" smtClean="0">
                          <a:latin typeface="Cambria Math"/>
                          <a:ea typeface="Cambria Math"/>
                        </a:rPr>
                        <m:t>=</m:t>
                      </m:r>
                      <m:f>
                        <m:fPr>
                          <m:ctrlPr>
                            <a:rPr lang="en-US" sz="2000" b="0" i="1" smtClean="0">
                              <a:latin typeface="Cambria Math" panose="02040503050406030204" pitchFamily="18" charset="0"/>
                              <a:ea typeface="Cambria Math"/>
                            </a:rPr>
                          </m:ctrlPr>
                        </m:fPr>
                        <m:num>
                          <m:r>
                            <a:rPr lang="en-US" sz="2000" b="0" i="1" smtClean="0">
                              <a:latin typeface="Cambria Math"/>
                              <a:ea typeface="Cambria Math"/>
                            </a:rPr>
                            <m:t>𝑐</m:t>
                          </m:r>
                          <m:d>
                            <m:dPr>
                              <m:ctrlPr>
                                <a:rPr lang="en-US" sz="2000" i="1">
                                  <a:latin typeface="Cambria Math" panose="02040503050406030204" pitchFamily="18" charset="0"/>
                                </a:rPr>
                              </m:ctrlPr>
                            </m:dPr>
                            <m:e>
                              <m:r>
                                <a:rPr lang="en-US" sz="2000" i="1">
                                  <a:latin typeface="Cambria Math"/>
                                </a:rPr>
                                <m:t>𝑋</m:t>
                              </m:r>
                              <m:r>
                                <a:rPr lang="en-US" sz="2000" i="1">
                                  <a:latin typeface="Cambria Math"/>
                                  <a:ea typeface="Cambria Math"/>
                                </a:rPr>
                                <m:t>→</m:t>
                              </m:r>
                              <m:r>
                                <a:rPr lang="en-US" sz="2000" i="1">
                                  <a:latin typeface="Cambria Math"/>
                                  <a:ea typeface="Cambria Math"/>
                                </a:rPr>
                                <m:t>𝑌</m:t>
                              </m:r>
                            </m:e>
                          </m:d>
                        </m:num>
                        <m:den>
                          <m:r>
                            <a:rPr lang="en-US" sz="2000" b="0" i="1" smtClean="0">
                              <a:latin typeface="Cambria Math"/>
                              <a:ea typeface="Cambria Math"/>
                            </a:rPr>
                            <m:t>𝑆</m:t>
                          </m:r>
                          <m:d>
                            <m:dPr>
                              <m:ctrlPr>
                                <a:rPr lang="en-US" sz="2000" b="0" i="1" smtClean="0">
                                  <a:latin typeface="Cambria Math" panose="02040503050406030204" pitchFamily="18" charset="0"/>
                                  <a:ea typeface="Cambria Math"/>
                                </a:rPr>
                              </m:ctrlPr>
                            </m:dPr>
                            <m:e>
                              <m:r>
                                <a:rPr lang="en-US" sz="2000" b="0" i="1" smtClean="0">
                                  <a:latin typeface="Cambria Math"/>
                                  <a:ea typeface="Cambria Math"/>
                                </a:rPr>
                                <m:t>𝑌</m:t>
                              </m:r>
                            </m:e>
                          </m:d>
                        </m:den>
                      </m:f>
                    </m:oMath>
                  </m:oMathPara>
                </a14:m>
                <a:endParaRPr lang="en-US" sz="20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533400" y="1295400"/>
                <a:ext cx="8229600" cy="3290291"/>
              </a:xfrm>
              <a:blipFill>
                <a:blip r:embed="rId3"/>
                <a:stretch>
                  <a:fillRect l="-103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Rectangle 7"/>
              <p:cNvSpPr/>
              <p:nvPr/>
            </p:nvSpPr>
            <p:spPr>
              <a:xfrm>
                <a:off x="1066800" y="3352800"/>
                <a:ext cx="7391400" cy="707886"/>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14:m>
                  <m:oMath xmlns:m="http://schemas.openxmlformats.org/officeDocument/2006/math">
                    <m:r>
                      <a:rPr lang="en-US" sz="2000" b="0" i="1">
                        <a:latin typeface="Cambria Math" panose="02040503050406030204" pitchFamily="18" charset="0"/>
                        <a:ea typeface="Cambria Math"/>
                      </a:rPr>
                      <m:t>𝑐</m:t>
                    </m:r>
                    <m:d>
                      <m:dPr>
                        <m:ctrlPr>
                          <a:rPr lang="en-US" sz="2000" i="1">
                            <a:latin typeface="Cambria Math" panose="02040503050406030204" pitchFamily="18" charset="0"/>
                          </a:rPr>
                        </m:ctrlPr>
                      </m:dPr>
                      <m:e>
                        <m:r>
                          <a:rPr lang="en-US" sz="2000" b="0" i="1">
                            <a:latin typeface="Cambria Math" panose="02040503050406030204" pitchFamily="18" charset="0"/>
                          </a:rPr>
                          <m:t>𝑋</m:t>
                        </m:r>
                        <m:r>
                          <a:rPr lang="en-US" sz="2000" b="0" i="1">
                            <a:latin typeface="Cambria Math" panose="02040503050406030204" pitchFamily="18" charset="0"/>
                            <a:ea typeface="Cambria Math"/>
                          </a:rPr>
                          <m:t>→</m:t>
                        </m:r>
                        <m:r>
                          <a:rPr lang="en-US" sz="2000" b="0" i="1">
                            <a:latin typeface="Cambria Math" panose="02040503050406030204" pitchFamily="18" charset="0"/>
                            <a:ea typeface="Cambria Math"/>
                          </a:rPr>
                          <m:t>𝑌</m:t>
                        </m:r>
                      </m:e>
                    </m:d>
                  </m:oMath>
                </a14:m>
                <a:r>
                  <a:rPr lang="en-US" sz="2000" dirty="0">
                    <a:latin typeface="+mj-lt"/>
                    <a:sym typeface="Symbol" pitchFamily="18" charset="2"/>
                  </a:rPr>
                  <a:t>: how often items in Y appear in transactions that contain X</a:t>
                </a:r>
              </a:p>
              <a:p>
                <a14:m>
                  <m:oMath xmlns:m="http://schemas.openxmlformats.org/officeDocument/2006/math">
                    <m:r>
                      <a:rPr lang="en-US" sz="2000" i="1">
                        <a:latin typeface="Cambria Math"/>
                        <a:ea typeface="Cambria Math"/>
                      </a:rPr>
                      <m:t>𝑆</m:t>
                    </m:r>
                    <m:r>
                      <a:rPr lang="en-US" sz="2000" i="1">
                        <a:latin typeface="Cambria Math"/>
                        <a:ea typeface="Cambria Math"/>
                      </a:rPr>
                      <m:t>(</m:t>
                    </m:r>
                    <m:r>
                      <a:rPr lang="en-US" sz="2000" i="1">
                        <a:latin typeface="Cambria Math"/>
                        <a:ea typeface="Cambria Math"/>
                      </a:rPr>
                      <m:t>𝑌</m:t>
                    </m:r>
                    <m:r>
                      <a:rPr lang="en-US" sz="2000" i="1">
                        <a:latin typeface="Cambria Math"/>
                        <a:ea typeface="Cambria Math"/>
                      </a:rPr>
                      <m:t>)</m:t>
                    </m:r>
                  </m:oMath>
                </a14:m>
                <a:r>
                  <a:rPr lang="en-US" sz="2000" dirty="0"/>
                  <a:t>: </a:t>
                </a:r>
                <a:r>
                  <a:rPr lang="en-US" sz="2000" dirty="0">
                    <a:latin typeface="+mj-lt"/>
                    <a:sym typeface="Symbol" pitchFamily="18" charset="2"/>
                  </a:rPr>
                  <a:t>how often items in Y appear in all transactions</a:t>
                </a:r>
              </a:p>
            </p:txBody>
          </p:sp>
        </mc:Choice>
        <mc:Fallback xmlns="">
          <p:sp>
            <p:nvSpPr>
              <p:cNvPr id="8" name="Rectangle 7"/>
              <p:cNvSpPr>
                <a:spLocks noRot="1" noChangeAspect="1" noMove="1" noResize="1" noEditPoints="1" noAdjustHandles="1" noChangeArrowheads="1" noChangeShapeType="1" noTextEdit="1"/>
              </p:cNvSpPr>
              <p:nvPr/>
            </p:nvSpPr>
            <p:spPr>
              <a:xfrm>
                <a:off x="1066800" y="3352800"/>
                <a:ext cx="7391400" cy="707886"/>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graphicFrame>
            <p:nvGraphicFramePr>
              <p:cNvPr id="4" name="Table 3"/>
              <p:cNvGraphicFramePr>
                <a:graphicFrameLocks noGrp="1"/>
              </p:cNvGraphicFramePr>
              <p:nvPr>
                <p:extLst>
                  <p:ext uri="{D42A27DB-BD31-4B8C-83A1-F6EECF244321}">
                    <p14:modId xmlns:p14="http://schemas.microsoft.com/office/powerpoint/2010/main" val="1467683714"/>
                  </p:ext>
                </p:extLst>
              </p:nvPr>
            </p:nvGraphicFramePr>
            <p:xfrm>
              <a:off x="274955" y="4257268"/>
              <a:ext cx="8746490" cy="2283905"/>
            </p:xfrm>
            <a:graphic>
              <a:graphicData uri="http://schemas.openxmlformats.org/drawingml/2006/table">
                <a:tbl>
                  <a:tblPr firstRow="1" bandRow="1">
                    <a:tableStyleId>{2D5ABB26-0587-4C30-8999-92F81FD0307C}</a:tableStyleId>
                  </a:tblPr>
                  <a:tblGrid>
                    <a:gridCol w="1545610">
                      <a:extLst>
                        <a:ext uri="{9D8B030D-6E8A-4147-A177-3AD203B41FA5}">
                          <a16:colId xmlns:a16="http://schemas.microsoft.com/office/drawing/2014/main" val="1587469644"/>
                        </a:ext>
                      </a:extLst>
                    </a:gridCol>
                    <a:gridCol w="7200880">
                      <a:extLst>
                        <a:ext uri="{9D8B030D-6E8A-4147-A177-3AD203B41FA5}">
                          <a16:colId xmlns:a16="http://schemas.microsoft.com/office/drawing/2014/main" val="1277118617"/>
                        </a:ext>
                      </a:extLst>
                    </a:gridCol>
                  </a:tblGrid>
                  <a:tr h="370840">
                    <a:tc>
                      <a:txBody>
                        <a:bodyPr/>
                        <a:lstStyle/>
                        <a:p>
                          <a:r>
                            <a:rPr lang="en-US" sz="2000" dirty="0"/>
                            <a:t>Lift &gt;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The occurrence of X</a:t>
                          </a:r>
                          <a:r>
                            <a:rPr lang="en-US" sz="2000" dirty="0">
                              <a:sym typeface="Symbol" pitchFamily="18" charset="2"/>
                            </a:rPr>
                            <a:t>  </a:t>
                          </a:r>
                          <a:r>
                            <a:rPr lang="en-US" sz="2000" dirty="0"/>
                            <a:t>Y together is more likely than what you would expect by chance (</a:t>
                          </a:r>
                          <a14:m>
                            <m:oMath xmlns:m="http://schemas.openxmlformats.org/officeDocument/2006/math">
                              <m:f>
                                <m:fPr>
                                  <m:ctrlPr>
                                    <a:rPr lang="en-US" sz="2000" i="1">
                                      <a:latin typeface="Cambria Math" panose="02040503050406030204" pitchFamily="18" charset="0"/>
                                    </a:rPr>
                                  </m:ctrlPr>
                                </m:fPr>
                                <m:num>
                                  <m:r>
                                    <a:rPr lang="en-US" sz="2000">
                                      <a:latin typeface="Cambria Math" panose="02040503050406030204" pitchFamily="18" charset="0"/>
                                    </a:rPr>
                                    <m:t>𝐜</m:t>
                                  </m:r>
                                  <m:d>
                                    <m:dPr>
                                      <m:ctrlPr>
                                        <a:rPr lang="en-US" sz="2000" i="1">
                                          <a:latin typeface="Cambria Math" panose="02040503050406030204" pitchFamily="18" charset="0"/>
                                        </a:rPr>
                                      </m:ctrlPr>
                                    </m:dPr>
                                    <m:e>
                                      <m:r>
                                        <a:rPr lang="en-US" sz="2000">
                                          <a:latin typeface="Cambria Math" panose="02040503050406030204" pitchFamily="18" charset="0"/>
                                        </a:rPr>
                                        <m:t>𝐗</m:t>
                                      </m:r>
                                      <m:r>
                                        <a:rPr lang="en-US" sz="2000">
                                          <a:latin typeface="Cambria Math" panose="02040503050406030204" pitchFamily="18" charset="0"/>
                                        </a:rPr>
                                        <m:t>→</m:t>
                                      </m:r>
                                      <m:r>
                                        <a:rPr lang="en-US" sz="2000">
                                          <a:latin typeface="Cambria Math" panose="02040503050406030204" pitchFamily="18" charset="0"/>
                                        </a:rPr>
                                        <m:t>𝐘</m:t>
                                      </m:r>
                                    </m:e>
                                  </m:d>
                                </m:num>
                                <m:den>
                                  <m:r>
                                    <a:rPr lang="en-US" sz="2000">
                                      <a:latin typeface="Cambria Math" panose="02040503050406030204" pitchFamily="18" charset="0"/>
                                    </a:rPr>
                                    <m:t>𝐬</m:t>
                                  </m:r>
                                  <m:d>
                                    <m:dPr>
                                      <m:ctrlPr>
                                        <a:rPr lang="en-US" sz="2000" i="1">
                                          <a:latin typeface="Cambria Math" panose="02040503050406030204" pitchFamily="18" charset="0"/>
                                        </a:rPr>
                                      </m:ctrlPr>
                                    </m:dPr>
                                    <m:e>
                                      <m:r>
                                        <a:rPr lang="en-US" sz="2000">
                                          <a:latin typeface="Cambria Math" panose="02040503050406030204" pitchFamily="18" charset="0"/>
                                        </a:rPr>
                                        <m:t>𝐘</m:t>
                                      </m:r>
                                    </m:e>
                                  </m:d>
                                </m:den>
                              </m:f>
                              <m:r>
                                <a:rPr lang="en-US" sz="2000">
                                  <a:latin typeface="Cambria Math" panose="02040503050406030204" pitchFamily="18" charset="0"/>
                                </a:rPr>
                                <m:t>&gt;</m:t>
                              </m:r>
                              <m:r>
                                <a:rPr lang="en-US" sz="2000">
                                  <a:latin typeface="Cambria Math" panose="02040503050406030204" pitchFamily="18" charset="0"/>
                                </a:rPr>
                                <m:t>𝟏</m:t>
                              </m:r>
                            </m:oMath>
                          </a14:m>
                          <a:r>
                            <a:rPr lang="en-US" sz="2000" dirty="0"/>
                            <a:t>)</a:t>
                          </a:r>
                          <a:endParaRPr lang="en-US" sz="20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833226432"/>
                      </a:ext>
                    </a:extLst>
                  </a:tr>
                  <a:tr h="370840">
                    <a:tc>
                      <a:txBody>
                        <a:bodyPr/>
                        <a:lstStyle/>
                        <a:p>
                          <a:r>
                            <a:rPr lang="en-US" sz="2000" dirty="0"/>
                            <a:t>Lift&lt;1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The occurrence of X</a:t>
                          </a:r>
                          <a:r>
                            <a:rPr lang="en-US" sz="2000" dirty="0">
                              <a:sym typeface="Symbol" pitchFamily="18" charset="2"/>
                            </a:rPr>
                            <a:t>  </a:t>
                          </a:r>
                          <a:r>
                            <a:rPr lang="en-US" sz="2000" dirty="0"/>
                            <a:t>Y together is less likely than what you would expect by chance</a:t>
                          </a:r>
                          <a:endParaRPr lang="en-US" sz="20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349263818"/>
                      </a:ext>
                    </a:extLst>
                  </a:tr>
                  <a:tr h="370840">
                    <a:tc>
                      <a:txBody>
                        <a:bodyPr/>
                        <a:lstStyle/>
                        <a:p>
                          <a:r>
                            <a:rPr lang="en-US" sz="2000" dirty="0"/>
                            <a:t>Lift=1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The occurrence of X</a:t>
                          </a:r>
                          <a:r>
                            <a:rPr lang="en-US" sz="2000" dirty="0">
                              <a:sym typeface="Symbol" pitchFamily="18" charset="2"/>
                            </a:rPr>
                            <a:t>  </a:t>
                          </a:r>
                          <a:r>
                            <a:rPr lang="en-US" sz="2000" dirty="0"/>
                            <a:t>Y together is the same as what you would expect by chance (i.e. X and Y are independent of each other) </a:t>
                          </a:r>
                          <a:endParaRPr lang="en-US" sz="20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39370181"/>
                      </a:ext>
                    </a:extLst>
                  </a:tr>
                </a:tbl>
              </a:graphicData>
            </a:graphic>
          </p:graphicFrame>
        </mc:Choice>
        <mc:Fallback xmlns="">
          <p:graphicFrame>
            <p:nvGraphicFramePr>
              <p:cNvPr id="4" name="Table 3"/>
              <p:cNvGraphicFramePr>
                <a:graphicFrameLocks noGrp="1"/>
              </p:cNvGraphicFramePr>
              <p:nvPr>
                <p:extLst>
                  <p:ext uri="{D42A27DB-BD31-4B8C-83A1-F6EECF244321}">
                    <p14:modId xmlns:p14="http://schemas.microsoft.com/office/powerpoint/2010/main" val="1467683714"/>
                  </p:ext>
                </p:extLst>
              </p:nvPr>
            </p:nvGraphicFramePr>
            <p:xfrm>
              <a:off x="274955" y="4257268"/>
              <a:ext cx="8746490" cy="2283905"/>
            </p:xfrm>
            <a:graphic>
              <a:graphicData uri="http://schemas.openxmlformats.org/drawingml/2006/table">
                <a:tbl>
                  <a:tblPr firstRow="1" bandRow="1">
                    <a:tableStyleId>{2D5ABB26-0587-4C30-8999-92F81FD0307C}</a:tableStyleId>
                  </a:tblPr>
                  <a:tblGrid>
                    <a:gridCol w="1545610">
                      <a:extLst>
                        <a:ext uri="{9D8B030D-6E8A-4147-A177-3AD203B41FA5}">
                          <a16:colId xmlns:a16="http://schemas.microsoft.com/office/drawing/2014/main" val="1587469644"/>
                        </a:ext>
                      </a:extLst>
                    </a:gridCol>
                    <a:gridCol w="7200880">
                      <a:extLst>
                        <a:ext uri="{9D8B030D-6E8A-4147-A177-3AD203B41FA5}">
                          <a16:colId xmlns:a16="http://schemas.microsoft.com/office/drawing/2014/main" val="1277118617"/>
                        </a:ext>
                      </a:extLst>
                    </a:gridCol>
                  </a:tblGrid>
                  <a:tr h="881825">
                    <a:tc>
                      <a:txBody>
                        <a:bodyPr/>
                        <a:lstStyle/>
                        <a:p>
                          <a:r>
                            <a:rPr lang="en-US" sz="2000" dirty="0"/>
                            <a:t>Lift &gt;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5"/>
                          <a:stretch>
                            <a:fillRect l="-21592" t="-4828" r="-169" b="-171034"/>
                          </a:stretch>
                        </a:blipFill>
                      </a:tcPr>
                    </a:tc>
                    <a:extLst>
                      <a:ext uri="{0D108BD9-81ED-4DB2-BD59-A6C34878D82A}">
                        <a16:rowId xmlns:a16="http://schemas.microsoft.com/office/drawing/2014/main" val="833226432"/>
                      </a:ext>
                    </a:extLst>
                  </a:tr>
                  <a:tr h="701040">
                    <a:tc>
                      <a:txBody>
                        <a:bodyPr/>
                        <a:lstStyle/>
                        <a:p>
                          <a:r>
                            <a:rPr lang="en-US" sz="2000" dirty="0"/>
                            <a:t>Lift&lt;1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The occurrence of X</a:t>
                          </a:r>
                          <a:r>
                            <a:rPr lang="en-US" sz="2000" dirty="0">
                              <a:sym typeface="Symbol" pitchFamily="18" charset="2"/>
                            </a:rPr>
                            <a:t>  </a:t>
                          </a:r>
                          <a:r>
                            <a:rPr lang="en-US" sz="2000" dirty="0"/>
                            <a:t>Y together is less likely than what you would expect by chance</a:t>
                          </a:r>
                          <a:endParaRPr lang="en-US" sz="20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349263818"/>
                      </a:ext>
                    </a:extLst>
                  </a:tr>
                  <a:tr h="701040">
                    <a:tc>
                      <a:txBody>
                        <a:bodyPr/>
                        <a:lstStyle/>
                        <a:p>
                          <a:r>
                            <a:rPr lang="en-US" sz="2000" dirty="0"/>
                            <a:t>Lift=1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The occurrence of X</a:t>
                          </a:r>
                          <a:r>
                            <a:rPr lang="en-US" sz="2000" dirty="0">
                              <a:sym typeface="Symbol" pitchFamily="18" charset="2"/>
                            </a:rPr>
                            <a:t>  </a:t>
                          </a:r>
                          <a:r>
                            <a:rPr lang="en-US" sz="2000" dirty="0"/>
                            <a:t>Y together is the same as what you would expect by chance (i.e. X and Y are independent of each other) </a:t>
                          </a:r>
                          <a:endParaRPr lang="en-US" sz="20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39370181"/>
                      </a:ext>
                    </a:extLst>
                  </a:tr>
                </a:tbl>
              </a:graphicData>
            </a:graphic>
          </p:graphicFrame>
        </mc:Fallback>
      </mc:AlternateContent>
    </p:spTree>
    <p:extLst>
      <p:ext uri="{BB962C8B-B14F-4D97-AF65-F5344CB8AC3E}">
        <p14:creationId xmlns:p14="http://schemas.microsoft.com/office/powerpoint/2010/main" val="25748790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a:t>Lift Example</a:t>
            </a:r>
          </a:p>
        </p:txBody>
      </p:sp>
      <p:sp>
        <p:nvSpPr>
          <p:cNvPr id="3" name="Content Placeholder 2"/>
          <p:cNvSpPr>
            <a:spLocks noGrp="1"/>
          </p:cNvSpPr>
          <p:nvPr>
            <p:ph idx="1"/>
          </p:nvPr>
        </p:nvSpPr>
        <p:spPr>
          <a:xfrm>
            <a:off x="457200" y="1600200"/>
            <a:ext cx="5943600" cy="4525963"/>
          </a:xfrm>
        </p:spPr>
        <p:txBody>
          <a:bodyPr>
            <a:normAutofit fontScale="85000" lnSpcReduction="10000"/>
          </a:bodyPr>
          <a:lstStyle/>
          <a:p>
            <a:r>
              <a:rPr lang="en-US" dirty="0"/>
              <a:t>What’s the lift for the rule:</a:t>
            </a:r>
            <a:br>
              <a:rPr lang="en-US" dirty="0"/>
            </a:br>
            <a:r>
              <a:rPr lang="en-US" dirty="0"/>
              <a:t>{Milk, </a:t>
            </a:r>
            <a:r>
              <a:rPr lang="en-US" dirty="0">
                <a:latin typeface="+mj-lt"/>
              </a:rPr>
              <a:t>Diapers} </a:t>
            </a:r>
            <a:r>
              <a:rPr lang="en-US" dirty="0">
                <a:latin typeface="+mj-lt"/>
                <a:sym typeface="Symbol" pitchFamily="18" charset="2"/>
              </a:rPr>
              <a:t> {Beer}</a:t>
            </a:r>
          </a:p>
          <a:p>
            <a:endParaRPr lang="en-US" dirty="0">
              <a:latin typeface="Arial" charset="0"/>
              <a:sym typeface="Symbol" pitchFamily="18" charset="2"/>
            </a:endParaRPr>
          </a:p>
          <a:p>
            <a:r>
              <a:rPr lang="en-US" dirty="0"/>
              <a:t>So 	X = {Milk, Diapers} </a:t>
            </a:r>
            <a:br>
              <a:rPr lang="en-US" dirty="0"/>
            </a:br>
            <a:r>
              <a:rPr lang="en-US" dirty="0"/>
              <a:t>	Y = {Beer}</a:t>
            </a:r>
            <a:br>
              <a:rPr lang="en-US" dirty="0"/>
            </a:br>
            <a:br>
              <a:rPr lang="en-US" dirty="0"/>
            </a:br>
            <a:r>
              <a:rPr lang="en-US" dirty="0"/>
              <a:t>s({Milk, Diapers} </a:t>
            </a:r>
            <a:r>
              <a:rPr lang="en-US" dirty="0">
                <a:sym typeface="Symbol" pitchFamily="18" charset="2"/>
              </a:rPr>
              <a:t> {Beer}</a:t>
            </a:r>
            <a:r>
              <a:rPr lang="en-US" dirty="0"/>
              <a:t>) = 2/5 = 0.4</a:t>
            </a:r>
            <a:br>
              <a:rPr lang="en-US" dirty="0"/>
            </a:br>
            <a:r>
              <a:rPr lang="en-US" dirty="0"/>
              <a:t>s({Milk, Diapers}) = 3/5 = 0.6</a:t>
            </a:r>
            <a:br>
              <a:rPr lang="en-US" dirty="0"/>
            </a:br>
            <a:r>
              <a:rPr lang="en-US" dirty="0"/>
              <a:t>s({Beer}) = 3/5 = 0.6</a:t>
            </a:r>
            <a:br>
              <a:rPr lang="en-US" dirty="0"/>
            </a:br>
            <a:br>
              <a:rPr lang="en-US" dirty="0"/>
            </a:br>
            <a:r>
              <a:rPr lang="en-US" dirty="0"/>
              <a:t>So </a:t>
            </a:r>
          </a:p>
        </p:txBody>
      </p:sp>
      <p:graphicFrame>
        <p:nvGraphicFramePr>
          <p:cNvPr id="5" name="Object 4"/>
          <p:cNvGraphicFramePr>
            <a:graphicFrameLocks noChangeAspect="1"/>
          </p:cNvGraphicFramePr>
          <p:nvPr>
            <p:extLst>
              <p:ext uri="{D42A27DB-BD31-4B8C-83A1-F6EECF244321}">
                <p14:modId xmlns:p14="http://schemas.microsoft.com/office/powerpoint/2010/main" val="1708954775"/>
              </p:ext>
            </p:extLst>
          </p:nvPr>
        </p:nvGraphicFramePr>
        <p:xfrm>
          <a:off x="293688" y="5989638"/>
          <a:ext cx="8256587" cy="944562"/>
        </p:xfrm>
        <a:graphic>
          <a:graphicData uri="http://schemas.openxmlformats.org/presentationml/2006/ole">
            <mc:AlternateContent xmlns:mc="http://schemas.openxmlformats.org/markup-compatibility/2006">
              <mc:Choice xmlns:v="urn:schemas-microsoft-com:vml" Requires="v">
                <p:oleObj spid="_x0000_s3336" name="Equation" r:id="rId4" imgW="3454200" imgH="393480" progId="Equation.3">
                  <p:embed/>
                </p:oleObj>
              </mc:Choice>
              <mc:Fallback>
                <p:oleObj name="Equation" r:id="rId4" imgW="3454200" imgH="393480" progId="Equation.3">
                  <p:embed/>
                  <p:pic>
                    <p:nvPicPr>
                      <p:cNvPr id="0" name=""/>
                      <p:cNvPicPr>
                        <a:picLocks noChangeAspect="1" noChangeArrowheads="1"/>
                      </p:cNvPicPr>
                      <p:nvPr/>
                    </p:nvPicPr>
                    <p:blipFill>
                      <a:blip r:embed="rId5"/>
                      <a:srcRect/>
                      <a:stretch>
                        <a:fillRect/>
                      </a:stretch>
                    </p:blipFill>
                    <p:spPr bwMode="auto">
                      <a:xfrm>
                        <a:off x="293688" y="5989638"/>
                        <a:ext cx="8256587" cy="944562"/>
                      </a:xfrm>
                      <a:prstGeom prst="rect">
                        <a:avLst/>
                      </a:prstGeom>
                      <a:noFill/>
                      <a:ln>
                        <a:noFill/>
                      </a:ln>
                      <a:effectLst/>
                    </p:spPr>
                  </p:pic>
                </p:oleObj>
              </mc:Fallback>
            </mc:AlternateContent>
          </a:graphicData>
        </a:graphic>
      </p:graphicFrame>
      <p:sp>
        <p:nvSpPr>
          <p:cNvPr id="6" name="Rounded Rectangle 5"/>
          <p:cNvSpPr/>
          <p:nvPr/>
        </p:nvSpPr>
        <p:spPr>
          <a:xfrm>
            <a:off x="6324600" y="3352800"/>
            <a:ext cx="2743200" cy="2514600"/>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2000" b="1" dirty="0"/>
              <a:t>When Lift &gt; 1, the occurrence of </a:t>
            </a:r>
            <a:br>
              <a:rPr lang="en-US" sz="2000" b="1" dirty="0"/>
            </a:br>
            <a:r>
              <a:rPr lang="en-US" sz="2000" b="1" dirty="0"/>
              <a:t>X</a:t>
            </a:r>
            <a:r>
              <a:rPr lang="en-US" sz="2000" b="1" dirty="0">
                <a:latin typeface="Arial" charset="0"/>
                <a:sym typeface="Symbol" pitchFamily="18" charset="2"/>
              </a:rPr>
              <a:t>  </a:t>
            </a:r>
            <a:r>
              <a:rPr lang="en-US" sz="2000" b="1" dirty="0"/>
              <a:t>Y together is more likely than what you would expect by chance</a:t>
            </a:r>
          </a:p>
        </p:txBody>
      </p:sp>
      <p:graphicFrame>
        <p:nvGraphicFramePr>
          <p:cNvPr id="7" name="Content Placeholder 3"/>
          <p:cNvGraphicFramePr>
            <a:graphicFrameLocks/>
          </p:cNvGraphicFramePr>
          <p:nvPr>
            <p:extLst>
              <p:ext uri="{D42A27DB-BD31-4B8C-83A1-F6EECF244321}">
                <p14:modId xmlns:p14="http://schemas.microsoft.com/office/powerpoint/2010/main" val="1211685124"/>
              </p:ext>
            </p:extLst>
          </p:nvPr>
        </p:nvGraphicFramePr>
        <p:xfrm>
          <a:off x="5029200" y="990600"/>
          <a:ext cx="3962400" cy="2225040"/>
        </p:xfrm>
        <a:graphic>
          <a:graphicData uri="http://schemas.openxmlformats.org/drawingml/2006/table">
            <a:tbl>
              <a:tblPr firstRow="1" bandRow="1">
                <a:tableStyleId>{10A1B5D5-9B99-4C35-A422-299274C87663}</a:tableStyleId>
              </a:tblPr>
              <a:tblGrid>
                <a:gridCol w="838200">
                  <a:extLst>
                    <a:ext uri="{9D8B030D-6E8A-4147-A177-3AD203B41FA5}">
                      <a16:colId xmlns:a16="http://schemas.microsoft.com/office/drawing/2014/main" val="20000"/>
                    </a:ext>
                  </a:extLst>
                </a:gridCol>
                <a:gridCol w="3124200">
                  <a:extLst>
                    <a:ext uri="{9D8B030D-6E8A-4147-A177-3AD203B41FA5}">
                      <a16:colId xmlns:a16="http://schemas.microsoft.com/office/drawing/2014/main" val="20001"/>
                    </a:ext>
                  </a:extLst>
                </a:gridCol>
              </a:tblGrid>
              <a:tr h="370840">
                <a:tc>
                  <a:txBody>
                    <a:bodyPr/>
                    <a:lstStyle/>
                    <a:p>
                      <a:pPr algn="ctr"/>
                      <a:r>
                        <a:rPr lang="en-US" dirty="0"/>
                        <a:t>Basket</a:t>
                      </a:r>
                    </a:p>
                  </a:txBody>
                  <a:tcPr/>
                </a:tc>
                <a:tc>
                  <a:txBody>
                    <a:bodyPr/>
                    <a:lstStyle/>
                    <a:p>
                      <a:pPr algn="ctr"/>
                      <a:r>
                        <a:rPr lang="en-US" dirty="0"/>
                        <a:t>Items</a:t>
                      </a:r>
                    </a:p>
                  </a:txBody>
                  <a:tcPr/>
                </a:tc>
                <a:extLst>
                  <a:ext uri="{0D108BD9-81ED-4DB2-BD59-A6C34878D82A}">
                    <a16:rowId xmlns:a16="http://schemas.microsoft.com/office/drawing/2014/main" val="10000"/>
                  </a:ext>
                </a:extLst>
              </a:tr>
              <a:tr h="370840">
                <a:tc>
                  <a:txBody>
                    <a:bodyPr/>
                    <a:lstStyle/>
                    <a:p>
                      <a:pPr algn="ctr"/>
                      <a:r>
                        <a:rPr lang="en-US" dirty="0"/>
                        <a:t>1</a:t>
                      </a:r>
                    </a:p>
                  </a:txBody>
                  <a:tcPr/>
                </a:tc>
                <a:tc>
                  <a:txBody>
                    <a:bodyPr/>
                    <a:lstStyle/>
                    <a:p>
                      <a:pPr marL="0" marR="0" algn="ctr" defTabSz="914400" rtl="0" eaLnBrk="1" latinLnBrk="0" hangingPunct="1">
                        <a:spcBef>
                          <a:spcPts val="0"/>
                        </a:spcBef>
                        <a:spcAft>
                          <a:spcPts val="0"/>
                        </a:spcAft>
                      </a:pPr>
                      <a:r>
                        <a:rPr lang="en-US" sz="1800" kern="1200" dirty="0"/>
                        <a:t>Bread, Milk</a:t>
                      </a:r>
                      <a:endParaRPr lang="en-US" sz="1800" kern="1200" dirty="0">
                        <a:solidFill>
                          <a:schemeClr val="dk1"/>
                        </a:solidFill>
                        <a:latin typeface="+mn-lt"/>
                        <a:ea typeface="+mn-ea"/>
                        <a:cs typeface="+mn-cs"/>
                      </a:endParaRPr>
                    </a:p>
                  </a:txBody>
                  <a:tcPr marL="68580" marR="68580" marT="0" marB="0"/>
                </a:tc>
                <a:extLst>
                  <a:ext uri="{0D108BD9-81ED-4DB2-BD59-A6C34878D82A}">
                    <a16:rowId xmlns:a16="http://schemas.microsoft.com/office/drawing/2014/main" val="10001"/>
                  </a:ext>
                </a:extLst>
              </a:tr>
              <a:tr h="370840">
                <a:tc>
                  <a:txBody>
                    <a:bodyPr/>
                    <a:lstStyle/>
                    <a:p>
                      <a:pPr algn="ctr"/>
                      <a:r>
                        <a:rPr lang="en-US" dirty="0"/>
                        <a:t>2</a:t>
                      </a:r>
                    </a:p>
                  </a:txBody>
                  <a:tcPr/>
                </a:tc>
                <a:tc>
                  <a:txBody>
                    <a:bodyPr/>
                    <a:lstStyle/>
                    <a:p>
                      <a:pPr marL="0" marR="0" algn="ctr" defTabSz="914400" rtl="0" eaLnBrk="1" latinLnBrk="0" hangingPunct="1">
                        <a:spcBef>
                          <a:spcPts val="0"/>
                        </a:spcBef>
                        <a:spcAft>
                          <a:spcPts val="0"/>
                        </a:spcAft>
                      </a:pPr>
                      <a:r>
                        <a:rPr lang="en-US" sz="1800" kern="1200" dirty="0"/>
                        <a:t>Bread, Diapers, Beer, Eggs</a:t>
                      </a:r>
                      <a:endParaRPr lang="en-US" sz="1800" kern="1200" dirty="0">
                        <a:solidFill>
                          <a:schemeClr val="dk1"/>
                        </a:solidFill>
                        <a:latin typeface="+mn-lt"/>
                        <a:ea typeface="+mn-ea"/>
                        <a:cs typeface="+mn-cs"/>
                      </a:endParaRPr>
                    </a:p>
                  </a:txBody>
                  <a:tcPr marL="68580" marR="68580" marT="0" marB="0"/>
                </a:tc>
                <a:extLst>
                  <a:ext uri="{0D108BD9-81ED-4DB2-BD59-A6C34878D82A}">
                    <a16:rowId xmlns:a16="http://schemas.microsoft.com/office/drawing/2014/main" val="10002"/>
                  </a:ext>
                </a:extLst>
              </a:tr>
              <a:tr h="370840">
                <a:tc>
                  <a:txBody>
                    <a:bodyPr/>
                    <a:lstStyle/>
                    <a:p>
                      <a:pPr algn="ctr"/>
                      <a:r>
                        <a:rPr lang="en-US" dirty="0"/>
                        <a:t>3</a:t>
                      </a:r>
                    </a:p>
                  </a:txBody>
                  <a:tcPr/>
                </a:tc>
                <a:tc>
                  <a:txBody>
                    <a:bodyPr/>
                    <a:lstStyle/>
                    <a:p>
                      <a:pPr marL="0" marR="0" algn="ctr" defTabSz="914400" rtl="0" eaLnBrk="1" latinLnBrk="0" hangingPunct="1">
                        <a:spcBef>
                          <a:spcPts val="0"/>
                        </a:spcBef>
                        <a:spcAft>
                          <a:spcPts val="0"/>
                        </a:spcAft>
                      </a:pPr>
                      <a:r>
                        <a:rPr lang="en-US" sz="1800" kern="1200" dirty="0"/>
                        <a:t>Milk, Diapers, Beer, Coke </a:t>
                      </a:r>
                      <a:endParaRPr lang="en-US" sz="1800" kern="1200" dirty="0">
                        <a:solidFill>
                          <a:schemeClr val="dk1"/>
                        </a:solidFill>
                        <a:latin typeface="+mn-lt"/>
                        <a:ea typeface="+mn-ea"/>
                        <a:cs typeface="+mn-cs"/>
                      </a:endParaRPr>
                    </a:p>
                  </a:txBody>
                  <a:tcPr marL="68580" marR="68580" marT="0" marB="0"/>
                </a:tc>
                <a:extLst>
                  <a:ext uri="{0D108BD9-81ED-4DB2-BD59-A6C34878D82A}">
                    <a16:rowId xmlns:a16="http://schemas.microsoft.com/office/drawing/2014/main" val="10003"/>
                  </a:ext>
                </a:extLst>
              </a:tr>
              <a:tr h="370840">
                <a:tc>
                  <a:txBody>
                    <a:bodyPr/>
                    <a:lstStyle/>
                    <a:p>
                      <a:pPr algn="ctr"/>
                      <a:r>
                        <a:rPr lang="en-US" dirty="0"/>
                        <a:t>4</a:t>
                      </a:r>
                    </a:p>
                  </a:txBody>
                  <a:tcPr/>
                </a:tc>
                <a:tc>
                  <a:txBody>
                    <a:bodyPr/>
                    <a:lstStyle/>
                    <a:p>
                      <a:pPr marL="0" marR="0" algn="ctr" defTabSz="914400" rtl="0" eaLnBrk="1" latinLnBrk="0" hangingPunct="1">
                        <a:spcBef>
                          <a:spcPts val="0"/>
                        </a:spcBef>
                        <a:spcAft>
                          <a:spcPts val="0"/>
                        </a:spcAft>
                      </a:pPr>
                      <a:r>
                        <a:rPr lang="en-US" sz="1800" kern="1200" dirty="0"/>
                        <a:t>Bread, Milk, Diapers, Beer</a:t>
                      </a:r>
                      <a:endParaRPr lang="en-US" sz="1800" kern="1200" dirty="0">
                        <a:solidFill>
                          <a:schemeClr val="dk1"/>
                        </a:solidFill>
                        <a:latin typeface="+mn-lt"/>
                        <a:ea typeface="+mn-ea"/>
                        <a:cs typeface="+mn-cs"/>
                      </a:endParaRPr>
                    </a:p>
                  </a:txBody>
                  <a:tcPr marL="68580" marR="68580" marT="0" marB="0"/>
                </a:tc>
                <a:extLst>
                  <a:ext uri="{0D108BD9-81ED-4DB2-BD59-A6C34878D82A}">
                    <a16:rowId xmlns:a16="http://schemas.microsoft.com/office/drawing/2014/main" val="10004"/>
                  </a:ext>
                </a:extLst>
              </a:tr>
              <a:tr h="370840">
                <a:tc>
                  <a:txBody>
                    <a:bodyPr/>
                    <a:lstStyle/>
                    <a:p>
                      <a:pPr algn="ctr"/>
                      <a:r>
                        <a:rPr lang="en-US" dirty="0"/>
                        <a:t>5</a:t>
                      </a:r>
                    </a:p>
                  </a:txBody>
                  <a:tcPr/>
                </a:tc>
                <a:tc>
                  <a:txBody>
                    <a:bodyPr/>
                    <a:lstStyle/>
                    <a:p>
                      <a:pPr marL="0" marR="0" algn="ctr" defTabSz="914400" rtl="0" eaLnBrk="1" latinLnBrk="0" hangingPunct="1">
                        <a:spcBef>
                          <a:spcPts val="0"/>
                        </a:spcBef>
                        <a:spcAft>
                          <a:spcPts val="0"/>
                        </a:spcAft>
                      </a:pPr>
                      <a:r>
                        <a:rPr lang="en-US" sz="1800" kern="1200" dirty="0"/>
                        <a:t>Bread, Milk, Diapers, Coke </a:t>
                      </a:r>
                      <a:endParaRPr lang="en-US" sz="1800" kern="1200" dirty="0">
                        <a:solidFill>
                          <a:schemeClr val="dk1"/>
                        </a:solidFill>
                        <a:latin typeface="+mn-lt"/>
                        <a:ea typeface="+mn-ea"/>
                        <a:cs typeface="+mn-cs"/>
                      </a:endParaRPr>
                    </a:p>
                  </a:txBody>
                  <a:tcPr marL="68580" marR="68580" marT="0" marB="0"/>
                </a:tc>
                <a:extLst>
                  <a:ext uri="{0D108BD9-81ED-4DB2-BD59-A6C34878D82A}">
                    <a16:rowId xmlns:a16="http://schemas.microsoft.com/office/drawing/2014/main" val="10005"/>
                  </a:ext>
                </a:extLst>
              </a:tr>
            </a:tbl>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2101417297"/>
              </p:ext>
            </p:extLst>
          </p:nvPr>
        </p:nvGraphicFramePr>
        <p:xfrm>
          <a:off x="1600200" y="5257800"/>
          <a:ext cx="3286125" cy="815975"/>
        </p:xfrm>
        <a:graphic>
          <a:graphicData uri="http://schemas.openxmlformats.org/presentationml/2006/ole">
            <mc:AlternateContent xmlns:mc="http://schemas.openxmlformats.org/markup-compatibility/2006">
              <mc:Choice xmlns:v="urn:schemas-microsoft-com:vml" Requires="v">
                <p:oleObj spid="_x0000_s3337" name="Equation" r:id="rId6" imgW="1434960" imgH="355320" progId="Equation.3">
                  <p:embed/>
                </p:oleObj>
              </mc:Choice>
              <mc:Fallback>
                <p:oleObj name="Equation" r:id="rId6" imgW="1434960" imgH="355320" progId="Equation.3">
                  <p:embed/>
                  <p:pic>
                    <p:nvPicPr>
                      <p:cNvPr id="0" name="Object 3"/>
                      <p:cNvPicPr>
                        <a:picLocks noChangeAspect="1" noChangeArrowheads="1"/>
                      </p:cNvPicPr>
                      <p:nvPr/>
                    </p:nvPicPr>
                    <p:blipFill>
                      <a:blip r:embed="rId7"/>
                      <a:srcRect/>
                      <a:stretch>
                        <a:fillRect/>
                      </a:stretch>
                    </p:blipFill>
                    <p:spPr bwMode="auto">
                      <a:xfrm>
                        <a:off x="1600200" y="5257800"/>
                        <a:ext cx="3286125" cy="815975"/>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9683928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162"/>
            <a:ext cx="8229600" cy="1143000"/>
          </a:xfrm>
        </p:spPr>
        <p:txBody>
          <a:bodyPr/>
          <a:lstStyle/>
          <a:p>
            <a:r>
              <a:rPr lang="en-US" dirty="0"/>
              <a:t>Another example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96623723"/>
              </p:ext>
            </p:extLst>
          </p:nvPr>
        </p:nvGraphicFramePr>
        <p:xfrm>
          <a:off x="0" y="1018720"/>
          <a:ext cx="6177148" cy="2103120"/>
        </p:xfrm>
        <a:graphic>
          <a:graphicData uri="http://schemas.openxmlformats.org/drawingml/2006/table">
            <a:tbl>
              <a:tblPr firstRow="1" bandRow="1">
                <a:tableStyleId>{2D5ABB26-0587-4C30-8999-92F81FD0307C}</a:tableStyleId>
              </a:tblPr>
              <a:tblGrid>
                <a:gridCol w="1715875">
                  <a:extLst>
                    <a:ext uri="{9D8B030D-6E8A-4147-A177-3AD203B41FA5}">
                      <a16:colId xmlns:a16="http://schemas.microsoft.com/office/drawing/2014/main" val="20000"/>
                    </a:ext>
                  </a:extLst>
                </a:gridCol>
                <a:gridCol w="1372699">
                  <a:extLst>
                    <a:ext uri="{9D8B030D-6E8A-4147-A177-3AD203B41FA5}">
                      <a16:colId xmlns:a16="http://schemas.microsoft.com/office/drawing/2014/main" val="20001"/>
                    </a:ext>
                  </a:extLst>
                </a:gridCol>
                <a:gridCol w="1544287">
                  <a:extLst>
                    <a:ext uri="{9D8B030D-6E8A-4147-A177-3AD203B41FA5}">
                      <a16:colId xmlns:a16="http://schemas.microsoft.com/office/drawing/2014/main" val="20002"/>
                    </a:ext>
                  </a:extLst>
                </a:gridCol>
                <a:gridCol w="1544287">
                  <a:extLst>
                    <a:ext uri="{9D8B030D-6E8A-4147-A177-3AD203B41FA5}">
                      <a16:colId xmlns:a16="http://schemas.microsoft.com/office/drawing/2014/main" val="20003"/>
                    </a:ext>
                  </a:extLst>
                </a:gridCol>
              </a:tblGrid>
              <a:tr h="370840">
                <a:tc>
                  <a:txBody>
                    <a:bodyPr/>
                    <a:lstStyle/>
                    <a:p>
                      <a:endParaRPr lang="en-US" sz="2000" dirty="0"/>
                    </a:p>
                  </a:txBody>
                  <a:tcPr/>
                </a:tc>
                <a:tc gridSpan="3">
                  <a:txBody>
                    <a:bodyPr/>
                    <a:lstStyle/>
                    <a:p>
                      <a:pPr algn="ctr"/>
                      <a:r>
                        <a:rPr lang="en-US" sz="2800" b="1" dirty="0">
                          <a:solidFill>
                            <a:srgbClr val="C00000"/>
                          </a:solidFill>
                        </a:rPr>
                        <a:t>Netflix</a:t>
                      </a:r>
                      <a:endParaRPr lang="en-US" sz="2000" b="1" dirty="0">
                        <a:solidFill>
                          <a:srgbClr val="C00000"/>
                        </a:solidFill>
                      </a:endParaRPr>
                    </a:p>
                  </a:txBody>
                  <a:tcPr>
                    <a:lnB w="12700" cap="flat" cmpd="sng" algn="ctr">
                      <a:solidFill>
                        <a:schemeClr val="tx1"/>
                      </a:solidFill>
                      <a:prstDash val="solid"/>
                      <a:round/>
                      <a:headEnd type="none" w="med" len="med"/>
                      <a:tailEnd type="none" w="med" len="med"/>
                    </a:lnB>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0"/>
                  </a:ext>
                </a:extLst>
              </a:tr>
              <a:tr h="370840">
                <a:tc rowSpan="3">
                  <a:txBody>
                    <a:bodyPr/>
                    <a:lstStyle/>
                    <a:p>
                      <a:pPr algn="ctr"/>
                      <a:r>
                        <a:rPr lang="en-US" sz="2800" b="1" dirty="0">
                          <a:solidFill>
                            <a:srgbClr val="C00000"/>
                          </a:solidFill>
                        </a:rPr>
                        <a:t>Cable</a:t>
                      </a:r>
                      <a:br>
                        <a:rPr lang="en-US" sz="2800" b="1" baseline="0" dirty="0">
                          <a:solidFill>
                            <a:srgbClr val="C00000"/>
                          </a:solidFill>
                        </a:rPr>
                      </a:br>
                      <a:r>
                        <a:rPr lang="en-US" sz="2800" b="1" dirty="0">
                          <a:solidFill>
                            <a:srgbClr val="C00000"/>
                          </a:solidFill>
                        </a:rPr>
                        <a:t>TV</a:t>
                      </a:r>
                    </a:p>
                  </a:txBody>
                  <a:tcPr anchor="ctr">
                    <a:lnR w="12700" cap="flat" cmpd="sng" algn="ctr">
                      <a:solidFill>
                        <a:schemeClr val="tx1"/>
                      </a:solidFill>
                      <a:prstDash val="solid"/>
                      <a:round/>
                      <a:headEnd type="none" w="med" len="med"/>
                      <a:tailEnd type="none" w="med" len="med"/>
                    </a:lnR>
                  </a:tcPr>
                </a:tc>
                <a:tc>
                  <a:txBody>
                    <a:bodyPr/>
                    <a:lstStyle/>
                    <a:p>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70840">
                <a:tc vMerge="1">
                  <a:txBody>
                    <a:bodyPr/>
                    <a:lstStyle/>
                    <a:p>
                      <a:endParaRPr lang="en-US" dirty="0"/>
                    </a:p>
                  </a:txBody>
                  <a:tcPr/>
                </a:tc>
                <a:tc>
                  <a:txBody>
                    <a:bodyPr/>
                    <a:lstStyle/>
                    <a:p>
                      <a:pPr algn="ctr"/>
                      <a:r>
                        <a:rPr lang="en-US" sz="2000" dirty="0"/>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200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3800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70840">
                <a:tc vMerge="1">
                  <a:txBody>
                    <a:bodyPr/>
                    <a:lstStyle/>
                    <a:p>
                      <a:endParaRPr lang="en-US" dirty="0"/>
                    </a:p>
                  </a:txBody>
                  <a:tcPr/>
                </a:tc>
                <a:tc>
                  <a:txBody>
                    <a:bodyPr/>
                    <a:lstStyle/>
                    <a:p>
                      <a:pPr algn="ctr"/>
                      <a:r>
                        <a:rPr lang="en-US" sz="2000" dirty="0"/>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8000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kern="1200" dirty="0">
                          <a:solidFill>
                            <a:schemeClr val="tx1"/>
                          </a:solidFill>
                          <a:latin typeface="+mn-lt"/>
                          <a:ea typeface="+mn-ea"/>
                          <a:cs typeface="+mn-cs"/>
                        </a:rPr>
                        <a:t>1000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70840">
                <a:tc>
                  <a:txBody>
                    <a:bodyPr/>
                    <a:lstStyle/>
                    <a:p>
                      <a:endParaRPr lang="en-US" sz="2000" dirty="0"/>
                    </a:p>
                  </a:txBody>
                  <a:tcPr/>
                </a:tc>
                <a:tc>
                  <a:txBody>
                    <a:bodyPr/>
                    <a:lstStyle/>
                    <a:p>
                      <a:pPr algn="ctr"/>
                      <a:endParaRPr lang="en-US" sz="2000" dirty="0"/>
                    </a:p>
                  </a:txBody>
                  <a:tcPr>
                    <a:lnT w="12700" cap="flat" cmpd="sng" algn="ctr">
                      <a:solidFill>
                        <a:schemeClr val="tx1"/>
                      </a:solidFill>
                      <a:prstDash val="solid"/>
                      <a:round/>
                      <a:headEnd type="none" w="med" len="med"/>
                      <a:tailEnd type="none" w="med" len="med"/>
                    </a:lnT>
                  </a:tcPr>
                </a:tc>
                <a:tc>
                  <a:txBody>
                    <a:bodyPr/>
                    <a:lstStyle/>
                    <a:p>
                      <a:pPr algn="ctr"/>
                      <a:endParaRPr lang="en-US" sz="2000" dirty="0"/>
                    </a:p>
                  </a:txBody>
                  <a:tcPr>
                    <a:lnT w="12700" cap="flat" cmpd="sng" algn="ctr">
                      <a:solidFill>
                        <a:schemeClr val="tx1"/>
                      </a:solidFill>
                      <a:prstDash val="solid"/>
                      <a:round/>
                      <a:headEnd type="none" w="med" len="med"/>
                      <a:tailEnd type="none" w="med" len="med"/>
                    </a:lnT>
                  </a:tcPr>
                </a:tc>
                <a:tc>
                  <a:txBody>
                    <a:bodyPr/>
                    <a:lstStyle/>
                    <a:p>
                      <a:pPr algn="ctr"/>
                      <a:endParaRPr lang="en-US" sz="2000"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4"/>
                  </a:ext>
                </a:extLst>
              </a:tr>
            </a:tbl>
          </a:graphicData>
        </a:graphic>
      </p:graphicFrame>
      <p:sp>
        <p:nvSpPr>
          <p:cNvPr id="5" name="Rounded Rectangle 4"/>
          <p:cNvSpPr/>
          <p:nvPr/>
        </p:nvSpPr>
        <p:spPr>
          <a:xfrm>
            <a:off x="6443353" y="1445159"/>
            <a:ext cx="2585852" cy="1948285"/>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400" dirty="0"/>
              <a:t>What is the effect of Netflix on Cable TV?</a:t>
            </a:r>
            <a:br>
              <a:rPr lang="en-US" sz="2400" dirty="0"/>
            </a:br>
            <a:r>
              <a:rPr lang="en-US" sz="2400" dirty="0"/>
              <a:t>(Netflix </a:t>
            </a:r>
            <a:r>
              <a:rPr lang="en-US" sz="2400" dirty="0">
                <a:sym typeface="Wingdings" panose="05000000000000000000" pitchFamily="2" charset="2"/>
              </a:rPr>
              <a:t> </a:t>
            </a:r>
            <a:r>
              <a:rPr lang="en-US" sz="2400" dirty="0" err="1">
                <a:sym typeface="Wingdings" panose="05000000000000000000" pitchFamily="2" charset="2"/>
              </a:rPr>
              <a:t>CableTV</a:t>
            </a:r>
            <a:r>
              <a:rPr lang="en-US" sz="2400" dirty="0">
                <a:sym typeface="Wingdings" panose="05000000000000000000" pitchFamily="2" charset="2"/>
              </a:rPr>
              <a:t>)</a:t>
            </a:r>
            <a:endParaRPr lang="en-US" sz="2400" dirty="0"/>
          </a:p>
        </p:txBody>
      </p:sp>
      <p:sp>
        <p:nvSpPr>
          <p:cNvPr id="6" name="TextBox 5"/>
          <p:cNvSpPr txBox="1"/>
          <p:nvPr/>
        </p:nvSpPr>
        <p:spPr>
          <a:xfrm>
            <a:off x="217072" y="3041210"/>
            <a:ext cx="7543800" cy="1938992"/>
          </a:xfrm>
          <a:prstGeom prst="rect">
            <a:avLst/>
          </a:prstGeom>
          <a:noFill/>
        </p:spPr>
        <p:txBody>
          <a:bodyPr wrap="square" rtlCol="0">
            <a:spAutoFit/>
          </a:bodyPr>
          <a:lstStyle/>
          <a:p>
            <a:r>
              <a:rPr lang="en-US" sz="2400" dirty="0"/>
              <a:t>Total = 200 + 3800 + 8000 + 1000 = 13000</a:t>
            </a:r>
          </a:p>
          <a:p>
            <a:endParaRPr lang="en-US" sz="2400" dirty="0"/>
          </a:p>
          <a:p>
            <a:r>
              <a:rPr lang="en-US" sz="2400" dirty="0"/>
              <a:t>People with </a:t>
            </a:r>
            <a:r>
              <a:rPr lang="en-US" sz="2400" b="1" dirty="0">
                <a:solidFill>
                  <a:schemeClr val="tx2"/>
                </a:solidFill>
              </a:rPr>
              <a:t>both services </a:t>
            </a:r>
            <a:r>
              <a:rPr lang="en-US" sz="2400" dirty="0"/>
              <a:t>	</a:t>
            </a:r>
            <a:r>
              <a:rPr lang="en-US" sz="2400" dirty="0">
                <a:sym typeface="Wingdings" pitchFamily="2" charset="2"/>
              </a:rPr>
              <a:t>= 1000/13000                7%</a:t>
            </a:r>
          </a:p>
          <a:p>
            <a:r>
              <a:rPr lang="en-US" sz="2400" dirty="0">
                <a:sym typeface="Wingdings" pitchFamily="2" charset="2"/>
              </a:rPr>
              <a:t>People with </a:t>
            </a:r>
            <a:r>
              <a:rPr lang="en-US" sz="2400" b="1" dirty="0">
                <a:solidFill>
                  <a:srgbClr val="C00000"/>
                </a:solidFill>
                <a:sym typeface="Wingdings" pitchFamily="2" charset="2"/>
              </a:rPr>
              <a:t>Cable TV 	</a:t>
            </a:r>
            <a:r>
              <a:rPr lang="en-US" sz="2400" dirty="0">
                <a:sym typeface="Wingdings" pitchFamily="2" charset="2"/>
              </a:rPr>
              <a:t>	= (8000+1000)/13000  69%</a:t>
            </a:r>
          </a:p>
          <a:p>
            <a:r>
              <a:rPr lang="en-US" sz="2400" dirty="0">
                <a:sym typeface="Wingdings" pitchFamily="2" charset="2"/>
              </a:rPr>
              <a:t>People with </a:t>
            </a:r>
            <a:r>
              <a:rPr lang="en-US" sz="2400" b="1" dirty="0">
                <a:solidFill>
                  <a:srgbClr val="C00000"/>
                </a:solidFill>
                <a:sym typeface="Wingdings" pitchFamily="2" charset="2"/>
              </a:rPr>
              <a:t>Netflix</a:t>
            </a:r>
            <a:r>
              <a:rPr lang="en-US" sz="2400" dirty="0">
                <a:solidFill>
                  <a:srgbClr val="C00000"/>
                </a:solidFill>
                <a:sym typeface="Wingdings" pitchFamily="2" charset="2"/>
              </a:rPr>
              <a:t> </a:t>
            </a:r>
            <a:r>
              <a:rPr lang="en-US" sz="2400" dirty="0">
                <a:sym typeface="Wingdings" pitchFamily="2" charset="2"/>
              </a:rPr>
              <a:t>		= (3800+1000)/13000  37%</a:t>
            </a:r>
          </a:p>
        </p:txBody>
      </p:sp>
      <p:graphicFrame>
        <p:nvGraphicFramePr>
          <p:cNvPr id="7" name="Object 6"/>
          <p:cNvGraphicFramePr>
            <a:graphicFrameLocks noChangeAspect="1"/>
          </p:cNvGraphicFramePr>
          <p:nvPr>
            <p:extLst>
              <p:ext uri="{D42A27DB-BD31-4B8C-83A1-F6EECF244321}">
                <p14:modId xmlns:p14="http://schemas.microsoft.com/office/powerpoint/2010/main" val="1467906144"/>
              </p:ext>
            </p:extLst>
          </p:nvPr>
        </p:nvGraphicFramePr>
        <p:xfrm>
          <a:off x="646451" y="4929561"/>
          <a:ext cx="7748587" cy="937947"/>
        </p:xfrm>
        <a:graphic>
          <a:graphicData uri="http://schemas.openxmlformats.org/presentationml/2006/ole">
            <mc:AlternateContent xmlns:mc="http://schemas.openxmlformats.org/markup-compatibility/2006">
              <mc:Choice xmlns:v="urn:schemas-microsoft-com:vml" Requires="v">
                <p:oleObj spid="_x0000_s5242" name="Equation" r:id="rId4" imgW="3263760" imgH="393480" progId="Equation.3">
                  <p:embed/>
                </p:oleObj>
              </mc:Choice>
              <mc:Fallback>
                <p:oleObj name="Equation" r:id="rId4" imgW="3263760" imgH="393480" progId="Equation.3">
                  <p:embed/>
                  <p:pic>
                    <p:nvPicPr>
                      <p:cNvPr id="0" name=""/>
                      <p:cNvPicPr>
                        <a:picLocks noChangeAspect="1" noChangeArrowheads="1"/>
                      </p:cNvPicPr>
                      <p:nvPr/>
                    </p:nvPicPr>
                    <p:blipFill>
                      <a:blip r:embed="rId5"/>
                      <a:srcRect/>
                      <a:stretch>
                        <a:fillRect/>
                      </a:stretch>
                    </p:blipFill>
                    <p:spPr bwMode="auto">
                      <a:xfrm>
                        <a:off x="646451" y="4929561"/>
                        <a:ext cx="7748587" cy="937947"/>
                      </a:xfrm>
                      <a:prstGeom prst="rect">
                        <a:avLst/>
                      </a:prstGeom>
                      <a:noFill/>
                      <a:ln>
                        <a:noFill/>
                      </a:ln>
                      <a:effectLst/>
                    </p:spPr>
                  </p:pic>
                </p:oleObj>
              </mc:Fallback>
            </mc:AlternateContent>
          </a:graphicData>
        </a:graphic>
      </p:graphicFrame>
      <p:sp>
        <p:nvSpPr>
          <p:cNvPr id="8" name="Rounded Rectangle 7"/>
          <p:cNvSpPr/>
          <p:nvPr/>
        </p:nvSpPr>
        <p:spPr>
          <a:xfrm>
            <a:off x="983976" y="5877339"/>
            <a:ext cx="7391400" cy="838092"/>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000" dirty="0"/>
              <a:t>Having one negatively affects the purchase of the other </a:t>
            </a:r>
            <a:br>
              <a:rPr lang="en-US" sz="2000" dirty="0"/>
            </a:br>
            <a:r>
              <a:rPr lang="en-US" sz="2000" dirty="0"/>
              <a:t>(lift &lt; 1)</a:t>
            </a:r>
          </a:p>
        </p:txBody>
      </p:sp>
    </p:spTree>
    <p:extLst>
      <p:ext uri="{BB962C8B-B14F-4D97-AF65-F5344CB8AC3E}">
        <p14:creationId xmlns:p14="http://schemas.microsoft.com/office/powerpoint/2010/main" val="42637978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Selecting the rules</a:t>
            </a:r>
          </a:p>
        </p:txBody>
      </p:sp>
      <p:sp>
        <p:nvSpPr>
          <p:cNvPr id="3" name="Content Placeholder 2"/>
          <p:cNvSpPr>
            <a:spLocks noGrp="1"/>
          </p:cNvSpPr>
          <p:nvPr>
            <p:ph idx="1"/>
          </p:nvPr>
        </p:nvSpPr>
        <p:spPr>
          <a:xfrm>
            <a:off x="457200" y="1600200"/>
            <a:ext cx="4495800" cy="5257800"/>
          </a:xfrm>
        </p:spPr>
        <p:txBody>
          <a:bodyPr>
            <a:normAutofit fontScale="92500" lnSpcReduction="10000"/>
          </a:bodyPr>
          <a:lstStyle/>
          <a:p>
            <a:r>
              <a:rPr lang="en-US" dirty="0"/>
              <a:t>We know how to calculate the measures for each rule</a:t>
            </a:r>
          </a:p>
          <a:p>
            <a:pPr lvl="1"/>
            <a:r>
              <a:rPr lang="en-US" dirty="0"/>
              <a:t>Support</a:t>
            </a:r>
          </a:p>
          <a:p>
            <a:pPr lvl="1"/>
            <a:r>
              <a:rPr lang="en-US" dirty="0"/>
              <a:t>Confidence</a:t>
            </a:r>
          </a:p>
          <a:p>
            <a:pPr lvl="1"/>
            <a:r>
              <a:rPr lang="en-US" dirty="0"/>
              <a:t>Lift</a:t>
            </a:r>
          </a:p>
          <a:p>
            <a:pPr lvl="1"/>
            <a:endParaRPr lang="en-US" dirty="0"/>
          </a:p>
          <a:p>
            <a:r>
              <a:rPr lang="en-US" dirty="0"/>
              <a:t>Then we set up </a:t>
            </a:r>
            <a:r>
              <a:rPr lang="en-US" b="1" dirty="0"/>
              <a:t>thresholds</a:t>
            </a:r>
            <a:r>
              <a:rPr lang="en-US" dirty="0"/>
              <a:t> for the minimum rule strength we want to accept</a:t>
            </a:r>
          </a:p>
          <a:p>
            <a:endParaRPr lang="en-US" dirty="0"/>
          </a:p>
          <a:p>
            <a:pPr lvl="1"/>
            <a:endParaRPr lang="en-US" dirty="0"/>
          </a:p>
        </p:txBody>
      </p:sp>
      <p:graphicFrame>
        <p:nvGraphicFramePr>
          <p:cNvPr id="4" name="Diagram 3"/>
          <p:cNvGraphicFramePr/>
          <p:nvPr>
            <p:extLst>
              <p:ext uri="{D42A27DB-BD31-4B8C-83A1-F6EECF244321}">
                <p14:modId xmlns:p14="http://schemas.microsoft.com/office/powerpoint/2010/main" val="2399656869"/>
              </p:ext>
            </p:extLst>
          </p:nvPr>
        </p:nvGraphicFramePr>
        <p:xfrm>
          <a:off x="5105400" y="1447800"/>
          <a:ext cx="3657600" cy="4953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025640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Once you are confident in a rule, take action</a:t>
            </a:r>
          </a:p>
        </p:txBody>
      </p:sp>
      <p:sp>
        <p:nvSpPr>
          <p:cNvPr id="3" name="Content Placeholder 2"/>
          <p:cNvSpPr>
            <a:spLocks noGrp="1"/>
          </p:cNvSpPr>
          <p:nvPr>
            <p:ph idx="1"/>
          </p:nvPr>
        </p:nvSpPr>
        <p:spPr>
          <a:xfrm>
            <a:off x="457200" y="1600200"/>
            <a:ext cx="8229600" cy="533400"/>
          </a:xfrm>
        </p:spPr>
        <p:txBody>
          <a:bodyPr>
            <a:noAutofit/>
          </a:bodyPr>
          <a:lstStyle/>
          <a:p>
            <a:pPr marL="0" indent="0" algn="ctr">
              <a:buNone/>
            </a:pPr>
            <a:r>
              <a:rPr lang="en-US" sz="3600" dirty="0"/>
              <a:t>{Diapers}</a:t>
            </a:r>
            <a:r>
              <a:rPr lang="en-US" sz="3600" dirty="0">
                <a:latin typeface="Arial" charset="0"/>
                <a:sym typeface="Symbol" pitchFamily="18" charset="2"/>
              </a:rPr>
              <a:t> </a:t>
            </a:r>
            <a:r>
              <a:rPr lang="en-US" sz="3600" dirty="0">
                <a:latin typeface="+mj-lt"/>
                <a:sym typeface="Symbol" pitchFamily="18" charset="2"/>
              </a:rPr>
              <a:t> {Beer}</a:t>
            </a:r>
          </a:p>
        </p:txBody>
      </p:sp>
      <p:graphicFrame>
        <p:nvGraphicFramePr>
          <p:cNvPr id="4" name="Diagram 3"/>
          <p:cNvGraphicFramePr/>
          <p:nvPr>
            <p:extLst>
              <p:ext uri="{D42A27DB-BD31-4B8C-83A1-F6EECF244321}">
                <p14:modId xmlns:p14="http://schemas.microsoft.com/office/powerpoint/2010/main" val="3921307999"/>
              </p:ext>
            </p:extLst>
          </p:nvPr>
        </p:nvGraphicFramePr>
        <p:xfrm>
          <a:off x="381000" y="2819399"/>
          <a:ext cx="5105400" cy="36862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148"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486400" y="2590798"/>
            <a:ext cx="3478213" cy="39149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421941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p:txBody>
          <a:bodyPr>
            <a:normAutofit/>
          </a:bodyPr>
          <a:lstStyle/>
          <a:p>
            <a:pPr lvl="0"/>
            <a:r>
              <a:rPr lang="en-US" dirty="0"/>
              <a:t>Support, confidence, and lift</a:t>
            </a:r>
          </a:p>
          <a:p>
            <a:pPr lvl="1"/>
            <a:r>
              <a:rPr lang="en-US" dirty="0"/>
              <a:t>Explain what each means</a:t>
            </a:r>
          </a:p>
          <a:p>
            <a:pPr lvl="2"/>
            <a:r>
              <a:rPr lang="en-US" dirty="0"/>
              <a:t>Can you have high confidence and low lift? </a:t>
            </a:r>
          </a:p>
          <a:p>
            <a:pPr lvl="1"/>
            <a:r>
              <a:rPr lang="en-US" dirty="0"/>
              <a:t>How to compute</a:t>
            </a:r>
          </a:p>
          <a:p>
            <a:endParaRPr lang="en-US" dirty="0"/>
          </a:p>
          <a:p>
            <a:r>
              <a:rPr lang="en-US" dirty="0"/>
              <a:t>In-Class Activity:</a:t>
            </a:r>
          </a:p>
          <a:p>
            <a:pPr lvl="1"/>
            <a:r>
              <a:rPr lang="en-US" dirty="0"/>
              <a:t>Part 1: Computing Confidence, Support, and Lift </a:t>
            </a:r>
          </a:p>
          <a:p>
            <a:pPr lvl="1"/>
            <a:r>
              <a:rPr lang="en-US" dirty="0"/>
              <a:t>Part 2: Association Rule Mining Using R</a:t>
            </a:r>
          </a:p>
        </p:txBody>
      </p:sp>
    </p:spTree>
    <p:extLst>
      <p:ext uri="{BB962C8B-B14F-4D97-AF65-F5344CB8AC3E}">
        <p14:creationId xmlns:p14="http://schemas.microsoft.com/office/powerpoint/2010/main" val="4897550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4131" y="304800"/>
            <a:ext cx="8229600" cy="1143000"/>
          </a:xfrm>
        </p:spPr>
        <p:txBody>
          <a:bodyPr/>
          <a:lstStyle/>
          <a:p>
            <a:pPr algn="l"/>
            <a:r>
              <a:rPr lang="en-US" dirty="0"/>
              <a:t>Association Rule Mining</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55507153"/>
              </p:ext>
            </p:extLst>
          </p:nvPr>
        </p:nvGraphicFramePr>
        <p:xfrm>
          <a:off x="314131" y="1502229"/>
          <a:ext cx="4800600" cy="3505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Picture 2" descr="my+REWARDS CARD Application">
            <a:hlinkClick r:id="rId8"/>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375567" y="1524000"/>
            <a:ext cx="3768433" cy="2590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91434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42775"/>
            <a:ext cx="8763000" cy="1771775"/>
          </a:xfrm>
        </p:spPr>
        <p:txBody>
          <a:bodyPr>
            <a:normAutofit/>
          </a:bodyPr>
          <a:lstStyle/>
          <a:p>
            <a:pPr lvl="0"/>
            <a:r>
              <a:rPr lang="en-US" dirty="0"/>
              <a:t>Support </a:t>
            </a:r>
          </a:p>
          <a:p>
            <a:pPr lvl="1"/>
            <a:r>
              <a:rPr lang="en-US" sz="2400" dirty="0"/>
              <a:t>Fraction of transactions that contain all items</a:t>
            </a:r>
            <a:endParaRPr lang="en-US" sz="2400" dirty="0">
              <a:sym typeface="Symbol" pitchFamily="18" charset="2"/>
            </a:endParaRPr>
          </a:p>
          <a:p>
            <a:pPr marL="0" lvl="0" indent="0">
              <a:buNone/>
            </a:pPr>
            <a:endParaRPr lang="en-US" sz="4500" dirty="0"/>
          </a:p>
        </p:txBody>
      </p:sp>
      <mc:AlternateContent xmlns:mc="http://schemas.openxmlformats.org/markup-compatibility/2006" xmlns:a14="http://schemas.microsoft.com/office/drawing/2010/main">
        <mc:Choice Requires="a14">
          <p:sp>
            <p:nvSpPr>
              <p:cNvPr id="5" name="Rectangle 4"/>
              <p:cNvSpPr/>
              <p:nvPr/>
            </p:nvSpPr>
            <p:spPr>
              <a:xfrm>
                <a:off x="1676400" y="5443163"/>
                <a:ext cx="6477000" cy="1082925"/>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en-US" sz="2200" i="1">
                          <a:latin typeface="Cambria Math"/>
                        </a:rPr>
                        <m:t>𝐿𝑖𝑓𝑡</m:t>
                      </m:r>
                      <m:d>
                        <m:dPr>
                          <m:ctrlPr>
                            <a:rPr lang="en-US" sz="2200" i="1">
                              <a:latin typeface="Cambria Math" panose="02040503050406030204" pitchFamily="18" charset="0"/>
                            </a:rPr>
                          </m:ctrlPr>
                        </m:dPr>
                        <m:e>
                          <m:r>
                            <a:rPr lang="en-US" sz="2200" i="1">
                              <a:latin typeface="Cambria Math"/>
                            </a:rPr>
                            <m:t>𝑋</m:t>
                          </m:r>
                          <m:r>
                            <a:rPr lang="en-US" sz="2200" i="1">
                              <a:latin typeface="Cambria Math"/>
                              <a:ea typeface="Cambria Math"/>
                            </a:rPr>
                            <m:t>→</m:t>
                          </m:r>
                          <m:r>
                            <a:rPr lang="en-US" sz="2200" i="1">
                              <a:latin typeface="Cambria Math"/>
                              <a:ea typeface="Cambria Math"/>
                            </a:rPr>
                            <m:t>𝑌</m:t>
                          </m:r>
                        </m:e>
                      </m:d>
                      <m:r>
                        <a:rPr lang="en-US" sz="2200" i="1">
                          <a:latin typeface="Cambria Math"/>
                          <a:ea typeface="Cambria Math"/>
                        </a:rPr>
                        <m:t>=</m:t>
                      </m:r>
                      <m:f>
                        <m:fPr>
                          <m:ctrlPr>
                            <a:rPr lang="en-US" sz="2200" i="1">
                              <a:latin typeface="Cambria Math" panose="02040503050406030204" pitchFamily="18" charset="0"/>
                              <a:ea typeface="Cambria Math"/>
                            </a:rPr>
                          </m:ctrlPr>
                        </m:fPr>
                        <m:num>
                          <m:r>
                            <a:rPr lang="en-US" sz="2200" i="1">
                              <a:latin typeface="Cambria Math"/>
                            </a:rPr>
                            <m:t>𝑠</m:t>
                          </m:r>
                          <m:d>
                            <m:dPr>
                              <m:ctrlPr>
                                <a:rPr lang="en-US" sz="2200" i="1">
                                  <a:latin typeface="Cambria Math" panose="02040503050406030204" pitchFamily="18" charset="0"/>
                                </a:rPr>
                              </m:ctrlPr>
                            </m:dPr>
                            <m:e>
                              <m:r>
                                <a:rPr lang="en-US" sz="2200" i="1">
                                  <a:latin typeface="Cambria Math"/>
                                </a:rPr>
                                <m:t>𝑋</m:t>
                              </m:r>
                              <m:r>
                                <a:rPr lang="en-US" sz="2200" i="1">
                                  <a:latin typeface="Cambria Math"/>
                                  <a:ea typeface="Cambria Math"/>
                                </a:rPr>
                                <m:t>→</m:t>
                              </m:r>
                              <m:r>
                                <a:rPr lang="en-US" sz="2200" i="1">
                                  <a:latin typeface="Cambria Math"/>
                                  <a:ea typeface="Cambria Math"/>
                                </a:rPr>
                                <m:t>𝑌</m:t>
                              </m:r>
                            </m:e>
                          </m:d>
                        </m:num>
                        <m:den>
                          <m:r>
                            <a:rPr lang="en-US" sz="2200" i="1">
                              <a:latin typeface="Cambria Math"/>
                              <a:ea typeface="Cambria Math"/>
                            </a:rPr>
                            <m:t>𝑆</m:t>
                          </m:r>
                          <m:d>
                            <m:dPr>
                              <m:ctrlPr>
                                <a:rPr lang="en-US" sz="2200" i="1">
                                  <a:latin typeface="Cambria Math" panose="02040503050406030204" pitchFamily="18" charset="0"/>
                                  <a:ea typeface="Cambria Math"/>
                                </a:rPr>
                              </m:ctrlPr>
                            </m:dPr>
                            <m:e>
                              <m:r>
                                <a:rPr lang="en-US" sz="2200" i="1">
                                  <a:latin typeface="Cambria Math"/>
                                  <a:ea typeface="Cambria Math"/>
                                </a:rPr>
                                <m:t>𝑋</m:t>
                              </m:r>
                            </m:e>
                          </m:d>
                          <m:r>
                            <a:rPr lang="en-US" sz="2200" i="1">
                              <a:latin typeface="Cambria Math" panose="02040503050406030204" pitchFamily="18" charset="0"/>
                              <a:ea typeface="Cambria Math"/>
                            </a:rPr>
                            <m:t>∗</m:t>
                          </m:r>
                          <m:r>
                            <a:rPr lang="en-US" sz="2200" i="1">
                              <a:latin typeface="Cambria Math"/>
                              <a:ea typeface="Cambria Math"/>
                            </a:rPr>
                            <m:t>𝑆</m:t>
                          </m:r>
                          <m:d>
                            <m:dPr>
                              <m:ctrlPr>
                                <a:rPr lang="en-US" sz="2200" i="1">
                                  <a:latin typeface="Cambria Math" panose="02040503050406030204" pitchFamily="18" charset="0"/>
                                  <a:ea typeface="Cambria Math"/>
                                </a:rPr>
                              </m:ctrlPr>
                            </m:dPr>
                            <m:e>
                              <m:r>
                                <a:rPr lang="en-US" sz="2200" i="1">
                                  <a:latin typeface="Cambria Math"/>
                                  <a:ea typeface="Cambria Math"/>
                                </a:rPr>
                                <m:t>𝑌</m:t>
                              </m:r>
                            </m:e>
                          </m:d>
                        </m:den>
                      </m:f>
                      <m:r>
                        <a:rPr lang="en-US" sz="2200" i="1">
                          <a:latin typeface="Cambria Math" panose="02040503050406030204" pitchFamily="18" charset="0"/>
                          <a:ea typeface="Cambria Math"/>
                        </a:rPr>
                        <m:t>=</m:t>
                      </m:r>
                      <m:f>
                        <m:fPr>
                          <m:ctrlPr>
                            <a:rPr lang="en-US" sz="2200" i="1">
                              <a:latin typeface="Cambria Math" panose="02040503050406030204" pitchFamily="18" charset="0"/>
                              <a:ea typeface="Cambria Math"/>
                            </a:rPr>
                          </m:ctrlPr>
                        </m:fPr>
                        <m:num>
                          <m:f>
                            <m:fPr>
                              <m:ctrlPr>
                                <a:rPr lang="en-US" sz="2200" i="1">
                                  <a:latin typeface="Cambria Math" panose="02040503050406030204" pitchFamily="18" charset="0"/>
                                  <a:ea typeface="Cambria Math"/>
                                </a:rPr>
                              </m:ctrlPr>
                            </m:fPr>
                            <m:num>
                              <m:r>
                                <a:rPr lang="en-US" sz="2200" i="1">
                                  <a:latin typeface="Cambria Math"/>
                                </a:rPr>
                                <m:t>𝑠</m:t>
                              </m:r>
                              <m:d>
                                <m:dPr>
                                  <m:ctrlPr>
                                    <a:rPr lang="en-US" sz="2200" i="1">
                                      <a:latin typeface="Cambria Math" panose="02040503050406030204" pitchFamily="18" charset="0"/>
                                    </a:rPr>
                                  </m:ctrlPr>
                                </m:dPr>
                                <m:e>
                                  <m:r>
                                    <a:rPr lang="en-US" sz="2200" i="1">
                                      <a:latin typeface="Cambria Math"/>
                                    </a:rPr>
                                    <m:t>𝑋</m:t>
                                  </m:r>
                                  <m:r>
                                    <a:rPr lang="en-US" sz="2200" i="1">
                                      <a:latin typeface="Cambria Math"/>
                                      <a:ea typeface="Cambria Math"/>
                                    </a:rPr>
                                    <m:t>→</m:t>
                                  </m:r>
                                  <m:r>
                                    <a:rPr lang="en-US" sz="2200" i="1">
                                      <a:latin typeface="Cambria Math"/>
                                      <a:ea typeface="Cambria Math"/>
                                    </a:rPr>
                                    <m:t>𝑌</m:t>
                                  </m:r>
                                </m:e>
                              </m:d>
                            </m:num>
                            <m:den>
                              <m:r>
                                <a:rPr lang="en-US" sz="2200" i="1">
                                  <a:latin typeface="Cambria Math"/>
                                  <a:ea typeface="Cambria Math"/>
                                </a:rPr>
                                <m:t>𝑆</m:t>
                              </m:r>
                              <m:d>
                                <m:dPr>
                                  <m:ctrlPr>
                                    <a:rPr lang="en-US" sz="2200" i="1">
                                      <a:latin typeface="Cambria Math" panose="02040503050406030204" pitchFamily="18" charset="0"/>
                                      <a:ea typeface="Cambria Math"/>
                                    </a:rPr>
                                  </m:ctrlPr>
                                </m:dPr>
                                <m:e>
                                  <m:r>
                                    <a:rPr lang="en-US" sz="2200" i="1">
                                      <a:latin typeface="Cambria Math"/>
                                      <a:ea typeface="Cambria Math"/>
                                    </a:rPr>
                                    <m:t>𝑋</m:t>
                                  </m:r>
                                </m:e>
                              </m:d>
                            </m:den>
                          </m:f>
                        </m:num>
                        <m:den>
                          <m:r>
                            <a:rPr lang="en-US" sz="2200" i="1">
                              <a:latin typeface="Cambria Math"/>
                              <a:ea typeface="Cambria Math"/>
                            </a:rPr>
                            <m:t>𝑆</m:t>
                          </m:r>
                          <m:d>
                            <m:dPr>
                              <m:ctrlPr>
                                <a:rPr lang="en-US" sz="2200" i="1">
                                  <a:latin typeface="Cambria Math" panose="02040503050406030204" pitchFamily="18" charset="0"/>
                                  <a:ea typeface="Cambria Math"/>
                                </a:rPr>
                              </m:ctrlPr>
                            </m:dPr>
                            <m:e>
                              <m:r>
                                <a:rPr lang="en-US" sz="2200" i="1">
                                  <a:latin typeface="Cambria Math"/>
                                  <a:ea typeface="Cambria Math"/>
                                </a:rPr>
                                <m:t>𝑌</m:t>
                              </m:r>
                            </m:e>
                          </m:d>
                        </m:den>
                      </m:f>
                      <m:r>
                        <a:rPr lang="en-US" sz="2200" i="1">
                          <a:latin typeface="Cambria Math"/>
                          <a:ea typeface="Cambria Math"/>
                        </a:rPr>
                        <m:t>=</m:t>
                      </m:r>
                      <m:f>
                        <m:fPr>
                          <m:ctrlPr>
                            <a:rPr lang="en-US" sz="2200" i="1">
                              <a:latin typeface="Cambria Math" panose="02040503050406030204" pitchFamily="18" charset="0"/>
                              <a:ea typeface="Cambria Math"/>
                            </a:rPr>
                          </m:ctrlPr>
                        </m:fPr>
                        <m:num>
                          <m:r>
                            <a:rPr lang="en-US" sz="2200" i="1">
                              <a:latin typeface="Cambria Math"/>
                              <a:ea typeface="Cambria Math"/>
                            </a:rPr>
                            <m:t>𝑐</m:t>
                          </m:r>
                          <m:d>
                            <m:dPr>
                              <m:ctrlPr>
                                <a:rPr lang="en-US" sz="2200" i="1">
                                  <a:latin typeface="Cambria Math" panose="02040503050406030204" pitchFamily="18" charset="0"/>
                                </a:rPr>
                              </m:ctrlPr>
                            </m:dPr>
                            <m:e>
                              <m:r>
                                <a:rPr lang="en-US" sz="2200" i="1">
                                  <a:latin typeface="Cambria Math"/>
                                </a:rPr>
                                <m:t>𝑋</m:t>
                              </m:r>
                              <m:r>
                                <a:rPr lang="en-US" sz="2200" i="1">
                                  <a:latin typeface="Cambria Math"/>
                                  <a:ea typeface="Cambria Math"/>
                                </a:rPr>
                                <m:t>→</m:t>
                              </m:r>
                              <m:r>
                                <a:rPr lang="en-US" sz="2200" i="1">
                                  <a:latin typeface="Cambria Math"/>
                                  <a:ea typeface="Cambria Math"/>
                                </a:rPr>
                                <m:t>𝑌</m:t>
                              </m:r>
                            </m:e>
                          </m:d>
                        </m:num>
                        <m:den>
                          <m:r>
                            <a:rPr lang="en-US" sz="2200" i="1">
                              <a:latin typeface="Cambria Math"/>
                              <a:ea typeface="Cambria Math"/>
                            </a:rPr>
                            <m:t>𝑆</m:t>
                          </m:r>
                          <m:d>
                            <m:dPr>
                              <m:ctrlPr>
                                <a:rPr lang="en-US" sz="2200" i="1">
                                  <a:latin typeface="Cambria Math" panose="02040503050406030204" pitchFamily="18" charset="0"/>
                                  <a:ea typeface="Cambria Math"/>
                                </a:rPr>
                              </m:ctrlPr>
                            </m:dPr>
                            <m:e>
                              <m:r>
                                <a:rPr lang="en-US" sz="2200" i="1">
                                  <a:latin typeface="Cambria Math"/>
                                  <a:ea typeface="Cambria Math"/>
                                </a:rPr>
                                <m:t>𝑌</m:t>
                              </m:r>
                            </m:e>
                          </m:d>
                        </m:den>
                      </m:f>
                    </m:oMath>
                  </m:oMathPara>
                </a14:m>
                <a:endParaRPr lang="en-US" sz="2200" dirty="0"/>
              </a:p>
            </p:txBody>
          </p:sp>
        </mc:Choice>
        <mc:Fallback xmlns="">
          <p:sp>
            <p:nvSpPr>
              <p:cNvPr id="5" name="Rectangle 4"/>
              <p:cNvSpPr>
                <a:spLocks noRot="1" noChangeAspect="1" noMove="1" noResize="1" noEditPoints="1" noAdjustHandles="1" noChangeArrowheads="1" noChangeShapeType="1" noTextEdit="1"/>
              </p:cNvSpPr>
              <p:nvPr/>
            </p:nvSpPr>
            <p:spPr>
              <a:xfrm>
                <a:off x="1676400" y="5443163"/>
                <a:ext cx="6477000" cy="1082925"/>
              </a:xfrm>
              <a:prstGeom prst="rect">
                <a:avLst/>
              </a:prstGeom>
              <a:blipFill>
                <a:blip r:embed="rId3"/>
                <a:stretch>
                  <a:fillRect/>
                </a:stretch>
              </a:blipFill>
            </p:spPr>
            <p:txBody>
              <a:bodyPr/>
              <a:lstStyle/>
              <a:p>
                <a:r>
                  <a:rPr lang="en-US">
                    <a:noFill/>
                  </a:rPr>
                  <a:t> </a:t>
                </a:r>
              </a:p>
            </p:txBody>
          </p:sp>
        </mc:Fallback>
      </mc:AlternateContent>
      <p:graphicFrame>
        <p:nvGraphicFramePr>
          <p:cNvPr id="6" name="Object 5"/>
          <p:cNvGraphicFramePr>
            <a:graphicFrameLocks noChangeAspect="1"/>
          </p:cNvGraphicFramePr>
          <p:nvPr>
            <p:extLst>
              <p:ext uri="{D42A27DB-BD31-4B8C-83A1-F6EECF244321}">
                <p14:modId xmlns:p14="http://schemas.microsoft.com/office/powerpoint/2010/main" val="525508273"/>
              </p:ext>
            </p:extLst>
          </p:nvPr>
        </p:nvGraphicFramePr>
        <p:xfrm>
          <a:off x="1114425" y="3727450"/>
          <a:ext cx="7599363" cy="723900"/>
        </p:xfrm>
        <a:graphic>
          <a:graphicData uri="http://schemas.openxmlformats.org/presentationml/2006/ole">
            <mc:AlternateContent xmlns:mc="http://schemas.openxmlformats.org/markup-compatibility/2006">
              <mc:Choice xmlns:v="urn:schemas-microsoft-com:vml" Requires="v">
                <p:oleObj spid="_x0000_s7202" name="Equation" r:id="rId4" imgW="4228920" imgH="419040" progId="Equation.3">
                  <p:embed/>
                </p:oleObj>
              </mc:Choice>
              <mc:Fallback>
                <p:oleObj name="Equation" r:id="rId4" imgW="4228920" imgH="419040" progId="Equation.3">
                  <p:embed/>
                  <p:pic>
                    <p:nvPicPr>
                      <p:cNvPr id="6" name="Object 5"/>
                      <p:cNvPicPr>
                        <a:picLocks noChangeAspect="1" noChangeArrowheads="1"/>
                      </p:cNvPicPr>
                      <p:nvPr/>
                    </p:nvPicPr>
                    <p:blipFill>
                      <a:blip r:embed="rId5"/>
                      <a:srcRect/>
                      <a:stretch>
                        <a:fillRect/>
                      </a:stretch>
                    </p:blipFill>
                    <p:spPr bwMode="auto">
                      <a:xfrm>
                        <a:off x="1114425" y="3727450"/>
                        <a:ext cx="7599363" cy="723900"/>
                      </a:xfrm>
                      <a:prstGeom prst="rect">
                        <a:avLst/>
                      </a:prstGeom>
                      <a:noFill/>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2097487540"/>
              </p:ext>
            </p:extLst>
          </p:nvPr>
        </p:nvGraphicFramePr>
        <p:xfrm>
          <a:off x="1589088" y="1390650"/>
          <a:ext cx="3554412" cy="723900"/>
        </p:xfrm>
        <a:graphic>
          <a:graphicData uri="http://schemas.openxmlformats.org/presentationml/2006/ole">
            <mc:AlternateContent xmlns:mc="http://schemas.openxmlformats.org/markup-compatibility/2006">
              <mc:Choice xmlns:v="urn:schemas-microsoft-com:vml" Requires="v">
                <p:oleObj spid="_x0000_s7203" name="Equation" r:id="rId6" imgW="2108160" imgH="419040" progId="Equation.3">
                  <p:embed/>
                </p:oleObj>
              </mc:Choice>
              <mc:Fallback>
                <p:oleObj name="Equation" r:id="rId6" imgW="2108160" imgH="419040" progId="Equation.3">
                  <p:embed/>
                  <p:pic>
                    <p:nvPicPr>
                      <p:cNvPr id="8" name="Object 7"/>
                      <p:cNvPicPr>
                        <a:picLocks noChangeAspect="1" noChangeArrowheads="1"/>
                      </p:cNvPicPr>
                      <p:nvPr/>
                    </p:nvPicPr>
                    <p:blipFill>
                      <a:blip r:embed="rId7"/>
                      <a:srcRect/>
                      <a:stretch>
                        <a:fillRect/>
                      </a:stretch>
                    </p:blipFill>
                    <p:spPr bwMode="auto">
                      <a:xfrm>
                        <a:off x="1589088" y="1390650"/>
                        <a:ext cx="3554412" cy="723900"/>
                      </a:xfrm>
                      <a:prstGeom prst="rect">
                        <a:avLst/>
                      </a:prstGeom>
                      <a:noFill/>
                    </p:spPr>
                  </p:pic>
                </p:oleObj>
              </mc:Fallback>
            </mc:AlternateContent>
          </a:graphicData>
        </a:graphic>
      </p:graphicFrame>
      <p:sp>
        <p:nvSpPr>
          <p:cNvPr id="7" name="Content Placeholder 2"/>
          <p:cNvSpPr txBox="1">
            <a:spLocks/>
          </p:cNvSpPr>
          <p:nvPr/>
        </p:nvSpPr>
        <p:spPr>
          <a:xfrm>
            <a:off x="457200" y="1533463"/>
            <a:ext cx="8763000" cy="26670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endParaRPr lang="en-US" sz="4500" dirty="0"/>
          </a:p>
          <a:p>
            <a:r>
              <a:rPr lang="en-US" dirty="0"/>
              <a:t>Confidence</a:t>
            </a:r>
          </a:p>
          <a:p>
            <a:pPr lvl="1"/>
            <a:r>
              <a:rPr lang="en-US" sz="2400" dirty="0"/>
              <a:t>Measures how often items in Y appear in transactions that contain X</a:t>
            </a:r>
          </a:p>
          <a:p>
            <a:pPr marL="0" indent="0">
              <a:buFont typeface="Arial" pitchFamily="34" charset="0"/>
              <a:buNone/>
            </a:pPr>
            <a:endParaRPr lang="en-US" sz="4000" dirty="0"/>
          </a:p>
        </p:txBody>
      </p:sp>
      <p:sp>
        <p:nvSpPr>
          <p:cNvPr id="9" name="Content Placeholder 2"/>
          <p:cNvSpPr txBox="1">
            <a:spLocks/>
          </p:cNvSpPr>
          <p:nvPr/>
        </p:nvSpPr>
        <p:spPr>
          <a:xfrm>
            <a:off x="457200" y="4427983"/>
            <a:ext cx="8763000" cy="138551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t>Lift</a:t>
            </a:r>
          </a:p>
          <a:p>
            <a:pPr lvl="1"/>
            <a:r>
              <a:rPr lang="en-US" sz="2400" dirty="0"/>
              <a:t>How co-occurrence differs from what is expected by chance</a:t>
            </a:r>
          </a:p>
        </p:txBody>
      </p:sp>
    </p:spTree>
    <p:extLst>
      <p:ext uri="{BB962C8B-B14F-4D97-AF65-F5344CB8AC3E}">
        <p14:creationId xmlns:p14="http://schemas.microsoft.com/office/powerpoint/2010/main" val="17667243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19400"/>
            <a:ext cx="8229600" cy="1143000"/>
          </a:xfrm>
        </p:spPr>
        <p:txBody>
          <a:bodyPr/>
          <a:lstStyle/>
          <a:p>
            <a:r>
              <a:rPr lang="en-US" dirty="0"/>
              <a:t>In Class Activity #14 &amp; 15</a:t>
            </a:r>
          </a:p>
        </p:txBody>
      </p:sp>
    </p:spTree>
    <p:extLst>
      <p:ext uri="{BB962C8B-B14F-4D97-AF65-F5344CB8AC3E}">
        <p14:creationId xmlns:p14="http://schemas.microsoft.com/office/powerpoint/2010/main" val="22982345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04800"/>
            <a:ext cx="8839200" cy="1066800"/>
          </a:xfrm>
        </p:spPr>
        <p:txBody>
          <a:bodyPr>
            <a:normAutofit fontScale="90000"/>
          </a:bodyPr>
          <a:lstStyle/>
          <a:p>
            <a:r>
              <a:rPr lang="en-US" dirty="0"/>
              <a:t>Case 1: </a:t>
            </a:r>
            <a:r>
              <a:rPr lang="en-US" spc="-25" dirty="0"/>
              <a:t>Amazon Recommender System</a:t>
            </a:r>
            <a:endParaRPr lang="en-US" dirty="0"/>
          </a:p>
        </p:txBody>
      </p:sp>
      <p:sp>
        <p:nvSpPr>
          <p:cNvPr id="4" name="object 3">
            <a:extLst>
              <a:ext uri="{FF2B5EF4-FFF2-40B4-BE49-F238E27FC236}">
                <a16:creationId xmlns:a16="http://schemas.microsoft.com/office/drawing/2014/main" id="{D6666282-A375-467E-9985-E9C6AAA16F5F}"/>
              </a:ext>
            </a:extLst>
          </p:cNvPr>
          <p:cNvSpPr/>
          <p:nvPr/>
        </p:nvSpPr>
        <p:spPr>
          <a:xfrm>
            <a:off x="546697" y="1508574"/>
            <a:ext cx="4055120" cy="1639100"/>
          </a:xfrm>
          <a:prstGeom prst="rect">
            <a:avLst/>
          </a:prstGeom>
          <a:blipFill>
            <a:blip r:embed="rId3" cstate="print"/>
            <a:stretch>
              <a:fillRect/>
            </a:stretch>
          </a:blipFill>
        </p:spPr>
        <p:txBody>
          <a:bodyPr wrap="square" lIns="0" tIns="0" rIns="0" bIns="0" rtlCol="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a:p>
        </p:txBody>
      </p:sp>
      <p:sp>
        <p:nvSpPr>
          <p:cNvPr id="5" name="object 4">
            <a:extLst>
              <a:ext uri="{FF2B5EF4-FFF2-40B4-BE49-F238E27FC236}">
                <a16:creationId xmlns:a16="http://schemas.microsoft.com/office/drawing/2014/main" id="{92C98B92-165A-44ED-92FB-CC25D252989E}"/>
              </a:ext>
            </a:extLst>
          </p:cNvPr>
          <p:cNvSpPr/>
          <p:nvPr/>
        </p:nvSpPr>
        <p:spPr>
          <a:xfrm>
            <a:off x="3981928" y="3465014"/>
            <a:ext cx="4247672" cy="2402386"/>
          </a:xfrm>
          <a:prstGeom prst="rect">
            <a:avLst/>
          </a:prstGeom>
          <a:blipFill>
            <a:blip r:embed="rId4" cstate="print"/>
            <a:stretch>
              <a:fillRect/>
            </a:stretch>
          </a:blipFill>
        </p:spPr>
        <p:txBody>
          <a:bodyPr wrap="square" lIns="0" tIns="0" rIns="0" bIns="0" rtlCol="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a:p>
        </p:txBody>
      </p:sp>
      <p:sp>
        <p:nvSpPr>
          <p:cNvPr id="6" name="object 5">
            <a:extLst>
              <a:ext uri="{FF2B5EF4-FFF2-40B4-BE49-F238E27FC236}">
                <a16:creationId xmlns:a16="http://schemas.microsoft.com/office/drawing/2014/main" id="{3EFDAE26-9787-4F46-A578-6FB88B3C17B3}"/>
              </a:ext>
            </a:extLst>
          </p:cNvPr>
          <p:cNvSpPr txBox="1"/>
          <p:nvPr/>
        </p:nvSpPr>
        <p:spPr>
          <a:xfrm>
            <a:off x="1251393" y="6223829"/>
            <a:ext cx="6859288" cy="319959"/>
          </a:xfrm>
          <a:prstGeom prst="rect">
            <a:avLst/>
          </a:prstGeom>
        </p:spPr>
        <p:txBody>
          <a:bodyPr vert="horz" wrap="square" lIns="0" tIns="12065" rIns="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a:lnSpc>
                <a:spcPct val="100000"/>
              </a:lnSpc>
              <a:spcBef>
                <a:spcPts val="95"/>
              </a:spcBef>
            </a:pPr>
            <a:r>
              <a:rPr sz="2000" spc="-40" dirty="0">
                <a:latin typeface="Arial"/>
                <a:cs typeface="Arial"/>
              </a:rPr>
              <a:t>Figure</a:t>
            </a:r>
            <a:r>
              <a:rPr lang="en-US" sz="2000" spc="-40" dirty="0">
                <a:latin typeface="Arial"/>
                <a:cs typeface="Arial"/>
              </a:rPr>
              <a:t>: </a:t>
            </a:r>
            <a:r>
              <a:rPr sz="2000" spc="-50" dirty="0">
                <a:latin typeface="Arial"/>
                <a:cs typeface="Arial"/>
              </a:rPr>
              <a:t>Amazon recommendations </a:t>
            </a:r>
            <a:r>
              <a:rPr sz="2000" spc="-35" dirty="0">
                <a:latin typeface="Arial"/>
                <a:cs typeface="Arial"/>
              </a:rPr>
              <a:t>while </a:t>
            </a:r>
            <a:r>
              <a:rPr sz="2000" spc="-40" dirty="0">
                <a:latin typeface="Arial"/>
                <a:cs typeface="Arial"/>
              </a:rPr>
              <a:t>viewing </a:t>
            </a:r>
            <a:r>
              <a:rPr sz="2000" spc="-80" dirty="0">
                <a:latin typeface="Arial"/>
                <a:cs typeface="Arial"/>
              </a:rPr>
              <a:t>a</a:t>
            </a:r>
            <a:r>
              <a:rPr sz="2000" spc="25" dirty="0">
                <a:latin typeface="Arial"/>
                <a:cs typeface="Arial"/>
              </a:rPr>
              <a:t> </a:t>
            </a:r>
            <a:r>
              <a:rPr sz="2000" spc="-30" dirty="0">
                <a:latin typeface="Arial"/>
                <a:cs typeface="Arial"/>
              </a:rPr>
              <a:t>book</a:t>
            </a:r>
            <a:endParaRPr sz="2000" dirty="0">
              <a:latin typeface="Arial"/>
              <a:cs typeface="Arial"/>
            </a:endParaRPr>
          </a:p>
        </p:txBody>
      </p:sp>
    </p:spTree>
    <p:extLst>
      <p:ext uri="{BB962C8B-B14F-4D97-AF65-F5344CB8AC3E}">
        <p14:creationId xmlns:p14="http://schemas.microsoft.com/office/powerpoint/2010/main" val="4993468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7A6594B4-B0B2-4C9F-817E-1E549F7390E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2600" y="3288030"/>
            <a:ext cx="3429000" cy="3188970"/>
          </a:xfrm>
          <a:prstGeom prst="rect">
            <a:avLst/>
          </a:prstGeom>
        </p:spPr>
      </p:pic>
      <p:sp>
        <p:nvSpPr>
          <p:cNvPr id="2" name="Title 1"/>
          <p:cNvSpPr>
            <a:spLocks noGrp="1"/>
          </p:cNvSpPr>
          <p:nvPr>
            <p:ph type="title"/>
          </p:nvPr>
        </p:nvSpPr>
        <p:spPr>
          <a:xfrm>
            <a:off x="0" y="304800"/>
            <a:ext cx="9220200" cy="1066800"/>
          </a:xfrm>
        </p:spPr>
        <p:txBody>
          <a:bodyPr>
            <a:normAutofit fontScale="90000"/>
          </a:bodyPr>
          <a:lstStyle/>
          <a:p>
            <a:r>
              <a:rPr lang="en-US" dirty="0"/>
              <a:t>Case 2: </a:t>
            </a:r>
            <a:r>
              <a:rPr lang="en-US" spc="-25" dirty="0"/>
              <a:t>The parable of the beer and diapers</a:t>
            </a:r>
            <a:endParaRPr lang="en-US" dirty="0"/>
          </a:p>
        </p:txBody>
      </p:sp>
      <p:sp>
        <p:nvSpPr>
          <p:cNvPr id="5" name="Rectangle 4">
            <a:extLst>
              <a:ext uri="{FF2B5EF4-FFF2-40B4-BE49-F238E27FC236}">
                <a16:creationId xmlns:a16="http://schemas.microsoft.com/office/drawing/2014/main" id="{27ED5639-3D87-4C06-9703-CDF0C06175E3}"/>
              </a:ext>
            </a:extLst>
          </p:cNvPr>
          <p:cNvSpPr/>
          <p:nvPr/>
        </p:nvSpPr>
        <p:spPr>
          <a:xfrm>
            <a:off x="457200" y="1981200"/>
            <a:ext cx="8382000" cy="1631216"/>
          </a:xfrm>
          <a:prstGeom prst="rect">
            <a:avLst/>
          </a:prstGeom>
        </p:spPr>
        <p:txBody>
          <a:bodyPr wrap="square">
            <a:spAutoFit/>
          </a:bodyPr>
          <a:lstStyle/>
          <a:p>
            <a:r>
              <a:rPr lang="en-US" sz="2000" dirty="0">
                <a:solidFill>
                  <a:srgbClr val="000000"/>
                </a:solidFill>
                <a:latin typeface="Arimo"/>
              </a:rPr>
              <a:t>Some time ago, one retail store decided to combine the data from its loyalty card system with that from its point of sale systems. The former provided the store with demographic data about its customers, the latter told it where, when and what those customers bought.</a:t>
            </a:r>
          </a:p>
          <a:p>
            <a:endParaRPr lang="en-US" sz="2000" dirty="0">
              <a:solidFill>
                <a:srgbClr val="000000"/>
              </a:solidFill>
              <a:latin typeface="Arimo"/>
            </a:endParaRPr>
          </a:p>
        </p:txBody>
      </p:sp>
      <p:sp>
        <p:nvSpPr>
          <p:cNvPr id="7" name="Rectangle 6">
            <a:extLst>
              <a:ext uri="{FF2B5EF4-FFF2-40B4-BE49-F238E27FC236}">
                <a16:creationId xmlns:a16="http://schemas.microsoft.com/office/drawing/2014/main" id="{E6A9A72D-57AB-4824-AED5-7D8675F1543E}"/>
              </a:ext>
            </a:extLst>
          </p:cNvPr>
          <p:cNvSpPr/>
          <p:nvPr/>
        </p:nvSpPr>
        <p:spPr>
          <a:xfrm>
            <a:off x="228600" y="1424513"/>
            <a:ext cx="4626459" cy="430887"/>
          </a:xfrm>
          <a:prstGeom prst="rect">
            <a:avLst/>
          </a:prstGeom>
        </p:spPr>
        <p:txBody>
          <a:bodyPr wrap="none">
            <a:spAutoFit/>
          </a:bodyPr>
          <a:lstStyle/>
          <a:p>
            <a:r>
              <a:rPr lang="en-US" sz="2200" dirty="0">
                <a:solidFill>
                  <a:srgbClr val="000000"/>
                </a:solidFill>
                <a:latin typeface="Arimo"/>
              </a:rPr>
              <a:t>It goes (with minor variations) like this:</a:t>
            </a:r>
            <a:endParaRPr lang="en-US" sz="2200" dirty="0"/>
          </a:p>
        </p:txBody>
      </p:sp>
      <p:sp>
        <p:nvSpPr>
          <p:cNvPr id="3" name="Rectangle 2">
            <a:extLst>
              <a:ext uri="{FF2B5EF4-FFF2-40B4-BE49-F238E27FC236}">
                <a16:creationId xmlns:a16="http://schemas.microsoft.com/office/drawing/2014/main" id="{55A94950-6FCC-4E06-B7F7-0EFE9C289F8F}"/>
              </a:ext>
            </a:extLst>
          </p:cNvPr>
          <p:cNvSpPr/>
          <p:nvPr/>
        </p:nvSpPr>
        <p:spPr>
          <a:xfrm>
            <a:off x="429039" y="5245930"/>
            <a:ext cx="5632174" cy="1323439"/>
          </a:xfrm>
          <a:prstGeom prst="rect">
            <a:avLst/>
          </a:prstGeom>
        </p:spPr>
        <p:txBody>
          <a:bodyPr wrap="square">
            <a:spAutoFit/>
          </a:bodyPr>
          <a:lstStyle/>
          <a:p>
            <a:r>
              <a:rPr lang="en-US" sz="2000" dirty="0"/>
              <a:t>On Friday afternoons, young </a:t>
            </a:r>
            <a:r>
              <a:rPr lang="en-US" sz="2000" dirty="0">
                <a:solidFill>
                  <a:srgbClr val="000000"/>
                </a:solidFill>
                <a:latin typeface="Arimo"/>
              </a:rPr>
              <a:t>American</a:t>
            </a:r>
            <a:r>
              <a:rPr lang="en-US" sz="2000" dirty="0"/>
              <a:t> males </a:t>
            </a:r>
            <a:r>
              <a:rPr lang="en-US" sz="2000" b="1" u="sng" dirty="0"/>
              <a:t>who buy diapers also have a predisposition to buy beer</a:t>
            </a:r>
            <a:r>
              <a:rPr lang="en-US" sz="2000" dirty="0"/>
              <a:t>. No one had predicted that result, so no one would ever have even asked the question in the first place.</a:t>
            </a:r>
          </a:p>
        </p:txBody>
      </p:sp>
      <p:sp>
        <p:nvSpPr>
          <p:cNvPr id="4" name="Rectangle 3">
            <a:extLst>
              <a:ext uri="{FF2B5EF4-FFF2-40B4-BE49-F238E27FC236}">
                <a16:creationId xmlns:a16="http://schemas.microsoft.com/office/drawing/2014/main" id="{CC144652-E9F3-4F73-B11A-D5FB53B85963}"/>
              </a:ext>
            </a:extLst>
          </p:cNvPr>
          <p:cNvSpPr/>
          <p:nvPr/>
        </p:nvSpPr>
        <p:spPr>
          <a:xfrm>
            <a:off x="463826" y="3334793"/>
            <a:ext cx="5562600" cy="1631216"/>
          </a:xfrm>
          <a:prstGeom prst="rect">
            <a:avLst/>
          </a:prstGeom>
        </p:spPr>
        <p:txBody>
          <a:bodyPr wrap="square">
            <a:spAutoFit/>
          </a:bodyPr>
          <a:lstStyle/>
          <a:p>
            <a:r>
              <a:rPr lang="en-US" sz="2000" dirty="0">
                <a:solidFill>
                  <a:srgbClr val="000000"/>
                </a:solidFill>
                <a:latin typeface="Arimo"/>
              </a:rPr>
              <a:t>Once combined, the data was mined extensively and many correlations appeared. Some of these were obvious; people who buy gin are also likely to buy tonic. However, one correlation stood out like a sore thumb because it was so unexpected.</a:t>
            </a:r>
          </a:p>
        </p:txBody>
      </p:sp>
    </p:spTree>
    <p:extLst>
      <p:ext uri="{BB962C8B-B14F-4D97-AF65-F5344CB8AC3E}">
        <p14:creationId xmlns:p14="http://schemas.microsoft.com/office/powerpoint/2010/main" val="15646755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Market-Basket Transactions</a:t>
            </a:r>
          </a:p>
        </p:txBody>
      </p:sp>
      <p:graphicFrame>
        <p:nvGraphicFramePr>
          <p:cNvPr id="4" name="Content Placeholder 3"/>
          <p:cNvGraphicFramePr>
            <a:graphicFrameLocks noGrp="1"/>
          </p:cNvGraphicFramePr>
          <p:nvPr>
            <p:ph idx="1"/>
          </p:nvPr>
        </p:nvGraphicFramePr>
        <p:xfrm>
          <a:off x="1295400" y="1511300"/>
          <a:ext cx="6934200" cy="2743200"/>
        </p:xfrm>
        <a:graphic>
          <a:graphicData uri="http://schemas.openxmlformats.org/drawingml/2006/table">
            <a:tbl>
              <a:tblPr firstRow="1" bandRow="1">
                <a:tableStyleId>{10A1B5D5-9B99-4C35-A422-299274C87663}</a:tableStyleId>
              </a:tblPr>
              <a:tblGrid>
                <a:gridCol w="2283783">
                  <a:extLst>
                    <a:ext uri="{9D8B030D-6E8A-4147-A177-3AD203B41FA5}">
                      <a16:colId xmlns:a16="http://schemas.microsoft.com/office/drawing/2014/main" val="20000"/>
                    </a:ext>
                  </a:extLst>
                </a:gridCol>
                <a:gridCol w="4650417">
                  <a:extLst>
                    <a:ext uri="{9D8B030D-6E8A-4147-A177-3AD203B41FA5}">
                      <a16:colId xmlns:a16="http://schemas.microsoft.com/office/drawing/2014/main" val="20001"/>
                    </a:ext>
                  </a:extLst>
                </a:gridCol>
              </a:tblGrid>
              <a:tr h="370840">
                <a:tc>
                  <a:txBody>
                    <a:bodyPr/>
                    <a:lstStyle/>
                    <a:p>
                      <a:pPr algn="ctr"/>
                      <a:r>
                        <a:rPr lang="en-US" sz="2400" dirty="0"/>
                        <a:t>Basket</a:t>
                      </a:r>
                    </a:p>
                  </a:txBody>
                  <a:tcPr/>
                </a:tc>
                <a:tc>
                  <a:txBody>
                    <a:bodyPr/>
                    <a:lstStyle/>
                    <a:p>
                      <a:pPr algn="ctr"/>
                      <a:r>
                        <a:rPr lang="en-US" sz="2400" dirty="0"/>
                        <a:t>Items</a:t>
                      </a:r>
                    </a:p>
                  </a:txBody>
                  <a:tcPr/>
                </a:tc>
                <a:extLst>
                  <a:ext uri="{0D108BD9-81ED-4DB2-BD59-A6C34878D82A}">
                    <a16:rowId xmlns:a16="http://schemas.microsoft.com/office/drawing/2014/main" val="10000"/>
                  </a:ext>
                </a:extLst>
              </a:tr>
              <a:tr h="370840">
                <a:tc>
                  <a:txBody>
                    <a:bodyPr/>
                    <a:lstStyle/>
                    <a:p>
                      <a:pPr algn="ctr"/>
                      <a:r>
                        <a:rPr lang="en-US" sz="2400" dirty="0"/>
                        <a:t>1</a:t>
                      </a:r>
                    </a:p>
                  </a:txBody>
                  <a:tcPr/>
                </a:tc>
                <a:tc>
                  <a:txBody>
                    <a:bodyPr/>
                    <a:lstStyle/>
                    <a:p>
                      <a:pPr marL="0" marR="0" algn="ctr" defTabSz="914400" rtl="0" eaLnBrk="1" latinLnBrk="0" hangingPunct="1">
                        <a:spcBef>
                          <a:spcPts val="0"/>
                        </a:spcBef>
                        <a:spcAft>
                          <a:spcPts val="0"/>
                        </a:spcAft>
                      </a:pPr>
                      <a:r>
                        <a:rPr lang="en-US" sz="2400" kern="1200" dirty="0"/>
                        <a:t>Bread, Milk</a:t>
                      </a:r>
                      <a:endParaRPr lang="en-US" sz="2400" kern="1200" dirty="0">
                        <a:solidFill>
                          <a:schemeClr val="dk1"/>
                        </a:solidFill>
                        <a:latin typeface="+mn-lt"/>
                        <a:ea typeface="+mn-ea"/>
                        <a:cs typeface="+mn-cs"/>
                      </a:endParaRPr>
                    </a:p>
                  </a:txBody>
                  <a:tcPr marL="68580" marR="68580" marT="0" marB="0"/>
                </a:tc>
                <a:extLst>
                  <a:ext uri="{0D108BD9-81ED-4DB2-BD59-A6C34878D82A}">
                    <a16:rowId xmlns:a16="http://schemas.microsoft.com/office/drawing/2014/main" val="10001"/>
                  </a:ext>
                </a:extLst>
              </a:tr>
              <a:tr h="370840">
                <a:tc>
                  <a:txBody>
                    <a:bodyPr/>
                    <a:lstStyle/>
                    <a:p>
                      <a:pPr algn="ctr"/>
                      <a:r>
                        <a:rPr lang="en-US" sz="2400" dirty="0"/>
                        <a:t>2</a:t>
                      </a:r>
                    </a:p>
                  </a:txBody>
                  <a:tcPr/>
                </a:tc>
                <a:tc>
                  <a:txBody>
                    <a:bodyPr/>
                    <a:lstStyle/>
                    <a:p>
                      <a:pPr marL="0" marR="0" algn="ctr" defTabSz="914400" rtl="0" eaLnBrk="1" latinLnBrk="0" hangingPunct="1">
                        <a:spcBef>
                          <a:spcPts val="0"/>
                        </a:spcBef>
                        <a:spcAft>
                          <a:spcPts val="0"/>
                        </a:spcAft>
                      </a:pPr>
                      <a:r>
                        <a:rPr lang="en-US" sz="2400" kern="1200" dirty="0"/>
                        <a:t>Bread, Diapers, Beer, Eggs</a:t>
                      </a:r>
                      <a:endParaRPr lang="en-US" sz="2400" kern="1200" dirty="0">
                        <a:solidFill>
                          <a:schemeClr val="dk1"/>
                        </a:solidFill>
                        <a:latin typeface="+mn-lt"/>
                        <a:ea typeface="+mn-ea"/>
                        <a:cs typeface="+mn-cs"/>
                      </a:endParaRPr>
                    </a:p>
                  </a:txBody>
                  <a:tcPr marL="68580" marR="68580" marT="0" marB="0"/>
                </a:tc>
                <a:extLst>
                  <a:ext uri="{0D108BD9-81ED-4DB2-BD59-A6C34878D82A}">
                    <a16:rowId xmlns:a16="http://schemas.microsoft.com/office/drawing/2014/main" val="10002"/>
                  </a:ext>
                </a:extLst>
              </a:tr>
              <a:tr h="370840">
                <a:tc>
                  <a:txBody>
                    <a:bodyPr/>
                    <a:lstStyle/>
                    <a:p>
                      <a:pPr algn="ctr"/>
                      <a:r>
                        <a:rPr lang="en-US" sz="2400" dirty="0"/>
                        <a:t>3</a:t>
                      </a:r>
                    </a:p>
                  </a:txBody>
                  <a:tcPr/>
                </a:tc>
                <a:tc>
                  <a:txBody>
                    <a:bodyPr/>
                    <a:lstStyle/>
                    <a:p>
                      <a:pPr marL="0" marR="0" algn="ctr" defTabSz="914400" rtl="0" eaLnBrk="1" latinLnBrk="0" hangingPunct="1">
                        <a:spcBef>
                          <a:spcPts val="0"/>
                        </a:spcBef>
                        <a:spcAft>
                          <a:spcPts val="0"/>
                        </a:spcAft>
                      </a:pPr>
                      <a:r>
                        <a:rPr lang="en-US" sz="2400" kern="1200" dirty="0"/>
                        <a:t>Milk, Diapers, Beer, Coke </a:t>
                      </a:r>
                      <a:endParaRPr lang="en-US" sz="2400" kern="1200" dirty="0">
                        <a:solidFill>
                          <a:schemeClr val="dk1"/>
                        </a:solidFill>
                        <a:latin typeface="+mn-lt"/>
                        <a:ea typeface="+mn-ea"/>
                        <a:cs typeface="+mn-cs"/>
                      </a:endParaRPr>
                    </a:p>
                  </a:txBody>
                  <a:tcPr marL="68580" marR="68580" marT="0" marB="0"/>
                </a:tc>
                <a:extLst>
                  <a:ext uri="{0D108BD9-81ED-4DB2-BD59-A6C34878D82A}">
                    <a16:rowId xmlns:a16="http://schemas.microsoft.com/office/drawing/2014/main" val="10003"/>
                  </a:ext>
                </a:extLst>
              </a:tr>
              <a:tr h="370840">
                <a:tc>
                  <a:txBody>
                    <a:bodyPr/>
                    <a:lstStyle/>
                    <a:p>
                      <a:pPr algn="ctr"/>
                      <a:r>
                        <a:rPr lang="en-US" sz="2400" dirty="0"/>
                        <a:t>4</a:t>
                      </a:r>
                    </a:p>
                  </a:txBody>
                  <a:tcPr/>
                </a:tc>
                <a:tc>
                  <a:txBody>
                    <a:bodyPr/>
                    <a:lstStyle/>
                    <a:p>
                      <a:pPr marL="0" marR="0" algn="ctr" defTabSz="914400" rtl="0" eaLnBrk="1" latinLnBrk="0" hangingPunct="1">
                        <a:spcBef>
                          <a:spcPts val="0"/>
                        </a:spcBef>
                        <a:spcAft>
                          <a:spcPts val="0"/>
                        </a:spcAft>
                      </a:pPr>
                      <a:r>
                        <a:rPr lang="en-US" sz="2400" kern="1200" dirty="0"/>
                        <a:t>Bread, Milk, Diapers, Beer</a:t>
                      </a:r>
                      <a:endParaRPr lang="en-US" sz="2400" kern="1200" dirty="0">
                        <a:solidFill>
                          <a:schemeClr val="dk1"/>
                        </a:solidFill>
                        <a:latin typeface="+mn-lt"/>
                        <a:ea typeface="+mn-ea"/>
                        <a:cs typeface="+mn-cs"/>
                      </a:endParaRPr>
                    </a:p>
                  </a:txBody>
                  <a:tcPr marL="68580" marR="68580" marT="0" marB="0"/>
                </a:tc>
                <a:extLst>
                  <a:ext uri="{0D108BD9-81ED-4DB2-BD59-A6C34878D82A}">
                    <a16:rowId xmlns:a16="http://schemas.microsoft.com/office/drawing/2014/main" val="10004"/>
                  </a:ext>
                </a:extLst>
              </a:tr>
              <a:tr h="370840">
                <a:tc>
                  <a:txBody>
                    <a:bodyPr/>
                    <a:lstStyle/>
                    <a:p>
                      <a:pPr algn="ctr"/>
                      <a:r>
                        <a:rPr lang="en-US" sz="2400" dirty="0"/>
                        <a:t>5</a:t>
                      </a:r>
                    </a:p>
                  </a:txBody>
                  <a:tcPr/>
                </a:tc>
                <a:tc>
                  <a:txBody>
                    <a:bodyPr/>
                    <a:lstStyle/>
                    <a:p>
                      <a:pPr marL="0" marR="0" algn="ctr" defTabSz="914400" rtl="0" eaLnBrk="1" latinLnBrk="0" hangingPunct="1">
                        <a:spcBef>
                          <a:spcPts val="0"/>
                        </a:spcBef>
                        <a:spcAft>
                          <a:spcPts val="0"/>
                        </a:spcAft>
                      </a:pPr>
                      <a:r>
                        <a:rPr lang="en-US" sz="2400" kern="1200" dirty="0"/>
                        <a:t>Bread, Milk, Diapers, Coke </a:t>
                      </a:r>
                      <a:endParaRPr lang="en-US" sz="2400" kern="1200" dirty="0">
                        <a:solidFill>
                          <a:schemeClr val="dk1"/>
                        </a:solidFill>
                        <a:latin typeface="+mn-lt"/>
                        <a:ea typeface="+mn-ea"/>
                        <a:cs typeface="+mn-cs"/>
                      </a:endParaRPr>
                    </a:p>
                  </a:txBody>
                  <a:tcPr marL="68580" marR="68580" marT="0" marB="0"/>
                </a:tc>
                <a:extLst>
                  <a:ext uri="{0D108BD9-81ED-4DB2-BD59-A6C34878D82A}">
                    <a16:rowId xmlns:a16="http://schemas.microsoft.com/office/drawing/2014/main" val="10005"/>
                  </a:ext>
                </a:extLst>
              </a:tr>
            </a:tbl>
          </a:graphicData>
        </a:graphic>
      </p:graphicFrame>
      <p:sp>
        <p:nvSpPr>
          <p:cNvPr id="3" name="TextBox 2"/>
          <p:cNvSpPr txBox="1"/>
          <p:nvPr/>
        </p:nvSpPr>
        <p:spPr>
          <a:xfrm>
            <a:off x="1600200" y="4572000"/>
            <a:ext cx="6737083" cy="1938992"/>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US" sz="2400" dirty="0">
                <a:solidFill>
                  <a:schemeClr val="tx1"/>
                </a:solidFill>
              </a:rPr>
              <a:t>We usually start from a data set like this – with baskets of transactions</a:t>
            </a:r>
          </a:p>
          <a:p>
            <a:endParaRPr lang="en-US" sz="2400" dirty="0">
              <a:solidFill>
                <a:schemeClr val="tx1"/>
              </a:solidFill>
            </a:endParaRPr>
          </a:p>
          <a:p>
            <a:r>
              <a:rPr lang="en-US" sz="2400" dirty="0">
                <a:solidFill>
                  <a:schemeClr val="tx1"/>
                </a:solidFill>
              </a:rPr>
              <a:t>And the idea is to find </a:t>
            </a:r>
            <a:r>
              <a:rPr lang="en-US" sz="2400" b="1" dirty="0">
                <a:solidFill>
                  <a:schemeClr val="tx1"/>
                </a:solidFill>
              </a:rPr>
              <a:t>associations between products</a:t>
            </a:r>
          </a:p>
        </p:txBody>
      </p:sp>
    </p:spTree>
    <p:extLst>
      <p:ext uri="{BB962C8B-B14F-4D97-AF65-F5344CB8AC3E}">
        <p14:creationId xmlns:p14="http://schemas.microsoft.com/office/powerpoint/2010/main" val="11507888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Market-Basket Transactions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522018670"/>
              </p:ext>
            </p:extLst>
          </p:nvPr>
        </p:nvGraphicFramePr>
        <p:xfrm>
          <a:off x="1295400" y="1511300"/>
          <a:ext cx="6934200" cy="2743200"/>
        </p:xfrm>
        <a:graphic>
          <a:graphicData uri="http://schemas.openxmlformats.org/drawingml/2006/table">
            <a:tbl>
              <a:tblPr firstRow="1" bandRow="1">
                <a:tableStyleId>{10A1B5D5-9B99-4C35-A422-299274C87663}</a:tableStyleId>
              </a:tblPr>
              <a:tblGrid>
                <a:gridCol w="2283783">
                  <a:extLst>
                    <a:ext uri="{9D8B030D-6E8A-4147-A177-3AD203B41FA5}">
                      <a16:colId xmlns:a16="http://schemas.microsoft.com/office/drawing/2014/main" val="20000"/>
                    </a:ext>
                  </a:extLst>
                </a:gridCol>
                <a:gridCol w="4650417">
                  <a:extLst>
                    <a:ext uri="{9D8B030D-6E8A-4147-A177-3AD203B41FA5}">
                      <a16:colId xmlns:a16="http://schemas.microsoft.com/office/drawing/2014/main" val="20001"/>
                    </a:ext>
                  </a:extLst>
                </a:gridCol>
              </a:tblGrid>
              <a:tr h="370840">
                <a:tc>
                  <a:txBody>
                    <a:bodyPr/>
                    <a:lstStyle/>
                    <a:p>
                      <a:pPr algn="ctr"/>
                      <a:r>
                        <a:rPr lang="en-US" sz="2400" dirty="0"/>
                        <a:t>Basket</a:t>
                      </a:r>
                    </a:p>
                  </a:txBody>
                  <a:tcPr/>
                </a:tc>
                <a:tc>
                  <a:txBody>
                    <a:bodyPr/>
                    <a:lstStyle/>
                    <a:p>
                      <a:pPr algn="ctr"/>
                      <a:r>
                        <a:rPr lang="en-US" sz="2400" dirty="0"/>
                        <a:t>Items</a:t>
                      </a:r>
                    </a:p>
                  </a:txBody>
                  <a:tcPr/>
                </a:tc>
                <a:extLst>
                  <a:ext uri="{0D108BD9-81ED-4DB2-BD59-A6C34878D82A}">
                    <a16:rowId xmlns:a16="http://schemas.microsoft.com/office/drawing/2014/main" val="10000"/>
                  </a:ext>
                </a:extLst>
              </a:tr>
              <a:tr h="370840">
                <a:tc>
                  <a:txBody>
                    <a:bodyPr/>
                    <a:lstStyle/>
                    <a:p>
                      <a:pPr algn="ctr"/>
                      <a:r>
                        <a:rPr lang="en-US" sz="2400" dirty="0"/>
                        <a:t>1</a:t>
                      </a:r>
                    </a:p>
                  </a:txBody>
                  <a:tcPr/>
                </a:tc>
                <a:tc>
                  <a:txBody>
                    <a:bodyPr/>
                    <a:lstStyle/>
                    <a:p>
                      <a:pPr marL="0" marR="0" algn="ctr" defTabSz="914400" rtl="0" eaLnBrk="1" latinLnBrk="0" hangingPunct="1">
                        <a:spcBef>
                          <a:spcPts val="0"/>
                        </a:spcBef>
                        <a:spcAft>
                          <a:spcPts val="0"/>
                        </a:spcAft>
                      </a:pPr>
                      <a:r>
                        <a:rPr lang="en-US" sz="2400" kern="1200" dirty="0"/>
                        <a:t>Bread, Milk</a:t>
                      </a:r>
                      <a:endParaRPr lang="en-US" sz="2400" kern="1200" dirty="0">
                        <a:solidFill>
                          <a:schemeClr val="dk1"/>
                        </a:solidFill>
                        <a:latin typeface="+mn-lt"/>
                        <a:ea typeface="+mn-ea"/>
                        <a:cs typeface="+mn-cs"/>
                      </a:endParaRPr>
                    </a:p>
                  </a:txBody>
                  <a:tcPr marL="68580" marR="68580" marT="0" marB="0"/>
                </a:tc>
                <a:extLst>
                  <a:ext uri="{0D108BD9-81ED-4DB2-BD59-A6C34878D82A}">
                    <a16:rowId xmlns:a16="http://schemas.microsoft.com/office/drawing/2014/main" val="10001"/>
                  </a:ext>
                </a:extLst>
              </a:tr>
              <a:tr h="370840">
                <a:tc>
                  <a:txBody>
                    <a:bodyPr/>
                    <a:lstStyle/>
                    <a:p>
                      <a:pPr algn="ctr"/>
                      <a:r>
                        <a:rPr lang="en-US" sz="2400" dirty="0"/>
                        <a:t>2</a:t>
                      </a:r>
                    </a:p>
                  </a:txBody>
                  <a:tcPr/>
                </a:tc>
                <a:tc>
                  <a:txBody>
                    <a:bodyPr/>
                    <a:lstStyle/>
                    <a:p>
                      <a:pPr marL="0" marR="0" algn="ctr" defTabSz="914400" rtl="0" eaLnBrk="1" latinLnBrk="0" hangingPunct="1">
                        <a:spcBef>
                          <a:spcPts val="0"/>
                        </a:spcBef>
                        <a:spcAft>
                          <a:spcPts val="0"/>
                        </a:spcAft>
                      </a:pPr>
                      <a:r>
                        <a:rPr lang="en-US" sz="2400" kern="1200" dirty="0"/>
                        <a:t>Bread, Diapers, Beer, Eggs</a:t>
                      </a:r>
                      <a:endParaRPr lang="en-US" sz="2400" kern="1200" dirty="0">
                        <a:solidFill>
                          <a:schemeClr val="dk1"/>
                        </a:solidFill>
                        <a:latin typeface="+mn-lt"/>
                        <a:ea typeface="+mn-ea"/>
                        <a:cs typeface="+mn-cs"/>
                      </a:endParaRPr>
                    </a:p>
                  </a:txBody>
                  <a:tcPr marL="68580" marR="68580" marT="0" marB="0"/>
                </a:tc>
                <a:extLst>
                  <a:ext uri="{0D108BD9-81ED-4DB2-BD59-A6C34878D82A}">
                    <a16:rowId xmlns:a16="http://schemas.microsoft.com/office/drawing/2014/main" val="10002"/>
                  </a:ext>
                </a:extLst>
              </a:tr>
              <a:tr h="370840">
                <a:tc>
                  <a:txBody>
                    <a:bodyPr/>
                    <a:lstStyle/>
                    <a:p>
                      <a:pPr algn="ctr"/>
                      <a:r>
                        <a:rPr lang="en-US" sz="2400" dirty="0"/>
                        <a:t>3</a:t>
                      </a:r>
                    </a:p>
                  </a:txBody>
                  <a:tcPr/>
                </a:tc>
                <a:tc>
                  <a:txBody>
                    <a:bodyPr/>
                    <a:lstStyle/>
                    <a:p>
                      <a:pPr marL="0" marR="0" algn="ctr" defTabSz="914400" rtl="0" eaLnBrk="1" latinLnBrk="0" hangingPunct="1">
                        <a:spcBef>
                          <a:spcPts val="0"/>
                        </a:spcBef>
                        <a:spcAft>
                          <a:spcPts val="0"/>
                        </a:spcAft>
                      </a:pPr>
                      <a:r>
                        <a:rPr lang="en-US" sz="2400" kern="1200" dirty="0"/>
                        <a:t>Milk, Diapers, Beer, Coke </a:t>
                      </a:r>
                      <a:endParaRPr lang="en-US" sz="2400" kern="1200" dirty="0">
                        <a:solidFill>
                          <a:schemeClr val="dk1"/>
                        </a:solidFill>
                        <a:latin typeface="+mn-lt"/>
                        <a:ea typeface="+mn-ea"/>
                        <a:cs typeface="+mn-cs"/>
                      </a:endParaRPr>
                    </a:p>
                  </a:txBody>
                  <a:tcPr marL="68580" marR="68580" marT="0" marB="0"/>
                </a:tc>
                <a:extLst>
                  <a:ext uri="{0D108BD9-81ED-4DB2-BD59-A6C34878D82A}">
                    <a16:rowId xmlns:a16="http://schemas.microsoft.com/office/drawing/2014/main" val="10003"/>
                  </a:ext>
                </a:extLst>
              </a:tr>
              <a:tr h="370840">
                <a:tc>
                  <a:txBody>
                    <a:bodyPr/>
                    <a:lstStyle/>
                    <a:p>
                      <a:pPr algn="ctr"/>
                      <a:r>
                        <a:rPr lang="en-US" sz="2400" dirty="0"/>
                        <a:t>4</a:t>
                      </a:r>
                    </a:p>
                  </a:txBody>
                  <a:tcPr/>
                </a:tc>
                <a:tc>
                  <a:txBody>
                    <a:bodyPr/>
                    <a:lstStyle/>
                    <a:p>
                      <a:pPr marL="0" marR="0" algn="ctr" defTabSz="914400" rtl="0" eaLnBrk="1" latinLnBrk="0" hangingPunct="1">
                        <a:spcBef>
                          <a:spcPts val="0"/>
                        </a:spcBef>
                        <a:spcAft>
                          <a:spcPts val="0"/>
                        </a:spcAft>
                      </a:pPr>
                      <a:r>
                        <a:rPr lang="en-US" sz="2400" kern="1200" dirty="0"/>
                        <a:t>Bread, Milk, Diapers, Beer</a:t>
                      </a:r>
                      <a:endParaRPr lang="en-US" sz="2400" kern="1200" dirty="0">
                        <a:solidFill>
                          <a:schemeClr val="dk1"/>
                        </a:solidFill>
                        <a:latin typeface="+mn-lt"/>
                        <a:ea typeface="+mn-ea"/>
                        <a:cs typeface="+mn-cs"/>
                      </a:endParaRPr>
                    </a:p>
                  </a:txBody>
                  <a:tcPr marL="68580" marR="68580" marT="0" marB="0"/>
                </a:tc>
                <a:extLst>
                  <a:ext uri="{0D108BD9-81ED-4DB2-BD59-A6C34878D82A}">
                    <a16:rowId xmlns:a16="http://schemas.microsoft.com/office/drawing/2014/main" val="10004"/>
                  </a:ext>
                </a:extLst>
              </a:tr>
              <a:tr h="370840">
                <a:tc>
                  <a:txBody>
                    <a:bodyPr/>
                    <a:lstStyle/>
                    <a:p>
                      <a:pPr algn="ctr"/>
                      <a:r>
                        <a:rPr lang="en-US" sz="2400" dirty="0"/>
                        <a:t>5</a:t>
                      </a:r>
                    </a:p>
                  </a:txBody>
                  <a:tcPr/>
                </a:tc>
                <a:tc>
                  <a:txBody>
                    <a:bodyPr/>
                    <a:lstStyle/>
                    <a:p>
                      <a:pPr marL="0" marR="0" algn="ctr" defTabSz="914400" rtl="0" eaLnBrk="1" latinLnBrk="0" hangingPunct="1">
                        <a:spcBef>
                          <a:spcPts val="0"/>
                        </a:spcBef>
                        <a:spcAft>
                          <a:spcPts val="0"/>
                        </a:spcAft>
                      </a:pPr>
                      <a:r>
                        <a:rPr lang="en-US" sz="2400" kern="1200" dirty="0"/>
                        <a:t>Bread, Milk, Diapers, Coke </a:t>
                      </a:r>
                      <a:endParaRPr lang="en-US" sz="2400" kern="1200" dirty="0">
                        <a:solidFill>
                          <a:schemeClr val="dk1"/>
                        </a:solidFill>
                        <a:latin typeface="+mn-lt"/>
                        <a:ea typeface="+mn-ea"/>
                        <a:cs typeface="+mn-cs"/>
                      </a:endParaRPr>
                    </a:p>
                  </a:txBody>
                  <a:tcPr marL="68580" marR="68580" marT="0" marB="0"/>
                </a:tc>
                <a:extLst>
                  <a:ext uri="{0D108BD9-81ED-4DB2-BD59-A6C34878D82A}">
                    <a16:rowId xmlns:a16="http://schemas.microsoft.com/office/drawing/2014/main" val="10005"/>
                  </a:ext>
                </a:extLst>
              </a:tr>
            </a:tbl>
          </a:graphicData>
        </a:graphic>
      </p:graphicFrame>
      <p:sp>
        <p:nvSpPr>
          <p:cNvPr id="5" name="Text Box 6"/>
          <p:cNvSpPr txBox="1">
            <a:spLocks noChangeArrowheads="1"/>
          </p:cNvSpPr>
          <p:nvPr/>
        </p:nvSpPr>
        <p:spPr bwMode="auto">
          <a:xfrm>
            <a:off x="381000" y="5020506"/>
            <a:ext cx="35814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square">
            <a:spAutoFit/>
          </a:bodyPr>
          <a:lstStyle>
            <a:lvl1pPr eaLnBrk="0" hangingPunct="0">
              <a:defRPr kumimoji="1" b="1">
                <a:solidFill>
                  <a:schemeClr val="tx1"/>
                </a:solidFill>
                <a:latin typeface="Arial Black" pitchFamily="34" charset="0"/>
                <a:ea typeface="Gulim" pitchFamily="34" charset="-127"/>
              </a:defRPr>
            </a:lvl1pPr>
            <a:lvl2pPr marL="742950" indent="-285750" eaLnBrk="0" hangingPunct="0">
              <a:defRPr kumimoji="1" b="1">
                <a:solidFill>
                  <a:schemeClr val="tx1"/>
                </a:solidFill>
                <a:latin typeface="Arial Black" pitchFamily="34" charset="0"/>
                <a:ea typeface="Gulim" pitchFamily="34" charset="-127"/>
              </a:defRPr>
            </a:lvl2pPr>
            <a:lvl3pPr marL="1143000" indent="-228600" eaLnBrk="0" hangingPunct="0">
              <a:defRPr kumimoji="1" b="1">
                <a:solidFill>
                  <a:schemeClr val="tx1"/>
                </a:solidFill>
                <a:latin typeface="Arial Black" pitchFamily="34" charset="0"/>
                <a:ea typeface="Gulim" pitchFamily="34" charset="-127"/>
              </a:defRPr>
            </a:lvl3pPr>
            <a:lvl4pPr marL="1600200" indent="-228600" eaLnBrk="0" hangingPunct="0">
              <a:defRPr kumimoji="1" b="1">
                <a:solidFill>
                  <a:schemeClr val="tx1"/>
                </a:solidFill>
                <a:latin typeface="Arial Black" pitchFamily="34" charset="0"/>
                <a:ea typeface="Gulim" pitchFamily="34" charset="-127"/>
              </a:defRPr>
            </a:lvl4pPr>
            <a:lvl5pPr marL="2057400" indent="-228600" eaLnBrk="0" hangingPunct="0">
              <a:defRPr kumimoji="1" b="1">
                <a:solidFill>
                  <a:schemeClr val="tx1"/>
                </a:solidFill>
                <a:latin typeface="Arial Black" pitchFamily="34" charset="0"/>
                <a:ea typeface="Gulim" pitchFamily="34" charset="-127"/>
              </a:defRPr>
            </a:lvl5pPr>
            <a:lvl6pPr marL="2514600" indent="-228600" algn="ctr" eaLnBrk="0" fontAlgn="base" latinLnBrk="1" hangingPunct="0">
              <a:spcBef>
                <a:spcPct val="0"/>
              </a:spcBef>
              <a:spcAft>
                <a:spcPct val="0"/>
              </a:spcAft>
              <a:defRPr kumimoji="1" b="1">
                <a:solidFill>
                  <a:schemeClr val="tx1"/>
                </a:solidFill>
                <a:latin typeface="Arial Black" pitchFamily="34" charset="0"/>
                <a:ea typeface="Gulim" pitchFamily="34" charset="-127"/>
              </a:defRPr>
            </a:lvl6pPr>
            <a:lvl7pPr marL="2971800" indent="-228600" algn="ctr" eaLnBrk="0" fontAlgn="base" latinLnBrk="1" hangingPunct="0">
              <a:spcBef>
                <a:spcPct val="0"/>
              </a:spcBef>
              <a:spcAft>
                <a:spcPct val="0"/>
              </a:spcAft>
              <a:defRPr kumimoji="1" b="1">
                <a:solidFill>
                  <a:schemeClr val="tx1"/>
                </a:solidFill>
                <a:latin typeface="Arial Black" pitchFamily="34" charset="0"/>
                <a:ea typeface="Gulim" pitchFamily="34" charset="-127"/>
              </a:defRPr>
            </a:lvl7pPr>
            <a:lvl8pPr marL="3429000" indent="-228600" algn="ctr" eaLnBrk="0" fontAlgn="base" latinLnBrk="1" hangingPunct="0">
              <a:spcBef>
                <a:spcPct val="0"/>
              </a:spcBef>
              <a:spcAft>
                <a:spcPct val="0"/>
              </a:spcAft>
              <a:defRPr kumimoji="1" b="1">
                <a:solidFill>
                  <a:schemeClr val="tx1"/>
                </a:solidFill>
                <a:latin typeface="Arial Black" pitchFamily="34" charset="0"/>
                <a:ea typeface="Gulim" pitchFamily="34" charset="-127"/>
              </a:defRPr>
            </a:lvl8pPr>
            <a:lvl9pPr marL="3886200" indent="-228600" algn="ctr" eaLnBrk="0" fontAlgn="base" latinLnBrk="1" hangingPunct="0">
              <a:spcBef>
                <a:spcPct val="0"/>
              </a:spcBef>
              <a:spcAft>
                <a:spcPct val="0"/>
              </a:spcAft>
              <a:defRPr kumimoji="1" b="1">
                <a:solidFill>
                  <a:schemeClr val="tx1"/>
                </a:solidFill>
                <a:latin typeface="Arial Black" pitchFamily="34" charset="0"/>
                <a:ea typeface="Gulim" pitchFamily="34" charset="-127"/>
              </a:defRPr>
            </a:lvl9pPr>
          </a:lstStyle>
          <a:p>
            <a:pPr algn="r" eaLnBrk="1" hangingPunct="1">
              <a:spcBef>
                <a:spcPct val="50000"/>
              </a:spcBef>
            </a:pPr>
            <a:r>
              <a:rPr lang="en-US" sz="2400" dirty="0">
                <a:latin typeface="+mj-lt"/>
              </a:rPr>
              <a:t>Association Rules from these transactions</a:t>
            </a:r>
          </a:p>
        </p:txBody>
      </p:sp>
      <p:sp>
        <p:nvSpPr>
          <p:cNvPr id="6" name="Text Box 7"/>
          <p:cNvSpPr txBox="1">
            <a:spLocks noChangeArrowheads="1"/>
          </p:cNvSpPr>
          <p:nvPr/>
        </p:nvSpPr>
        <p:spPr bwMode="auto">
          <a:xfrm>
            <a:off x="4114800" y="4356871"/>
            <a:ext cx="3733801" cy="2400657"/>
          </a:xfrm>
          <a:prstGeom prst="rect">
            <a:avLst/>
          </a:prstGeom>
          <a:solidFill>
            <a:schemeClr val="accent1">
              <a:lumMod val="20000"/>
              <a:lumOff val="80000"/>
            </a:schemeClr>
          </a:solidFill>
          <a:ln w="12700">
            <a:solidFill>
              <a:srgbClr val="000000"/>
            </a:solidFill>
            <a:miter lim="800000"/>
            <a:headEnd/>
            <a:tailEnd/>
          </a:ln>
        </p:spPr>
        <p:txBody>
          <a:bodyPr wrap="square">
            <a:spAutoFit/>
          </a:bodyPr>
          <a:lstStyle>
            <a:lvl1pPr eaLnBrk="0" hangingPunct="0">
              <a:defRPr kumimoji="1" b="1">
                <a:solidFill>
                  <a:schemeClr val="tx1"/>
                </a:solidFill>
                <a:latin typeface="Arial Black" pitchFamily="34" charset="0"/>
                <a:ea typeface="Gulim" pitchFamily="34" charset="-127"/>
              </a:defRPr>
            </a:lvl1pPr>
            <a:lvl2pPr marL="742950" indent="-285750" eaLnBrk="0" hangingPunct="0">
              <a:defRPr kumimoji="1" b="1">
                <a:solidFill>
                  <a:schemeClr val="tx1"/>
                </a:solidFill>
                <a:latin typeface="Arial Black" pitchFamily="34" charset="0"/>
                <a:ea typeface="Gulim" pitchFamily="34" charset="-127"/>
              </a:defRPr>
            </a:lvl2pPr>
            <a:lvl3pPr marL="1143000" indent="-228600" eaLnBrk="0" hangingPunct="0">
              <a:defRPr kumimoji="1" b="1">
                <a:solidFill>
                  <a:schemeClr val="tx1"/>
                </a:solidFill>
                <a:latin typeface="Arial Black" pitchFamily="34" charset="0"/>
                <a:ea typeface="Gulim" pitchFamily="34" charset="-127"/>
              </a:defRPr>
            </a:lvl3pPr>
            <a:lvl4pPr marL="1600200" indent="-228600" eaLnBrk="0" hangingPunct="0">
              <a:defRPr kumimoji="1" b="1">
                <a:solidFill>
                  <a:schemeClr val="tx1"/>
                </a:solidFill>
                <a:latin typeface="Arial Black" pitchFamily="34" charset="0"/>
                <a:ea typeface="Gulim" pitchFamily="34" charset="-127"/>
              </a:defRPr>
            </a:lvl4pPr>
            <a:lvl5pPr marL="2057400" indent="-228600" eaLnBrk="0" hangingPunct="0">
              <a:defRPr kumimoji="1" b="1">
                <a:solidFill>
                  <a:schemeClr val="tx1"/>
                </a:solidFill>
                <a:latin typeface="Arial Black" pitchFamily="34" charset="0"/>
                <a:ea typeface="Gulim" pitchFamily="34" charset="-127"/>
              </a:defRPr>
            </a:lvl5pPr>
            <a:lvl6pPr marL="2514600" indent="-228600" algn="ctr" eaLnBrk="0" fontAlgn="base" latinLnBrk="1" hangingPunct="0">
              <a:spcBef>
                <a:spcPct val="0"/>
              </a:spcBef>
              <a:spcAft>
                <a:spcPct val="0"/>
              </a:spcAft>
              <a:defRPr kumimoji="1" b="1">
                <a:solidFill>
                  <a:schemeClr val="tx1"/>
                </a:solidFill>
                <a:latin typeface="Arial Black" pitchFamily="34" charset="0"/>
                <a:ea typeface="Gulim" pitchFamily="34" charset="-127"/>
              </a:defRPr>
            </a:lvl6pPr>
            <a:lvl7pPr marL="2971800" indent="-228600" algn="ctr" eaLnBrk="0" fontAlgn="base" latinLnBrk="1" hangingPunct="0">
              <a:spcBef>
                <a:spcPct val="0"/>
              </a:spcBef>
              <a:spcAft>
                <a:spcPct val="0"/>
              </a:spcAft>
              <a:defRPr kumimoji="1" b="1">
                <a:solidFill>
                  <a:schemeClr val="tx1"/>
                </a:solidFill>
                <a:latin typeface="Arial Black" pitchFamily="34" charset="0"/>
                <a:ea typeface="Gulim" pitchFamily="34" charset="-127"/>
              </a:defRPr>
            </a:lvl7pPr>
            <a:lvl8pPr marL="3429000" indent="-228600" algn="ctr" eaLnBrk="0" fontAlgn="base" latinLnBrk="1" hangingPunct="0">
              <a:spcBef>
                <a:spcPct val="0"/>
              </a:spcBef>
              <a:spcAft>
                <a:spcPct val="0"/>
              </a:spcAft>
              <a:defRPr kumimoji="1" b="1">
                <a:solidFill>
                  <a:schemeClr val="tx1"/>
                </a:solidFill>
                <a:latin typeface="Arial Black" pitchFamily="34" charset="0"/>
                <a:ea typeface="Gulim" pitchFamily="34" charset="-127"/>
              </a:defRPr>
            </a:lvl8pPr>
            <a:lvl9pPr marL="3886200" indent="-228600" algn="ctr" eaLnBrk="0" fontAlgn="base" latinLnBrk="1" hangingPunct="0">
              <a:spcBef>
                <a:spcPct val="0"/>
              </a:spcBef>
              <a:spcAft>
                <a:spcPct val="0"/>
              </a:spcAft>
              <a:defRPr kumimoji="1" b="1">
                <a:solidFill>
                  <a:schemeClr val="tx1"/>
                </a:solidFill>
                <a:latin typeface="Arial Black" pitchFamily="34" charset="0"/>
                <a:ea typeface="Gulim" pitchFamily="34" charset="-127"/>
              </a:defRPr>
            </a:lvl9pPr>
          </a:lstStyle>
          <a:p>
            <a:pPr algn="ctr" eaLnBrk="1" hangingPunct="1"/>
            <a:r>
              <a:rPr lang="en-US" sz="2000" dirty="0">
                <a:latin typeface="+mj-lt"/>
              </a:rPr>
              <a:t>X</a:t>
            </a:r>
            <a:r>
              <a:rPr lang="en-US" sz="2000" dirty="0">
                <a:latin typeface="+mj-lt"/>
                <a:sym typeface="Symbol" pitchFamily="18" charset="2"/>
              </a:rPr>
              <a:t>  Y </a:t>
            </a:r>
            <a:br>
              <a:rPr lang="en-US" sz="2000" dirty="0">
                <a:latin typeface="+mj-lt"/>
                <a:sym typeface="Symbol" pitchFamily="18" charset="2"/>
              </a:rPr>
            </a:br>
            <a:r>
              <a:rPr lang="en-US" sz="2000" dirty="0">
                <a:latin typeface="+mj-lt"/>
                <a:sym typeface="Symbol" pitchFamily="18" charset="2"/>
              </a:rPr>
              <a:t>(antecedent  consequent)</a:t>
            </a:r>
          </a:p>
          <a:p>
            <a:pPr algn="ctr" eaLnBrk="1" hangingPunct="1"/>
            <a:r>
              <a:rPr lang="en-US" sz="2000" dirty="0">
                <a:latin typeface="+mj-lt"/>
                <a:sym typeface="Symbol" pitchFamily="18" charset="2"/>
              </a:rPr>
              <a:t>(aka LHS</a:t>
            </a:r>
            <a:r>
              <a:rPr lang="en-US" sz="2000" dirty="0">
                <a:sym typeface="Symbol" pitchFamily="18" charset="2"/>
              </a:rPr>
              <a:t> </a:t>
            </a:r>
            <a:r>
              <a:rPr lang="en-US" sz="2000" dirty="0">
                <a:latin typeface="+mj-lt"/>
                <a:sym typeface="Symbol" pitchFamily="18" charset="2"/>
              </a:rPr>
              <a:t>RHS)</a:t>
            </a:r>
          </a:p>
          <a:p>
            <a:pPr algn="ctr" eaLnBrk="1" hangingPunct="1">
              <a:spcBef>
                <a:spcPct val="50000"/>
              </a:spcBef>
            </a:pPr>
            <a:r>
              <a:rPr lang="en-US" sz="2000" b="0" dirty="0">
                <a:latin typeface="+mj-lt"/>
              </a:rPr>
              <a:t>{Diapers} </a:t>
            </a:r>
            <a:r>
              <a:rPr lang="en-US" sz="2000" b="0" dirty="0">
                <a:latin typeface="+mj-lt"/>
                <a:sym typeface="Symbol" pitchFamily="18" charset="2"/>
              </a:rPr>
              <a:t> {Beer},</a:t>
            </a:r>
            <a:br>
              <a:rPr lang="en-US" sz="2000" b="0" dirty="0">
                <a:latin typeface="+mj-lt"/>
                <a:sym typeface="Symbol" pitchFamily="18" charset="2"/>
              </a:rPr>
            </a:br>
            <a:r>
              <a:rPr lang="en-US" sz="2000" b="0" dirty="0">
                <a:latin typeface="+mj-lt"/>
                <a:sym typeface="Symbol" pitchFamily="18" charset="2"/>
              </a:rPr>
              <a:t>{Milk, Bread}  {Diapers} </a:t>
            </a:r>
            <a:br>
              <a:rPr lang="en-US" sz="2000" b="0" dirty="0">
                <a:latin typeface="+mj-lt"/>
                <a:sym typeface="Symbol" pitchFamily="18" charset="2"/>
              </a:rPr>
            </a:br>
            <a:r>
              <a:rPr lang="en-US" sz="2000" b="0" dirty="0">
                <a:latin typeface="+mj-lt"/>
                <a:sym typeface="Symbol" pitchFamily="18" charset="2"/>
              </a:rPr>
              <a:t>{Beer, Bread}  {Milk},</a:t>
            </a:r>
            <a:br>
              <a:rPr lang="en-US" sz="2000" b="0" dirty="0">
                <a:latin typeface="+mj-lt"/>
                <a:sym typeface="Symbol" pitchFamily="18" charset="2"/>
              </a:rPr>
            </a:br>
            <a:r>
              <a:rPr lang="en-US" sz="2000" b="0" dirty="0">
                <a:latin typeface="+mj-lt"/>
                <a:sym typeface="Symbol" pitchFamily="18" charset="2"/>
              </a:rPr>
              <a:t>{Bread}  {Milk, Diapers}</a:t>
            </a:r>
          </a:p>
        </p:txBody>
      </p:sp>
    </p:spTree>
    <p:extLst>
      <p:ext uri="{BB962C8B-B14F-4D97-AF65-F5344CB8AC3E}">
        <p14:creationId xmlns:p14="http://schemas.microsoft.com/office/powerpoint/2010/main" val="38940580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a:t>Core idea: The </a:t>
            </a:r>
            <a:r>
              <a:rPr lang="en-US" dirty="0" err="1"/>
              <a:t>itemset</a:t>
            </a:r>
            <a:endParaRPr lang="en-US" dirty="0"/>
          </a:p>
        </p:txBody>
      </p:sp>
      <p:sp>
        <p:nvSpPr>
          <p:cNvPr id="3" name="Content Placeholder 2"/>
          <p:cNvSpPr>
            <a:spLocks noGrp="1"/>
          </p:cNvSpPr>
          <p:nvPr>
            <p:ph idx="1"/>
          </p:nvPr>
        </p:nvSpPr>
        <p:spPr>
          <a:xfrm>
            <a:off x="457200" y="1600200"/>
            <a:ext cx="6172200" cy="5181600"/>
          </a:xfrm>
        </p:spPr>
        <p:txBody>
          <a:bodyPr>
            <a:normAutofit lnSpcReduction="10000"/>
          </a:bodyPr>
          <a:lstStyle/>
          <a:p>
            <a:pPr marL="0" indent="0">
              <a:buNone/>
            </a:pPr>
            <a:r>
              <a:rPr lang="en-US" b="1" dirty="0" err="1"/>
              <a:t>Itemset</a:t>
            </a:r>
            <a:br>
              <a:rPr lang="en-US" b="1" dirty="0"/>
            </a:br>
            <a:r>
              <a:rPr lang="en-US" b="1" dirty="0"/>
              <a:t>	</a:t>
            </a:r>
            <a:r>
              <a:rPr lang="en-US" dirty="0"/>
              <a:t>A group of items of interest</a:t>
            </a:r>
            <a:br>
              <a:rPr lang="en-US" dirty="0"/>
            </a:br>
            <a:r>
              <a:rPr lang="en-US" dirty="0"/>
              <a:t>	{Milk, Diapers, Beer}</a:t>
            </a:r>
          </a:p>
          <a:p>
            <a:endParaRPr lang="en-US" dirty="0"/>
          </a:p>
          <a:p>
            <a:pPr marL="0" indent="0">
              <a:buNone/>
            </a:pPr>
            <a:r>
              <a:rPr lang="en-US" b="1" dirty="0">
                <a:latin typeface="+mj-lt"/>
              </a:rPr>
              <a:t>Association rules </a:t>
            </a:r>
            <a:r>
              <a:rPr lang="en-US" dirty="0">
                <a:latin typeface="+mj-lt"/>
              </a:rPr>
              <a:t>express relationships between </a:t>
            </a:r>
            <a:r>
              <a:rPr lang="en-US" dirty="0" err="1">
                <a:latin typeface="+mj-lt"/>
              </a:rPr>
              <a:t>itemsets</a:t>
            </a:r>
            <a:endParaRPr lang="en-US" dirty="0">
              <a:latin typeface="+mj-lt"/>
            </a:endParaRPr>
          </a:p>
          <a:p>
            <a:pPr marL="457200" lvl="1" indent="0">
              <a:buNone/>
            </a:pPr>
            <a:r>
              <a:rPr lang="en-US" dirty="0">
                <a:latin typeface="+mj-lt"/>
              </a:rPr>
              <a:t>	X </a:t>
            </a:r>
            <a:r>
              <a:rPr lang="en-US" dirty="0">
                <a:latin typeface="+mj-lt"/>
                <a:sym typeface="Symbol" pitchFamily="18" charset="2"/>
              </a:rPr>
              <a:t> Y</a:t>
            </a:r>
            <a:br>
              <a:rPr lang="en-US" dirty="0">
                <a:latin typeface="+mj-lt"/>
                <a:sym typeface="Symbol" pitchFamily="18" charset="2"/>
              </a:rPr>
            </a:br>
            <a:r>
              <a:rPr lang="en-US" dirty="0">
                <a:latin typeface="+mj-lt"/>
              </a:rPr>
              <a:t>	{</a:t>
            </a:r>
            <a:r>
              <a:rPr lang="en-US" dirty="0">
                <a:solidFill>
                  <a:srgbClr val="FF0000"/>
                </a:solidFill>
              </a:rPr>
              <a:t>Milk, Diapers</a:t>
            </a:r>
            <a:r>
              <a:rPr lang="en-US" dirty="0">
                <a:latin typeface="+mj-lt"/>
              </a:rPr>
              <a:t>} </a:t>
            </a:r>
            <a:r>
              <a:rPr lang="en-US" dirty="0">
                <a:latin typeface="+mj-lt"/>
                <a:sym typeface="Symbol" pitchFamily="18" charset="2"/>
              </a:rPr>
              <a:t> {</a:t>
            </a:r>
            <a:r>
              <a:rPr lang="en-US" dirty="0">
                <a:solidFill>
                  <a:srgbClr val="00B050"/>
                </a:solidFill>
                <a:sym typeface="Symbol" pitchFamily="18" charset="2"/>
              </a:rPr>
              <a:t>Beer</a:t>
            </a:r>
            <a:r>
              <a:rPr lang="en-US" dirty="0">
                <a:latin typeface="+mj-lt"/>
                <a:sym typeface="Symbol" pitchFamily="18" charset="2"/>
              </a:rPr>
              <a:t>}</a:t>
            </a:r>
            <a:br>
              <a:rPr lang="en-US" dirty="0">
                <a:latin typeface="+mj-lt"/>
                <a:sym typeface="Symbol" pitchFamily="18" charset="2"/>
              </a:rPr>
            </a:br>
            <a:br>
              <a:rPr lang="en-US" dirty="0">
                <a:latin typeface="+mj-lt"/>
                <a:sym typeface="Symbol" pitchFamily="18" charset="2"/>
              </a:rPr>
            </a:br>
            <a:r>
              <a:rPr lang="en-US" dirty="0">
                <a:solidFill>
                  <a:schemeClr val="accent2"/>
                </a:solidFill>
                <a:latin typeface="+mj-lt"/>
                <a:sym typeface="Symbol" pitchFamily="18" charset="2"/>
              </a:rPr>
              <a:t>“when you have milk and diapers, 	you are also likely to have beer”</a:t>
            </a:r>
          </a:p>
          <a:p>
            <a:pPr lvl="1"/>
            <a:endParaRPr lang="en-US" dirty="0">
              <a:latin typeface="Arial" charset="0"/>
              <a:sym typeface="Symbol" pitchFamily="18" charset="2"/>
            </a:endParaRPr>
          </a:p>
        </p:txBody>
      </p:sp>
      <p:graphicFrame>
        <p:nvGraphicFramePr>
          <p:cNvPr id="4" name="Content Placeholder 3"/>
          <p:cNvGraphicFramePr>
            <a:graphicFrameLocks/>
          </p:cNvGraphicFramePr>
          <p:nvPr>
            <p:extLst>
              <p:ext uri="{D42A27DB-BD31-4B8C-83A1-F6EECF244321}">
                <p14:modId xmlns:p14="http://schemas.microsoft.com/office/powerpoint/2010/main" val="1900394089"/>
              </p:ext>
            </p:extLst>
          </p:nvPr>
        </p:nvGraphicFramePr>
        <p:xfrm>
          <a:off x="5943600" y="3276600"/>
          <a:ext cx="2944178" cy="1676400"/>
        </p:xfrm>
        <a:graphic>
          <a:graphicData uri="http://schemas.openxmlformats.org/drawingml/2006/table">
            <a:tbl>
              <a:tblPr firstRow="1" bandRow="1">
                <a:tableStyleId>{10A1B5D5-9B99-4C35-A422-299274C87663}</a:tableStyleId>
              </a:tblPr>
              <a:tblGrid>
                <a:gridCol w="948134">
                  <a:extLst>
                    <a:ext uri="{9D8B030D-6E8A-4147-A177-3AD203B41FA5}">
                      <a16:colId xmlns:a16="http://schemas.microsoft.com/office/drawing/2014/main" val="20000"/>
                    </a:ext>
                  </a:extLst>
                </a:gridCol>
                <a:gridCol w="1996044">
                  <a:extLst>
                    <a:ext uri="{9D8B030D-6E8A-4147-A177-3AD203B41FA5}">
                      <a16:colId xmlns:a16="http://schemas.microsoft.com/office/drawing/2014/main" val="20001"/>
                    </a:ext>
                  </a:extLst>
                </a:gridCol>
              </a:tblGrid>
              <a:tr h="304800">
                <a:tc>
                  <a:txBody>
                    <a:bodyPr/>
                    <a:lstStyle/>
                    <a:p>
                      <a:pPr algn="ctr"/>
                      <a:r>
                        <a:rPr lang="en-US" sz="1200" dirty="0"/>
                        <a:t>Basket</a:t>
                      </a:r>
                    </a:p>
                  </a:txBody>
                  <a:tcPr/>
                </a:tc>
                <a:tc>
                  <a:txBody>
                    <a:bodyPr/>
                    <a:lstStyle/>
                    <a:p>
                      <a:pPr algn="ctr"/>
                      <a:r>
                        <a:rPr lang="en-US" sz="1200" dirty="0"/>
                        <a:t>Items</a:t>
                      </a:r>
                    </a:p>
                  </a:txBody>
                  <a:tcPr/>
                </a:tc>
                <a:extLst>
                  <a:ext uri="{0D108BD9-81ED-4DB2-BD59-A6C34878D82A}">
                    <a16:rowId xmlns:a16="http://schemas.microsoft.com/office/drawing/2014/main" val="10000"/>
                  </a:ext>
                </a:extLst>
              </a:tr>
              <a:tr h="152400">
                <a:tc>
                  <a:txBody>
                    <a:bodyPr/>
                    <a:lstStyle/>
                    <a:p>
                      <a:pPr algn="ctr"/>
                      <a:r>
                        <a:rPr lang="en-US" sz="1200" dirty="0"/>
                        <a:t>1</a:t>
                      </a:r>
                    </a:p>
                  </a:txBody>
                  <a:tcPr/>
                </a:tc>
                <a:tc>
                  <a:txBody>
                    <a:bodyPr/>
                    <a:lstStyle/>
                    <a:p>
                      <a:pPr marL="0" marR="0" algn="l" defTabSz="914400" rtl="0" eaLnBrk="1" latinLnBrk="0" hangingPunct="1">
                        <a:spcBef>
                          <a:spcPts val="0"/>
                        </a:spcBef>
                        <a:spcAft>
                          <a:spcPts val="0"/>
                        </a:spcAft>
                      </a:pPr>
                      <a:r>
                        <a:rPr lang="en-US" sz="1200" kern="1200"/>
                        <a:t>Bread, </a:t>
                      </a:r>
                      <a:r>
                        <a:rPr lang="en-US" sz="1200" kern="1200" dirty="0"/>
                        <a:t>Milk</a:t>
                      </a:r>
                      <a:endParaRPr lang="en-US" sz="1200" kern="1200" dirty="0">
                        <a:solidFill>
                          <a:schemeClr val="dk1"/>
                        </a:solidFill>
                        <a:latin typeface="+mn-lt"/>
                        <a:ea typeface="+mn-ea"/>
                        <a:cs typeface="+mn-cs"/>
                      </a:endParaRPr>
                    </a:p>
                  </a:txBody>
                  <a:tcPr marL="68580" marR="68580" marT="0" marB="0"/>
                </a:tc>
                <a:extLst>
                  <a:ext uri="{0D108BD9-81ED-4DB2-BD59-A6C34878D82A}">
                    <a16:rowId xmlns:a16="http://schemas.microsoft.com/office/drawing/2014/main" val="10001"/>
                  </a:ext>
                </a:extLst>
              </a:tr>
              <a:tr h="0">
                <a:tc>
                  <a:txBody>
                    <a:bodyPr/>
                    <a:lstStyle/>
                    <a:p>
                      <a:pPr algn="ctr"/>
                      <a:r>
                        <a:rPr lang="en-US" sz="1200" dirty="0"/>
                        <a:t>2</a:t>
                      </a:r>
                    </a:p>
                  </a:txBody>
                  <a:tcPr/>
                </a:tc>
                <a:tc>
                  <a:txBody>
                    <a:bodyPr/>
                    <a:lstStyle/>
                    <a:p>
                      <a:pPr marL="0" marR="0" algn="l" defTabSz="914400" rtl="0" eaLnBrk="1" latinLnBrk="0" hangingPunct="1">
                        <a:spcBef>
                          <a:spcPts val="0"/>
                        </a:spcBef>
                        <a:spcAft>
                          <a:spcPts val="0"/>
                        </a:spcAft>
                      </a:pPr>
                      <a:r>
                        <a:rPr lang="en-US" sz="1200" kern="1200"/>
                        <a:t>Bread, </a:t>
                      </a:r>
                      <a:r>
                        <a:rPr lang="en-US" sz="1200" kern="1200" dirty="0"/>
                        <a:t>Diapers, Beer, Eggs</a:t>
                      </a:r>
                      <a:endParaRPr lang="en-US" sz="1200" kern="1200" dirty="0">
                        <a:solidFill>
                          <a:schemeClr val="dk1"/>
                        </a:solidFill>
                        <a:latin typeface="+mn-lt"/>
                        <a:ea typeface="+mn-ea"/>
                        <a:cs typeface="+mn-cs"/>
                      </a:endParaRPr>
                    </a:p>
                  </a:txBody>
                  <a:tcPr marL="68580" marR="68580" marT="0" marB="0"/>
                </a:tc>
                <a:extLst>
                  <a:ext uri="{0D108BD9-81ED-4DB2-BD59-A6C34878D82A}">
                    <a16:rowId xmlns:a16="http://schemas.microsoft.com/office/drawing/2014/main" val="10002"/>
                  </a:ext>
                </a:extLst>
              </a:tr>
              <a:tr h="137160">
                <a:tc>
                  <a:txBody>
                    <a:bodyPr/>
                    <a:lstStyle/>
                    <a:p>
                      <a:pPr algn="ctr"/>
                      <a:r>
                        <a:rPr lang="en-US" sz="1200" dirty="0"/>
                        <a:t>3</a:t>
                      </a:r>
                    </a:p>
                  </a:txBody>
                  <a:tcPr/>
                </a:tc>
                <a:tc>
                  <a:txBody>
                    <a:bodyPr/>
                    <a:lstStyle/>
                    <a:p>
                      <a:pPr marL="0" marR="0" algn="l" defTabSz="914400" rtl="0" eaLnBrk="1" latinLnBrk="0" hangingPunct="1">
                        <a:spcBef>
                          <a:spcPts val="0"/>
                        </a:spcBef>
                        <a:spcAft>
                          <a:spcPts val="0"/>
                        </a:spcAft>
                      </a:pPr>
                      <a:r>
                        <a:rPr lang="en-US" sz="1200" kern="1200" dirty="0"/>
                        <a:t>Milk, Diapers, Beer</a:t>
                      </a:r>
                      <a:r>
                        <a:rPr lang="en-US" sz="1200" kern="1200"/>
                        <a:t>, Coke </a:t>
                      </a:r>
                      <a:endParaRPr lang="en-US" sz="1200" kern="1200" dirty="0">
                        <a:solidFill>
                          <a:schemeClr val="dk1"/>
                        </a:solidFill>
                        <a:latin typeface="+mn-lt"/>
                        <a:ea typeface="+mn-ea"/>
                        <a:cs typeface="+mn-cs"/>
                      </a:endParaRPr>
                    </a:p>
                  </a:txBody>
                  <a:tcPr marL="68580" marR="68580" marT="0" marB="0"/>
                </a:tc>
                <a:extLst>
                  <a:ext uri="{0D108BD9-81ED-4DB2-BD59-A6C34878D82A}">
                    <a16:rowId xmlns:a16="http://schemas.microsoft.com/office/drawing/2014/main" val="10003"/>
                  </a:ext>
                </a:extLst>
              </a:tr>
              <a:tr h="0">
                <a:tc>
                  <a:txBody>
                    <a:bodyPr/>
                    <a:lstStyle/>
                    <a:p>
                      <a:pPr algn="ctr"/>
                      <a:r>
                        <a:rPr lang="en-US" sz="1200" dirty="0"/>
                        <a:t>4</a:t>
                      </a:r>
                    </a:p>
                  </a:txBody>
                  <a:tcPr/>
                </a:tc>
                <a:tc>
                  <a:txBody>
                    <a:bodyPr/>
                    <a:lstStyle/>
                    <a:p>
                      <a:pPr marL="0" marR="0" algn="l" defTabSz="914400" rtl="0" eaLnBrk="1" latinLnBrk="0" hangingPunct="1">
                        <a:spcBef>
                          <a:spcPts val="0"/>
                        </a:spcBef>
                        <a:spcAft>
                          <a:spcPts val="0"/>
                        </a:spcAft>
                      </a:pPr>
                      <a:r>
                        <a:rPr lang="en-US" sz="1200" kern="1200"/>
                        <a:t>Bread, </a:t>
                      </a:r>
                      <a:r>
                        <a:rPr lang="en-US" sz="1200" kern="1200" dirty="0"/>
                        <a:t>Milk, Diapers, Beer</a:t>
                      </a:r>
                      <a:endParaRPr lang="en-US" sz="1200" kern="1200" dirty="0">
                        <a:solidFill>
                          <a:schemeClr val="dk1"/>
                        </a:solidFill>
                        <a:latin typeface="+mn-lt"/>
                        <a:ea typeface="+mn-ea"/>
                        <a:cs typeface="+mn-cs"/>
                      </a:endParaRPr>
                    </a:p>
                  </a:txBody>
                  <a:tcPr marL="68580" marR="68580" marT="0" marB="0"/>
                </a:tc>
                <a:extLst>
                  <a:ext uri="{0D108BD9-81ED-4DB2-BD59-A6C34878D82A}">
                    <a16:rowId xmlns:a16="http://schemas.microsoft.com/office/drawing/2014/main" val="10004"/>
                  </a:ext>
                </a:extLst>
              </a:tr>
              <a:tr h="121920">
                <a:tc>
                  <a:txBody>
                    <a:bodyPr/>
                    <a:lstStyle/>
                    <a:p>
                      <a:pPr algn="ctr"/>
                      <a:r>
                        <a:rPr lang="en-US" sz="1200" dirty="0"/>
                        <a:t>5</a:t>
                      </a:r>
                    </a:p>
                  </a:txBody>
                  <a:tcPr/>
                </a:tc>
                <a:tc>
                  <a:txBody>
                    <a:bodyPr/>
                    <a:lstStyle/>
                    <a:p>
                      <a:pPr marL="0" marR="0" algn="l" defTabSz="914400" rtl="0" eaLnBrk="1" latinLnBrk="0" hangingPunct="1">
                        <a:spcBef>
                          <a:spcPts val="0"/>
                        </a:spcBef>
                        <a:spcAft>
                          <a:spcPts val="0"/>
                        </a:spcAft>
                      </a:pPr>
                      <a:r>
                        <a:rPr lang="en-US" sz="1200" kern="1200" dirty="0"/>
                        <a:t>Bread, Milk, Diapers, Coke </a:t>
                      </a:r>
                      <a:endParaRPr lang="en-US" sz="1200" kern="1200" dirty="0">
                        <a:solidFill>
                          <a:schemeClr val="dk1"/>
                        </a:solidFill>
                        <a:latin typeface="+mn-lt"/>
                        <a:ea typeface="+mn-ea"/>
                        <a:cs typeface="+mn-cs"/>
                      </a:endParaRPr>
                    </a:p>
                  </a:txBody>
                  <a:tcPr marL="68580" marR="68580" marT="0" marB="0"/>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7500054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
            <a:ext cx="8229600" cy="1143000"/>
          </a:xfrm>
        </p:spPr>
        <p:txBody>
          <a:bodyPr>
            <a:normAutofit/>
          </a:bodyPr>
          <a:lstStyle/>
          <a:p>
            <a:r>
              <a:rPr lang="en-US" dirty="0"/>
              <a:t>Support Count </a:t>
            </a:r>
            <a:r>
              <a:rPr lang="en-US" b="1" dirty="0"/>
              <a:t> </a:t>
            </a:r>
            <a:r>
              <a:rPr lang="en-US" dirty="0"/>
              <a:t>(</a:t>
            </a:r>
            <a:r>
              <a:rPr lang="en-US" dirty="0">
                <a:latin typeface="Arial" charset="0"/>
                <a:sym typeface="Symbol" pitchFamily="18" charset="2"/>
              </a:rPr>
              <a:t>)</a:t>
            </a:r>
            <a:r>
              <a:rPr lang="en-US" dirty="0"/>
              <a:t> </a:t>
            </a:r>
          </a:p>
        </p:txBody>
      </p:sp>
      <p:sp>
        <p:nvSpPr>
          <p:cNvPr id="3" name="Content Placeholder 2"/>
          <p:cNvSpPr>
            <a:spLocks noGrp="1"/>
          </p:cNvSpPr>
          <p:nvPr>
            <p:ph idx="1"/>
          </p:nvPr>
        </p:nvSpPr>
        <p:spPr>
          <a:xfrm>
            <a:off x="152400" y="1295400"/>
            <a:ext cx="5257800" cy="5562600"/>
          </a:xfrm>
        </p:spPr>
        <p:txBody>
          <a:bodyPr>
            <a:normAutofit lnSpcReduction="10000"/>
          </a:bodyPr>
          <a:lstStyle/>
          <a:p>
            <a:r>
              <a:rPr lang="en-US" b="1" dirty="0"/>
              <a:t>Support count </a:t>
            </a:r>
            <a:r>
              <a:rPr lang="en-US" dirty="0"/>
              <a:t>(</a:t>
            </a:r>
            <a:r>
              <a:rPr lang="en-US" b="1" dirty="0">
                <a:latin typeface="Arial" charset="0"/>
                <a:sym typeface="Symbol" pitchFamily="18" charset="2"/>
              </a:rPr>
              <a:t></a:t>
            </a:r>
            <a:r>
              <a:rPr lang="en-US" dirty="0">
                <a:latin typeface="Arial" charset="0"/>
                <a:sym typeface="Symbol" pitchFamily="18" charset="2"/>
              </a:rPr>
              <a:t>)</a:t>
            </a:r>
          </a:p>
          <a:p>
            <a:pPr lvl="1"/>
            <a:r>
              <a:rPr lang="en-US" dirty="0">
                <a:latin typeface="Arial" charset="0"/>
                <a:sym typeface="Symbol" pitchFamily="18" charset="2"/>
              </a:rPr>
              <a:t>In how many baskets does the </a:t>
            </a:r>
            <a:r>
              <a:rPr lang="en-US" dirty="0" err="1">
                <a:latin typeface="Arial" charset="0"/>
                <a:sym typeface="Symbol" pitchFamily="18" charset="2"/>
              </a:rPr>
              <a:t>itemset</a:t>
            </a:r>
            <a:r>
              <a:rPr lang="en-US" dirty="0">
                <a:latin typeface="Arial" charset="0"/>
                <a:sym typeface="Symbol" pitchFamily="18" charset="2"/>
              </a:rPr>
              <a:t> appear?</a:t>
            </a:r>
          </a:p>
          <a:p>
            <a:pPr lvl="1"/>
            <a:r>
              <a:rPr lang="en-US" b="1" dirty="0">
                <a:latin typeface="Arial" charset="0"/>
                <a:sym typeface="Symbol" pitchFamily="18" charset="2"/>
              </a:rPr>
              <a:t></a:t>
            </a:r>
            <a:r>
              <a:rPr lang="en-US" dirty="0"/>
              <a:t>{</a:t>
            </a:r>
            <a:r>
              <a:rPr lang="en-US" dirty="0">
                <a:solidFill>
                  <a:srgbClr val="FF0000"/>
                </a:solidFill>
              </a:rPr>
              <a:t>Milk, Diapers, </a:t>
            </a:r>
            <a:r>
              <a:rPr lang="en-US" dirty="0">
                <a:solidFill>
                  <a:srgbClr val="00B050"/>
                </a:solidFill>
              </a:rPr>
              <a:t>Beer</a:t>
            </a:r>
            <a:r>
              <a:rPr lang="en-US" dirty="0"/>
              <a:t>} = 2 </a:t>
            </a:r>
          </a:p>
          <a:p>
            <a:pPr marL="457200" lvl="1" indent="0">
              <a:buNone/>
            </a:pPr>
            <a:r>
              <a:rPr lang="en-US" dirty="0"/>
              <a:t>  </a:t>
            </a:r>
            <a:br>
              <a:rPr lang="en-US" dirty="0"/>
            </a:br>
            <a:r>
              <a:rPr lang="en-US" dirty="0"/>
              <a:t>     (i.e., in baskets 3 and 4)</a:t>
            </a:r>
          </a:p>
          <a:p>
            <a:pPr lvl="1"/>
            <a:endParaRPr lang="en-US" dirty="0"/>
          </a:p>
          <a:p>
            <a:r>
              <a:rPr lang="en-US" dirty="0"/>
              <a:t>You can calculate support count for both </a:t>
            </a:r>
            <a:r>
              <a:rPr lang="en-US" sz="2800" dirty="0">
                <a:solidFill>
                  <a:srgbClr val="FF0000"/>
                </a:solidFill>
              </a:rPr>
              <a:t>X</a:t>
            </a:r>
            <a:r>
              <a:rPr lang="en-US" dirty="0"/>
              <a:t> and </a:t>
            </a:r>
            <a:r>
              <a:rPr lang="en-US" sz="2800" dirty="0">
                <a:solidFill>
                  <a:srgbClr val="00B050"/>
                </a:solidFill>
              </a:rPr>
              <a:t>Y</a:t>
            </a:r>
            <a:r>
              <a:rPr lang="en-US" dirty="0"/>
              <a:t> separately</a:t>
            </a:r>
          </a:p>
          <a:p>
            <a:pPr lvl="1"/>
            <a:r>
              <a:rPr lang="en-US" b="1" dirty="0">
                <a:latin typeface="Arial" charset="0"/>
                <a:sym typeface="Symbol" pitchFamily="18" charset="2"/>
              </a:rPr>
              <a:t></a:t>
            </a:r>
            <a:r>
              <a:rPr lang="en-US" dirty="0"/>
              <a:t>{</a:t>
            </a:r>
            <a:r>
              <a:rPr lang="en-US" dirty="0">
                <a:solidFill>
                  <a:srgbClr val="FF0000"/>
                </a:solidFill>
              </a:rPr>
              <a:t>Milk, Diapers</a:t>
            </a:r>
            <a:r>
              <a:rPr lang="en-US" dirty="0"/>
              <a:t>} = ?</a:t>
            </a:r>
          </a:p>
          <a:p>
            <a:pPr lvl="1"/>
            <a:r>
              <a:rPr lang="en-US" b="1" dirty="0">
                <a:latin typeface="Arial" charset="0"/>
                <a:sym typeface="Symbol" pitchFamily="18" charset="2"/>
              </a:rPr>
              <a:t></a:t>
            </a:r>
            <a:r>
              <a:rPr lang="en-US" dirty="0"/>
              <a:t>{</a:t>
            </a:r>
            <a:r>
              <a:rPr lang="en-US" dirty="0">
                <a:solidFill>
                  <a:srgbClr val="00B050"/>
                </a:solidFill>
              </a:rPr>
              <a:t>Beer</a:t>
            </a:r>
            <a:r>
              <a:rPr lang="en-US" dirty="0"/>
              <a:t>} = ?</a:t>
            </a:r>
          </a:p>
          <a:p>
            <a:pPr lvl="1"/>
            <a:endParaRPr lang="en-US" dirty="0"/>
          </a:p>
          <a:p>
            <a:endParaRPr lang="en-US" dirty="0"/>
          </a:p>
        </p:txBody>
      </p:sp>
      <p:graphicFrame>
        <p:nvGraphicFramePr>
          <p:cNvPr id="4" name="Content Placeholder 3"/>
          <p:cNvGraphicFramePr>
            <a:graphicFrameLocks/>
          </p:cNvGraphicFramePr>
          <p:nvPr>
            <p:extLst>
              <p:ext uri="{D42A27DB-BD31-4B8C-83A1-F6EECF244321}">
                <p14:modId xmlns:p14="http://schemas.microsoft.com/office/powerpoint/2010/main" val="3409357611"/>
              </p:ext>
            </p:extLst>
          </p:nvPr>
        </p:nvGraphicFramePr>
        <p:xfrm>
          <a:off x="5257800" y="1143000"/>
          <a:ext cx="3553778" cy="2438400"/>
        </p:xfrm>
        <a:graphic>
          <a:graphicData uri="http://schemas.openxmlformats.org/drawingml/2006/table">
            <a:tbl>
              <a:tblPr firstRow="1" bandRow="1">
                <a:tableStyleId>{10A1B5D5-9B99-4C35-A422-299274C87663}</a:tableStyleId>
              </a:tblPr>
              <a:tblGrid>
                <a:gridCol w="1144448">
                  <a:extLst>
                    <a:ext uri="{9D8B030D-6E8A-4147-A177-3AD203B41FA5}">
                      <a16:colId xmlns:a16="http://schemas.microsoft.com/office/drawing/2014/main" val="20000"/>
                    </a:ext>
                  </a:extLst>
                </a:gridCol>
                <a:gridCol w="2409330">
                  <a:extLst>
                    <a:ext uri="{9D8B030D-6E8A-4147-A177-3AD203B41FA5}">
                      <a16:colId xmlns:a16="http://schemas.microsoft.com/office/drawing/2014/main" val="20001"/>
                    </a:ext>
                  </a:extLst>
                </a:gridCol>
              </a:tblGrid>
              <a:tr h="443345">
                <a:tc>
                  <a:txBody>
                    <a:bodyPr/>
                    <a:lstStyle/>
                    <a:p>
                      <a:pPr algn="ctr"/>
                      <a:r>
                        <a:rPr lang="en-US" sz="1600" dirty="0"/>
                        <a:t>Basket</a:t>
                      </a:r>
                    </a:p>
                  </a:txBody>
                  <a:tcPr/>
                </a:tc>
                <a:tc>
                  <a:txBody>
                    <a:bodyPr/>
                    <a:lstStyle/>
                    <a:p>
                      <a:pPr algn="ctr"/>
                      <a:r>
                        <a:rPr lang="en-US" sz="1600" dirty="0"/>
                        <a:t>Items</a:t>
                      </a:r>
                    </a:p>
                  </a:txBody>
                  <a:tcPr/>
                </a:tc>
                <a:extLst>
                  <a:ext uri="{0D108BD9-81ED-4DB2-BD59-A6C34878D82A}">
                    <a16:rowId xmlns:a16="http://schemas.microsoft.com/office/drawing/2014/main" val="10000"/>
                  </a:ext>
                </a:extLst>
              </a:tr>
              <a:tr h="399011">
                <a:tc>
                  <a:txBody>
                    <a:bodyPr/>
                    <a:lstStyle/>
                    <a:p>
                      <a:pPr algn="ctr"/>
                      <a:r>
                        <a:rPr lang="en-US" sz="1600" dirty="0"/>
                        <a:t>1</a:t>
                      </a:r>
                    </a:p>
                  </a:txBody>
                  <a:tcPr/>
                </a:tc>
                <a:tc>
                  <a:txBody>
                    <a:bodyPr/>
                    <a:lstStyle/>
                    <a:p>
                      <a:pPr marL="0" marR="0" algn="ctr" defTabSz="914400" rtl="0" eaLnBrk="1" latinLnBrk="0" hangingPunct="1">
                        <a:spcBef>
                          <a:spcPts val="0"/>
                        </a:spcBef>
                        <a:spcAft>
                          <a:spcPts val="0"/>
                        </a:spcAft>
                      </a:pPr>
                      <a:r>
                        <a:rPr lang="en-US" sz="1600" kern="1200" dirty="0"/>
                        <a:t>Bread, Milk</a:t>
                      </a:r>
                      <a:endParaRPr lang="en-US" sz="1600" kern="1200" dirty="0">
                        <a:solidFill>
                          <a:schemeClr val="dk1"/>
                        </a:solidFill>
                        <a:latin typeface="+mn-lt"/>
                        <a:ea typeface="+mn-ea"/>
                        <a:cs typeface="+mn-cs"/>
                      </a:endParaRPr>
                    </a:p>
                  </a:txBody>
                  <a:tcPr marL="68580" marR="68580" marT="0" marB="0"/>
                </a:tc>
                <a:extLst>
                  <a:ext uri="{0D108BD9-81ED-4DB2-BD59-A6C34878D82A}">
                    <a16:rowId xmlns:a16="http://schemas.microsoft.com/office/drawing/2014/main" val="10001"/>
                  </a:ext>
                </a:extLst>
              </a:tr>
              <a:tr h="399011">
                <a:tc>
                  <a:txBody>
                    <a:bodyPr/>
                    <a:lstStyle/>
                    <a:p>
                      <a:pPr algn="ctr"/>
                      <a:r>
                        <a:rPr lang="en-US" sz="1600" dirty="0"/>
                        <a:t>2</a:t>
                      </a:r>
                    </a:p>
                  </a:txBody>
                  <a:tcPr/>
                </a:tc>
                <a:tc>
                  <a:txBody>
                    <a:bodyPr/>
                    <a:lstStyle/>
                    <a:p>
                      <a:pPr marL="0" marR="0" algn="ctr" defTabSz="914400" rtl="0" eaLnBrk="1" latinLnBrk="0" hangingPunct="1">
                        <a:spcBef>
                          <a:spcPts val="0"/>
                        </a:spcBef>
                        <a:spcAft>
                          <a:spcPts val="0"/>
                        </a:spcAft>
                      </a:pPr>
                      <a:r>
                        <a:rPr lang="en-US" sz="1600" kern="1200" dirty="0"/>
                        <a:t>Bread, Diapers, </a:t>
                      </a:r>
                      <a:r>
                        <a:rPr lang="en-US" sz="1600" kern="1200" dirty="0">
                          <a:solidFill>
                            <a:srgbClr val="00B050"/>
                          </a:solidFill>
                        </a:rPr>
                        <a:t>Beer</a:t>
                      </a:r>
                      <a:r>
                        <a:rPr lang="en-US" sz="1600" kern="1200" dirty="0"/>
                        <a:t>, Eggs</a:t>
                      </a:r>
                      <a:endParaRPr lang="en-US" sz="1600" kern="1200" dirty="0">
                        <a:solidFill>
                          <a:schemeClr val="dk1"/>
                        </a:solidFill>
                        <a:latin typeface="+mn-lt"/>
                        <a:ea typeface="+mn-ea"/>
                        <a:cs typeface="+mn-cs"/>
                      </a:endParaRPr>
                    </a:p>
                  </a:txBody>
                  <a:tcPr marL="68580" marR="68580" marT="0" marB="0"/>
                </a:tc>
                <a:extLst>
                  <a:ext uri="{0D108BD9-81ED-4DB2-BD59-A6C34878D82A}">
                    <a16:rowId xmlns:a16="http://schemas.microsoft.com/office/drawing/2014/main" val="10002"/>
                  </a:ext>
                </a:extLst>
              </a:tr>
              <a:tr h="399011">
                <a:tc>
                  <a:txBody>
                    <a:bodyPr/>
                    <a:lstStyle/>
                    <a:p>
                      <a:pPr algn="ctr"/>
                      <a:r>
                        <a:rPr lang="en-US" sz="1600" dirty="0"/>
                        <a:t>3</a:t>
                      </a:r>
                    </a:p>
                  </a:txBody>
                  <a:tcPr/>
                </a:tc>
                <a:tc>
                  <a:txBody>
                    <a:bodyPr/>
                    <a:lstStyle/>
                    <a:p>
                      <a:pPr marL="0" marR="0" algn="ctr" defTabSz="914400" rtl="0" eaLnBrk="1" latinLnBrk="0" hangingPunct="1">
                        <a:spcBef>
                          <a:spcPts val="0"/>
                        </a:spcBef>
                        <a:spcAft>
                          <a:spcPts val="0"/>
                        </a:spcAft>
                      </a:pPr>
                      <a:r>
                        <a:rPr lang="en-US" sz="1600" kern="1200" dirty="0">
                          <a:solidFill>
                            <a:srgbClr val="FF0000"/>
                          </a:solidFill>
                        </a:rPr>
                        <a:t>Milk, Diapers, </a:t>
                      </a:r>
                      <a:r>
                        <a:rPr lang="en-US" sz="1600" kern="1200" dirty="0">
                          <a:solidFill>
                            <a:srgbClr val="00B050"/>
                          </a:solidFill>
                        </a:rPr>
                        <a:t>Beer</a:t>
                      </a:r>
                      <a:r>
                        <a:rPr lang="en-US" sz="1600" kern="1200" dirty="0"/>
                        <a:t>, Coke </a:t>
                      </a:r>
                      <a:endParaRPr lang="en-US" sz="1600" kern="1200" dirty="0">
                        <a:solidFill>
                          <a:schemeClr val="dk1"/>
                        </a:solidFill>
                        <a:latin typeface="+mn-lt"/>
                        <a:ea typeface="+mn-ea"/>
                        <a:cs typeface="+mn-cs"/>
                      </a:endParaRPr>
                    </a:p>
                  </a:txBody>
                  <a:tcPr marL="68580" marR="68580" marT="0" marB="0"/>
                </a:tc>
                <a:extLst>
                  <a:ext uri="{0D108BD9-81ED-4DB2-BD59-A6C34878D82A}">
                    <a16:rowId xmlns:a16="http://schemas.microsoft.com/office/drawing/2014/main" val="10003"/>
                  </a:ext>
                </a:extLst>
              </a:tr>
              <a:tr h="399011">
                <a:tc>
                  <a:txBody>
                    <a:bodyPr/>
                    <a:lstStyle/>
                    <a:p>
                      <a:pPr algn="ctr"/>
                      <a:r>
                        <a:rPr lang="en-US" sz="1600" dirty="0"/>
                        <a:t>4</a:t>
                      </a:r>
                    </a:p>
                  </a:txBody>
                  <a:tcPr/>
                </a:tc>
                <a:tc>
                  <a:txBody>
                    <a:bodyPr/>
                    <a:lstStyle/>
                    <a:p>
                      <a:pPr marL="0" marR="0" algn="ctr" defTabSz="914400" rtl="0" eaLnBrk="1" latinLnBrk="0" hangingPunct="1">
                        <a:spcBef>
                          <a:spcPts val="0"/>
                        </a:spcBef>
                        <a:spcAft>
                          <a:spcPts val="0"/>
                        </a:spcAft>
                      </a:pPr>
                      <a:r>
                        <a:rPr lang="en-US" sz="1600" kern="1200" dirty="0"/>
                        <a:t>Bread, </a:t>
                      </a:r>
                      <a:r>
                        <a:rPr lang="en-US" sz="1600" kern="1200" dirty="0">
                          <a:solidFill>
                            <a:srgbClr val="FF0000"/>
                          </a:solidFill>
                        </a:rPr>
                        <a:t>Milk, Diapers, </a:t>
                      </a:r>
                      <a:r>
                        <a:rPr lang="en-US" sz="1600" kern="1200" dirty="0">
                          <a:solidFill>
                            <a:srgbClr val="00B050"/>
                          </a:solidFill>
                        </a:rPr>
                        <a:t>Beer</a:t>
                      </a:r>
                      <a:endParaRPr lang="en-US" sz="1600" kern="1200" dirty="0">
                        <a:solidFill>
                          <a:srgbClr val="00B050"/>
                        </a:solidFill>
                        <a:latin typeface="+mn-lt"/>
                        <a:ea typeface="+mn-ea"/>
                        <a:cs typeface="+mn-cs"/>
                      </a:endParaRPr>
                    </a:p>
                  </a:txBody>
                  <a:tcPr marL="68580" marR="68580" marT="0" marB="0"/>
                </a:tc>
                <a:extLst>
                  <a:ext uri="{0D108BD9-81ED-4DB2-BD59-A6C34878D82A}">
                    <a16:rowId xmlns:a16="http://schemas.microsoft.com/office/drawing/2014/main" val="10004"/>
                  </a:ext>
                </a:extLst>
              </a:tr>
              <a:tr h="399011">
                <a:tc>
                  <a:txBody>
                    <a:bodyPr/>
                    <a:lstStyle/>
                    <a:p>
                      <a:pPr algn="ctr"/>
                      <a:r>
                        <a:rPr lang="en-US" sz="1600" dirty="0"/>
                        <a:t>5</a:t>
                      </a:r>
                    </a:p>
                  </a:txBody>
                  <a:tcPr/>
                </a:tc>
                <a:tc>
                  <a:txBody>
                    <a:bodyPr/>
                    <a:lstStyle/>
                    <a:p>
                      <a:pPr marL="0" marR="0" algn="ctr" defTabSz="914400" rtl="0" eaLnBrk="1" latinLnBrk="0" hangingPunct="1">
                        <a:spcBef>
                          <a:spcPts val="0"/>
                        </a:spcBef>
                        <a:spcAft>
                          <a:spcPts val="0"/>
                        </a:spcAft>
                      </a:pPr>
                      <a:r>
                        <a:rPr lang="en-US" sz="1600" kern="1200" dirty="0"/>
                        <a:t>Bread, </a:t>
                      </a:r>
                      <a:r>
                        <a:rPr lang="en-US" sz="1600" kern="1200" dirty="0">
                          <a:solidFill>
                            <a:srgbClr val="FF0000"/>
                          </a:solidFill>
                        </a:rPr>
                        <a:t>Milk, Diapers</a:t>
                      </a:r>
                      <a:r>
                        <a:rPr lang="en-US" sz="1600" kern="1200" dirty="0"/>
                        <a:t>, Coke </a:t>
                      </a:r>
                      <a:endParaRPr lang="en-US" sz="1600" kern="1200" dirty="0">
                        <a:solidFill>
                          <a:schemeClr val="dk1"/>
                        </a:solidFill>
                        <a:latin typeface="+mn-lt"/>
                        <a:ea typeface="+mn-ea"/>
                        <a:cs typeface="+mn-cs"/>
                      </a:endParaRPr>
                    </a:p>
                  </a:txBody>
                  <a:tcPr marL="68580" marR="68580" marT="0" marB="0"/>
                </a:tc>
                <a:extLst>
                  <a:ext uri="{0D108BD9-81ED-4DB2-BD59-A6C34878D82A}">
                    <a16:rowId xmlns:a16="http://schemas.microsoft.com/office/drawing/2014/main" val="10005"/>
                  </a:ext>
                </a:extLst>
              </a:tr>
            </a:tbl>
          </a:graphicData>
        </a:graphic>
      </p:graphicFrame>
      <p:sp>
        <p:nvSpPr>
          <p:cNvPr id="5" name="Right Brace 4"/>
          <p:cNvSpPr/>
          <p:nvPr/>
        </p:nvSpPr>
        <p:spPr>
          <a:xfrm rot="5400000">
            <a:off x="2097598" y="2443608"/>
            <a:ext cx="118660" cy="1570655"/>
          </a:xfrm>
          <a:prstGeom prst="rightBrace">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Right Brace 5"/>
          <p:cNvSpPr/>
          <p:nvPr/>
        </p:nvSpPr>
        <p:spPr>
          <a:xfrm rot="5400000">
            <a:off x="3624849" y="2950719"/>
            <a:ext cx="118661" cy="556438"/>
          </a:xfrm>
          <a:prstGeom prst="rightBrace">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Rectangle 6"/>
          <p:cNvSpPr/>
          <p:nvPr/>
        </p:nvSpPr>
        <p:spPr>
          <a:xfrm>
            <a:off x="2020956" y="3283906"/>
            <a:ext cx="311304" cy="369332"/>
          </a:xfrm>
          <a:prstGeom prst="rect">
            <a:avLst/>
          </a:prstGeom>
        </p:spPr>
        <p:txBody>
          <a:bodyPr wrap="none">
            <a:spAutoFit/>
          </a:bodyPr>
          <a:lstStyle/>
          <a:p>
            <a:r>
              <a:rPr lang="en-US" b="1" dirty="0">
                <a:solidFill>
                  <a:srgbClr val="FF0000"/>
                </a:solidFill>
              </a:rPr>
              <a:t>X</a:t>
            </a:r>
          </a:p>
        </p:txBody>
      </p:sp>
      <p:sp>
        <p:nvSpPr>
          <p:cNvPr id="8" name="Rectangle 7"/>
          <p:cNvSpPr/>
          <p:nvPr/>
        </p:nvSpPr>
        <p:spPr>
          <a:xfrm>
            <a:off x="3541552" y="3288268"/>
            <a:ext cx="304892" cy="369332"/>
          </a:xfrm>
          <a:prstGeom prst="rect">
            <a:avLst/>
          </a:prstGeom>
        </p:spPr>
        <p:txBody>
          <a:bodyPr wrap="none">
            <a:spAutoFit/>
          </a:bodyPr>
          <a:lstStyle/>
          <a:p>
            <a:r>
              <a:rPr lang="en-US" b="1" dirty="0">
                <a:solidFill>
                  <a:srgbClr val="00B050"/>
                </a:solidFill>
              </a:rPr>
              <a:t>Y</a:t>
            </a:r>
          </a:p>
        </p:txBody>
      </p:sp>
      <p:graphicFrame>
        <p:nvGraphicFramePr>
          <p:cNvPr id="9" name="Diagram 8"/>
          <p:cNvGraphicFramePr/>
          <p:nvPr>
            <p:extLst>
              <p:ext uri="{D42A27DB-BD31-4B8C-83A1-F6EECF244321}">
                <p14:modId xmlns:p14="http://schemas.microsoft.com/office/powerpoint/2010/main" val="1275530528"/>
              </p:ext>
            </p:extLst>
          </p:nvPr>
        </p:nvGraphicFramePr>
        <p:xfrm>
          <a:off x="5638800" y="3886200"/>
          <a:ext cx="2922238" cy="277546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855926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
            <a:ext cx="8229600" cy="1143000"/>
          </a:xfrm>
        </p:spPr>
        <p:txBody>
          <a:bodyPr>
            <a:normAutofit/>
          </a:bodyPr>
          <a:lstStyle/>
          <a:p>
            <a:r>
              <a:rPr lang="en-US" dirty="0"/>
              <a:t>Support </a:t>
            </a:r>
            <a:r>
              <a:rPr lang="en-US" b="1" dirty="0"/>
              <a:t> </a:t>
            </a:r>
            <a:r>
              <a:rPr lang="en-US" dirty="0"/>
              <a:t>(s)</a:t>
            </a:r>
          </a:p>
        </p:txBody>
      </p:sp>
      <p:sp>
        <p:nvSpPr>
          <p:cNvPr id="3" name="Content Placeholder 2"/>
          <p:cNvSpPr>
            <a:spLocks noGrp="1"/>
          </p:cNvSpPr>
          <p:nvPr>
            <p:ph idx="1"/>
          </p:nvPr>
        </p:nvSpPr>
        <p:spPr>
          <a:xfrm>
            <a:off x="0" y="1181100"/>
            <a:ext cx="8530917" cy="5372100"/>
          </a:xfrm>
        </p:spPr>
        <p:txBody>
          <a:bodyPr>
            <a:normAutofit/>
          </a:bodyPr>
          <a:lstStyle/>
          <a:p>
            <a:r>
              <a:rPr lang="en-US" sz="2800" b="1" dirty="0"/>
              <a:t>Support (s)</a:t>
            </a:r>
          </a:p>
          <a:p>
            <a:pPr lvl="1"/>
            <a:r>
              <a:rPr lang="en-US" sz="2400" b="1" dirty="0"/>
              <a:t>Fraction</a:t>
            </a:r>
            <a:r>
              <a:rPr lang="en-US" sz="2400" dirty="0"/>
              <a:t> of transactions that </a:t>
            </a:r>
          </a:p>
          <a:p>
            <a:pPr marL="457200" lvl="1" indent="0">
              <a:buNone/>
            </a:pPr>
            <a:r>
              <a:rPr lang="en-US" sz="2400" dirty="0"/>
              <a:t>    contain all items in the </a:t>
            </a:r>
            <a:r>
              <a:rPr lang="en-US" sz="2400" dirty="0" err="1"/>
              <a:t>itemset</a:t>
            </a:r>
            <a:endParaRPr lang="en-US" sz="2400" dirty="0">
              <a:sym typeface="Symbol" pitchFamily="18" charset="2"/>
            </a:endParaRPr>
          </a:p>
          <a:p>
            <a:pPr lvl="1"/>
            <a:endParaRPr lang="en-US" sz="2400" dirty="0">
              <a:sym typeface="Symbol" pitchFamily="18" charset="2"/>
            </a:endParaRPr>
          </a:p>
          <a:p>
            <a:pPr lvl="1"/>
            <a:r>
              <a:rPr lang="en-US" sz="2400" dirty="0">
                <a:sym typeface="Symbol" pitchFamily="18" charset="2"/>
              </a:rPr>
              <a:t>s({</a:t>
            </a:r>
            <a:r>
              <a:rPr lang="en-US" sz="2400" dirty="0">
                <a:solidFill>
                  <a:srgbClr val="FF0000"/>
                </a:solidFill>
                <a:sym typeface="Symbol" pitchFamily="18" charset="2"/>
              </a:rPr>
              <a:t>Milk, Diapers</a:t>
            </a:r>
            <a:r>
              <a:rPr lang="en-US" sz="2400" dirty="0">
                <a:sym typeface="Symbol" pitchFamily="18" charset="2"/>
              </a:rPr>
              <a:t>, </a:t>
            </a:r>
            <a:r>
              <a:rPr lang="en-US" sz="2400" dirty="0">
                <a:solidFill>
                  <a:srgbClr val="00B050"/>
                </a:solidFill>
                <a:sym typeface="Symbol" pitchFamily="18" charset="2"/>
              </a:rPr>
              <a:t>Beer</a:t>
            </a:r>
            <a:r>
              <a:rPr lang="en-US" sz="2400" dirty="0">
                <a:sym typeface="Symbol" pitchFamily="18" charset="2"/>
              </a:rPr>
              <a:t>}) </a:t>
            </a:r>
          </a:p>
          <a:p>
            <a:pPr lvl="1"/>
            <a:endParaRPr lang="en-US" sz="2000" dirty="0">
              <a:sym typeface="Symbol" pitchFamily="18" charset="2"/>
            </a:endParaRPr>
          </a:p>
          <a:p>
            <a:pPr marL="457200" lvl="1" indent="0">
              <a:buNone/>
            </a:pPr>
            <a:r>
              <a:rPr lang="en-US" sz="2400" dirty="0">
                <a:sym typeface="Symbol" pitchFamily="18" charset="2"/>
              </a:rPr>
              <a:t>	= </a:t>
            </a:r>
            <a:r>
              <a:rPr lang="en-US" sz="2400" b="1" dirty="0">
                <a:latin typeface="Arial" charset="0"/>
                <a:sym typeface="Symbol" pitchFamily="18" charset="2"/>
              </a:rPr>
              <a:t></a:t>
            </a:r>
            <a:r>
              <a:rPr lang="en-US" sz="2400" dirty="0"/>
              <a:t>{</a:t>
            </a:r>
            <a:r>
              <a:rPr lang="en-US" sz="2400" dirty="0">
                <a:solidFill>
                  <a:srgbClr val="FF0000"/>
                </a:solidFill>
              </a:rPr>
              <a:t>Milk, Diapers, </a:t>
            </a:r>
            <a:r>
              <a:rPr lang="en-US" sz="2400" dirty="0">
                <a:solidFill>
                  <a:srgbClr val="00B050"/>
                </a:solidFill>
              </a:rPr>
              <a:t>Beer</a:t>
            </a:r>
            <a:r>
              <a:rPr lang="en-US" sz="2400" dirty="0"/>
              <a:t>} /(# of transactions)</a:t>
            </a:r>
          </a:p>
          <a:p>
            <a:pPr marL="457200" lvl="1" indent="0">
              <a:buNone/>
            </a:pPr>
            <a:r>
              <a:rPr lang="en-US" sz="2400" dirty="0"/>
              <a:t>	=</a:t>
            </a:r>
            <a:r>
              <a:rPr lang="en-US" sz="2400" dirty="0">
                <a:sym typeface="Symbol" pitchFamily="18" charset="2"/>
              </a:rPr>
              <a:t>2/5 = 0.4</a:t>
            </a:r>
          </a:p>
          <a:p>
            <a:endParaRPr lang="en-US" sz="2400" dirty="0">
              <a:sym typeface="Symbol" pitchFamily="18" charset="2"/>
            </a:endParaRPr>
          </a:p>
          <a:p>
            <a:r>
              <a:rPr lang="en-US" sz="2400" dirty="0">
                <a:sym typeface="Symbol" pitchFamily="18" charset="2"/>
              </a:rPr>
              <a:t>You can calculate support for both </a:t>
            </a:r>
            <a:r>
              <a:rPr lang="en-US" sz="2400" dirty="0">
                <a:solidFill>
                  <a:srgbClr val="FF0000"/>
                </a:solidFill>
                <a:sym typeface="Symbol" pitchFamily="18" charset="2"/>
              </a:rPr>
              <a:t>X</a:t>
            </a:r>
            <a:r>
              <a:rPr lang="en-US" sz="2400" dirty="0">
                <a:sym typeface="Symbol" pitchFamily="18" charset="2"/>
              </a:rPr>
              <a:t> and </a:t>
            </a:r>
            <a:r>
              <a:rPr lang="en-US" sz="2400" dirty="0">
                <a:solidFill>
                  <a:srgbClr val="00B050"/>
                </a:solidFill>
                <a:sym typeface="Symbol" pitchFamily="18" charset="2"/>
              </a:rPr>
              <a:t>Y</a:t>
            </a:r>
            <a:r>
              <a:rPr lang="en-US" sz="2400" dirty="0">
                <a:sym typeface="Symbol" pitchFamily="18" charset="2"/>
              </a:rPr>
              <a:t> separately</a:t>
            </a:r>
          </a:p>
          <a:p>
            <a:pPr lvl="1"/>
            <a:r>
              <a:rPr lang="en-US" sz="2400" dirty="0">
                <a:sym typeface="Symbol" pitchFamily="18" charset="2"/>
              </a:rPr>
              <a:t>Support for X: s{</a:t>
            </a:r>
            <a:r>
              <a:rPr lang="en-US" sz="2400" dirty="0">
                <a:solidFill>
                  <a:srgbClr val="FF0000"/>
                </a:solidFill>
                <a:sym typeface="Symbol" pitchFamily="18" charset="2"/>
              </a:rPr>
              <a:t>Milk, Diapers</a:t>
            </a:r>
            <a:r>
              <a:rPr lang="en-US" sz="2400" dirty="0">
                <a:sym typeface="Symbol" pitchFamily="18" charset="2"/>
              </a:rPr>
              <a:t>}= ?</a:t>
            </a:r>
          </a:p>
          <a:p>
            <a:pPr lvl="1"/>
            <a:r>
              <a:rPr lang="en-US" sz="2400" dirty="0">
                <a:sym typeface="Symbol" pitchFamily="18" charset="2"/>
              </a:rPr>
              <a:t>Support for Y:  s{</a:t>
            </a:r>
            <a:r>
              <a:rPr lang="en-US" sz="2400" dirty="0">
                <a:solidFill>
                  <a:srgbClr val="00B050"/>
                </a:solidFill>
              </a:rPr>
              <a:t>Beer</a:t>
            </a:r>
            <a:r>
              <a:rPr lang="en-US" sz="2400" dirty="0">
                <a:sym typeface="Symbol" pitchFamily="18" charset="2"/>
              </a:rPr>
              <a:t>}= ?</a:t>
            </a:r>
            <a:endParaRPr lang="en-US" sz="2400" dirty="0"/>
          </a:p>
          <a:p>
            <a:endParaRPr lang="en-US" sz="2800" dirty="0"/>
          </a:p>
        </p:txBody>
      </p:sp>
      <p:graphicFrame>
        <p:nvGraphicFramePr>
          <p:cNvPr id="4" name="Content Placeholder 3"/>
          <p:cNvGraphicFramePr>
            <a:graphicFrameLocks/>
          </p:cNvGraphicFramePr>
          <p:nvPr/>
        </p:nvGraphicFramePr>
        <p:xfrm>
          <a:off x="5257800" y="1143000"/>
          <a:ext cx="3553778" cy="2438400"/>
        </p:xfrm>
        <a:graphic>
          <a:graphicData uri="http://schemas.openxmlformats.org/drawingml/2006/table">
            <a:tbl>
              <a:tblPr firstRow="1" bandRow="1">
                <a:tableStyleId>{10A1B5D5-9B99-4C35-A422-299274C87663}</a:tableStyleId>
              </a:tblPr>
              <a:tblGrid>
                <a:gridCol w="1144448">
                  <a:extLst>
                    <a:ext uri="{9D8B030D-6E8A-4147-A177-3AD203B41FA5}">
                      <a16:colId xmlns:a16="http://schemas.microsoft.com/office/drawing/2014/main" val="20000"/>
                    </a:ext>
                  </a:extLst>
                </a:gridCol>
                <a:gridCol w="2409330">
                  <a:extLst>
                    <a:ext uri="{9D8B030D-6E8A-4147-A177-3AD203B41FA5}">
                      <a16:colId xmlns:a16="http://schemas.microsoft.com/office/drawing/2014/main" val="20001"/>
                    </a:ext>
                  </a:extLst>
                </a:gridCol>
              </a:tblGrid>
              <a:tr h="443345">
                <a:tc>
                  <a:txBody>
                    <a:bodyPr/>
                    <a:lstStyle/>
                    <a:p>
                      <a:pPr algn="ctr"/>
                      <a:r>
                        <a:rPr lang="en-US" sz="1600" dirty="0"/>
                        <a:t>Basket</a:t>
                      </a:r>
                    </a:p>
                  </a:txBody>
                  <a:tcPr/>
                </a:tc>
                <a:tc>
                  <a:txBody>
                    <a:bodyPr/>
                    <a:lstStyle/>
                    <a:p>
                      <a:pPr algn="ctr"/>
                      <a:r>
                        <a:rPr lang="en-US" sz="1600" dirty="0"/>
                        <a:t>Items</a:t>
                      </a:r>
                    </a:p>
                  </a:txBody>
                  <a:tcPr/>
                </a:tc>
                <a:extLst>
                  <a:ext uri="{0D108BD9-81ED-4DB2-BD59-A6C34878D82A}">
                    <a16:rowId xmlns:a16="http://schemas.microsoft.com/office/drawing/2014/main" val="10000"/>
                  </a:ext>
                </a:extLst>
              </a:tr>
              <a:tr h="399011">
                <a:tc>
                  <a:txBody>
                    <a:bodyPr/>
                    <a:lstStyle/>
                    <a:p>
                      <a:pPr algn="ctr"/>
                      <a:r>
                        <a:rPr lang="en-US" sz="1600" dirty="0"/>
                        <a:t>1</a:t>
                      </a:r>
                    </a:p>
                  </a:txBody>
                  <a:tcPr/>
                </a:tc>
                <a:tc>
                  <a:txBody>
                    <a:bodyPr/>
                    <a:lstStyle/>
                    <a:p>
                      <a:pPr marL="0" marR="0" algn="ctr" defTabSz="914400" rtl="0" eaLnBrk="1" latinLnBrk="0" hangingPunct="1">
                        <a:spcBef>
                          <a:spcPts val="0"/>
                        </a:spcBef>
                        <a:spcAft>
                          <a:spcPts val="0"/>
                        </a:spcAft>
                      </a:pPr>
                      <a:r>
                        <a:rPr lang="en-US" sz="1600" kern="1200" dirty="0"/>
                        <a:t>Bread, Milk</a:t>
                      </a:r>
                      <a:endParaRPr lang="en-US" sz="1600" kern="1200" dirty="0">
                        <a:solidFill>
                          <a:schemeClr val="dk1"/>
                        </a:solidFill>
                        <a:latin typeface="+mn-lt"/>
                        <a:ea typeface="+mn-ea"/>
                        <a:cs typeface="+mn-cs"/>
                      </a:endParaRPr>
                    </a:p>
                  </a:txBody>
                  <a:tcPr marL="68580" marR="68580" marT="0" marB="0"/>
                </a:tc>
                <a:extLst>
                  <a:ext uri="{0D108BD9-81ED-4DB2-BD59-A6C34878D82A}">
                    <a16:rowId xmlns:a16="http://schemas.microsoft.com/office/drawing/2014/main" val="10001"/>
                  </a:ext>
                </a:extLst>
              </a:tr>
              <a:tr h="399011">
                <a:tc>
                  <a:txBody>
                    <a:bodyPr/>
                    <a:lstStyle/>
                    <a:p>
                      <a:pPr algn="ctr"/>
                      <a:r>
                        <a:rPr lang="en-US" sz="1600" dirty="0"/>
                        <a:t>2</a:t>
                      </a:r>
                    </a:p>
                  </a:txBody>
                  <a:tcPr/>
                </a:tc>
                <a:tc>
                  <a:txBody>
                    <a:bodyPr/>
                    <a:lstStyle/>
                    <a:p>
                      <a:pPr marL="0" marR="0" algn="ctr" defTabSz="914400" rtl="0" eaLnBrk="1" latinLnBrk="0" hangingPunct="1">
                        <a:spcBef>
                          <a:spcPts val="0"/>
                        </a:spcBef>
                        <a:spcAft>
                          <a:spcPts val="0"/>
                        </a:spcAft>
                      </a:pPr>
                      <a:r>
                        <a:rPr lang="en-US" sz="1600" kern="1200" dirty="0"/>
                        <a:t>Bread, Diapers, </a:t>
                      </a:r>
                      <a:r>
                        <a:rPr lang="en-US" sz="1600" kern="1200" dirty="0">
                          <a:solidFill>
                            <a:srgbClr val="00B050"/>
                          </a:solidFill>
                        </a:rPr>
                        <a:t>Beer</a:t>
                      </a:r>
                      <a:r>
                        <a:rPr lang="en-US" sz="1600" kern="1200" dirty="0"/>
                        <a:t>, Eggs</a:t>
                      </a:r>
                      <a:endParaRPr lang="en-US" sz="1600" kern="1200" dirty="0">
                        <a:solidFill>
                          <a:schemeClr val="dk1"/>
                        </a:solidFill>
                        <a:latin typeface="+mn-lt"/>
                        <a:ea typeface="+mn-ea"/>
                        <a:cs typeface="+mn-cs"/>
                      </a:endParaRPr>
                    </a:p>
                  </a:txBody>
                  <a:tcPr marL="68580" marR="68580" marT="0" marB="0"/>
                </a:tc>
                <a:extLst>
                  <a:ext uri="{0D108BD9-81ED-4DB2-BD59-A6C34878D82A}">
                    <a16:rowId xmlns:a16="http://schemas.microsoft.com/office/drawing/2014/main" val="10002"/>
                  </a:ext>
                </a:extLst>
              </a:tr>
              <a:tr h="399011">
                <a:tc>
                  <a:txBody>
                    <a:bodyPr/>
                    <a:lstStyle/>
                    <a:p>
                      <a:pPr algn="ctr"/>
                      <a:r>
                        <a:rPr lang="en-US" sz="1600" dirty="0"/>
                        <a:t>3</a:t>
                      </a:r>
                    </a:p>
                  </a:txBody>
                  <a:tcPr/>
                </a:tc>
                <a:tc>
                  <a:txBody>
                    <a:bodyPr/>
                    <a:lstStyle/>
                    <a:p>
                      <a:pPr marL="0" marR="0" algn="ctr" defTabSz="914400" rtl="0" eaLnBrk="1" latinLnBrk="0" hangingPunct="1">
                        <a:spcBef>
                          <a:spcPts val="0"/>
                        </a:spcBef>
                        <a:spcAft>
                          <a:spcPts val="0"/>
                        </a:spcAft>
                      </a:pPr>
                      <a:r>
                        <a:rPr lang="en-US" sz="1600" kern="1200" dirty="0">
                          <a:solidFill>
                            <a:srgbClr val="FF0000"/>
                          </a:solidFill>
                        </a:rPr>
                        <a:t>Milk, Diapers, </a:t>
                      </a:r>
                      <a:r>
                        <a:rPr lang="en-US" sz="1600" kern="1200" dirty="0">
                          <a:solidFill>
                            <a:srgbClr val="00B050"/>
                          </a:solidFill>
                        </a:rPr>
                        <a:t>Beer</a:t>
                      </a:r>
                      <a:r>
                        <a:rPr lang="en-US" sz="1600" kern="1200" dirty="0"/>
                        <a:t>, Coke </a:t>
                      </a:r>
                      <a:endParaRPr lang="en-US" sz="1600" kern="1200" dirty="0">
                        <a:solidFill>
                          <a:schemeClr val="dk1"/>
                        </a:solidFill>
                        <a:latin typeface="+mn-lt"/>
                        <a:ea typeface="+mn-ea"/>
                        <a:cs typeface="+mn-cs"/>
                      </a:endParaRPr>
                    </a:p>
                  </a:txBody>
                  <a:tcPr marL="68580" marR="68580" marT="0" marB="0"/>
                </a:tc>
                <a:extLst>
                  <a:ext uri="{0D108BD9-81ED-4DB2-BD59-A6C34878D82A}">
                    <a16:rowId xmlns:a16="http://schemas.microsoft.com/office/drawing/2014/main" val="10003"/>
                  </a:ext>
                </a:extLst>
              </a:tr>
              <a:tr h="399011">
                <a:tc>
                  <a:txBody>
                    <a:bodyPr/>
                    <a:lstStyle/>
                    <a:p>
                      <a:pPr algn="ctr"/>
                      <a:r>
                        <a:rPr lang="en-US" sz="1600" dirty="0"/>
                        <a:t>4</a:t>
                      </a:r>
                    </a:p>
                  </a:txBody>
                  <a:tcPr/>
                </a:tc>
                <a:tc>
                  <a:txBody>
                    <a:bodyPr/>
                    <a:lstStyle/>
                    <a:p>
                      <a:pPr marL="0" marR="0" algn="ctr" defTabSz="914400" rtl="0" eaLnBrk="1" latinLnBrk="0" hangingPunct="1">
                        <a:spcBef>
                          <a:spcPts val="0"/>
                        </a:spcBef>
                        <a:spcAft>
                          <a:spcPts val="0"/>
                        </a:spcAft>
                      </a:pPr>
                      <a:r>
                        <a:rPr lang="en-US" sz="1600" kern="1200" dirty="0"/>
                        <a:t>Bread, </a:t>
                      </a:r>
                      <a:r>
                        <a:rPr lang="en-US" sz="1600" kern="1200" dirty="0">
                          <a:solidFill>
                            <a:srgbClr val="FF0000"/>
                          </a:solidFill>
                        </a:rPr>
                        <a:t>Milk, Diapers, </a:t>
                      </a:r>
                      <a:r>
                        <a:rPr lang="en-US" sz="1600" kern="1200" dirty="0">
                          <a:solidFill>
                            <a:srgbClr val="00B050"/>
                          </a:solidFill>
                        </a:rPr>
                        <a:t>Beer</a:t>
                      </a:r>
                      <a:endParaRPr lang="en-US" sz="1600" kern="1200" dirty="0">
                        <a:solidFill>
                          <a:srgbClr val="00B050"/>
                        </a:solidFill>
                        <a:latin typeface="+mn-lt"/>
                        <a:ea typeface="+mn-ea"/>
                        <a:cs typeface="+mn-cs"/>
                      </a:endParaRPr>
                    </a:p>
                  </a:txBody>
                  <a:tcPr marL="68580" marR="68580" marT="0" marB="0"/>
                </a:tc>
                <a:extLst>
                  <a:ext uri="{0D108BD9-81ED-4DB2-BD59-A6C34878D82A}">
                    <a16:rowId xmlns:a16="http://schemas.microsoft.com/office/drawing/2014/main" val="10004"/>
                  </a:ext>
                </a:extLst>
              </a:tr>
              <a:tr h="399011">
                <a:tc>
                  <a:txBody>
                    <a:bodyPr/>
                    <a:lstStyle/>
                    <a:p>
                      <a:pPr algn="ctr"/>
                      <a:r>
                        <a:rPr lang="en-US" sz="1600" dirty="0"/>
                        <a:t>5</a:t>
                      </a:r>
                    </a:p>
                  </a:txBody>
                  <a:tcPr/>
                </a:tc>
                <a:tc>
                  <a:txBody>
                    <a:bodyPr/>
                    <a:lstStyle/>
                    <a:p>
                      <a:pPr marL="0" marR="0" algn="ctr" defTabSz="914400" rtl="0" eaLnBrk="1" latinLnBrk="0" hangingPunct="1">
                        <a:spcBef>
                          <a:spcPts val="0"/>
                        </a:spcBef>
                        <a:spcAft>
                          <a:spcPts val="0"/>
                        </a:spcAft>
                      </a:pPr>
                      <a:r>
                        <a:rPr lang="en-US" sz="1600" kern="1200" dirty="0"/>
                        <a:t>Bread, </a:t>
                      </a:r>
                      <a:r>
                        <a:rPr lang="en-US" sz="1600" kern="1200" dirty="0">
                          <a:solidFill>
                            <a:srgbClr val="FF0000"/>
                          </a:solidFill>
                        </a:rPr>
                        <a:t>Milk, Diapers</a:t>
                      </a:r>
                      <a:r>
                        <a:rPr lang="en-US" sz="1600" kern="1200" dirty="0"/>
                        <a:t>, Coke </a:t>
                      </a:r>
                      <a:endParaRPr lang="en-US" sz="1600" kern="1200" dirty="0">
                        <a:solidFill>
                          <a:schemeClr val="dk1"/>
                        </a:solidFill>
                        <a:latin typeface="+mn-lt"/>
                        <a:ea typeface="+mn-ea"/>
                        <a:cs typeface="+mn-cs"/>
                      </a:endParaRPr>
                    </a:p>
                  </a:txBody>
                  <a:tcPr marL="68580" marR="68580" marT="0" marB="0"/>
                </a:tc>
                <a:extLst>
                  <a:ext uri="{0D108BD9-81ED-4DB2-BD59-A6C34878D82A}">
                    <a16:rowId xmlns:a16="http://schemas.microsoft.com/office/drawing/2014/main" val="10005"/>
                  </a:ext>
                </a:extLst>
              </a:tr>
            </a:tbl>
          </a:graphicData>
        </a:graphic>
      </p:graphicFrame>
      <p:sp>
        <p:nvSpPr>
          <p:cNvPr id="5" name="Right Brace 4"/>
          <p:cNvSpPr/>
          <p:nvPr/>
        </p:nvSpPr>
        <p:spPr>
          <a:xfrm rot="5400000">
            <a:off x="1656671" y="2854910"/>
            <a:ext cx="237911" cy="1333218"/>
          </a:xfrm>
          <a:prstGeom prst="rightBrace">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Right Brace 5"/>
          <p:cNvSpPr/>
          <p:nvPr/>
        </p:nvSpPr>
        <p:spPr>
          <a:xfrm rot="5400000">
            <a:off x="3139082" y="3385183"/>
            <a:ext cx="114304" cy="313131"/>
          </a:xfrm>
          <a:prstGeom prst="rightBrace">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Rectangle 6"/>
          <p:cNvSpPr/>
          <p:nvPr/>
        </p:nvSpPr>
        <p:spPr>
          <a:xfrm>
            <a:off x="1614408" y="3580197"/>
            <a:ext cx="311304" cy="369332"/>
          </a:xfrm>
          <a:prstGeom prst="rect">
            <a:avLst/>
          </a:prstGeom>
        </p:spPr>
        <p:txBody>
          <a:bodyPr wrap="none">
            <a:spAutoFit/>
          </a:bodyPr>
          <a:lstStyle/>
          <a:p>
            <a:r>
              <a:rPr lang="en-US" b="1" dirty="0">
                <a:solidFill>
                  <a:srgbClr val="FF0000"/>
                </a:solidFill>
              </a:rPr>
              <a:t>X</a:t>
            </a:r>
          </a:p>
        </p:txBody>
      </p:sp>
      <p:sp>
        <p:nvSpPr>
          <p:cNvPr id="8" name="Rectangle 7"/>
          <p:cNvSpPr/>
          <p:nvPr/>
        </p:nvSpPr>
        <p:spPr>
          <a:xfrm>
            <a:off x="3036029" y="3593068"/>
            <a:ext cx="304892" cy="369332"/>
          </a:xfrm>
          <a:prstGeom prst="rect">
            <a:avLst/>
          </a:prstGeom>
        </p:spPr>
        <p:txBody>
          <a:bodyPr wrap="none">
            <a:spAutoFit/>
          </a:bodyPr>
          <a:lstStyle/>
          <a:p>
            <a:r>
              <a:rPr lang="en-US" b="1" dirty="0">
                <a:solidFill>
                  <a:srgbClr val="00B050"/>
                </a:solidFill>
              </a:rPr>
              <a:t>Y</a:t>
            </a:r>
          </a:p>
        </p:txBody>
      </p:sp>
      <p:sp>
        <p:nvSpPr>
          <p:cNvPr id="10" name="TextBox 9"/>
          <p:cNvSpPr txBox="1"/>
          <p:nvPr/>
        </p:nvSpPr>
        <p:spPr>
          <a:xfrm>
            <a:off x="2971800" y="4347448"/>
            <a:ext cx="6065058" cy="369332"/>
          </a:xfrm>
          <a:prstGeom prst="rect">
            <a:avLst/>
          </a:prstGeom>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dirty="0"/>
              <a:t>This means 40% of the baskets contain Milk, Diapers and Beers</a:t>
            </a:r>
          </a:p>
        </p:txBody>
      </p:sp>
    </p:spTree>
    <p:extLst>
      <p:ext uri="{BB962C8B-B14F-4D97-AF65-F5344CB8AC3E}">
        <p14:creationId xmlns:p14="http://schemas.microsoft.com/office/powerpoint/2010/main" val="1405553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12490</TotalTime>
  <Words>1370</Words>
  <Application>Microsoft Office PowerPoint</Application>
  <PresentationFormat>On-screen Show (4:3)</PresentationFormat>
  <Paragraphs>290</Paragraphs>
  <Slides>21</Slides>
  <Notes>19</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30" baseType="lpstr">
      <vt:lpstr>Arimo</vt:lpstr>
      <vt:lpstr>Arial</vt:lpstr>
      <vt:lpstr>Arial Black</vt:lpstr>
      <vt:lpstr>Calibri</vt:lpstr>
      <vt:lpstr>Cambria Math</vt:lpstr>
      <vt:lpstr>Symbol</vt:lpstr>
      <vt:lpstr>Wingdings</vt:lpstr>
      <vt:lpstr>Office Theme</vt:lpstr>
      <vt:lpstr>Equation</vt:lpstr>
      <vt:lpstr>Association Rule Mining</vt:lpstr>
      <vt:lpstr>Association Rule Mining</vt:lpstr>
      <vt:lpstr>Case 1: Amazon Recommender System</vt:lpstr>
      <vt:lpstr>Case 2: The parable of the beer and diapers</vt:lpstr>
      <vt:lpstr>Market-Basket Transactions</vt:lpstr>
      <vt:lpstr>Market-Basket Transactions</vt:lpstr>
      <vt:lpstr>Core idea: The itemset</vt:lpstr>
      <vt:lpstr>Support Count  () </vt:lpstr>
      <vt:lpstr>Support  (s)</vt:lpstr>
      <vt:lpstr>Confidence (c)</vt:lpstr>
      <vt:lpstr>Calculating and Interpreting Confidence</vt:lpstr>
      <vt:lpstr>But don’t blindly follow the numbers</vt:lpstr>
      <vt:lpstr>Lift</vt:lpstr>
      <vt:lpstr>What does the Lift mean?</vt:lpstr>
      <vt:lpstr>Lift Example</vt:lpstr>
      <vt:lpstr>Another example</vt:lpstr>
      <vt:lpstr>Selecting the rules</vt:lpstr>
      <vt:lpstr>Once you are confident in a rule, take action</vt:lpstr>
      <vt:lpstr>Summary</vt:lpstr>
      <vt:lpstr>PowerPoint Presentation</vt:lpstr>
      <vt:lpstr>In Class Activity #14 &amp; 15</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Information, Knowledge, Wisdom</dc:title>
  <dc:creator>David</dc:creator>
  <cp:lastModifiedBy>Jaehwuen Jung</cp:lastModifiedBy>
  <cp:revision>209</cp:revision>
  <dcterms:created xsi:type="dcterms:W3CDTF">2011-09-06T14:24:06Z</dcterms:created>
  <dcterms:modified xsi:type="dcterms:W3CDTF">2019-10-22T14:43:56Z</dcterms:modified>
</cp:coreProperties>
</file>