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0" r:id="rId2"/>
    <p:sldId id="273" r:id="rId3"/>
    <p:sldId id="271" r:id="rId4"/>
    <p:sldId id="261" r:id="rId5"/>
    <p:sldId id="263" r:id="rId6"/>
    <p:sldId id="262" r:id="rId7"/>
    <p:sldId id="264" r:id="rId8"/>
    <p:sldId id="269" r:id="rId9"/>
    <p:sldId id="265" r:id="rId10"/>
    <p:sldId id="266" r:id="rId11"/>
    <p:sldId id="274" r:id="rId12"/>
    <p:sldId id="275" r:id="rId13"/>
    <p:sldId id="267" r:id="rId14"/>
    <p:sldId id="268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1" clrIdx="0">
    <p:extLst>
      <p:ext uri="{19B8F6BF-5375-455C-9EA6-DF929625EA0E}">
        <p15:presenceInfo xmlns:p15="http://schemas.microsoft.com/office/powerpoint/2012/main" userId="222115923638f9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119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30T12:13:29.728" idx="1">
    <p:pos x="5280" y="1851"/>
    <p:text>There is a sesame street song ..."Which one of these things is not like the other?"</p:text>
    <p:extLst>
      <p:ext uri="{C676402C-5697-4E1C-873F-D02D1690AC5C}">
        <p15:threadingInfo xmlns:p15="http://schemas.microsoft.com/office/powerpoint/2012/main" timeZoneBias="2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F56ED9-45D3-43CA-89AE-B8953C9D53E6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C424C71-1689-4C9B-9282-81B999CB6BDA}">
      <dgm:prSet/>
      <dgm:spPr/>
      <dgm:t>
        <a:bodyPr/>
        <a:lstStyle/>
        <a:p>
          <a:pPr rtl="0"/>
          <a:r>
            <a:rPr lang="en-US" dirty="0"/>
            <a:t>Descriptive</a:t>
          </a:r>
        </a:p>
      </dgm:t>
    </dgm:pt>
    <dgm:pt modelId="{492201A4-7291-4D77-BC6A-AB14E9AC850F}" type="parTrans" cxnId="{DB4A0E59-3673-4443-9798-7BCD1E7E1971}">
      <dgm:prSet/>
      <dgm:spPr/>
      <dgm:t>
        <a:bodyPr/>
        <a:lstStyle/>
        <a:p>
          <a:endParaRPr lang="en-US"/>
        </a:p>
      </dgm:t>
    </dgm:pt>
    <dgm:pt modelId="{2E76CD4B-E75F-4A32-9048-F90E480A8CF1}" type="sibTrans" cxnId="{DB4A0E59-3673-4443-9798-7BCD1E7E1971}">
      <dgm:prSet/>
      <dgm:spPr/>
      <dgm:t>
        <a:bodyPr/>
        <a:lstStyle/>
        <a:p>
          <a:endParaRPr lang="en-US"/>
        </a:p>
      </dgm:t>
    </dgm:pt>
    <dgm:pt modelId="{21BD3B32-E618-447F-869E-139168CD5129}">
      <dgm:prSet/>
      <dgm:spPr/>
      <dgm:t>
        <a:bodyPr/>
        <a:lstStyle/>
        <a:p>
          <a:pPr rtl="0"/>
          <a:r>
            <a:rPr lang="en-US" dirty="0"/>
            <a:t>Describes the features of a full set of data</a:t>
          </a:r>
        </a:p>
      </dgm:t>
    </dgm:pt>
    <dgm:pt modelId="{C0E20975-A764-4A98-8B4C-7FA1BC1A259C}" type="parTrans" cxnId="{11EC83E4-B047-4378-8F07-CDE992753840}">
      <dgm:prSet/>
      <dgm:spPr/>
      <dgm:t>
        <a:bodyPr/>
        <a:lstStyle/>
        <a:p>
          <a:endParaRPr lang="en-US"/>
        </a:p>
      </dgm:t>
    </dgm:pt>
    <dgm:pt modelId="{41FA3ACE-4206-4D9D-8AEC-A6AAB2C10EE4}" type="sibTrans" cxnId="{11EC83E4-B047-4378-8F07-CDE992753840}">
      <dgm:prSet/>
      <dgm:spPr/>
      <dgm:t>
        <a:bodyPr/>
        <a:lstStyle/>
        <a:p>
          <a:endParaRPr lang="en-US"/>
        </a:p>
      </dgm:t>
    </dgm:pt>
    <dgm:pt modelId="{567900B7-7221-478B-BE58-A64433C138CE}">
      <dgm:prSet/>
      <dgm:spPr/>
      <dgm:t>
        <a:bodyPr/>
        <a:lstStyle/>
        <a:p>
          <a:pPr rtl="0"/>
          <a:r>
            <a:rPr lang="en-US" dirty="0"/>
            <a:t>Inferential</a:t>
          </a:r>
        </a:p>
      </dgm:t>
    </dgm:pt>
    <dgm:pt modelId="{2A929EC3-06DC-4F89-94B0-41A67469ED1E}" type="parTrans" cxnId="{F35AF969-C770-4584-B726-F883D7A1C42E}">
      <dgm:prSet/>
      <dgm:spPr/>
      <dgm:t>
        <a:bodyPr/>
        <a:lstStyle/>
        <a:p>
          <a:endParaRPr lang="en-US"/>
        </a:p>
      </dgm:t>
    </dgm:pt>
    <dgm:pt modelId="{7B68A2FD-2B0F-4EED-9AB4-139E8395A1A9}" type="sibTrans" cxnId="{F35AF969-C770-4584-B726-F883D7A1C42E}">
      <dgm:prSet/>
      <dgm:spPr/>
      <dgm:t>
        <a:bodyPr/>
        <a:lstStyle/>
        <a:p>
          <a:endParaRPr lang="en-US"/>
        </a:p>
      </dgm:t>
    </dgm:pt>
    <dgm:pt modelId="{B1D64283-4E80-436F-A397-A973F54EADE7}">
      <dgm:prSet/>
      <dgm:spPr/>
      <dgm:t>
        <a:bodyPr/>
        <a:lstStyle/>
        <a:p>
          <a:pPr rtl="0"/>
          <a:r>
            <a:rPr lang="en-US" dirty="0"/>
            <a:t>Seeks to draw an inference from a data sample</a:t>
          </a:r>
        </a:p>
      </dgm:t>
    </dgm:pt>
    <dgm:pt modelId="{94313EE4-511F-42BF-B9B9-F48328CC53C2}" type="parTrans" cxnId="{8381179F-B79D-4034-BBC5-718564FB222A}">
      <dgm:prSet/>
      <dgm:spPr/>
      <dgm:t>
        <a:bodyPr/>
        <a:lstStyle/>
        <a:p>
          <a:endParaRPr lang="en-US"/>
        </a:p>
      </dgm:t>
    </dgm:pt>
    <dgm:pt modelId="{1FCE5B05-21FA-4252-A8D8-7A8722E6AEFA}" type="sibTrans" cxnId="{8381179F-B79D-4034-BBC5-718564FB222A}">
      <dgm:prSet/>
      <dgm:spPr/>
      <dgm:t>
        <a:bodyPr/>
        <a:lstStyle/>
        <a:p>
          <a:endParaRPr lang="en-US"/>
        </a:p>
      </dgm:t>
    </dgm:pt>
    <dgm:pt modelId="{981F0CCB-6F91-496B-B868-6A5614E744B8}">
      <dgm:prSet/>
      <dgm:spPr/>
      <dgm:t>
        <a:bodyPr/>
        <a:lstStyle/>
        <a:p>
          <a:pPr rtl="0"/>
          <a:r>
            <a:rPr lang="en-US" dirty="0"/>
            <a:t>Used when a the full population can not be obtained</a:t>
          </a:r>
        </a:p>
      </dgm:t>
    </dgm:pt>
    <dgm:pt modelId="{132E944C-F3DD-4EB0-A2E9-E4B623291AED}" type="parTrans" cxnId="{BAADF9A5-6356-403E-A651-C70E1374667E}">
      <dgm:prSet/>
      <dgm:spPr/>
      <dgm:t>
        <a:bodyPr/>
        <a:lstStyle/>
        <a:p>
          <a:endParaRPr lang="en-US"/>
        </a:p>
      </dgm:t>
    </dgm:pt>
    <dgm:pt modelId="{1B3D8390-E5A8-4BEE-B35A-3414AC046449}" type="sibTrans" cxnId="{BAADF9A5-6356-403E-A651-C70E1374667E}">
      <dgm:prSet/>
      <dgm:spPr/>
      <dgm:t>
        <a:bodyPr/>
        <a:lstStyle/>
        <a:p>
          <a:endParaRPr lang="en-US"/>
        </a:p>
      </dgm:t>
    </dgm:pt>
    <dgm:pt modelId="{651D8873-9251-4C83-82F0-C3B878FC497D}" type="pres">
      <dgm:prSet presAssocID="{1BF56ED9-45D3-43CA-89AE-B8953C9D53E6}" presName="Name0" presStyleCnt="0">
        <dgm:presLayoutVars>
          <dgm:dir/>
          <dgm:animLvl val="lvl"/>
          <dgm:resizeHandles val="exact"/>
        </dgm:presLayoutVars>
      </dgm:prSet>
      <dgm:spPr/>
    </dgm:pt>
    <dgm:pt modelId="{AA416F4C-CD64-4131-917D-28B652242E88}" type="pres">
      <dgm:prSet presAssocID="{DC424C71-1689-4C9B-9282-81B999CB6BDA}" presName="linNode" presStyleCnt="0"/>
      <dgm:spPr/>
    </dgm:pt>
    <dgm:pt modelId="{E8A89212-0ACA-4BF2-915E-D2107C573CF2}" type="pres">
      <dgm:prSet presAssocID="{DC424C71-1689-4C9B-9282-81B999CB6BD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53EB3FB-061F-4ED2-8E2B-5BBAF042E0A5}" type="pres">
      <dgm:prSet presAssocID="{DC424C71-1689-4C9B-9282-81B999CB6BDA}" presName="descendantText" presStyleLbl="alignAccFollowNode1" presStyleIdx="0" presStyleCnt="2">
        <dgm:presLayoutVars>
          <dgm:bulletEnabled val="1"/>
        </dgm:presLayoutVars>
      </dgm:prSet>
      <dgm:spPr/>
    </dgm:pt>
    <dgm:pt modelId="{A138A071-5C67-4063-97BC-CCC4EFC86D88}" type="pres">
      <dgm:prSet presAssocID="{2E76CD4B-E75F-4A32-9048-F90E480A8CF1}" presName="sp" presStyleCnt="0"/>
      <dgm:spPr/>
    </dgm:pt>
    <dgm:pt modelId="{51CC12BE-DAA0-4A41-9BDA-4B3CF1772A22}" type="pres">
      <dgm:prSet presAssocID="{567900B7-7221-478B-BE58-A64433C138CE}" presName="linNode" presStyleCnt="0"/>
      <dgm:spPr/>
    </dgm:pt>
    <dgm:pt modelId="{AAE08BF8-57B8-403F-9B4C-39F546F5D90C}" type="pres">
      <dgm:prSet presAssocID="{567900B7-7221-478B-BE58-A64433C138CE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1E7E361-D8D9-4BCC-AF0F-D77F245D43A9}" type="pres">
      <dgm:prSet presAssocID="{567900B7-7221-478B-BE58-A64433C138CE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0E0CB1D-BC66-4228-8FAB-CA165D04999E}" type="presOf" srcId="{981F0CCB-6F91-496B-B868-6A5614E744B8}" destId="{51E7E361-D8D9-4BCC-AF0F-D77F245D43A9}" srcOrd="0" destOrd="1" presId="urn:microsoft.com/office/officeart/2005/8/layout/vList5"/>
    <dgm:cxn modelId="{AAEA9B3E-07A0-4CF2-BAD2-5730DC4581A6}" type="presOf" srcId="{567900B7-7221-478B-BE58-A64433C138CE}" destId="{AAE08BF8-57B8-403F-9B4C-39F546F5D90C}" srcOrd="0" destOrd="0" presId="urn:microsoft.com/office/officeart/2005/8/layout/vList5"/>
    <dgm:cxn modelId="{F35AF969-C770-4584-B726-F883D7A1C42E}" srcId="{1BF56ED9-45D3-43CA-89AE-B8953C9D53E6}" destId="{567900B7-7221-478B-BE58-A64433C138CE}" srcOrd="1" destOrd="0" parTransId="{2A929EC3-06DC-4F89-94B0-41A67469ED1E}" sibTransId="{7B68A2FD-2B0F-4EED-9AB4-139E8395A1A9}"/>
    <dgm:cxn modelId="{9DA14D6F-03FF-4E20-AE9A-189580C87368}" type="presOf" srcId="{B1D64283-4E80-436F-A397-A973F54EADE7}" destId="{51E7E361-D8D9-4BCC-AF0F-D77F245D43A9}" srcOrd="0" destOrd="0" presId="urn:microsoft.com/office/officeart/2005/8/layout/vList5"/>
    <dgm:cxn modelId="{DB4A0E59-3673-4443-9798-7BCD1E7E1971}" srcId="{1BF56ED9-45D3-43CA-89AE-B8953C9D53E6}" destId="{DC424C71-1689-4C9B-9282-81B999CB6BDA}" srcOrd="0" destOrd="0" parTransId="{492201A4-7291-4D77-BC6A-AB14E9AC850F}" sibTransId="{2E76CD4B-E75F-4A32-9048-F90E480A8CF1}"/>
    <dgm:cxn modelId="{8381179F-B79D-4034-BBC5-718564FB222A}" srcId="{567900B7-7221-478B-BE58-A64433C138CE}" destId="{B1D64283-4E80-436F-A397-A973F54EADE7}" srcOrd="0" destOrd="0" parTransId="{94313EE4-511F-42BF-B9B9-F48328CC53C2}" sibTransId="{1FCE5B05-21FA-4252-A8D8-7A8722E6AEFA}"/>
    <dgm:cxn modelId="{BAADF9A5-6356-403E-A651-C70E1374667E}" srcId="{567900B7-7221-478B-BE58-A64433C138CE}" destId="{981F0CCB-6F91-496B-B868-6A5614E744B8}" srcOrd="1" destOrd="0" parTransId="{132E944C-F3DD-4EB0-A2E9-E4B623291AED}" sibTransId="{1B3D8390-E5A8-4BEE-B35A-3414AC046449}"/>
    <dgm:cxn modelId="{45EBA4BA-0EFF-4EC5-9953-0D92BFB0B98A}" type="presOf" srcId="{1BF56ED9-45D3-43CA-89AE-B8953C9D53E6}" destId="{651D8873-9251-4C83-82F0-C3B878FC497D}" srcOrd="0" destOrd="0" presId="urn:microsoft.com/office/officeart/2005/8/layout/vList5"/>
    <dgm:cxn modelId="{1EC384C1-722E-4D21-9A5C-F59B39E91AA0}" type="presOf" srcId="{DC424C71-1689-4C9B-9282-81B999CB6BDA}" destId="{E8A89212-0ACA-4BF2-915E-D2107C573CF2}" srcOrd="0" destOrd="0" presId="urn:microsoft.com/office/officeart/2005/8/layout/vList5"/>
    <dgm:cxn modelId="{76AB53CE-5524-4D0C-81B2-CE1B2CE04B88}" type="presOf" srcId="{21BD3B32-E618-447F-869E-139168CD5129}" destId="{153EB3FB-061F-4ED2-8E2B-5BBAF042E0A5}" srcOrd="0" destOrd="0" presId="urn:microsoft.com/office/officeart/2005/8/layout/vList5"/>
    <dgm:cxn modelId="{11EC83E4-B047-4378-8F07-CDE992753840}" srcId="{DC424C71-1689-4C9B-9282-81B999CB6BDA}" destId="{21BD3B32-E618-447F-869E-139168CD5129}" srcOrd="0" destOrd="0" parTransId="{C0E20975-A764-4A98-8B4C-7FA1BC1A259C}" sibTransId="{41FA3ACE-4206-4D9D-8AEC-A6AAB2C10EE4}"/>
    <dgm:cxn modelId="{48938219-C6E3-4995-93CD-1A740EBCFB6A}" type="presParOf" srcId="{651D8873-9251-4C83-82F0-C3B878FC497D}" destId="{AA416F4C-CD64-4131-917D-28B652242E88}" srcOrd="0" destOrd="0" presId="urn:microsoft.com/office/officeart/2005/8/layout/vList5"/>
    <dgm:cxn modelId="{F509699B-7E79-456D-B440-06F1B31DD25B}" type="presParOf" srcId="{AA416F4C-CD64-4131-917D-28B652242E88}" destId="{E8A89212-0ACA-4BF2-915E-D2107C573CF2}" srcOrd="0" destOrd="0" presId="urn:microsoft.com/office/officeart/2005/8/layout/vList5"/>
    <dgm:cxn modelId="{BA96D0CB-1CC7-42B5-91C0-81F5C6FAF3C4}" type="presParOf" srcId="{AA416F4C-CD64-4131-917D-28B652242E88}" destId="{153EB3FB-061F-4ED2-8E2B-5BBAF042E0A5}" srcOrd="1" destOrd="0" presId="urn:microsoft.com/office/officeart/2005/8/layout/vList5"/>
    <dgm:cxn modelId="{F9D44C0B-92CA-4E1E-99E5-A0345697F685}" type="presParOf" srcId="{651D8873-9251-4C83-82F0-C3B878FC497D}" destId="{A138A071-5C67-4063-97BC-CCC4EFC86D88}" srcOrd="1" destOrd="0" presId="urn:microsoft.com/office/officeart/2005/8/layout/vList5"/>
    <dgm:cxn modelId="{8A674D2C-7FDD-4C12-9A85-95AD42C81223}" type="presParOf" srcId="{651D8873-9251-4C83-82F0-C3B878FC497D}" destId="{51CC12BE-DAA0-4A41-9BDA-4B3CF1772A22}" srcOrd="2" destOrd="0" presId="urn:microsoft.com/office/officeart/2005/8/layout/vList5"/>
    <dgm:cxn modelId="{B0553BA0-6959-42A6-97CF-6BC68AE0DFF5}" type="presParOf" srcId="{51CC12BE-DAA0-4A41-9BDA-4B3CF1772A22}" destId="{AAE08BF8-57B8-403F-9B4C-39F546F5D90C}" srcOrd="0" destOrd="0" presId="urn:microsoft.com/office/officeart/2005/8/layout/vList5"/>
    <dgm:cxn modelId="{B2CEA110-8B55-4A62-A6E1-E3A85D708B05}" type="presParOf" srcId="{51CC12BE-DAA0-4A41-9BDA-4B3CF1772A22}" destId="{51E7E361-D8D9-4BCC-AF0F-D77F245D43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EB3FB-061F-4ED2-8E2B-5BBAF042E0A5}">
      <dsp:nvSpPr>
        <dsp:cNvPr id="0" name=""/>
        <dsp:cNvSpPr/>
      </dsp:nvSpPr>
      <dsp:spPr>
        <a:xfrm rot="5400000">
          <a:off x="4644580" y="-1443978"/>
          <a:ext cx="1903094" cy="526694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Describes the features of a full set of data</a:t>
          </a:r>
        </a:p>
      </dsp:txBody>
      <dsp:txXfrm rot="-5400000">
        <a:off x="2962656" y="330847"/>
        <a:ext cx="5174043" cy="1717292"/>
      </dsp:txXfrm>
    </dsp:sp>
    <dsp:sp modelId="{E8A89212-0ACA-4BF2-915E-D2107C573CF2}">
      <dsp:nvSpPr>
        <dsp:cNvPr id="0" name=""/>
        <dsp:cNvSpPr/>
      </dsp:nvSpPr>
      <dsp:spPr>
        <a:xfrm>
          <a:off x="0" y="59"/>
          <a:ext cx="2962656" cy="23788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Descriptive</a:t>
          </a:r>
        </a:p>
      </dsp:txBody>
      <dsp:txXfrm>
        <a:off x="116127" y="116186"/>
        <a:ext cx="2730402" cy="2146614"/>
      </dsp:txXfrm>
    </dsp:sp>
    <dsp:sp modelId="{51E7E361-D8D9-4BCC-AF0F-D77F245D43A9}">
      <dsp:nvSpPr>
        <dsp:cNvPr id="0" name=""/>
        <dsp:cNvSpPr/>
      </dsp:nvSpPr>
      <dsp:spPr>
        <a:xfrm rot="5400000">
          <a:off x="4644580" y="1053834"/>
          <a:ext cx="1903094" cy="5266944"/>
        </a:xfrm>
        <a:prstGeom prst="round2Same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Seeks to draw an inference from a data sample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Used when a the full population can not be obtained</a:t>
          </a:r>
        </a:p>
      </dsp:txBody>
      <dsp:txXfrm rot="-5400000">
        <a:off x="2962656" y="2828660"/>
        <a:ext cx="5174043" cy="1717292"/>
      </dsp:txXfrm>
    </dsp:sp>
    <dsp:sp modelId="{AAE08BF8-57B8-403F-9B4C-39F546F5D90C}">
      <dsp:nvSpPr>
        <dsp:cNvPr id="0" name=""/>
        <dsp:cNvSpPr/>
      </dsp:nvSpPr>
      <dsp:spPr>
        <a:xfrm>
          <a:off x="0" y="2497871"/>
          <a:ext cx="2962656" cy="2378868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Inferential</a:t>
          </a:r>
        </a:p>
      </dsp:txBody>
      <dsp:txXfrm>
        <a:off x="116127" y="2613998"/>
        <a:ext cx="2730402" cy="2146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64B86-877F-457D-BA2B-5845AE3219D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5C7E-F30A-4B76-B57D-364F8CBF8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84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F5C7E-F30A-4B76-B57D-364F8CBF8A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5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80000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isfun.com/data/outlier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yknGvncKL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MIS2502:</a:t>
            </a:r>
            <a:br>
              <a:rPr lang="en-US" dirty="0"/>
            </a:br>
            <a:r>
              <a:rPr lang="en-US" dirty="0"/>
              <a:t>Data Analytics</a:t>
            </a:r>
            <a:br>
              <a:rPr lang="en-US" dirty="0"/>
            </a:br>
            <a:r>
              <a:rPr lang="en-US" i="1" dirty="0"/>
              <a:t>Descriptive and Inferential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Jeremy Shafer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Jeremy.Shafer@temple.edu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http://community.mis.temple.edu/jshafer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447801"/>
            <a:ext cx="7696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statistics, an </a:t>
            </a:r>
            <a:r>
              <a:rPr lang="en-US" sz="2800" b="1" dirty="0"/>
              <a:t>outlier</a:t>
            </a:r>
            <a:r>
              <a:rPr lang="en-US" sz="2800" dirty="0"/>
              <a:t> is an observation point that is distant from other observations.</a:t>
            </a:r>
          </a:p>
          <a:p>
            <a:endParaRPr lang="en-US" sz="2800" dirty="0"/>
          </a:p>
          <a:p>
            <a:r>
              <a:rPr lang="en-US" sz="2800" dirty="0"/>
              <a:t>One or more outliers can impact the mean.  While mode and median remain unaffected.</a:t>
            </a:r>
          </a:p>
          <a:p>
            <a:endParaRPr lang="en-US" sz="2800" dirty="0"/>
          </a:p>
          <a:p>
            <a:r>
              <a:rPr lang="en-US" sz="2800" dirty="0"/>
              <a:t>A simple illustration of this can be found here:</a:t>
            </a:r>
          </a:p>
          <a:p>
            <a:r>
              <a:rPr lang="en-US" sz="2800" dirty="0">
                <a:hlinkClick r:id="rId2"/>
              </a:rPr>
              <a:t>http://www.mathsisfun.com/data/outliers.html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7531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E7E7D-72FB-4C2F-BC70-CE424278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Vs Sample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05F9C1BF-D392-45D5-8500-7050D36A5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581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C1D2398-BF28-4296-8C1D-62EDA3371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181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Population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4A8EF2C3-17B9-4CF7-8BB0-F1EA6C8BC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00200"/>
            <a:ext cx="4038600" cy="350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CAFDCA12-A1F0-45BD-9773-38E053DCB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8EE1BFD3-71DE-4524-939C-D59C1D4FA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438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9">
            <a:extLst>
              <a:ext uri="{FF2B5EF4-FFF2-40B4-BE49-F238E27FC236}">
                <a16:creationId xmlns:a16="http://schemas.microsoft.com/office/drawing/2014/main" id="{85A224CD-28DC-425F-879D-885C135E6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590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">
            <a:extLst>
              <a:ext uri="{FF2B5EF4-FFF2-40B4-BE49-F238E27FC236}">
                <a16:creationId xmlns:a16="http://schemas.microsoft.com/office/drawing/2014/main" id="{5A8E8217-7873-4B1C-9C18-185EE4E74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057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FD1C18BA-9BE6-4E0B-B8AC-D9DFA31D0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895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AD29D736-BEB4-4E6B-A068-5948C77CD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3">
            <a:extLst>
              <a:ext uri="{FF2B5EF4-FFF2-40B4-BE49-F238E27FC236}">
                <a16:creationId xmlns:a16="http://schemas.microsoft.com/office/drawing/2014/main" id="{1CF2FA4F-C6BE-4CF5-BED5-ABA852DC1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4">
            <a:extLst>
              <a:ext uri="{FF2B5EF4-FFF2-40B4-BE49-F238E27FC236}">
                <a16:creationId xmlns:a16="http://schemas.microsoft.com/office/drawing/2014/main" id="{06339697-EF3E-45F1-B8B0-00E7FE97E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362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5">
            <a:extLst>
              <a:ext uri="{FF2B5EF4-FFF2-40B4-BE49-F238E27FC236}">
                <a16:creationId xmlns:a16="http://schemas.microsoft.com/office/drawing/2014/main" id="{73D36972-9693-4F10-9487-2AD0FA86E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05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6">
            <a:extLst>
              <a:ext uri="{FF2B5EF4-FFF2-40B4-BE49-F238E27FC236}">
                <a16:creationId xmlns:a16="http://schemas.microsoft.com/office/drawing/2014/main" id="{FD315BC2-FB04-4741-BC6D-29BBD02C7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7">
            <a:extLst>
              <a:ext uri="{FF2B5EF4-FFF2-40B4-BE49-F238E27FC236}">
                <a16:creationId xmlns:a16="http://schemas.microsoft.com/office/drawing/2014/main" id="{BADEA027-0D45-47B8-A249-60EF5410A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114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8">
            <a:extLst>
              <a:ext uri="{FF2B5EF4-FFF2-40B4-BE49-F238E27FC236}">
                <a16:creationId xmlns:a16="http://schemas.microsoft.com/office/drawing/2014/main" id="{3CAAF1B0-A67B-49DF-82BA-124581080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657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19">
            <a:extLst>
              <a:ext uri="{FF2B5EF4-FFF2-40B4-BE49-F238E27FC236}">
                <a16:creationId xmlns:a16="http://schemas.microsoft.com/office/drawing/2014/main" id="{D810379F-750E-4AFF-801B-5FB0028C9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20">
            <a:extLst>
              <a:ext uri="{FF2B5EF4-FFF2-40B4-BE49-F238E27FC236}">
                <a16:creationId xmlns:a16="http://schemas.microsoft.com/office/drawing/2014/main" id="{16BC5AF0-AEA6-4F39-BC50-BF3E1ED3D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1">
            <a:extLst>
              <a:ext uri="{FF2B5EF4-FFF2-40B4-BE49-F238E27FC236}">
                <a16:creationId xmlns:a16="http://schemas.microsoft.com/office/drawing/2014/main" id="{F870F506-6570-4200-9E61-62E868EC5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2">
            <a:extLst>
              <a:ext uri="{FF2B5EF4-FFF2-40B4-BE49-F238E27FC236}">
                <a16:creationId xmlns:a16="http://schemas.microsoft.com/office/drawing/2014/main" id="{8D937ECB-0080-494C-B358-ECE4A1191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10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E8D762A7-F50C-450B-ABDB-B5E94B32D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4">
            <a:extLst>
              <a:ext uri="{FF2B5EF4-FFF2-40B4-BE49-F238E27FC236}">
                <a16:creationId xmlns:a16="http://schemas.microsoft.com/office/drawing/2014/main" id="{5C9BE9ED-630C-4E2D-9CC8-230A931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5">
            <a:extLst>
              <a:ext uri="{FF2B5EF4-FFF2-40B4-BE49-F238E27FC236}">
                <a16:creationId xmlns:a16="http://schemas.microsoft.com/office/drawing/2014/main" id="{58C96A32-CDE4-4B0E-BE5B-227A34A0A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810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26">
            <a:extLst>
              <a:ext uri="{FF2B5EF4-FFF2-40B4-BE49-F238E27FC236}">
                <a16:creationId xmlns:a16="http://schemas.microsoft.com/office/drawing/2014/main" id="{7075BF72-126F-4D37-93FF-9676ACFDB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27">
            <a:extLst>
              <a:ext uri="{FF2B5EF4-FFF2-40B4-BE49-F238E27FC236}">
                <a16:creationId xmlns:a16="http://schemas.microsoft.com/office/drawing/2014/main" id="{ECB16DE3-098D-43B4-A76E-A832C6B0E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19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28">
            <a:extLst>
              <a:ext uri="{FF2B5EF4-FFF2-40B4-BE49-F238E27FC236}">
                <a16:creationId xmlns:a16="http://schemas.microsoft.com/office/drawing/2014/main" id="{65A9FA7D-4E14-4F39-B2E5-47312B815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29">
            <a:extLst>
              <a:ext uri="{FF2B5EF4-FFF2-40B4-BE49-F238E27FC236}">
                <a16:creationId xmlns:a16="http://schemas.microsoft.com/office/drawing/2014/main" id="{7ED10687-2340-404F-92C0-C775EC9D1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30">
            <a:extLst>
              <a:ext uri="{FF2B5EF4-FFF2-40B4-BE49-F238E27FC236}">
                <a16:creationId xmlns:a16="http://schemas.microsoft.com/office/drawing/2014/main" id="{E9A9F4E0-5AC7-4829-9B4A-403017E3C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352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55F3134B-446E-487A-9D5D-A058CA5A3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2">
            <a:extLst>
              <a:ext uri="{FF2B5EF4-FFF2-40B4-BE49-F238E27FC236}">
                <a16:creationId xmlns:a16="http://schemas.microsoft.com/office/drawing/2014/main" id="{DE7EA0E7-9D58-440A-8A66-E0074342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505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33">
            <a:extLst>
              <a:ext uri="{FF2B5EF4-FFF2-40B4-BE49-F238E27FC236}">
                <a16:creationId xmlns:a16="http://schemas.microsoft.com/office/drawing/2014/main" id="{4C2B4C18-ACA2-4345-A3A7-CE67C8EEE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971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9DB84FA8-00F5-4966-9673-97500EDAE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14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utoShape 35">
            <a:extLst>
              <a:ext uri="{FF2B5EF4-FFF2-40B4-BE49-F238E27FC236}">
                <a16:creationId xmlns:a16="http://schemas.microsoft.com/office/drawing/2014/main" id="{13AC059B-5AC2-4853-ADB2-297DFCFAB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209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6">
            <a:extLst>
              <a:ext uri="{FF2B5EF4-FFF2-40B4-BE49-F238E27FC236}">
                <a16:creationId xmlns:a16="http://schemas.microsoft.com/office/drawing/2014/main" id="{90B58A3D-599A-49D9-BAB3-8B3D2C1FE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37">
            <a:extLst>
              <a:ext uri="{FF2B5EF4-FFF2-40B4-BE49-F238E27FC236}">
                <a16:creationId xmlns:a16="http://schemas.microsoft.com/office/drawing/2014/main" id="{0F398129-591A-4054-A424-07F30B03A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514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8">
            <a:extLst>
              <a:ext uri="{FF2B5EF4-FFF2-40B4-BE49-F238E27FC236}">
                <a16:creationId xmlns:a16="http://schemas.microsoft.com/office/drawing/2014/main" id="{4872BFFB-BD3D-424D-9AA4-25F635ED7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39">
            <a:extLst>
              <a:ext uri="{FF2B5EF4-FFF2-40B4-BE49-F238E27FC236}">
                <a16:creationId xmlns:a16="http://schemas.microsoft.com/office/drawing/2014/main" id="{93DBB7AE-6682-4E0A-84C7-351978C02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40">
            <a:extLst>
              <a:ext uri="{FF2B5EF4-FFF2-40B4-BE49-F238E27FC236}">
                <a16:creationId xmlns:a16="http://schemas.microsoft.com/office/drawing/2014/main" id="{17CE4F92-2E45-4D4B-8D2B-4DDE1B75F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41">
            <a:extLst>
              <a:ext uri="{FF2B5EF4-FFF2-40B4-BE49-F238E27FC236}">
                <a16:creationId xmlns:a16="http://schemas.microsoft.com/office/drawing/2014/main" id="{0139798A-4BCF-4A14-815A-9F8BBE780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14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42">
            <a:extLst>
              <a:ext uri="{FF2B5EF4-FFF2-40B4-BE49-F238E27FC236}">
                <a16:creationId xmlns:a16="http://schemas.microsoft.com/office/drawing/2014/main" id="{DFD58977-B316-4DC9-B941-B3B910D03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352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43">
            <a:extLst>
              <a:ext uri="{FF2B5EF4-FFF2-40B4-BE49-F238E27FC236}">
                <a16:creationId xmlns:a16="http://schemas.microsoft.com/office/drawing/2014/main" id="{BE3E5E93-E36A-45DC-BB5A-5A81D343B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4">
            <a:extLst>
              <a:ext uri="{FF2B5EF4-FFF2-40B4-BE49-F238E27FC236}">
                <a16:creationId xmlns:a16="http://schemas.microsoft.com/office/drawing/2014/main" id="{C3721783-AECB-42D6-97FA-CAD44D8A5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AutoShape 45">
            <a:extLst>
              <a:ext uri="{FF2B5EF4-FFF2-40B4-BE49-F238E27FC236}">
                <a16:creationId xmlns:a16="http://schemas.microsoft.com/office/drawing/2014/main" id="{CF7369EB-DBF4-48E8-941B-CD14CEDF0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05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AutoShape 46">
            <a:extLst>
              <a:ext uri="{FF2B5EF4-FFF2-40B4-BE49-F238E27FC236}">
                <a16:creationId xmlns:a16="http://schemas.microsoft.com/office/drawing/2014/main" id="{484C4BC2-4157-4BCB-9C18-80AC8879E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971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AutoShape 47">
            <a:extLst>
              <a:ext uri="{FF2B5EF4-FFF2-40B4-BE49-F238E27FC236}">
                <a16:creationId xmlns:a16="http://schemas.microsoft.com/office/drawing/2014/main" id="{F83AD45F-1B0C-46F1-8C3C-65AB8428904A}"/>
              </a:ext>
            </a:extLst>
          </p:cNvPr>
          <p:cNvSpPr>
            <a:spLocks noChangeArrowheads="1"/>
          </p:cNvSpPr>
          <p:nvPr/>
        </p:nvSpPr>
        <p:spPr bwMode="auto">
          <a:xfrm rot="12329854">
            <a:off x="4495800" y="3505200"/>
            <a:ext cx="1676400" cy="228600"/>
          </a:xfrm>
          <a:prstGeom prst="leftArrow">
            <a:avLst>
              <a:gd name="adj1" fmla="val 50000"/>
              <a:gd name="adj2" fmla="val 1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50">
            <a:extLst>
              <a:ext uri="{FF2B5EF4-FFF2-40B4-BE49-F238E27FC236}">
                <a16:creationId xmlns:a16="http://schemas.microsoft.com/office/drawing/2014/main" id="{17FD012D-C411-40DE-BE29-549263AAA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173663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Sample</a:t>
            </a:r>
          </a:p>
        </p:txBody>
      </p:sp>
      <p:sp>
        <p:nvSpPr>
          <p:cNvPr id="49" name="AutoShape 51">
            <a:extLst>
              <a:ext uri="{FF2B5EF4-FFF2-40B4-BE49-F238E27FC236}">
                <a16:creationId xmlns:a16="http://schemas.microsoft.com/office/drawing/2014/main" id="{A8D72387-C6ED-4EDB-B5C2-F5498E49A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124200"/>
            <a:ext cx="1143000" cy="1828800"/>
          </a:xfrm>
          <a:prstGeom prst="can">
            <a:avLst>
              <a:gd name="adj" fmla="val 4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5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0EE75-EDA1-4731-8FAC-D32D5F5C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from a Sample</a:t>
            </a: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4E15125B-5151-4B5B-89F0-5D5E12A8C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581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94992903-9F02-4A49-BE71-2E7C28E9A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181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Population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D877B4B0-B5C7-4789-8DB8-90A05623F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00200"/>
            <a:ext cx="4038600" cy="350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380F8C53-C4CB-4775-82C3-B2BCB60B3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8">
            <a:extLst>
              <a:ext uri="{FF2B5EF4-FFF2-40B4-BE49-F238E27FC236}">
                <a16:creationId xmlns:a16="http://schemas.microsoft.com/office/drawing/2014/main" id="{3E838BC3-22F8-4A48-94A9-7416AAC40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438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AE0406E8-A8D0-4D1E-B41E-054C1EF6A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590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">
            <a:extLst>
              <a:ext uri="{FF2B5EF4-FFF2-40B4-BE49-F238E27FC236}">
                <a16:creationId xmlns:a16="http://schemas.microsoft.com/office/drawing/2014/main" id="{ABD9A0CB-5944-4348-AA0D-26915FC92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057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1">
            <a:extLst>
              <a:ext uri="{FF2B5EF4-FFF2-40B4-BE49-F238E27FC236}">
                <a16:creationId xmlns:a16="http://schemas.microsoft.com/office/drawing/2014/main" id="{CB3BB03A-B334-405A-85D2-FF1D0174F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895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A23F3496-05AD-4F2B-AE29-A19C6321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3">
            <a:extLst>
              <a:ext uri="{FF2B5EF4-FFF2-40B4-BE49-F238E27FC236}">
                <a16:creationId xmlns:a16="http://schemas.microsoft.com/office/drawing/2014/main" id="{6B9AB7E0-562B-474B-98AB-5D78810B9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91F809CD-3640-4F92-96C2-457C8B392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362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FB6144D1-794E-42C8-95A2-E326F3759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05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6">
            <a:extLst>
              <a:ext uri="{FF2B5EF4-FFF2-40B4-BE49-F238E27FC236}">
                <a16:creationId xmlns:a16="http://schemas.microsoft.com/office/drawing/2014/main" id="{C461DDF4-3127-402C-BF4D-6B4B1B810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17">
            <a:extLst>
              <a:ext uri="{FF2B5EF4-FFF2-40B4-BE49-F238E27FC236}">
                <a16:creationId xmlns:a16="http://schemas.microsoft.com/office/drawing/2014/main" id="{D3F75FB0-E493-41A3-A16D-85BE465A0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114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8">
            <a:extLst>
              <a:ext uri="{FF2B5EF4-FFF2-40B4-BE49-F238E27FC236}">
                <a16:creationId xmlns:a16="http://schemas.microsoft.com/office/drawing/2014/main" id="{C2BC7032-8EC5-4FAC-8685-4F6F20599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657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19">
            <a:extLst>
              <a:ext uri="{FF2B5EF4-FFF2-40B4-BE49-F238E27FC236}">
                <a16:creationId xmlns:a16="http://schemas.microsoft.com/office/drawing/2014/main" id="{C79D8BA8-EA5C-4422-80E2-6EE1CDDE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">
            <a:extLst>
              <a:ext uri="{FF2B5EF4-FFF2-40B4-BE49-F238E27FC236}">
                <a16:creationId xmlns:a16="http://schemas.microsoft.com/office/drawing/2014/main" id="{ED6AAD11-8992-43E3-9AA6-14FDDDFBB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1">
            <a:extLst>
              <a:ext uri="{FF2B5EF4-FFF2-40B4-BE49-F238E27FC236}">
                <a16:creationId xmlns:a16="http://schemas.microsoft.com/office/drawing/2014/main" id="{4FFBD369-0D63-4416-A435-AE6335445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2">
            <a:extLst>
              <a:ext uri="{FF2B5EF4-FFF2-40B4-BE49-F238E27FC236}">
                <a16:creationId xmlns:a16="http://schemas.microsoft.com/office/drawing/2014/main" id="{CA85FFD0-3E3A-4CB0-AD05-4390C88E8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10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3">
            <a:extLst>
              <a:ext uri="{FF2B5EF4-FFF2-40B4-BE49-F238E27FC236}">
                <a16:creationId xmlns:a16="http://schemas.microsoft.com/office/drawing/2014/main" id="{92403339-6A9F-42CC-B740-F5C94E864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24">
            <a:extLst>
              <a:ext uri="{FF2B5EF4-FFF2-40B4-BE49-F238E27FC236}">
                <a16:creationId xmlns:a16="http://schemas.microsoft.com/office/drawing/2014/main" id="{5376A57C-8B42-4C9C-BC01-9E9536ED9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25">
            <a:extLst>
              <a:ext uri="{FF2B5EF4-FFF2-40B4-BE49-F238E27FC236}">
                <a16:creationId xmlns:a16="http://schemas.microsoft.com/office/drawing/2014/main" id="{34B75F19-38DC-4183-BC1B-044D3A2A3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810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26">
            <a:extLst>
              <a:ext uri="{FF2B5EF4-FFF2-40B4-BE49-F238E27FC236}">
                <a16:creationId xmlns:a16="http://schemas.microsoft.com/office/drawing/2014/main" id="{44D33B94-E4BF-4AB6-A16C-6E840D4BF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27">
            <a:extLst>
              <a:ext uri="{FF2B5EF4-FFF2-40B4-BE49-F238E27FC236}">
                <a16:creationId xmlns:a16="http://schemas.microsoft.com/office/drawing/2014/main" id="{64B82332-AE0E-489F-82D0-792770E7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19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28">
            <a:extLst>
              <a:ext uri="{FF2B5EF4-FFF2-40B4-BE49-F238E27FC236}">
                <a16:creationId xmlns:a16="http://schemas.microsoft.com/office/drawing/2014/main" id="{DABC2C56-CB4F-4E14-A8A7-580B28819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AutoShape 29">
            <a:extLst>
              <a:ext uri="{FF2B5EF4-FFF2-40B4-BE49-F238E27FC236}">
                <a16:creationId xmlns:a16="http://schemas.microsoft.com/office/drawing/2014/main" id="{0BFCE4D6-41B3-43FF-8D5C-2AA273906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0">
            <a:extLst>
              <a:ext uri="{FF2B5EF4-FFF2-40B4-BE49-F238E27FC236}">
                <a16:creationId xmlns:a16="http://schemas.microsoft.com/office/drawing/2014/main" id="{F6551763-4119-42B4-BC1C-F0DD2DAC5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352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31">
            <a:extLst>
              <a:ext uri="{FF2B5EF4-FFF2-40B4-BE49-F238E27FC236}">
                <a16:creationId xmlns:a16="http://schemas.microsoft.com/office/drawing/2014/main" id="{A105C4CA-68BD-4193-820F-BBDA0FD5B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32">
            <a:extLst>
              <a:ext uri="{FF2B5EF4-FFF2-40B4-BE49-F238E27FC236}">
                <a16:creationId xmlns:a16="http://schemas.microsoft.com/office/drawing/2014/main" id="{BA2CF645-0A09-48F1-AB17-AF7314427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505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utoShape 33">
            <a:extLst>
              <a:ext uri="{FF2B5EF4-FFF2-40B4-BE49-F238E27FC236}">
                <a16:creationId xmlns:a16="http://schemas.microsoft.com/office/drawing/2014/main" id="{6634D95B-5451-4B99-B8A8-BD267E683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971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4">
            <a:extLst>
              <a:ext uri="{FF2B5EF4-FFF2-40B4-BE49-F238E27FC236}">
                <a16:creationId xmlns:a16="http://schemas.microsoft.com/office/drawing/2014/main" id="{41055191-678D-461F-B47B-BFE76F21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14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35">
            <a:extLst>
              <a:ext uri="{FF2B5EF4-FFF2-40B4-BE49-F238E27FC236}">
                <a16:creationId xmlns:a16="http://schemas.microsoft.com/office/drawing/2014/main" id="{FF7CE7E2-45AF-4B6F-A9CB-F593FF954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209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6">
            <a:extLst>
              <a:ext uri="{FF2B5EF4-FFF2-40B4-BE49-F238E27FC236}">
                <a16:creationId xmlns:a16="http://schemas.microsoft.com/office/drawing/2014/main" id="{E7379B1F-3250-47FC-8593-47B75B26D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37">
            <a:extLst>
              <a:ext uri="{FF2B5EF4-FFF2-40B4-BE49-F238E27FC236}">
                <a16:creationId xmlns:a16="http://schemas.microsoft.com/office/drawing/2014/main" id="{D476EE8B-78F7-4DC2-9EB8-27C4CB160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514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AutoShape 38">
            <a:extLst>
              <a:ext uri="{FF2B5EF4-FFF2-40B4-BE49-F238E27FC236}">
                <a16:creationId xmlns:a16="http://schemas.microsoft.com/office/drawing/2014/main" id="{858376E0-8730-4963-84FC-AFCEBFF4B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39">
            <a:extLst>
              <a:ext uri="{FF2B5EF4-FFF2-40B4-BE49-F238E27FC236}">
                <a16:creationId xmlns:a16="http://schemas.microsoft.com/office/drawing/2014/main" id="{526B35C9-82E0-4B44-A396-3F59A70F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962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40">
            <a:extLst>
              <a:ext uri="{FF2B5EF4-FFF2-40B4-BE49-F238E27FC236}">
                <a16:creationId xmlns:a16="http://schemas.microsoft.com/office/drawing/2014/main" id="{85DFF5DC-1CCD-4A7A-8B31-F8E649940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41">
            <a:extLst>
              <a:ext uri="{FF2B5EF4-FFF2-40B4-BE49-F238E27FC236}">
                <a16:creationId xmlns:a16="http://schemas.microsoft.com/office/drawing/2014/main" id="{7C5063BC-6DFE-44E3-B314-3BA2EA5E3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146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2">
            <a:extLst>
              <a:ext uri="{FF2B5EF4-FFF2-40B4-BE49-F238E27FC236}">
                <a16:creationId xmlns:a16="http://schemas.microsoft.com/office/drawing/2014/main" id="{BB224DAE-D257-4323-9276-4D14D52BF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352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AutoShape 43">
            <a:extLst>
              <a:ext uri="{FF2B5EF4-FFF2-40B4-BE49-F238E27FC236}">
                <a16:creationId xmlns:a16="http://schemas.microsoft.com/office/drawing/2014/main" id="{57B68CCE-901F-4A48-8A38-25A3B865F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8194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AutoShape 44">
            <a:extLst>
              <a:ext uri="{FF2B5EF4-FFF2-40B4-BE49-F238E27FC236}">
                <a16:creationId xmlns:a16="http://schemas.microsoft.com/office/drawing/2014/main" id="{E10D7BE3-B16F-4439-81F9-0B3FAE2F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6670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AutoShape 45">
            <a:extLst>
              <a:ext uri="{FF2B5EF4-FFF2-40B4-BE49-F238E27FC236}">
                <a16:creationId xmlns:a16="http://schemas.microsoft.com/office/drawing/2014/main" id="{B8ED3558-2D26-401C-9CC8-4D6750C91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052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AutoShape 46">
            <a:extLst>
              <a:ext uri="{FF2B5EF4-FFF2-40B4-BE49-F238E27FC236}">
                <a16:creationId xmlns:a16="http://schemas.microsoft.com/office/drawing/2014/main" id="{0805EC67-3002-4183-8A54-BF1360257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971800"/>
            <a:ext cx="457200" cy="4572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AutoShape 47">
            <a:extLst>
              <a:ext uri="{FF2B5EF4-FFF2-40B4-BE49-F238E27FC236}">
                <a16:creationId xmlns:a16="http://schemas.microsoft.com/office/drawing/2014/main" id="{1D699C98-BECE-4E41-911B-AC27F8D179BC}"/>
              </a:ext>
            </a:extLst>
          </p:cNvPr>
          <p:cNvSpPr>
            <a:spLocks noChangeArrowheads="1"/>
          </p:cNvSpPr>
          <p:nvPr/>
        </p:nvSpPr>
        <p:spPr bwMode="auto">
          <a:xfrm rot="1364200">
            <a:off x="4495800" y="3505200"/>
            <a:ext cx="1676400" cy="228600"/>
          </a:xfrm>
          <a:prstGeom prst="leftArrow">
            <a:avLst>
              <a:gd name="adj1" fmla="val 50000"/>
              <a:gd name="adj2" fmla="val 1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 Box 50">
            <a:extLst>
              <a:ext uri="{FF2B5EF4-FFF2-40B4-BE49-F238E27FC236}">
                <a16:creationId xmlns:a16="http://schemas.microsoft.com/office/drawing/2014/main" id="{6989E7BD-E2EC-4D38-84ED-B7494FF84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173663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Sample</a:t>
            </a:r>
          </a:p>
        </p:txBody>
      </p:sp>
      <p:sp>
        <p:nvSpPr>
          <p:cNvPr id="51" name="AutoShape 51">
            <a:extLst>
              <a:ext uri="{FF2B5EF4-FFF2-40B4-BE49-F238E27FC236}">
                <a16:creationId xmlns:a16="http://schemas.microsoft.com/office/drawing/2014/main" id="{45EDE10F-2B07-4819-A398-2BBE99E12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124200"/>
            <a:ext cx="1143000" cy="1828800"/>
          </a:xfrm>
          <a:prstGeom prst="can">
            <a:avLst>
              <a:gd name="adj" fmla="val 4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625F2BE-1EA1-44D0-B291-DEC701494EE2}"/>
              </a:ext>
            </a:extLst>
          </p:cNvPr>
          <p:cNvSpPr txBox="1"/>
          <p:nvPr/>
        </p:nvSpPr>
        <p:spPr>
          <a:xfrm>
            <a:off x="5562600" y="281940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6612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Inferential Statistics – Hypothesis testing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447801"/>
            <a:ext cx="7696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" y="1232053"/>
            <a:ext cx="8039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Statistical tests are set up to disprove the null hypothesis, and prove the alternate hypothesis.</a:t>
            </a:r>
          </a:p>
          <a:p>
            <a:endParaRPr lang="en-US" dirty="0"/>
          </a:p>
          <a:p>
            <a:r>
              <a:rPr lang="en-US" dirty="0"/>
              <a:t>The null hypothesis (H</a:t>
            </a:r>
            <a:r>
              <a:rPr lang="en-US" baseline="-25000" dirty="0"/>
              <a:t>0</a:t>
            </a:r>
            <a:r>
              <a:rPr lang="en-US" dirty="0"/>
              <a:t>), is the the assertion that two populations of data are the same.  Statistical tests are set up to disprove the null hypothesis, and prove the alternate hypothesis.</a:t>
            </a: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237" y="2938503"/>
            <a:ext cx="2342763" cy="18034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" y="3132277"/>
            <a:ext cx="577253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null hypothesis (H</a:t>
            </a:r>
            <a:r>
              <a:rPr lang="en-US" baseline="-25000" dirty="0"/>
              <a:t>0</a:t>
            </a:r>
            <a:r>
              <a:rPr lang="en-US" dirty="0"/>
              <a:t>), is the the assertion that two populations of data are the same.</a:t>
            </a:r>
          </a:p>
          <a:p>
            <a:endParaRPr lang="en-US" dirty="0"/>
          </a:p>
          <a:p>
            <a:r>
              <a:rPr lang="en-US" dirty="0"/>
              <a:t>The alternate hypothesis (H</a:t>
            </a:r>
            <a:r>
              <a:rPr lang="en-US" baseline="-25000" dirty="0"/>
              <a:t>A</a:t>
            </a:r>
            <a:r>
              <a:rPr lang="en-US" dirty="0"/>
              <a:t>) is the assertion that two populations are different in some specific way.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6700" y="4969524"/>
            <a:ext cx="8267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null and alternate hypothesis statements can’t both be true.  So we run tests to determine which one is true.</a:t>
            </a:r>
          </a:p>
          <a:p>
            <a:endParaRPr lang="en-US" dirty="0"/>
          </a:p>
          <a:p>
            <a:r>
              <a:rPr lang="en-US" dirty="0"/>
              <a:t>There are different kinds of tests that can be performed, but generally the output of the test is the p-value.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447801"/>
            <a:ext cx="7696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5401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p-value is basically a probability.  A p-value will be some number between 0 and 1.  It indicates the probability that any evidence we are seeing in the data to support the alternate hypothesis can be attributed to chance.</a:t>
            </a:r>
          </a:p>
          <a:p>
            <a:endParaRPr lang="en-US" sz="2400" dirty="0"/>
          </a:p>
          <a:p>
            <a:r>
              <a:rPr lang="en-US" sz="2400" dirty="0"/>
              <a:t>Specifically, the p-value is defined as the probability of obtaining a result equal to or "more extreme" than what was actually observed, when the null hypothesis is, in fact, true</a:t>
            </a:r>
          </a:p>
          <a:p>
            <a:endParaRPr lang="en-US" sz="2400" dirty="0"/>
          </a:p>
          <a:p>
            <a:r>
              <a:rPr lang="en-US" sz="2400" dirty="0"/>
              <a:t>So… the lower the p-value the more likely it is that the </a:t>
            </a:r>
            <a:r>
              <a:rPr lang="en-US" sz="2400" i="1" dirty="0"/>
              <a:t>alternate hypothesis</a:t>
            </a:r>
            <a:r>
              <a:rPr lang="en-US" sz="2400" dirty="0"/>
              <a:t> is true.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82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447801"/>
            <a:ext cx="7696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5401"/>
            <a:ext cx="8382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Typically, a p-value of .05 or less is (generally) considered sufficient to challenge the null hypothesis.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 mnemonic device: if the p-value is low, then H</a:t>
            </a:r>
            <a:r>
              <a:rPr lang="en-US" sz="2400" baseline="-25000" dirty="0"/>
              <a:t>0 </a:t>
            </a:r>
            <a:r>
              <a:rPr lang="en-US" sz="2400" dirty="0"/>
              <a:t>must go.</a:t>
            </a:r>
          </a:p>
          <a:p>
            <a:endParaRPr lang="en-US" sz="2400" dirty="0"/>
          </a:p>
          <a:p>
            <a:r>
              <a:rPr lang="en-US" sz="2400" dirty="0"/>
              <a:t>A good summary of this can he found here:</a:t>
            </a:r>
          </a:p>
          <a:p>
            <a:r>
              <a:rPr lang="en-US" sz="2400" dirty="0">
                <a:hlinkClick r:id="rId2"/>
              </a:rPr>
              <a:t>https://www.youtube.com/watch?v=eyknGvncKLw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1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34200" y="1600200"/>
            <a:ext cx="2057400" cy="4870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48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noFill/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38737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29200" y="38797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844983" y="121920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Getting ready to go here…</a:t>
            </a:r>
          </a:p>
        </p:txBody>
      </p:sp>
    </p:spTree>
    <p:extLst>
      <p:ext uri="{BB962C8B-B14F-4D97-AF65-F5344CB8AC3E}">
        <p14:creationId xmlns:p14="http://schemas.microsoft.com/office/powerpoint/2010/main" val="379699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dirty="0"/>
              <a:t>Types of statistics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30968"/>
              </p:ext>
            </p:extLst>
          </p:nvPr>
        </p:nvGraphicFramePr>
        <p:xfrm>
          <a:off x="537320" y="1219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98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8768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Definition:</a:t>
            </a:r>
            <a:r>
              <a:rPr lang="en-US" dirty="0"/>
              <a:t> Descriptive statistics is the discipline of quantitatively describing the main features of a collection of information.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Descriptive statistics aim to summarize a sample.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1600" dirty="0"/>
              <a:t>http://</a:t>
            </a:r>
            <a:r>
              <a:rPr lang="en-US" sz="1600" dirty="0" err="1"/>
              <a:t>en.wikipedia.org</a:t>
            </a:r>
            <a:r>
              <a:rPr lang="en-US" sz="1600" dirty="0"/>
              <a:t>/wiki/</a:t>
            </a:r>
            <a:r>
              <a:rPr lang="en-US" sz="1600" dirty="0" err="1"/>
              <a:t>Descriptive_statistics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600200"/>
            <a:ext cx="260908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4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“Need to know”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/>
          </a:bodyPr>
          <a:lstStyle/>
          <a:p>
            <a:r>
              <a:rPr lang="en-US" dirty="0"/>
              <a:t>Descriptive Concepts</a:t>
            </a:r>
          </a:p>
          <a:p>
            <a:pPr lvl="1"/>
            <a:r>
              <a:rPr lang="en-US" dirty="0"/>
              <a:t>Mean, Median, Mode</a:t>
            </a:r>
          </a:p>
          <a:p>
            <a:pPr lvl="1"/>
            <a:r>
              <a:rPr lang="en-US" dirty="0"/>
              <a:t>Skew</a:t>
            </a:r>
          </a:p>
          <a:p>
            <a:pPr lvl="1"/>
            <a:r>
              <a:rPr lang="en-US" dirty="0"/>
              <a:t>Outliers</a:t>
            </a:r>
          </a:p>
          <a:p>
            <a:r>
              <a:rPr lang="en-US" dirty="0"/>
              <a:t>Inferential Concepts</a:t>
            </a:r>
          </a:p>
          <a:p>
            <a:pPr lvl="1"/>
            <a:r>
              <a:rPr lang="en-US" dirty="0"/>
              <a:t>What’s a hypothesis?</a:t>
            </a:r>
          </a:p>
          <a:p>
            <a:pPr lvl="1"/>
            <a:r>
              <a:rPr lang="en-US" dirty="0"/>
              <a:t>How to interpret a </a:t>
            </a:r>
            <a:br>
              <a:rPr lang="en-US" dirty="0"/>
            </a:br>
            <a:r>
              <a:rPr lang="en-US" dirty="0"/>
              <a:t>p-value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600200"/>
            <a:ext cx="38100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1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/>
              <a:t>Definition:</a:t>
            </a:r>
            <a:r>
              <a:rPr lang="en-US" dirty="0"/>
              <a:t> The </a:t>
            </a:r>
            <a:r>
              <a:rPr lang="en-US" i="1" dirty="0"/>
              <a:t>mean</a:t>
            </a:r>
            <a:r>
              <a:rPr lang="en-US" dirty="0"/>
              <a:t> (specifically the arithmetic mean) is also called the average and is the the sum of a discrete number of values divided by the number of values.</a:t>
            </a:r>
          </a:p>
        </p:txBody>
      </p:sp>
    </p:spTree>
    <p:extLst>
      <p:ext uri="{BB962C8B-B14F-4D97-AF65-F5344CB8AC3E}">
        <p14:creationId xmlns:p14="http://schemas.microsoft.com/office/powerpoint/2010/main" val="183527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447801"/>
            <a:ext cx="8610600" cy="518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/>
              <a:t>Definition: </a:t>
            </a:r>
            <a:r>
              <a:rPr lang="en-US" dirty="0"/>
              <a:t>The </a:t>
            </a:r>
            <a:r>
              <a:rPr lang="en-US" i="1" dirty="0"/>
              <a:t>median</a:t>
            </a:r>
            <a:r>
              <a:rPr lang="en-US" dirty="0"/>
              <a:t> of a finite list of numbers can be found by arranging all the observations from lowest value to highest value and picking the middle one (e.g., the median of {3, 3, 5, 9, 11} is 5). If there is an even number of observations, then there is no single middle value; the median is then usually defined to be the mean of the two middle values.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http://</a:t>
            </a:r>
            <a:r>
              <a:rPr lang="en-US" sz="1600" dirty="0" err="1"/>
              <a:t>en.wikipedia.org</a:t>
            </a:r>
            <a:r>
              <a:rPr lang="en-US" sz="1600" dirty="0"/>
              <a:t>/wiki/Median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447801"/>
            <a:ext cx="8610600" cy="518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/>
              <a:t>Definition: </a:t>
            </a:r>
            <a:r>
              <a:rPr lang="en-US" dirty="0"/>
              <a:t>The </a:t>
            </a:r>
            <a:r>
              <a:rPr lang="en-US" i="1" dirty="0"/>
              <a:t>mode</a:t>
            </a:r>
            <a:r>
              <a:rPr lang="en-US" dirty="0"/>
              <a:t> is the value that appears most often in a set of data.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r>
              <a:rPr lang="en-US" sz="1600"/>
              <a:t>http</a:t>
            </a:r>
            <a:r>
              <a:rPr lang="en-US" sz="1600" dirty="0"/>
              <a:t>://</a:t>
            </a:r>
            <a:r>
              <a:rPr lang="en-US" sz="1600" dirty="0" err="1"/>
              <a:t>en.wikipedia.org</a:t>
            </a:r>
            <a:r>
              <a:rPr lang="en-US" sz="1600" dirty="0"/>
              <a:t>/wiki/Median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0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Skew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447801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/>
              <a:t>When we compare the mean, median, and mode of a collection of data, we get a sense of how the data is </a:t>
            </a:r>
            <a:r>
              <a:rPr lang="en-US" b="1" i="1" dirty="0"/>
              <a:t>skewed.</a:t>
            </a:r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9144000" cy="26866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6400800"/>
            <a:ext cx="9158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rchsbowman.wordpress.com</a:t>
            </a:r>
            <a:r>
              <a:rPr lang="en-US" dirty="0"/>
              <a:t>/2010/08/30/statistics-notes-the-shape-of-distributions/</a:t>
            </a:r>
          </a:p>
        </p:txBody>
      </p:sp>
    </p:spTree>
    <p:extLst>
      <p:ext uri="{BB962C8B-B14F-4D97-AF65-F5344CB8AC3E}">
        <p14:creationId xmlns:p14="http://schemas.microsoft.com/office/powerpoint/2010/main" val="167619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738</Words>
  <Application>Microsoft Office PowerPoint</Application>
  <PresentationFormat>On-screen Show (4:3)</PresentationFormat>
  <Paragraphs>89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MIS2502: Data Analytics Descriptive and Inferential Statistics</vt:lpstr>
      <vt:lpstr>The Information Architecture of an Organization</vt:lpstr>
      <vt:lpstr>Types of statistics</vt:lpstr>
      <vt:lpstr>Descriptive Statistics</vt:lpstr>
      <vt:lpstr>“Need to know” information</vt:lpstr>
      <vt:lpstr>Mean</vt:lpstr>
      <vt:lpstr>Median</vt:lpstr>
      <vt:lpstr>Mode</vt:lpstr>
      <vt:lpstr>Skew</vt:lpstr>
      <vt:lpstr>Outliers</vt:lpstr>
      <vt:lpstr>Population Vs Sample</vt:lpstr>
      <vt:lpstr>Learning from a Sample</vt:lpstr>
      <vt:lpstr>Inferential Statistics – Hypothesis testing</vt:lpstr>
      <vt:lpstr>p-values</vt:lpstr>
      <vt:lpstr>p-values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AJ Raven</cp:lastModifiedBy>
  <cp:revision>127</cp:revision>
  <dcterms:created xsi:type="dcterms:W3CDTF">2011-09-06T14:24:06Z</dcterms:created>
  <dcterms:modified xsi:type="dcterms:W3CDTF">2020-03-31T19:50:11Z</dcterms:modified>
</cp:coreProperties>
</file>