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77"/>
  </p:notesMasterIdLst>
  <p:sldIdLst>
    <p:sldId id="256" r:id="rId2"/>
    <p:sldId id="360" r:id="rId3"/>
    <p:sldId id="351" r:id="rId4"/>
    <p:sldId id="349" r:id="rId5"/>
    <p:sldId id="321" r:id="rId6"/>
    <p:sldId id="322" r:id="rId7"/>
    <p:sldId id="323" r:id="rId8"/>
    <p:sldId id="331" r:id="rId9"/>
    <p:sldId id="330" r:id="rId10"/>
    <p:sldId id="340" r:id="rId11"/>
    <p:sldId id="324" r:id="rId12"/>
    <p:sldId id="325" r:id="rId13"/>
    <p:sldId id="326" r:id="rId14"/>
    <p:sldId id="333" r:id="rId15"/>
    <p:sldId id="332" r:id="rId16"/>
    <p:sldId id="335" r:id="rId17"/>
    <p:sldId id="350" r:id="rId18"/>
    <p:sldId id="334" r:id="rId19"/>
    <p:sldId id="327" r:id="rId20"/>
    <p:sldId id="329" r:id="rId21"/>
    <p:sldId id="336" r:id="rId22"/>
    <p:sldId id="328" r:id="rId23"/>
    <p:sldId id="337" r:id="rId24"/>
    <p:sldId id="339" r:id="rId25"/>
    <p:sldId id="348" r:id="rId26"/>
    <p:sldId id="338" r:id="rId27"/>
    <p:sldId id="364" r:id="rId28"/>
    <p:sldId id="372" r:id="rId29"/>
    <p:sldId id="260" r:id="rId30"/>
    <p:sldId id="371" r:id="rId31"/>
    <p:sldId id="382" r:id="rId32"/>
    <p:sldId id="370" r:id="rId33"/>
    <p:sldId id="268" r:id="rId34"/>
    <p:sldId id="362" r:id="rId35"/>
    <p:sldId id="373" r:id="rId36"/>
    <p:sldId id="363" r:id="rId37"/>
    <p:sldId id="378" r:id="rId38"/>
    <p:sldId id="375" r:id="rId39"/>
    <p:sldId id="384" r:id="rId40"/>
    <p:sldId id="376" r:id="rId41"/>
    <p:sldId id="385" r:id="rId42"/>
    <p:sldId id="379" r:id="rId43"/>
    <p:sldId id="387" r:id="rId44"/>
    <p:sldId id="390" r:id="rId45"/>
    <p:sldId id="314" r:id="rId46"/>
    <p:sldId id="389" r:id="rId47"/>
    <p:sldId id="391" r:id="rId48"/>
    <p:sldId id="388" r:id="rId49"/>
    <p:sldId id="392" r:id="rId50"/>
    <p:sldId id="393" r:id="rId51"/>
    <p:sldId id="383" r:id="rId52"/>
    <p:sldId id="394" r:id="rId53"/>
    <p:sldId id="395" r:id="rId54"/>
    <p:sldId id="396" r:id="rId55"/>
    <p:sldId id="397" r:id="rId56"/>
    <p:sldId id="398" r:id="rId57"/>
    <p:sldId id="399" r:id="rId58"/>
    <p:sldId id="400" r:id="rId59"/>
    <p:sldId id="401" r:id="rId60"/>
    <p:sldId id="402" r:id="rId61"/>
    <p:sldId id="403" r:id="rId62"/>
    <p:sldId id="342" r:id="rId63"/>
    <p:sldId id="317" r:id="rId64"/>
    <p:sldId id="319" r:id="rId65"/>
    <p:sldId id="320" r:id="rId66"/>
    <p:sldId id="404" r:id="rId67"/>
    <p:sldId id="405" r:id="rId68"/>
    <p:sldId id="406" r:id="rId69"/>
    <p:sldId id="407" r:id="rId70"/>
    <p:sldId id="408" r:id="rId71"/>
    <p:sldId id="409" r:id="rId72"/>
    <p:sldId id="410" r:id="rId73"/>
    <p:sldId id="411" r:id="rId74"/>
    <p:sldId id="412" r:id="rId75"/>
    <p:sldId id="413" r:id="rId7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8" autoAdjust="0"/>
    <p:restoredTop sz="94660"/>
  </p:normalViewPr>
  <p:slideViewPr>
    <p:cSldViewPr>
      <p:cViewPr varScale="1">
        <p:scale>
          <a:sx n="63" d="100"/>
          <a:sy n="63" d="100"/>
        </p:scale>
        <p:origin x="1542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83CBA-71BC-4397-8CCA-CB44A1EBF3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857BAA-8CAF-4E07-A700-D6073DE47AE7}">
      <dgm:prSet phldrT="[Text]"/>
      <dgm:spPr/>
      <dgm:t>
        <a:bodyPr/>
        <a:lstStyle/>
        <a:p>
          <a:r>
            <a:rPr lang="en-US" dirty="0"/>
            <a:t>Tables have the same number of fields for every record</a:t>
          </a:r>
        </a:p>
      </dgm:t>
    </dgm:pt>
    <dgm:pt modelId="{C215AEE6-13D7-40A3-87E6-AA072C9F2F12}" type="parTrans" cxnId="{5266AFD2-C6CA-460B-98E6-31B84809CE29}">
      <dgm:prSet/>
      <dgm:spPr/>
      <dgm:t>
        <a:bodyPr/>
        <a:lstStyle/>
        <a:p>
          <a:endParaRPr lang="en-US"/>
        </a:p>
      </dgm:t>
    </dgm:pt>
    <dgm:pt modelId="{EE918298-5176-4781-8E6B-03D4A93ACC7F}" type="sibTrans" cxnId="{5266AFD2-C6CA-460B-98E6-31B84809CE29}">
      <dgm:prSet/>
      <dgm:spPr/>
      <dgm:t>
        <a:bodyPr/>
        <a:lstStyle/>
        <a:p>
          <a:endParaRPr lang="en-US"/>
        </a:p>
      </dgm:t>
    </dgm:pt>
    <dgm:pt modelId="{A0676535-63E5-48BE-828D-215C8704C157}">
      <dgm:prSet phldrT="[Text]"/>
      <dgm:spPr/>
      <dgm:t>
        <a:bodyPr/>
        <a:lstStyle/>
        <a:p>
          <a:r>
            <a:rPr lang="en-US" dirty="0"/>
            <a:t>Each field has a specified data type</a:t>
          </a:r>
        </a:p>
      </dgm:t>
    </dgm:pt>
    <dgm:pt modelId="{25462E48-E9A0-40F3-A599-35D0D2713F95}" type="parTrans" cxnId="{E3A52F57-EA53-4FA3-82ED-F06C46E08815}">
      <dgm:prSet/>
      <dgm:spPr/>
      <dgm:t>
        <a:bodyPr/>
        <a:lstStyle/>
        <a:p>
          <a:endParaRPr lang="en-US"/>
        </a:p>
      </dgm:t>
    </dgm:pt>
    <dgm:pt modelId="{077DCF39-64E7-4264-A5DC-79F16B7D0080}" type="sibTrans" cxnId="{E3A52F57-EA53-4FA3-82ED-F06C46E08815}">
      <dgm:prSet/>
      <dgm:spPr/>
      <dgm:t>
        <a:bodyPr/>
        <a:lstStyle/>
        <a:p>
          <a:endParaRPr lang="en-US"/>
        </a:p>
      </dgm:t>
    </dgm:pt>
    <dgm:pt modelId="{A6A810AD-0930-49E8-B72A-9FB26E1952D3}">
      <dgm:prSet phldrT="[Text]"/>
      <dgm:spPr/>
      <dgm:t>
        <a:bodyPr/>
        <a:lstStyle/>
        <a:p>
          <a:r>
            <a:rPr lang="en-US" dirty="0"/>
            <a:t>Data types have a specified length and precision</a:t>
          </a:r>
        </a:p>
      </dgm:t>
    </dgm:pt>
    <dgm:pt modelId="{AAC5FB27-D149-48F3-8C2C-DA4DA7FA23EF}" type="parTrans" cxnId="{33792135-9AFB-4714-983A-E0A5848C04A1}">
      <dgm:prSet/>
      <dgm:spPr/>
      <dgm:t>
        <a:bodyPr/>
        <a:lstStyle/>
        <a:p>
          <a:endParaRPr lang="en-US"/>
        </a:p>
      </dgm:t>
    </dgm:pt>
    <dgm:pt modelId="{FF5A3E3B-E013-45A3-BC5D-17A6C2946E7D}" type="sibTrans" cxnId="{33792135-9AFB-4714-983A-E0A5848C04A1}">
      <dgm:prSet/>
      <dgm:spPr/>
      <dgm:t>
        <a:bodyPr/>
        <a:lstStyle/>
        <a:p>
          <a:endParaRPr lang="en-US"/>
        </a:p>
      </dgm:t>
    </dgm:pt>
    <dgm:pt modelId="{0A6E6F7A-4245-4A01-B27A-9E43613001DC}" type="pres">
      <dgm:prSet presAssocID="{8D583CBA-71BC-4397-8CCA-CB44A1EBF39D}" presName="linear" presStyleCnt="0">
        <dgm:presLayoutVars>
          <dgm:animLvl val="lvl"/>
          <dgm:resizeHandles val="exact"/>
        </dgm:presLayoutVars>
      </dgm:prSet>
      <dgm:spPr/>
    </dgm:pt>
    <dgm:pt modelId="{8FC68BFA-1216-430F-8075-D63C91E97F34}" type="pres">
      <dgm:prSet presAssocID="{71857BAA-8CAF-4E07-A700-D6073DE47AE7}" presName="parentText" presStyleLbl="node1" presStyleIdx="0" presStyleCnt="3" custLinFactNeighborY="-7654">
        <dgm:presLayoutVars>
          <dgm:chMax val="0"/>
          <dgm:bulletEnabled val="1"/>
        </dgm:presLayoutVars>
      </dgm:prSet>
      <dgm:spPr/>
    </dgm:pt>
    <dgm:pt modelId="{B4E8E843-3451-48E9-A61E-AB34C794C4EC}" type="pres">
      <dgm:prSet presAssocID="{EE918298-5176-4781-8E6B-03D4A93ACC7F}" presName="spacer" presStyleCnt="0"/>
      <dgm:spPr/>
    </dgm:pt>
    <dgm:pt modelId="{CBDC7A26-5A3B-411A-8C9F-D51807D4171B}" type="pres">
      <dgm:prSet presAssocID="{A0676535-63E5-48BE-828D-215C8704C15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D0077BF-FB1F-4D57-94D2-1962FE1D2A11}" type="pres">
      <dgm:prSet presAssocID="{077DCF39-64E7-4264-A5DC-79F16B7D0080}" presName="spacer" presStyleCnt="0"/>
      <dgm:spPr/>
    </dgm:pt>
    <dgm:pt modelId="{A7D88937-E706-4FEF-8515-3A79C0E62AB6}" type="pres">
      <dgm:prSet presAssocID="{A6A810AD-0930-49E8-B72A-9FB26E1952D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A81AD12-CB57-4E8D-9FA0-A9A0372BE036}" type="presOf" srcId="{8D583CBA-71BC-4397-8CCA-CB44A1EBF39D}" destId="{0A6E6F7A-4245-4A01-B27A-9E43613001DC}" srcOrd="0" destOrd="0" presId="urn:microsoft.com/office/officeart/2005/8/layout/vList2"/>
    <dgm:cxn modelId="{E91BA423-5BB6-4732-92CF-0BF163181978}" type="presOf" srcId="{71857BAA-8CAF-4E07-A700-D6073DE47AE7}" destId="{8FC68BFA-1216-430F-8075-D63C91E97F34}" srcOrd="0" destOrd="0" presId="urn:microsoft.com/office/officeart/2005/8/layout/vList2"/>
    <dgm:cxn modelId="{33792135-9AFB-4714-983A-E0A5848C04A1}" srcId="{8D583CBA-71BC-4397-8CCA-CB44A1EBF39D}" destId="{A6A810AD-0930-49E8-B72A-9FB26E1952D3}" srcOrd="2" destOrd="0" parTransId="{AAC5FB27-D149-48F3-8C2C-DA4DA7FA23EF}" sibTransId="{FF5A3E3B-E013-45A3-BC5D-17A6C2946E7D}"/>
    <dgm:cxn modelId="{1EAC9F72-512B-4C19-B43B-F822D41AFAD9}" type="presOf" srcId="{A0676535-63E5-48BE-828D-215C8704C157}" destId="{CBDC7A26-5A3B-411A-8C9F-D51807D4171B}" srcOrd="0" destOrd="0" presId="urn:microsoft.com/office/officeart/2005/8/layout/vList2"/>
    <dgm:cxn modelId="{E3A52F57-EA53-4FA3-82ED-F06C46E08815}" srcId="{8D583CBA-71BC-4397-8CCA-CB44A1EBF39D}" destId="{A0676535-63E5-48BE-828D-215C8704C157}" srcOrd="1" destOrd="0" parTransId="{25462E48-E9A0-40F3-A599-35D0D2713F95}" sibTransId="{077DCF39-64E7-4264-A5DC-79F16B7D0080}"/>
    <dgm:cxn modelId="{D7C596AF-2B80-4931-B42B-8BE3A56B75AB}" type="presOf" srcId="{A6A810AD-0930-49E8-B72A-9FB26E1952D3}" destId="{A7D88937-E706-4FEF-8515-3A79C0E62AB6}" srcOrd="0" destOrd="0" presId="urn:microsoft.com/office/officeart/2005/8/layout/vList2"/>
    <dgm:cxn modelId="{5266AFD2-C6CA-460B-98E6-31B84809CE29}" srcId="{8D583CBA-71BC-4397-8CCA-CB44A1EBF39D}" destId="{71857BAA-8CAF-4E07-A700-D6073DE47AE7}" srcOrd="0" destOrd="0" parTransId="{C215AEE6-13D7-40A3-87E6-AA072C9F2F12}" sibTransId="{EE918298-5176-4781-8E6B-03D4A93ACC7F}"/>
    <dgm:cxn modelId="{6A9BA844-EF51-442C-A29B-42F1D63BE896}" type="presParOf" srcId="{0A6E6F7A-4245-4A01-B27A-9E43613001DC}" destId="{8FC68BFA-1216-430F-8075-D63C91E97F34}" srcOrd="0" destOrd="0" presId="urn:microsoft.com/office/officeart/2005/8/layout/vList2"/>
    <dgm:cxn modelId="{C1D9D1EC-B3C5-4E9D-B77B-2F02D7C37687}" type="presParOf" srcId="{0A6E6F7A-4245-4A01-B27A-9E43613001DC}" destId="{B4E8E843-3451-48E9-A61E-AB34C794C4EC}" srcOrd="1" destOrd="0" presId="urn:microsoft.com/office/officeart/2005/8/layout/vList2"/>
    <dgm:cxn modelId="{0E6E41BD-77CE-46CD-A373-28CC3F9D4464}" type="presParOf" srcId="{0A6E6F7A-4245-4A01-B27A-9E43613001DC}" destId="{CBDC7A26-5A3B-411A-8C9F-D51807D4171B}" srcOrd="2" destOrd="0" presId="urn:microsoft.com/office/officeart/2005/8/layout/vList2"/>
    <dgm:cxn modelId="{53E5C81C-E976-4A8C-B06D-280A9F304856}" type="presParOf" srcId="{0A6E6F7A-4245-4A01-B27A-9E43613001DC}" destId="{3D0077BF-FB1F-4D57-94D2-1962FE1D2A11}" srcOrd="3" destOrd="0" presId="urn:microsoft.com/office/officeart/2005/8/layout/vList2"/>
    <dgm:cxn modelId="{BCE622B6-1E9D-456C-82BF-C0B40F6FE70D}" type="presParOf" srcId="{0A6E6F7A-4245-4A01-B27A-9E43613001DC}" destId="{A7D88937-E706-4FEF-8515-3A79C0E62AB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0B25889-9CC6-4111-AE9C-31B07765FCDF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E13916E-44C2-4E68-92E6-88574A6E41C9}">
      <dgm:prSet/>
      <dgm:spPr/>
      <dgm:t>
        <a:bodyPr/>
        <a:lstStyle/>
        <a:p>
          <a:pPr rtl="0"/>
          <a:r>
            <a:rPr lang="en-US"/>
            <a:t>Data Consistency</a:t>
          </a:r>
        </a:p>
      </dgm:t>
    </dgm:pt>
    <dgm:pt modelId="{5F52D5CE-6FBE-4DA7-A2FE-3C12299CFDDA}" type="parTrans" cxnId="{C59F5FFD-322D-4B1F-999E-156135FE8AA1}">
      <dgm:prSet/>
      <dgm:spPr/>
      <dgm:t>
        <a:bodyPr/>
        <a:lstStyle/>
        <a:p>
          <a:endParaRPr lang="en-US"/>
        </a:p>
      </dgm:t>
    </dgm:pt>
    <dgm:pt modelId="{9355C2F5-C87A-4552-8371-050A2D99CABB}" type="sibTrans" cxnId="{C59F5FFD-322D-4B1F-999E-156135FE8AA1}">
      <dgm:prSet/>
      <dgm:spPr/>
      <dgm:t>
        <a:bodyPr/>
        <a:lstStyle/>
        <a:p>
          <a:endParaRPr lang="en-US"/>
        </a:p>
      </dgm:t>
    </dgm:pt>
    <dgm:pt modelId="{C302E164-C2BC-46A8-9862-044C09FD80F3}">
      <dgm:prSet/>
      <dgm:spPr/>
      <dgm:t>
        <a:bodyPr/>
        <a:lstStyle/>
        <a:p>
          <a:pPr rtl="0"/>
          <a:r>
            <a:rPr lang="en-US" dirty="0"/>
            <a:t>What if the data is in different formats?</a:t>
          </a:r>
        </a:p>
      </dgm:t>
    </dgm:pt>
    <dgm:pt modelId="{09D58A85-532A-4A64-943C-A6A2A1AFF589}" type="parTrans" cxnId="{A7FE9487-8850-43FE-8318-BBBC349194AD}">
      <dgm:prSet/>
      <dgm:spPr/>
      <dgm:t>
        <a:bodyPr/>
        <a:lstStyle/>
        <a:p>
          <a:endParaRPr lang="en-US"/>
        </a:p>
      </dgm:t>
    </dgm:pt>
    <dgm:pt modelId="{5D8A2E51-A79C-480C-AE29-7BF05E80C6EA}" type="sibTrans" cxnId="{A7FE9487-8850-43FE-8318-BBBC349194AD}">
      <dgm:prSet/>
      <dgm:spPr/>
      <dgm:t>
        <a:bodyPr/>
        <a:lstStyle/>
        <a:p>
          <a:endParaRPr lang="en-US"/>
        </a:p>
      </dgm:t>
    </dgm:pt>
    <dgm:pt modelId="{81574ECC-29B6-4B27-9AC8-B1BB99E4A548}">
      <dgm:prSet/>
      <dgm:spPr/>
      <dgm:t>
        <a:bodyPr/>
        <a:lstStyle/>
        <a:p>
          <a:pPr rtl="0"/>
          <a:r>
            <a:rPr lang="en-US"/>
            <a:t>Data Quality</a:t>
          </a:r>
        </a:p>
      </dgm:t>
    </dgm:pt>
    <dgm:pt modelId="{1139290B-9A0F-4D7E-94B0-0C77F860C7B3}" type="parTrans" cxnId="{F899D0B1-87EC-4BC8-AE30-473A9FE76640}">
      <dgm:prSet/>
      <dgm:spPr/>
      <dgm:t>
        <a:bodyPr/>
        <a:lstStyle/>
        <a:p>
          <a:endParaRPr lang="en-US"/>
        </a:p>
      </dgm:t>
    </dgm:pt>
    <dgm:pt modelId="{DFC43886-2383-4DA6-9261-F76A63298451}" type="sibTrans" cxnId="{F899D0B1-87EC-4BC8-AE30-473A9FE76640}">
      <dgm:prSet/>
      <dgm:spPr/>
      <dgm:t>
        <a:bodyPr/>
        <a:lstStyle/>
        <a:p>
          <a:endParaRPr lang="en-US"/>
        </a:p>
      </dgm:t>
    </dgm:pt>
    <dgm:pt modelId="{CDD5418B-413D-4E1D-A094-167B44B6887D}">
      <dgm:prSet/>
      <dgm:spPr/>
      <dgm:t>
        <a:bodyPr/>
        <a:lstStyle/>
        <a:p>
          <a:pPr rtl="0"/>
          <a:r>
            <a:rPr lang="en-US" dirty="0"/>
            <a:t>How do we know it’s correct?</a:t>
          </a:r>
        </a:p>
      </dgm:t>
    </dgm:pt>
    <dgm:pt modelId="{D59DF011-5907-410E-9AF9-AB96899C5F44}" type="parTrans" cxnId="{BAB1C65C-03CA-412A-B63F-374C020B3BDB}">
      <dgm:prSet/>
      <dgm:spPr/>
      <dgm:t>
        <a:bodyPr/>
        <a:lstStyle/>
        <a:p>
          <a:endParaRPr lang="en-US"/>
        </a:p>
      </dgm:t>
    </dgm:pt>
    <dgm:pt modelId="{5A8ED580-C40D-4E41-B680-19F139062B09}" type="sibTrans" cxnId="{BAB1C65C-03CA-412A-B63F-374C020B3BDB}">
      <dgm:prSet/>
      <dgm:spPr/>
      <dgm:t>
        <a:bodyPr/>
        <a:lstStyle/>
        <a:p>
          <a:endParaRPr lang="en-US"/>
        </a:p>
      </dgm:t>
    </dgm:pt>
    <dgm:pt modelId="{101772B5-6555-491C-87CD-FCA55F584504}">
      <dgm:prSet/>
      <dgm:spPr/>
      <dgm:t>
        <a:bodyPr/>
        <a:lstStyle/>
        <a:p>
          <a:pPr rtl="0"/>
          <a:r>
            <a:rPr lang="en-US" dirty="0"/>
            <a:t>What if the data we need isn’t there?</a:t>
          </a:r>
        </a:p>
      </dgm:t>
    </dgm:pt>
    <dgm:pt modelId="{7BBCC2C0-FBC1-45EA-970E-BBA7F9D36182}" type="parTrans" cxnId="{C11BA6D2-5851-4AD9-BB30-DFF566FA8324}">
      <dgm:prSet/>
      <dgm:spPr/>
      <dgm:t>
        <a:bodyPr/>
        <a:lstStyle/>
        <a:p>
          <a:endParaRPr lang="en-US"/>
        </a:p>
      </dgm:t>
    </dgm:pt>
    <dgm:pt modelId="{A8A16C77-C6A8-4F60-B67E-2632A2FD0CA1}" type="sibTrans" cxnId="{C11BA6D2-5851-4AD9-BB30-DFF566FA8324}">
      <dgm:prSet/>
      <dgm:spPr/>
      <dgm:t>
        <a:bodyPr/>
        <a:lstStyle/>
        <a:p>
          <a:endParaRPr lang="en-US"/>
        </a:p>
      </dgm:t>
    </dgm:pt>
    <dgm:pt modelId="{59DBBAEB-B4C0-4D58-AA35-FD536F5FFE15}">
      <dgm:prSet/>
      <dgm:spPr/>
      <dgm:t>
        <a:bodyPr/>
        <a:lstStyle/>
        <a:p>
          <a:pPr rtl="0"/>
          <a:r>
            <a:rPr lang="en-US" dirty="0"/>
            <a:t>What if there is missing data?</a:t>
          </a:r>
        </a:p>
      </dgm:t>
    </dgm:pt>
    <dgm:pt modelId="{1C34BE02-FCCD-4193-BB69-27EA2C79CC8E}" type="parTrans" cxnId="{3FC77533-C505-46DD-8AA5-746C4C4CD587}">
      <dgm:prSet/>
      <dgm:spPr/>
      <dgm:t>
        <a:bodyPr/>
        <a:lstStyle/>
        <a:p>
          <a:endParaRPr lang="en-US"/>
        </a:p>
      </dgm:t>
    </dgm:pt>
    <dgm:pt modelId="{68AF47DC-A364-4B97-A9F0-BCCFD5763F01}" type="sibTrans" cxnId="{3FC77533-C505-46DD-8AA5-746C4C4CD587}">
      <dgm:prSet/>
      <dgm:spPr/>
      <dgm:t>
        <a:bodyPr/>
        <a:lstStyle/>
        <a:p>
          <a:endParaRPr lang="en-US"/>
        </a:p>
      </dgm:t>
    </dgm:pt>
    <dgm:pt modelId="{CEE334C1-DABD-4D2D-97DA-796F412F718B}" type="pres">
      <dgm:prSet presAssocID="{70B25889-9CC6-4111-AE9C-31B07765FCDF}" presName="Name0" presStyleCnt="0">
        <dgm:presLayoutVars>
          <dgm:dir/>
          <dgm:animLvl val="lvl"/>
          <dgm:resizeHandles val="exact"/>
        </dgm:presLayoutVars>
      </dgm:prSet>
      <dgm:spPr/>
    </dgm:pt>
    <dgm:pt modelId="{95FE9129-8349-4569-942A-42410182BCF8}" type="pres">
      <dgm:prSet presAssocID="{8E13916E-44C2-4E68-92E6-88574A6E41C9}" presName="linNode" presStyleCnt="0"/>
      <dgm:spPr/>
    </dgm:pt>
    <dgm:pt modelId="{F0421630-3C88-4F13-86D7-1DCBED67E674}" type="pres">
      <dgm:prSet presAssocID="{8E13916E-44C2-4E68-92E6-88574A6E41C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F8105C8-0845-43E9-8F95-02BE7B030D7E}" type="pres">
      <dgm:prSet presAssocID="{8E13916E-44C2-4E68-92E6-88574A6E41C9}" presName="descendantText" presStyleLbl="alignAccFollowNode1" presStyleIdx="0" presStyleCnt="2">
        <dgm:presLayoutVars>
          <dgm:bulletEnabled val="1"/>
        </dgm:presLayoutVars>
      </dgm:prSet>
      <dgm:spPr/>
    </dgm:pt>
    <dgm:pt modelId="{F0E27276-F56E-4E53-BC03-EF0F824BA151}" type="pres">
      <dgm:prSet presAssocID="{9355C2F5-C87A-4552-8371-050A2D99CABB}" presName="sp" presStyleCnt="0"/>
      <dgm:spPr/>
    </dgm:pt>
    <dgm:pt modelId="{5E57FDEA-E257-44C7-91AD-3FD602F3D8F7}" type="pres">
      <dgm:prSet presAssocID="{81574ECC-29B6-4B27-9AC8-B1BB99E4A548}" presName="linNode" presStyleCnt="0"/>
      <dgm:spPr/>
    </dgm:pt>
    <dgm:pt modelId="{65C63EF5-89DD-4BBA-8363-53D21BEDDD7E}" type="pres">
      <dgm:prSet presAssocID="{81574ECC-29B6-4B27-9AC8-B1BB99E4A548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12ABB607-CABC-4043-9424-2E1461C2F029}" type="pres">
      <dgm:prSet presAssocID="{81574ECC-29B6-4B27-9AC8-B1BB99E4A548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AEEC7915-DAE0-4A6D-B400-D3A5C7993E76}" type="presOf" srcId="{8E13916E-44C2-4E68-92E6-88574A6E41C9}" destId="{F0421630-3C88-4F13-86D7-1DCBED67E674}" srcOrd="0" destOrd="0" presId="urn:microsoft.com/office/officeart/2005/8/layout/vList5"/>
    <dgm:cxn modelId="{3FC77533-C505-46DD-8AA5-746C4C4CD587}" srcId="{81574ECC-29B6-4B27-9AC8-B1BB99E4A548}" destId="{59DBBAEB-B4C0-4D58-AA35-FD536F5FFE15}" srcOrd="1" destOrd="0" parTransId="{1C34BE02-FCCD-4193-BB69-27EA2C79CC8E}" sibTransId="{68AF47DC-A364-4B97-A9F0-BCCFD5763F01}"/>
    <dgm:cxn modelId="{BAB1C65C-03CA-412A-B63F-374C020B3BDB}" srcId="{81574ECC-29B6-4B27-9AC8-B1BB99E4A548}" destId="{CDD5418B-413D-4E1D-A094-167B44B6887D}" srcOrd="0" destOrd="0" parTransId="{D59DF011-5907-410E-9AF9-AB96899C5F44}" sibTransId="{5A8ED580-C40D-4E41-B680-19F139062B09}"/>
    <dgm:cxn modelId="{4E91B84E-5B9A-468F-9B5C-F86189BE99DB}" type="presOf" srcId="{C302E164-C2BC-46A8-9862-044C09FD80F3}" destId="{DF8105C8-0845-43E9-8F95-02BE7B030D7E}" srcOrd="0" destOrd="0" presId="urn:microsoft.com/office/officeart/2005/8/layout/vList5"/>
    <dgm:cxn modelId="{A7FE9487-8850-43FE-8318-BBBC349194AD}" srcId="{8E13916E-44C2-4E68-92E6-88574A6E41C9}" destId="{C302E164-C2BC-46A8-9862-044C09FD80F3}" srcOrd="0" destOrd="0" parTransId="{09D58A85-532A-4A64-943C-A6A2A1AFF589}" sibTransId="{5D8A2E51-A79C-480C-AE29-7BF05E80C6EA}"/>
    <dgm:cxn modelId="{A2C5CE8E-3813-42BC-8184-E60B38A3F63D}" type="presOf" srcId="{CDD5418B-413D-4E1D-A094-167B44B6887D}" destId="{12ABB607-CABC-4043-9424-2E1461C2F029}" srcOrd="0" destOrd="0" presId="urn:microsoft.com/office/officeart/2005/8/layout/vList5"/>
    <dgm:cxn modelId="{1F7D2992-8872-463A-AB8F-A666ED1B3A27}" type="presOf" srcId="{101772B5-6555-491C-87CD-FCA55F584504}" destId="{12ABB607-CABC-4043-9424-2E1461C2F029}" srcOrd="0" destOrd="2" presId="urn:microsoft.com/office/officeart/2005/8/layout/vList5"/>
    <dgm:cxn modelId="{F899D0B1-87EC-4BC8-AE30-473A9FE76640}" srcId="{70B25889-9CC6-4111-AE9C-31B07765FCDF}" destId="{81574ECC-29B6-4B27-9AC8-B1BB99E4A548}" srcOrd="1" destOrd="0" parTransId="{1139290B-9A0F-4D7E-94B0-0C77F860C7B3}" sibTransId="{DFC43886-2383-4DA6-9261-F76A63298451}"/>
    <dgm:cxn modelId="{435FC1C4-EFB9-4EEE-BEA2-9BC820529A14}" type="presOf" srcId="{70B25889-9CC6-4111-AE9C-31B07765FCDF}" destId="{CEE334C1-DABD-4D2D-97DA-796F412F718B}" srcOrd="0" destOrd="0" presId="urn:microsoft.com/office/officeart/2005/8/layout/vList5"/>
    <dgm:cxn modelId="{DDC4FCD1-40F0-4B92-9DF5-F10EE55CD5C7}" type="presOf" srcId="{81574ECC-29B6-4B27-9AC8-B1BB99E4A548}" destId="{65C63EF5-89DD-4BBA-8363-53D21BEDDD7E}" srcOrd="0" destOrd="0" presId="urn:microsoft.com/office/officeart/2005/8/layout/vList5"/>
    <dgm:cxn modelId="{C11BA6D2-5851-4AD9-BB30-DFF566FA8324}" srcId="{81574ECC-29B6-4B27-9AC8-B1BB99E4A548}" destId="{101772B5-6555-491C-87CD-FCA55F584504}" srcOrd="2" destOrd="0" parTransId="{7BBCC2C0-FBC1-45EA-970E-BBA7F9D36182}" sibTransId="{A8A16C77-C6A8-4F60-B67E-2632A2FD0CA1}"/>
    <dgm:cxn modelId="{BFB427E7-1F7B-434B-9738-A6CA0F47A997}" type="presOf" srcId="{59DBBAEB-B4C0-4D58-AA35-FD536F5FFE15}" destId="{12ABB607-CABC-4043-9424-2E1461C2F029}" srcOrd="0" destOrd="1" presId="urn:microsoft.com/office/officeart/2005/8/layout/vList5"/>
    <dgm:cxn modelId="{C59F5FFD-322D-4B1F-999E-156135FE8AA1}" srcId="{70B25889-9CC6-4111-AE9C-31B07765FCDF}" destId="{8E13916E-44C2-4E68-92E6-88574A6E41C9}" srcOrd="0" destOrd="0" parTransId="{5F52D5CE-6FBE-4DA7-A2FE-3C12299CFDDA}" sibTransId="{9355C2F5-C87A-4552-8371-050A2D99CABB}"/>
    <dgm:cxn modelId="{69929BE9-DADA-4B8F-BF4F-A1B552F35FE1}" type="presParOf" srcId="{CEE334C1-DABD-4D2D-97DA-796F412F718B}" destId="{95FE9129-8349-4569-942A-42410182BCF8}" srcOrd="0" destOrd="0" presId="urn:microsoft.com/office/officeart/2005/8/layout/vList5"/>
    <dgm:cxn modelId="{244AEA65-B58E-41D3-90D6-4991F4112CD4}" type="presParOf" srcId="{95FE9129-8349-4569-942A-42410182BCF8}" destId="{F0421630-3C88-4F13-86D7-1DCBED67E674}" srcOrd="0" destOrd="0" presId="urn:microsoft.com/office/officeart/2005/8/layout/vList5"/>
    <dgm:cxn modelId="{FE904AA0-94A8-4054-A491-F062FCE9AEFE}" type="presParOf" srcId="{95FE9129-8349-4569-942A-42410182BCF8}" destId="{DF8105C8-0845-43E9-8F95-02BE7B030D7E}" srcOrd="1" destOrd="0" presId="urn:microsoft.com/office/officeart/2005/8/layout/vList5"/>
    <dgm:cxn modelId="{DE6D12B5-A04A-4564-ABA6-E7A78A3459D3}" type="presParOf" srcId="{CEE334C1-DABD-4D2D-97DA-796F412F718B}" destId="{F0E27276-F56E-4E53-BC03-EF0F824BA151}" srcOrd="1" destOrd="0" presId="urn:microsoft.com/office/officeart/2005/8/layout/vList5"/>
    <dgm:cxn modelId="{AF0F7171-2128-41DC-B6E6-0EE64C1B93B1}" type="presParOf" srcId="{CEE334C1-DABD-4D2D-97DA-796F412F718B}" destId="{5E57FDEA-E257-44C7-91AD-3FD602F3D8F7}" srcOrd="2" destOrd="0" presId="urn:microsoft.com/office/officeart/2005/8/layout/vList5"/>
    <dgm:cxn modelId="{C55CDE40-074B-4CDC-8FD9-46498B6F3252}" type="presParOf" srcId="{5E57FDEA-E257-44C7-91AD-3FD602F3D8F7}" destId="{65C63EF5-89DD-4BBA-8363-53D21BEDDD7E}" srcOrd="0" destOrd="0" presId="urn:microsoft.com/office/officeart/2005/8/layout/vList5"/>
    <dgm:cxn modelId="{F9D290FC-2923-4BFD-B03B-43394BF551FC}" type="presParOf" srcId="{5E57FDEA-E257-44C7-91AD-3FD602F3D8F7}" destId="{12ABB607-CABC-4043-9424-2E1461C2F0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0AAA264-E6F5-4435-B461-A8720ABFD5CA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2F900CB-4B5F-4187-965C-8B7C10D41046}">
      <dgm:prSet phldrT="[Text]"/>
      <dgm:spPr/>
      <dgm:t>
        <a:bodyPr/>
        <a:lstStyle/>
        <a:p>
          <a:r>
            <a:rPr lang="en-US" dirty="0"/>
            <a:t>Too much risk</a:t>
          </a:r>
        </a:p>
      </dgm:t>
    </dgm:pt>
    <dgm:pt modelId="{97591264-A428-40B1-9597-BDBAE2BE15BD}" type="parTrans" cxnId="{EC272BF4-1282-42D7-9663-49F7244D737C}">
      <dgm:prSet/>
      <dgm:spPr/>
      <dgm:t>
        <a:bodyPr/>
        <a:lstStyle/>
        <a:p>
          <a:endParaRPr lang="en-US"/>
        </a:p>
      </dgm:t>
    </dgm:pt>
    <dgm:pt modelId="{C8157561-9049-422B-A989-15CAC7ED1C5D}" type="sibTrans" cxnId="{EC272BF4-1282-42D7-9663-49F7244D737C}">
      <dgm:prSet/>
      <dgm:spPr/>
      <dgm:t>
        <a:bodyPr/>
        <a:lstStyle/>
        <a:p>
          <a:endParaRPr lang="en-US"/>
        </a:p>
      </dgm:t>
    </dgm:pt>
    <dgm:pt modelId="{A4E8FC69-3D9C-4B51-8C33-EA1372EFBDB0}">
      <dgm:prSet phldrT="[Text]"/>
      <dgm:spPr/>
      <dgm:t>
        <a:bodyPr/>
        <a:lstStyle/>
        <a:p>
          <a:r>
            <a:rPr lang="en-US" dirty="0"/>
            <a:t>Prohibitive cost</a:t>
          </a:r>
        </a:p>
      </dgm:t>
    </dgm:pt>
    <dgm:pt modelId="{F96D19B4-5E74-4DA1-B571-6FD5D7DADDD4}" type="parTrans" cxnId="{596F632C-7D73-4DB9-ACD7-25A37AED2E03}">
      <dgm:prSet/>
      <dgm:spPr/>
      <dgm:t>
        <a:bodyPr/>
        <a:lstStyle/>
        <a:p>
          <a:endParaRPr lang="en-US"/>
        </a:p>
      </dgm:t>
    </dgm:pt>
    <dgm:pt modelId="{38677CDC-D6D7-497D-BD2E-372D9CA35EBA}" type="sibTrans" cxnId="{596F632C-7D73-4DB9-ACD7-25A37AED2E03}">
      <dgm:prSet/>
      <dgm:spPr/>
      <dgm:t>
        <a:bodyPr/>
        <a:lstStyle/>
        <a:p>
          <a:endParaRPr lang="en-US"/>
        </a:p>
      </dgm:t>
    </dgm:pt>
    <dgm:pt modelId="{0B0ACBF4-BC57-443F-AE36-3356F7BEE468}">
      <dgm:prSet phldrT="[Text]"/>
      <dgm:spPr/>
      <dgm:t>
        <a:bodyPr/>
        <a:lstStyle/>
        <a:p>
          <a:r>
            <a:rPr lang="en-US" dirty="0"/>
            <a:t>User reluctance</a:t>
          </a:r>
        </a:p>
      </dgm:t>
    </dgm:pt>
    <dgm:pt modelId="{154BDBD4-08AE-4287-94B1-9B4CF5C76ADC}" type="parTrans" cxnId="{5FACD269-C609-4DB5-AD70-55477DDE2CBD}">
      <dgm:prSet/>
      <dgm:spPr/>
      <dgm:t>
        <a:bodyPr/>
        <a:lstStyle/>
        <a:p>
          <a:endParaRPr lang="en-US"/>
        </a:p>
      </dgm:t>
    </dgm:pt>
    <dgm:pt modelId="{F4A19230-D43E-4709-B65A-7409656A67CD}" type="sibTrans" cxnId="{5FACD269-C609-4DB5-AD70-55477DDE2CBD}">
      <dgm:prSet/>
      <dgm:spPr/>
      <dgm:t>
        <a:bodyPr/>
        <a:lstStyle/>
        <a:p>
          <a:endParaRPr lang="en-US"/>
        </a:p>
      </dgm:t>
    </dgm:pt>
    <dgm:pt modelId="{A22F609B-2FBE-4AEE-9F25-62906DD1EA43}">
      <dgm:prSet phldrT="[Text]"/>
      <dgm:spPr/>
      <dgm:t>
        <a:bodyPr/>
        <a:lstStyle/>
        <a:p>
          <a:r>
            <a:rPr lang="en-US" dirty="0"/>
            <a:t>Limited business agility</a:t>
          </a:r>
        </a:p>
      </dgm:t>
    </dgm:pt>
    <dgm:pt modelId="{2EA221F5-ABD7-4B13-B122-5D4A32B79FBF}" type="parTrans" cxnId="{A2DF0A11-84F0-4EDF-BA68-F2E47EB3513F}">
      <dgm:prSet/>
      <dgm:spPr/>
      <dgm:t>
        <a:bodyPr/>
        <a:lstStyle/>
        <a:p>
          <a:endParaRPr lang="en-US"/>
        </a:p>
      </dgm:t>
    </dgm:pt>
    <dgm:pt modelId="{03A867B8-9848-46F1-8700-2F4AE6AA01A2}" type="sibTrans" cxnId="{A2DF0A11-84F0-4EDF-BA68-F2E47EB3513F}">
      <dgm:prSet/>
      <dgm:spPr/>
      <dgm:t>
        <a:bodyPr/>
        <a:lstStyle/>
        <a:p>
          <a:endParaRPr lang="en-US"/>
        </a:p>
      </dgm:t>
    </dgm:pt>
    <dgm:pt modelId="{8768C743-6A6A-4E62-9B09-D987C4B28783}">
      <dgm:prSet phldrT="[Text]"/>
      <dgm:spPr/>
      <dgm:t>
        <a:bodyPr/>
        <a:lstStyle/>
        <a:p>
          <a:r>
            <a:rPr lang="en-US" dirty="0"/>
            <a:t>Speed of delivery</a:t>
          </a:r>
        </a:p>
      </dgm:t>
    </dgm:pt>
    <dgm:pt modelId="{C232FC48-C0CF-4471-8143-104E625A806A}" type="parTrans" cxnId="{48FF0C93-3330-4385-A13D-897675B6D409}">
      <dgm:prSet/>
      <dgm:spPr/>
      <dgm:t>
        <a:bodyPr/>
        <a:lstStyle/>
        <a:p>
          <a:endParaRPr lang="en-US"/>
        </a:p>
      </dgm:t>
    </dgm:pt>
    <dgm:pt modelId="{960ACD7A-F024-4B80-8246-FC1C4F9DCE98}" type="sibTrans" cxnId="{48FF0C93-3330-4385-A13D-897675B6D409}">
      <dgm:prSet/>
      <dgm:spPr/>
      <dgm:t>
        <a:bodyPr/>
        <a:lstStyle/>
        <a:p>
          <a:endParaRPr lang="en-US"/>
        </a:p>
      </dgm:t>
    </dgm:pt>
    <dgm:pt modelId="{8C48E270-3206-45E3-B8AD-4AC029D2AF2F}" type="pres">
      <dgm:prSet presAssocID="{60AAA264-E6F5-4435-B461-A8720ABFD5CA}" presName="diagram" presStyleCnt="0">
        <dgm:presLayoutVars>
          <dgm:dir/>
          <dgm:resizeHandles val="exact"/>
        </dgm:presLayoutVars>
      </dgm:prSet>
      <dgm:spPr/>
    </dgm:pt>
    <dgm:pt modelId="{BBAAA064-E274-4077-A82C-D36B8A8D81B0}" type="pres">
      <dgm:prSet presAssocID="{92F900CB-4B5F-4187-965C-8B7C10D41046}" presName="node" presStyleLbl="node1" presStyleIdx="0" presStyleCnt="5">
        <dgm:presLayoutVars>
          <dgm:bulletEnabled val="1"/>
        </dgm:presLayoutVars>
      </dgm:prSet>
      <dgm:spPr/>
    </dgm:pt>
    <dgm:pt modelId="{34030459-97F8-4111-A812-8B82E125108C}" type="pres">
      <dgm:prSet presAssocID="{C8157561-9049-422B-A989-15CAC7ED1C5D}" presName="sibTrans" presStyleCnt="0"/>
      <dgm:spPr/>
    </dgm:pt>
    <dgm:pt modelId="{CE57243C-AD0D-40C3-A02B-A485060B8601}" type="pres">
      <dgm:prSet presAssocID="{A4E8FC69-3D9C-4B51-8C33-EA1372EFBDB0}" presName="node" presStyleLbl="node1" presStyleIdx="1" presStyleCnt="5">
        <dgm:presLayoutVars>
          <dgm:bulletEnabled val="1"/>
        </dgm:presLayoutVars>
      </dgm:prSet>
      <dgm:spPr/>
    </dgm:pt>
    <dgm:pt modelId="{414DCA5C-4894-4F80-B7BA-26D5F7C12EF7}" type="pres">
      <dgm:prSet presAssocID="{38677CDC-D6D7-497D-BD2E-372D9CA35EBA}" presName="sibTrans" presStyleCnt="0"/>
      <dgm:spPr/>
    </dgm:pt>
    <dgm:pt modelId="{E53859B9-C05C-4DD0-BAFF-A09340520504}" type="pres">
      <dgm:prSet presAssocID="{0B0ACBF4-BC57-443F-AE36-3356F7BEE468}" presName="node" presStyleLbl="node1" presStyleIdx="2" presStyleCnt="5">
        <dgm:presLayoutVars>
          <dgm:bulletEnabled val="1"/>
        </dgm:presLayoutVars>
      </dgm:prSet>
      <dgm:spPr/>
    </dgm:pt>
    <dgm:pt modelId="{2C40C96D-8925-440E-BDC0-4E97CBB4152B}" type="pres">
      <dgm:prSet presAssocID="{F4A19230-D43E-4709-B65A-7409656A67CD}" presName="sibTrans" presStyleCnt="0"/>
      <dgm:spPr/>
    </dgm:pt>
    <dgm:pt modelId="{DF19EDF3-B41B-4472-A7B9-4304CB88E859}" type="pres">
      <dgm:prSet presAssocID="{A22F609B-2FBE-4AEE-9F25-62906DD1EA43}" presName="node" presStyleLbl="node1" presStyleIdx="3" presStyleCnt="5">
        <dgm:presLayoutVars>
          <dgm:bulletEnabled val="1"/>
        </dgm:presLayoutVars>
      </dgm:prSet>
      <dgm:spPr/>
    </dgm:pt>
    <dgm:pt modelId="{98D033B0-EC86-4A39-9950-797F1C97E8BC}" type="pres">
      <dgm:prSet presAssocID="{03A867B8-9848-46F1-8700-2F4AE6AA01A2}" presName="sibTrans" presStyleCnt="0"/>
      <dgm:spPr/>
    </dgm:pt>
    <dgm:pt modelId="{AB657EB5-5F37-4425-AE42-7DD5203BFA56}" type="pres">
      <dgm:prSet presAssocID="{8768C743-6A6A-4E62-9B09-D987C4B28783}" presName="node" presStyleLbl="node1" presStyleIdx="4" presStyleCnt="5">
        <dgm:presLayoutVars>
          <dgm:bulletEnabled val="1"/>
        </dgm:presLayoutVars>
      </dgm:prSet>
      <dgm:spPr/>
    </dgm:pt>
  </dgm:ptLst>
  <dgm:cxnLst>
    <dgm:cxn modelId="{A2DF0A11-84F0-4EDF-BA68-F2E47EB3513F}" srcId="{60AAA264-E6F5-4435-B461-A8720ABFD5CA}" destId="{A22F609B-2FBE-4AEE-9F25-62906DD1EA43}" srcOrd="3" destOrd="0" parTransId="{2EA221F5-ABD7-4B13-B122-5D4A32B79FBF}" sibTransId="{03A867B8-9848-46F1-8700-2F4AE6AA01A2}"/>
    <dgm:cxn modelId="{463EF31A-A597-4976-BA4E-00F551FFA2CC}" type="presOf" srcId="{92F900CB-4B5F-4187-965C-8B7C10D41046}" destId="{BBAAA064-E274-4077-A82C-D36B8A8D81B0}" srcOrd="0" destOrd="0" presId="urn:microsoft.com/office/officeart/2005/8/layout/default"/>
    <dgm:cxn modelId="{596F632C-7D73-4DB9-ACD7-25A37AED2E03}" srcId="{60AAA264-E6F5-4435-B461-A8720ABFD5CA}" destId="{A4E8FC69-3D9C-4B51-8C33-EA1372EFBDB0}" srcOrd="1" destOrd="0" parTransId="{F96D19B4-5E74-4DA1-B571-6FD5D7DADDD4}" sibTransId="{38677CDC-D6D7-497D-BD2E-372D9CA35EBA}"/>
    <dgm:cxn modelId="{F763EE5E-B783-4CDF-89B8-90B25F2773FF}" type="presOf" srcId="{8768C743-6A6A-4E62-9B09-D987C4B28783}" destId="{AB657EB5-5F37-4425-AE42-7DD5203BFA56}" srcOrd="0" destOrd="0" presId="urn:microsoft.com/office/officeart/2005/8/layout/default"/>
    <dgm:cxn modelId="{5FACD269-C609-4DB5-AD70-55477DDE2CBD}" srcId="{60AAA264-E6F5-4435-B461-A8720ABFD5CA}" destId="{0B0ACBF4-BC57-443F-AE36-3356F7BEE468}" srcOrd="2" destOrd="0" parTransId="{154BDBD4-08AE-4287-94B1-9B4CF5C76ADC}" sibTransId="{F4A19230-D43E-4709-B65A-7409656A67CD}"/>
    <dgm:cxn modelId="{99EC8086-B24A-40A3-900A-A4CE4BDA4070}" type="presOf" srcId="{A4E8FC69-3D9C-4B51-8C33-EA1372EFBDB0}" destId="{CE57243C-AD0D-40C3-A02B-A485060B8601}" srcOrd="0" destOrd="0" presId="urn:microsoft.com/office/officeart/2005/8/layout/default"/>
    <dgm:cxn modelId="{48FF0C93-3330-4385-A13D-897675B6D409}" srcId="{60AAA264-E6F5-4435-B461-A8720ABFD5CA}" destId="{8768C743-6A6A-4E62-9B09-D987C4B28783}" srcOrd="4" destOrd="0" parTransId="{C232FC48-C0CF-4471-8143-104E625A806A}" sibTransId="{960ACD7A-F024-4B80-8246-FC1C4F9DCE98}"/>
    <dgm:cxn modelId="{B69C47CB-4F65-4F5C-94C2-0EE8C31509A3}" type="presOf" srcId="{60AAA264-E6F5-4435-B461-A8720ABFD5CA}" destId="{8C48E270-3206-45E3-B8AD-4AC029D2AF2F}" srcOrd="0" destOrd="0" presId="urn:microsoft.com/office/officeart/2005/8/layout/default"/>
    <dgm:cxn modelId="{1A286ED1-835C-491B-8FC5-9DE49C05D17B}" type="presOf" srcId="{A22F609B-2FBE-4AEE-9F25-62906DD1EA43}" destId="{DF19EDF3-B41B-4472-A7B9-4304CB88E859}" srcOrd="0" destOrd="0" presId="urn:microsoft.com/office/officeart/2005/8/layout/default"/>
    <dgm:cxn modelId="{9876F9D5-EF99-4F61-8DDD-8C3CB7D1A7A6}" type="presOf" srcId="{0B0ACBF4-BC57-443F-AE36-3356F7BEE468}" destId="{E53859B9-C05C-4DD0-BAFF-A09340520504}" srcOrd="0" destOrd="0" presId="urn:microsoft.com/office/officeart/2005/8/layout/default"/>
    <dgm:cxn modelId="{EC272BF4-1282-42D7-9663-49F7244D737C}" srcId="{60AAA264-E6F5-4435-B461-A8720ABFD5CA}" destId="{92F900CB-4B5F-4187-965C-8B7C10D41046}" srcOrd="0" destOrd="0" parTransId="{97591264-A428-40B1-9597-BDBAE2BE15BD}" sibTransId="{C8157561-9049-422B-A989-15CAC7ED1C5D}"/>
    <dgm:cxn modelId="{24A9D936-90CE-4256-A427-1FC89D88046D}" type="presParOf" srcId="{8C48E270-3206-45E3-B8AD-4AC029D2AF2F}" destId="{BBAAA064-E274-4077-A82C-D36B8A8D81B0}" srcOrd="0" destOrd="0" presId="urn:microsoft.com/office/officeart/2005/8/layout/default"/>
    <dgm:cxn modelId="{15523016-B199-4AAB-BD90-FDB801616F78}" type="presParOf" srcId="{8C48E270-3206-45E3-B8AD-4AC029D2AF2F}" destId="{34030459-97F8-4111-A812-8B82E125108C}" srcOrd="1" destOrd="0" presId="urn:microsoft.com/office/officeart/2005/8/layout/default"/>
    <dgm:cxn modelId="{018E644E-BF95-4344-B8E9-EAC358CC01A6}" type="presParOf" srcId="{8C48E270-3206-45E3-B8AD-4AC029D2AF2F}" destId="{CE57243C-AD0D-40C3-A02B-A485060B8601}" srcOrd="2" destOrd="0" presId="urn:microsoft.com/office/officeart/2005/8/layout/default"/>
    <dgm:cxn modelId="{57EAB7F2-1160-4819-AB17-587C83B7052F}" type="presParOf" srcId="{8C48E270-3206-45E3-B8AD-4AC029D2AF2F}" destId="{414DCA5C-4894-4F80-B7BA-26D5F7C12EF7}" srcOrd="3" destOrd="0" presId="urn:microsoft.com/office/officeart/2005/8/layout/default"/>
    <dgm:cxn modelId="{35884B00-B96F-4922-B1E8-00C7725DCCBD}" type="presParOf" srcId="{8C48E270-3206-45E3-B8AD-4AC029D2AF2F}" destId="{E53859B9-C05C-4DD0-BAFF-A09340520504}" srcOrd="4" destOrd="0" presId="urn:microsoft.com/office/officeart/2005/8/layout/default"/>
    <dgm:cxn modelId="{90A7BBB0-A7BF-4915-AA61-C6612B0E7F0B}" type="presParOf" srcId="{8C48E270-3206-45E3-B8AD-4AC029D2AF2F}" destId="{2C40C96D-8925-440E-BDC0-4E97CBB4152B}" srcOrd="5" destOrd="0" presId="urn:microsoft.com/office/officeart/2005/8/layout/default"/>
    <dgm:cxn modelId="{51B13B9A-889E-4496-8C1A-84C5F51E1C54}" type="presParOf" srcId="{8C48E270-3206-45E3-B8AD-4AC029D2AF2F}" destId="{DF19EDF3-B41B-4472-A7B9-4304CB88E859}" srcOrd="6" destOrd="0" presId="urn:microsoft.com/office/officeart/2005/8/layout/default"/>
    <dgm:cxn modelId="{BF39A7D7-5647-4705-99F9-DDDA46C4696A}" type="presParOf" srcId="{8C48E270-3206-45E3-B8AD-4AC029D2AF2F}" destId="{98D033B0-EC86-4A39-9950-797F1C97E8BC}" srcOrd="7" destOrd="0" presId="urn:microsoft.com/office/officeart/2005/8/layout/default"/>
    <dgm:cxn modelId="{251AC7FC-E524-461A-A735-46991B9066BC}" type="presParOf" srcId="{8C48E270-3206-45E3-B8AD-4AC029D2AF2F}" destId="{AB657EB5-5F37-4425-AE42-7DD5203BFA5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89F62E3-F8DC-499F-888B-438977D332DB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FCE653D-AAF6-4E25-BFD6-8ABD6814B56D}">
      <dgm:prSet custT="1"/>
      <dgm:spPr/>
      <dgm:t>
        <a:bodyPr/>
        <a:lstStyle/>
        <a:p>
          <a:pPr rtl="0"/>
          <a:r>
            <a:rPr lang="en-US" sz="2400" dirty="0"/>
            <a:t>The same data element stored in different formats</a:t>
          </a:r>
        </a:p>
      </dgm:t>
    </dgm:pt>
    <dgm:pt modelId="{AF6693A9-3B5D-45B8-A07E-2FC1316539E9}" type="parTrans" cxnId="{DF82508D-9176-4E6D-9B5D-6DEFA26721B9}">
      <dgm:prSet/>
      <dgm:spPr/>
      <dgm:t>
        <a:bodyPr/>
        <a:lstStyle/>
        <a:p>
          <a:endParaRPr lang="en-US" sz="2000"/>
        </a:p>
      </dgm:t>
    </dgm:pt>
    <dgm:pt modelId="{0099075F-E652-4A55-A700-CF33306D1BBA}" type="sibTrans" cxnId="{DF82508D-9176-4E6D-9B5D-6DEFA26721B9}">
      <dgm:prSet/>
      <dgm:spPr/>
      <dgm:t>
        <a:bodyPr/>
        <a:lstStyle/>
        <a:p>
          <a:endParaRPr lang="en-US" sz="2000"/>
        </a:p>
      </dgm:t>
    </dgm:pt>
    <dgm:pt modelId="{6CF7E3B1-F66F-43AD-B14F-B1E83C453F2E}">
      <dgm:prSet custT="1"/>
      <dgm:spPr/>
      <dgm:t>
        <a:bodyPr/>
        <a:lstStyle/>
        <a:p>
          <a:pPr rtl="0"/>
          <a:r>
            <a:rPr lang="en-US" sz="2400" dirty="0"/>
            <a:t>Redundant data across the organization</a:t>
          </a:r>
          <a:endParaRPr lang="en-US" sz="3200" dirty="0"/>
        </a:p>
      </dgm:t>
    </dgm:pt>
    <dgm:pt modelId="{ACF88987-4B86-46AC-B785-4EF88EF6A449}" type="parTrans" cxnId="{EC3040F6-C1A1-4A9A-B20C-47277151A143}">
      <dgm:prSet/>
      <dgm:spPr/>
      <dgm:t>
        <a:bodyPr/>
        <a:lstStyle/>
        <a:p>
          <a:endParaRPr lang="en-US" sz="2000"/>
        </a:p>
      </dgm:t>
    </dgm:pt>
    <dgm:pt modelId="{BAE9A67D-1F2D-4161-B454-B553B40873BD}" type="sibTrans" cxnId="{EC3040F6-C1A1-4A9A-B20C-47277151A143}">
      <dgm:prSet/>
      <dgm:spPr/>
      <dgm:t>
        <a:bodyPr/>
        <a:lstStyle/>
        <a:p>
          <a:endParaRPr lang="en-US" sz="2000"/>
        </a:p>
      </dgm:t>
    </dgm:pt>
    <dgm:pt modelId="{A4EB71F7-83EC-4DDE-93BD-CC270709DF0A}">
      <dgm:prSet custT="1"/>
      <dgm:spPr/>
      <dgm:t>
        <a:bodyPr/>
        <a:lstStyle/>
        <a:p>
          <a:pPr rtl="0"/>
          <a:r>
            <a:rPr lang="en-US" sz="2400" dirty="0"/>
            <a:t>Different naming conventions</a:t>
          </a:r>
        </a:p>
      </dgm:t>
    </dgm:pt>
    <dgm:pt modelId="{9E18EDFF-9EF4-4112-A3E5-C91736BBB1A5}" type="parTrans" cxnId="{497926B6-6F95-48BD-8AC0-E378EE6186AC}">
      <dgm:prSet/>
      <dgm:spPr/>
      <dgm:t>
        <a:bodyPr/>
        <a:lstStyle/>
        <a:p>
          <a:endParaRPr lang="en-US" sz="2000"/>
        </a:p>
      </dgm:t>
    </dgm:pt>
    <dgm:pt modelId="{CCE12027-BAE2-4AE1-AE90-E5078CD52A07}" type="sibTrans" cxnId="{497926B6-6F95-48BD-8AC0-E378EE6186AC}">
      <dgm:prSet/>
      <dgm:spPr/>
      <dgm:t>
        <a:bodyPr/>
        <a:lstStyle/>
        <a:p>
          <a:endParaRPr lang="en-US" sz="2000"/>
        </a:p>
      </dgm:t>
    </dgm:pt>
    <dgm:pt modelId="{E7E5B36F-A19D-4416-AC60-E15E0EF96E23}">
      <dgm:prSet custT="1"/>
      <dgm:spPr/>
      <dgm:t>
        <a:bodyPr/>
        <a:lstStyle/>
        <a:p>
          <a:pPr rtl="0"/>
          <a:r>
            <a:rPr lang="en-US" sz="1800" dirty="0"/>
            <a:t>“Management Information Systems” versus “MIS” versus “Man. Info. Sys.”</a:t>
          </a:r>
        </a:p>
      </dgm:t>
    </dgm:pt>
    <dgm:pt modelId="{ADE5B560-31DF-4A05-8669-44A2A7AF2A4B}" type="parTrans" cxnId="{D445FE34-F16E-4E59-B54A-2D6ED078A0F0}">
      <dgm:prSet/>
      <dgm:spPr/>
      <dgm:t>
        <a:bodyPr/>
        <a:lstStyle/>
        <a:p>
          <a:endParaRPr lang="en-US" sz="2000"/>
        </a:p>
      </dgm:t>
    </dgm:pt>
    <dgm:pt modelId="{A50583E5-42F3-4FDF-8B38-DE0856BE9B3B}" type="sibTrans" cxnId="{D445FE34-F16E-4E59-B54A-2D6ED078A0F0}">
      <dgm:prSet/>
      <dgm:spPr/>
      <dgm:t>
        <a:bodyPr/>
        <a:lstStyle/>
        <a:p>
          <a:endParaRPr lang="en-US" sz="2000"/>
        </a:p>
      </dgm:t>
    </dgm:pt>
    <dgm:pt modelId="{00AC8B65-8F95-4074-81D6-8F9BD39CC077}">
      <dgm:prSet custT="1"/>
      <dgm:spPr/>
      <dgm:t>
        <a:bodyPr/>
        <a:lstStyle/>
        <a:p>
          <a:pPr rtl="0"/>
          <a:r>
            <a:rPr lang="en-US" sz="2400"/>
            <a:t>Different unique identifiers used</a:t>
          </a:r>
        </a:p>
      </dgm:t>
    </dgm:pt>
    <dgm:pt modelId="{1B57FE73-5FAE-4B9B-99B0-527874E11DE0}" type="parTrans" cxnId="{328CC625-ABFD-4481-8BEC-27311526D282}">
      <dgm:prSet/>
      <dgm:spPr/>
      <dgm:t>
        <a:bodyPr/>
        <a:lstStyle/>
        <a:p>
          <a:endParaRPr lang="en-US" sz="2000"/>
        </a:p>
      </dgm:t>
    </dgm:pt>
    <dgm:pt modelId="{A318F50B-0437-4047-A95D-BFA728F94D91}" type="sibTrans" cxnId="{328CC625-ABFD-4481-8BEC-27311526D282}">
      <dgm:prSet/>
      <dgm:spPr/>
      <dgm:t>
        <a:bodyPr/>
        <a:lstStyle/>
        <a:p>
          <a:endParaRPr lang="en-US" sz="2000"/>
        </a:p>
      </dgm:t>
    </dgm:pt>
    <dgm:pt modelId="{3E2595EE-63F6-4BCB-B56E-6FB681797EFE}">
      <dgm:prSet custT="1"/>
      <dgm:spPr/>
      <dgm:t>
        <a:bodyPr/>
        <a:lstStyle/>
        <a:p>
          <a:pPr rtl="0"/>
          <a:r>
            <a:rPr lang="en-US" sz="1800" dirty="0" err="1"/>
            <a:t>AccessNet</a:t>
          </a:r>
          <a:r>
            <a:rPr lang="en-US" sz="1800" dirty="0"/>
            <a:t> account versus Temple ID</a:t>
          </a:r>
        </a:p>
      </dgm:t>
    </dgm:pt>
    <dgm:pt modelId="{23AC4042-CAB7-45B4-B5FC-636DC9AB31DC}" type="parTrans" cxnId="{683F2700-9B04-4F21-AA20-7A3D577BA7C3}">
      <dgm:prSet/>
      <dgm:spPr/>
      <dgm:t>
        <a:bodyPr/>
        <a:lstStyle/>
        <a:p>
          <a:endParaRPr lang="en-US" sz="2000"/>
        </a:p>
      </dgm:t>
    </dgm:pt>
    <dgm:pt modelId="{04E69618-3A6F-4077-8D36-6B3E11C3C076}" type="sibTrans" cxnId="{683F2700-9B04-4F21-AA20-7A3D577BA7C3}">
      <dgm:prSet/>
      <dgm:spPr/>
      <dgm:t>
        <a:bodyPr/>
        <a:lstStyle/>
        <a:p>
          <a:endParaRPr lang="en-US" sz="2000"/>
        </a:p>
      </dgm:t>
    </dgm:pt>
    <dgm:pt modelId="{8BDA5DB2-4FF0-4277-AFB8-8CA6AB87E6FB}">
      <dgm:prSet custT="1"/>
      <dgm:spPr/>
      <dgm:t>
        <a:bodyPr/>
        <a:lstStyle/>
        <a:p>
          <a:pPr rtl="0"/>
          <a:r>
            <a:rPr lang="en-US" sz="1800" dirty="0"/>
            <a:t>Customer record maintained by accounts receivable and marketing</a:t>
          </a:r>
        </a:p>
      </dgm:t>
    </dgm:pt>
    <dgm:pt modelId="{1B119D8D-CA40-4CCD-BFE5-72C02FCBD9FE}" type="parTrans" cxnId="{E886B934-92B2-4700-BA2D-E934D2E9C931}">
      <dgm:prSet/>
      <dgm:spPr/>
      <dgm:t>
        <a:bodyPr/>
        <a:lstStyle/>
        <a:p>
          <a:endParaRPr lang="en-US"/>
        </a:p>
      </dgm:t>
    </dgm:pt>
    <dgm:pt modelId="{D97746AF-65AE-46D7-A1AE-622BC019ADC0}" type="sibTrans" cxnId="{E886B934-92B2-4700-BA2D-E934D2E9C931}">
      <dgm:prSet/>
      <dgm:spPr/>
      <dgm:t>
        <a:bodyPr/>
        <a:lstStyle/>
        <a:p>
          <a:endParaRPr lang="en-US"/>
        </a:p>
      </dgm:t>
    </dgm:pt>
    <dgm:pt modelId="{605707A3-96A4-4A9C-B61A-505C369287D6}">
      <dgm:prSet custT="1"/>
      <dgm:spPr/>
      <dgm:t>
        <a:bodyPr/>
        <a:lstStyle/>
        <a:p>
          <a:pPr rtl="0"/>
          <a:r>
            <a:rPr lang="en-US" sz="1800" dirty="0"/>
            <a:t>Social Security number (123-45-6789 versus 123456789)</a:t>
          </a:r>
        </a:p>
      </dgm:t>
    </dgm:pt>
    <dgm:pt modelId="{33CA0DE0-4E4A-4729-8F39-8374B86B40EC}" type="parTrans" cxnId="{DE02E052-0828-4D14-87CE-13FFD2180DF2}">
      <dgm:prSet/>
      <dgm:spPr/>
      <dgm:t>
        <a:bodyPr/>
        <a:lstStyle/>
        <a:p>
          <a:endParaRPr lang="en-US"/>
        </a:p>
      </dgm:t>
    </dgm:pt>
    <dgm:pt modelId="{513F69F1-226D-46B8-B14E-1ABB08BF17FD}" type="sibTrans" cxnId="{DE02E052-0828-4D14-87CE-13FFD2180DF2}">
      <dgm:prSet/>
      <dgm:spPr/>
      <dgm:t>
        <a:bodyPr/>
        <a:lstStyle/>
        <a:p>
          <a:endParaRPr lang="en-US"/>
        </a:p>
      </dgm:t>
    </dgm:pt>
    <dgm:pt modelId="{2845631C-C66D-4F62-9F97-2C8B78DB84AE}">
      <dgm:prSet custT="1"/>
      <dgm:spPr/>
      <dgm:t>
        <a:bodyPr/>
        <a:lstStyle/>
        <a:p>
          <a:pPr rtl="0"/>
          <a:r>
            <a:rPr lang="en-US" sz="1800" dirty="0"/>
            <a:t>Date (10/9/2015 versus 9/10/2015)</a:t>
          </a:r>
        </a:p>
      </dgm:t>
    </dgm:pt>
    <dgm:pt modelId="{FFF0EE4C-7B17-4458-9646-AED86E9A689F}" type="parTrans" cxnId="{D53E0D81-C6C0-44B6-9865-A93B61F6C89B}">
      <dgm:prSet/>
      <dgm:spPr/>
      <dgm:t>
        <a:bodyPr/>
        <a:lstStyle/>
        <a:p>
          <a:endParaRPr lang="en-US"/>
        </a:p>
      </dgm:t>
    </dgm:pt>
    <dgm:pt modelId="{07B33FEF-EB36-4BCF-8530-AC29488812E4}" type="sibTrans" cxnId="{D53E0D81-C6C0-44B6-9865-A93B61F6C89B}">
      <dgm:prSet/>
      <dgm:spPr/>
      <dgm:t>
        <a:bodyPr/>
        <a:lstStyle/>
        <a:p>
          <a:endParaRPr lang="en-US"/>
        </a:p>
      </dgm:t>
    </dgm:pt>
    <dgm:pt modelId="{8A419CFF-A1AC-490C-9373-E59963740B36}" type="pres">
      <dgm:prSet presAssocID="{B89F62E3-F8DC-499F-888B-438977D332DB}" presName="diagram" presStyleCnt="0">
        <dgm:presLayoutVars>
          <dgm:dir/>
          <dgm:resizeHandles val="exact"/>
        </dgm:presLayoutVars>
      </dgm:prSet>
      <dgm:spPr/>
    </dgm:pt>
    <dgm:pt modelId="{C612F97C-EAC8-42FE-A78F-064771A4BB3C}" type="pres">
      <dgm:prSet presAssocID="{AFCE653D-AAF6-4E25-BFD6-8ABD6814B56D}" presName="node" presStyleLbl="node1" presStyleIdx="0" presStyleCnt="4">
        <dgm:presLayoutVars>
          <dgm:bulletEnabled val="1"/>
        </dgm:presLayoutVars>
      </dgm:prSet>
      <dgm:spPr/>
    </dgm:pt>
    <dgm:pt modelId="{A85E38EC-897B-4457-83BC-3B18D36CDF08}" type="pres">
      <dgm:prSet presAssocID="{0099075F-E652-4A55-A700-CF33306D1BBA}" presName="sibTrans" presStyleCnt="0"/>
      <dgm:spPr/>
    </dgm:pt>
    <dgm:pt modelId="{D9F415E5-F0AA-4265-9A30-DFBC09A290E9}" type="pres">
      <dgm:prSet presAssocID="{6CF7E3B1-F66F-43AD-B14F-B1E83C453F2E}" presName="node" presStyleLbl="node1" presStyleIdx="1" presStyleCnt="4">
        <dgm:presLayoutVars>
          <dgm:bulletEnabled val="1"/>
        </dgm:presLayoutVars>
      </dgm:prSet>
      <dgm:spPr/>
    </dgm:pt>
    <dgm:pt modelId="{ED987835-6C78-4F6E-A36F-DDF0B2849D44}" type="pres">
      <dgm:prSet presAssocID="{BAE9A67D-1F2D-4161-B454-B553B40873BD}" presName="sibTrans" presStyleCnt="0"/>
      <dgm:spPr/>
    </dgm:pt>
    <dgm:pt modelId="{CE398E1B-F407-4ACA-BA4D-DAD8E6288E6B}" type="pres">
      <dgm:prSet presAssocID="{A4EB71F7-83EC-4DDE-93BD-CC270709DF0A}" presName="node" presStyleLbl="node1" presStyleIdx="2" presStyleCnt="4">
        <dgm:presLayoutVars>
          <dgm:bulletEnabled val="1"/>
        </dgm:presLayoutVars>
      </dgm:prSet>
      <dgm:spPr/>
    </dgm:pt>
    <dgm:pt modelId="{3A48F7C6-F3A4-4892-8932-0A0DD753BDA9}" type="pres">
      <dgm:prSet presAssocID="{CCE12027-BAE2-4AE1-AE90-E5078CD52A07}" presName="sibTrans" presStyleCnt="0"/>
      <dgm:spPr/>
    </dgm:pt>
    <dgm:pt modelId="{35D40841-A791-4581-85A0-EE1EBFBAD519}" type="pres">
      <dgm:prSet presAssocID="{00AC8B65-8F95-4074-81D6-8F9BD39CC077}" presName="node" presStyleLbl="node1" presStyleIdx="3" presStyleCnt="4">
        <dgm:presLayoutVars>
          <dgm:bulletEnabled val="1"/>
        </dgm:presLayoutVars>
      </dgm:prSet>
      <dgm:spPr/>
    </dgm:pt>
  </dgm:ptLst>
  <dgm:cxnLst>
    <dgm:cxn modelId="{683F2700-9B04-4F21-AA20-7A3D577BA7C3}" srcId="{00AC8B65-8F95-4074-81D6-8F9BD39CC077}" destId="{3E2595EE-63F6-4BCB-B56E-6FB681797EFE}" srcOrd="0" destOrd="0" parTransId="{23AC4042-CAB7-45B4-B5FC-636DC9AB31DC}" sibTransId="{04E69618-3A6F-4077-8D36-6B3E11C3C076}"/>
    <dgm:cxn modelId="{9610A40F-96A3-474A-91D5-F9653E144F89}" type="presOf" srcId="{8BDA5DB2-4FF0-4277-AFB8-8CA6AB87E6FB}" destId="{D9F415E5-F0AA-4265-9A30-DFBC09A290E9}" srcOrd="0" destOrd="1" presId="urn:microsoft.com/office/officeart/2005/8/layout/default"/>
    <dgm:cxn modelId="{328CC625-ABFD-4481-8BEC-27311526D282}" srcId="{B89F62E3-F8DC-499F-888B-438977D332DB}" destId="{00AC8B65-8F95-4074-81D6-8F9BD39CC077}" srcOrd="3" destOrd="0" parTransId="{1B57FE73-5FAE-4B9B-99B0-527874E11DE0}" sibTransId="{A318F50B-0437-4047-A95D-BFA728F94D91}"/>
    <dgm:cxn modelId="{E886B934-92B2-4700-BA2D-E934D2E9C931}" srcId="{6CF7E3B1-F66F-43AD-B14F-B1E83C453F2E}" destId="{8BDA5DB2-4FF0-4277-AFB8-8CA6AB87E6FB}" srcOrd="0" destOrd="0" parTransId="{1B119D8D-CA40-4CCD-BFE5-72C02FCBD9FE}" sibTransId="{D97746AF-65AE-46D7-A1AE-622BC019ADC0}"/>
    <dgm:cxn modelId="{D445FE34-F16E-4E59-B54A-2D6ED078A0F0}" srcId="{A4EB71F7-83EC-4DDE-93BD-CC270709DF0A}" destId="{E7E5B36F-A19D-4416-AC60-E15E0EF96E23}" srcOrd="0" destOrd="0" parTransId="{ADE5B560-31DF-4A05-8669-44A2A7AF2A4B}" sibTransId="{A50583E5-42F3-4FDF-8B38-DE0856BE9B3B}"/>
    <dgm:cxn modelId="{F9AA0D63-77EB-4076-B627-105FF95EB179}" type="presOf" srcId="{6CF7E3B1-F66F-43AD-B14F-B1E83C453F2E}" destId="{D9F415E5-F0AA-4265-9A30-DFBC09A290E9}" srcOrd="0" destOrd="0" presId="urn:microsoft.com/office/officeart/2005/8/layout/default"/>
    <dgm:cxn modelId="{ADF7E569-05D9-4622-8BE1-B7FAF39589F2}" type="presOf" srcId="{3E2595EE-63F6-4BCB-B56E-6FB681797EFE}" destId="{35D40841-A791-4581-85A0-EE1EBFBAD519}" srcOrd="0" destOrd="1" presId="urn:microsoft.com/office/officeart/2005/8/layout/default"/>
    <dgm:cxn modelId="{22783A52-95B6-40CA-A67E-0D3FAC2D39BE}" type="presOf" srcId="{605707A3-96A4-4A9C-B61A-505C369287D6}" destId="{C612F97C-EAC8-42FE-A78F-064771A4BB3C}" srcOrd="0" destOrd="1" presId="urn:microsoft.com/office/officeart/2005/8/layout/default"/>
    <dgm:cxn modelId="{DE02E052-0828-4D14-87CE-13FFD2180DF2}" srcId="{AFCE653D-AAF6-4E25-BFD6-8ABD6814B56D}" destId="{605707A3-96A4-4A9C-B61A-505C369287D6}" srcOrd="0" destOrd="0" parTransId="{33CA0DE0-4E4A-4729-8F39-8374B86B40EC}" sibTransId="{513F69F1-226D-46B8-B14E-1ABB08BF17FD}"/>
    <dgm:cxn modelId="{D53E0D81-C6C0-44B6-9865-A93B61F6C89B}" srcId="{AFCE653D-AAF6-4E25-BFD6-8ABD6814B56D}" destId="{2845631C-C66D-4F62-9F97-2C8B78DB84AE}" srcOrd="1" destOrd="0" parTransId="{FFF0EE4C-7B17-4458-9646-AED86E9A689F}" sibTransId="{07B33FEF-EB36-4BCF-8530-AC29488812E4}"/>
    <dgm:cxn modelId="{DF82508D-9176-4E6D-9B5D-6DEFA26721B9}" srcId="{B89F62E3-F8DC-499F-888B-438977D332DB}" destId="{AFCE653D-AAF6-4E25-BFD6-8ABD6814B56D}" srcOrd="0" destOrd="0" parTransId="{AF6693A9-3B5D-45B8-A07E-2FC1316539E9}" sibTransId="{0099075F-E652-4A55-A700-CF33306D1BBA}"/>
    <dgm:cxn modelId="{6A9C868F-AE87-4561-9282-4345FB8BC23F}" type="presOf" srcId="{B89F62E3-F8DC-499F-888B-438977D332DB}" destId="{8A419CFF-A1AC-490C-9373-E59963740B36}" srcOrd="0" destOrd="0" presId="urn:microsoft.com/office/officeart/2005/8/layout/default"/>
    <dgm:cxn modelId="{31D86F96-562A-4F73-9E1F-35E0EE420E24}" type="presOf" srcId="{2845631C-C66D-4F62-9F97-2C8B78DB84AE}" destId="{C612F97C-EAC8-42FE-A78F-064771A4BB3C}" srcOrd="0" destOrd="2" presId="urn:microsoft.com/office/officeart/2005/8/layout/default"/>
    <dgm:cxn modelId="{4AB5B09F-0152-428F-B443-0BE0C57A79DF}" type="presOf" srcId="{00AC8B65-8F95-4074-81D6-8F9BD39CC077}" destId="{35D40841-A791-4581-85A0-EE1EBFBAD519}" srcOrd="0" destOrd="0" presId="urn:microsoft.com/office/officeart/2005/8/layout/default"/>
    <dgm:cxn modelId="{BBB9DCAC-244C-4966-ACCF-10B3C57D1434}" type="presOf" srcId="{E7E5B36F-A19D-4416-AC60-E15E0EF96E23}" destId="{CE398E1B-F407-4ACA-BA4D-DAD8E6288E6B}" srcOrd="0" destOrd="1" presId="urn:microsoft.com/office/officeart/2005/8/layout/default"/>
    <dgm:cxn modelId="{A19D54AD-CE26-4201-AA64-FA2593575170}" type="presOf" srcId="{A4EB71F7-83EC-4DDE-93BD-CC270709DF0A}" destId="{CE398E1B-F407-4ACA-BA4D-DAD8E6288E6B}" srcOrd="0" destOrd="0" presId="urn:microsoft.com/office/officeart/2005/8/layout/default"/>
    <dgm:cxn modelId="{497926B6-6F95-48BD-8AC0-E378EE6186AC}" srcId="{B89F62E3-F8DC-499F-888B-438977D332DB}" destId="{A4EB71F7-83EC-4DDE-93BD-CC270709DF0A}" srcOrd="2" destOrd="0" parTransId="{9E18EDFF-9EF4-4112-A3E5-C91736BBB1A5}" sibTransId="{CCE12027-BAE2-4AE1-AE90-E5078CD52A07}"/>
    <dgm:cxn modelId="{F42CC0D5-6EA4-4342-897A-A96FA0BB4168}" type="presOf" srcId="{AFCE653D-AAF6-4E25-BFD6-8ABD6814B56D}" destId="{C612F97C-EAC8-42FE-A78F-064771A4BB3C}" srcOrd="0" destOrd="0" presId="urn:microsoft.com/office/officeart/2005/8/layout/default"/>
    <dgm:cxn modelId="{EC3040F6-C1A1-4A9A-B20C-47277151A143}" srcId="{B89F62E3-F8DC-499F-888B-438977D332DB}" destId="{6CF7E3B1-F66F-43AD-B14F-B1E83C453F2E}" srcOrd="1" destOrd="0" parTransId="{ACF88987-4B86-46AC-B785-4EF88EF6A449}" sibTransId="{BAE9A67D-1F2D-4161-B454-B553B40873BD}"/>
    <dgm:cxn modelId="{2C3CAB59-B418-4440-8FA5-119FE4416388}" type="presParOf" srcId="{8A419CFF-A1AC-490C-9373-E59963740B36}" destId="{C612F97C-EAC8-42FE-A78F-064771A4BB3C}" srcOrd="0" destOrd="0" presId="urn:microsoft.com/office/officeart/2005/8/layout/default"/>
    <dgm:cxn modelId="{93359821-9CEC-462D-878C-926F8FB1FA10}" type="presParOf" srcId="{8A419CFF-A1AC-490C-9373-E59963740B36}" destId="{A85E38EC-897B-4457-83BC-3B18D36CDF08}" srcOrd="1" destOrd="0" presId="urn:microsoft.com/office/officeart/2005/8/layout/default"/>
    <dgm:cxn modelId="{1DD99547-6298-492A-B35D-76E317FC1171}" type="presParOf" srcId="{8A419CFF-A1AC-490C-9373-E59963740B36}" destId="{D9F415E5-F0AA-4265-9A30-DFBC09A290E9}" srcOrd="2" destOrd="0" presId="urn:microsoft.com/office/officeart/2005/8/layout/default"/>
    <dgm:cxn modelId="{A7EEAEA7-13B9-49FC-899E-735FC9F9FD0E}" type="presParOf" srcId="{8A419CFF-A1AC-490C-9373-E59963740B36}" destId="{ED987835-6C78-4F6E-A36F-DDF0B2849D44}" srcOrd="3" destOrd="0" presId="urn:microsoft.com/office/officeart/2005/8/layout/default"/>
    <dgm:cxn modelId="{49DD42CD-02E0-453E-8106-05511AD8D191}" type="presParOf" srcId="{8A419CFF-A1AC-490C-9373-E59963740B36}" destId="{CE398E1B-F407-4ACA-BA4D-DAD8E6288E6B}" srcOrd="4" destOrd="0" presId="urn:microsoft.com/office/officeart/2005/8/layout/default"/>
    <dgm:cxn modelId="{CE25CC8F-544B-49FB-8179-618DAB2073B4}" type="presParOf" srcId="{8A419CFF-A1AC-490C-9373-E59963740B36}" destId="{3A48F7C6-F3A4-4892-8932-0A0DD753BDA9}" srcOrd="5" destOrd="0" presId="urn:microsoft.com/office/officeart/2005/8/layout/default"/>
    <dgm:cxn modelId="{7368B878-BB7E-4E06-A00B-8A426C3ED0CD}" type="presParOf" srcId="{8A419CFF-A1AC-490C-9373-E59963740B36}" destId="{35D40841-A791-4581-85A0-EE1EBFBAD51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8C45945-5D9F-4127-83DB-FE9317558183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D34C02-9A16-4168-A6A1-E399302C3D6A}">
      <dgm:prSet/>
      <dgm:spPr/>
      <dgm:t>
        <a:bodyPr/>
        <a:lstStyle/>
        <a:p>
          <a:pPr rtl="0"/>
          <a:r>
            <a:rPr lang="en-US" dirty="0"/>
            <a:t>This is a fundamental problem for creating the analytical data store</a:t>
          </a:r>
        </a:p>
      </dgm:t>
    </dgm:pt>
    <dgm:pt modelId="{B87B0C19-5572-419D-9183-96B89E6B423A}" type="parTrans" cxnId="{7BD3DD52-93AC-4701-9C76-CA20863CD0CE}">
      <dgm:prSet/>
      <dgm:spPr/>
      <dgm:t>
        <a:bodyPr/>
        <a:lstStyle/>
        <a:p>
          <a:endParaRPr lang="en-US"/>
        </a:p>
      </dgm:t>
    </dgm:pt>
    <dgm:pt modelId="{9793FAF6-C29D-44E0-BD72-3706ECDD5D5E}" type="sibTrans" cxnId="{7BD3DD52-93AC-4701-9C76-CA20863CD0CE}">
      <dgm:prSet/>
      <dgm:spPr/>
      <dgm:t>
        <a:bodyPr/>
        <a:lstStyle/>
        <a:p>
          <a:endParaRPr lang="en-US"/>
        </a:p>
      </dgm:t>
    </dgm:pt>
    <dgm:pt modelId="{E43899C0-5B79-4A6B-8FDA-D6F40AD81CA3}">
      <dgm:prSet/>
      <dgm:spPr/>
      <dgm:t>
        <a:bodyPr/>
        <a:lstStyle/>
        <a:p>
          <a:pPr rtl="0"/>
          <a:r>
            <a:rPr lang="en-US" dirty="0"/>
            <a:t>We often need to combine information from several transactional databases</a:t>
          </a:r>
        </a:p>
      </dgm:t>
    </dgm:pt>
    <dgm:pt modelId="{17D0BC00-949E-45D2-BB96-B8FE8138F4A5}" type="parTrans" cxnId="{6FAA94DC-5C75-4ED8-A04C-FC3918E1A87B}">
      <dgm:prSet/>
      <dgm:spPr/>
      <dgm:t>
        <a:bodyPr/>
        <a:lstStyle/>
        <a:p>
          <a:endParaRPr lang="en-US"/>
        </a:p>
      </dgm:t>
    </dgm:pt>
    <dgm:pt modelId="{58060A86-1EE2-43CE-A1DE-5218542389A2}" type="sibTrans" cxnId="{6FAA94DC-5C75-4ED8-A04C-FC3918E1A87B}">
      <dgm:prSet/>
      <dgm:spPr/>
      <dgm:t>
        <a:bodyPr/>
        <a:lstStyle/>
        <a:p>
          <a:endParaRPr lang="en-US"/>
        </a:p>
      </dgm:t>
    </dgm:pt>
    <dgm:pt modelId="{93903F3E-4D9D-436C-B419-22B59153599A}">
      <dgm:prSet/>
      <dgm:spPr/>
      <dgm:t>
        <a:bodyPr/>
        <a:lstStyle/>
        <a:p>
          <a:pPr rtl="0"/>
          <a:r>
            <a:rPr lang="en-US" dirty="0"/>
            <a:t>How do we know if we’re talking about the same customer or product?</a:t>
          </a:r>
        </a:p>
      </dgm:t>
    </dgm:pt>
    <dgm:pt modelId="{E6F91403-5138-4759-A15F-4377C2159DE8}" type="parTrans" cxnId="{A6F3F7AF-E80D-4219-BCEE-26CDE32D1764}">
      <dgm:prSet/>
      <dgm:spPr/>
      <dgm:t>
        <a:bodyPr/>
        <a:lstStyle/>
        <a:p>
          <a:endParaRPr lang="en-US"/>
        </a:p>
      </dgm:t>
    </dgm:pt>
    <dgm:pt modelId="{F01EE926-B198-4E18-B83E-6FAAE672FBDA}" type="sibTrans" cxnId="{A6F3F7AF-E80D-4219-BCEE-26CDE32D1764}">
      <dgm:prSet/>
      <dgm:spPr/>
      <dgm:t>
        <a:bodyPr/>
        <a:lstStyle/>
        <a:p>
          <a:endParaRPr lang="en-US"/>
        </a:p>
      </dgm:t>
    </dgm:pt>
    <dgm:pt modelId="{31273984-526A-4670-AB4A-6144ED2F947A}" type="pres">
      <dgm:prSet presAssocID="{18C45945-5D9F-4127-83DB-FE9317558183}" presName="vert0" presStyleCnt="0">
        <dgm:presLayoutVars>
          <dgm:dir/>
          <dgm:animOne val="branch"/>
          <dgm:animLvl val="lvl"/>
        </dgm:presLayoutVars>
      </dgm:prSet>
      <dgm:spPr/>
    </dgm:pt>
    <dgm:pt modelId="{DFD5E20D-1D99-4EFC-AED1-E7A206CC7D30}" type="pres">
      <dgm:prSet presAssocID="{ECD34C02-9A16-4168-A6A1-E399302C3D6A}" presName="thickLine" presStyleLbl="alignNode1" presStyleIdx="0" presStyleCnt="3"/>
      <dgm:spPr/>
    </dgm:pt>
    <dgm:pt modelId="{530CE4F4-FE4A-47FA-801B-3B59BA2995E4}" type="pres">
      <dgm:prSet presAssocID="{ECD34C02-9A16-4168-A6A1-E399302C3D6A}" presName="horz1" presStyleCnt="0"/>
      <dgm:spPr/>
    </dgm:pt>
    <dgm:pt modelId="{8DCC7105-E6B9-49E5-A939-043F372CA895}" type="pres">
      <dgm:prSet presAssocID="{ECD34C02-9A16-4168-A6A1-E399302C3D6A}" presName="tx1" presStyleLbl="revTx" presStyleIdx="0" presStyleCnt="3"/>
      <dgm:spPr/>
    </dgm:pt>
    <dgm:pt modelId="{B3847509-1DEE-4783-A96D-0981673A50F2}" type="pres">
      <dgm:prSet presAssocID="{ECD34C02-9A16-4168-A6A1-E399302C3D6A}" presName="vert1" presStyleCnt="0"/>
      <dgm:spPr/>
    </dgm:pt>
    <dgm:pt modelId="{08EF6A8F-E539-4097-815A-881030BF1B01}" type="pres">
      <dgm:prSet presAssocID="{E43899C0-5B79-4A6B-8FDA-D6F40AD81CA3}" presName="thickLine" presStyleLbl="alignNode1" presStyleIdx="1" presStyleCnt="3" custLinFactNeighborY="-19254"/>
      <dgm:spPr/>
    </dgm:pt>
    <dgm:pt modelId="{746D688D-91CF-40C1-9CE1-A0098C1937A4}" type="pres">
      <dgm:prSet presAssocID="{E43899C0-5B79-4A6B-8FDA-D6F40AD81CA3}" presName="horz1" presStyleCnt="0"/>
      <dgm:spPr/>
    </dgm:pt>
    <dgm:pt modelId="{D93A856D-F6CB-4C03-81F0-2C0023C8BD9C}" type="pres">
      <dgm:prSet presAssocID="{E43899C0-5B79-4A6B-8FDA-D6F40AD81CA3}" presName="tx1" presStyleLbl="revTx" presStyleIdx="1" presStyleCnt="3" custLinFactNeighborY="-9142"/>
      <dgm:spPr/>
    </dgm:pt>
    <dgm:pt modelId="{3B1AF12A-1E3E-4D30-885A-711CB77C416F}" type="pres">
      <dgm:prSet presAssocID="{E43899C0-5B79-4A6B-8FDA-D6F40AD81CA3}" presName="vert1" presStyleCnt="0"/>
      <dgm:spPr/>
    </dgm:pt>
    <dgm:pt modelId="{BA41FEBB-0DFB-4FA2-84C6-09AC345B2EF3}" type="pres">
      <dgm:prSet presAssocID="{93903F3E-4D9D-436C-B419-22B59153599A}" presName="thickLine" presStyleLbl="alignNode1" presStyleIdx="2" presStyleCnt="3" custLinFactNeighborY="-8026"/>
      <dgm:spPr/>
    </dgm:pt>
    <dgm:pt modelId="{E3EDA4D0-A3E3-4EA9-B6C0-2CA5BFF9D26B}" type="pres">
      <dgm:prSet presAssocID="{93903F3E-4D9D-436C-B419-22B59153599A}" presName="horz1" presStyleCnt="0"/>
      <dgm:spPr/>
    </dgm:pt>
    <dgm:pt modelId="{D4064D04-E316-4E3B-9E58-D60080838C2F}" type="pres">
      <dgm:prSet presAssocID="{93903F3E-4D9D-436C-B419-22B59153599A}" presName="tx1" presStyleLbl="revTx" presStyleIdx="2" presStyleCnt="3" custLinFactNeighborY="3201"/>
      <dgm:spPr/>
    </dgm:pt>
    <dgm:pt modelId="{2E609504-1ED0-424A-8CF7-099BC409ECE2}" type="pres">
      <dgm:prSet presAssocID="{93903F3E-4D9D-436C-B419-22B59153599A}" presName="vert1" presStyleCnt="0"/>
      <dgm:spPr/>
    </dgm:pt>
  </dgm:ptLst>
  <dgm:cxnLst>
    <dgm:cxn modelId="{CEB73C22-6390-4B78-81FE-15A55E36449B}" type="presOf" srcId="{93903F3E-4D9D-436C-B419-22B59153599A}" destId="{D4064D04-E316-4E3B-9E58-D60080838C2F}" srcOrd="0" destOrd="0" presId="urn:microsoft.com/office/officeart/2008/layout/LinedList"/>
    <dgm:cxn modelId="{D3276830-D659-44ED-A574-9A11A93A463E}" type="presOf" srcId="{18C45945-5D9F-4127-83DB-FE9317558183}" destId="{31273984-526A-4670-AB4A-6144ED2F947A}" srcOrd="0" destOrd="0" presId="urn:microsoft.com/office/officeart/2008/layout/LinedList"/>
    <dgm:cxn modelId="{E74A9030-7321-4890-AD35-AA4F06127E3E}" type="presOf" srcId="{ECD34C02-9A16-4168-A6A1-E399302C3D6A}" destId="{8DCC7105-E6B9-49E5-A939-043F372CA895}" srcOrd="0" destOrd="0" presId="urn:microsoft.com/office/officeart/2008/layout/LinedList"/>
    <dgm:cxn modelId="{0FE3266C-A2F3-431E-9554-C41C3E1E3234}" type="presOf" srcId="{E43899C0-5B79-4A6B-8FDA-D6F40AD81CA3}" destId="{D93A856D-F6CB-4C03-81F0-2C0023C8BD9C}" srcOrd="0" destOrd="0" presId="urn:microsoft.com/office/officeart/2008/layout/LinedList"/>
    <dgm:cxn modelId="{7BD3DD52-93AC-4701-9C76-CA20863CD0CE}" srcId="{18C45945-5D9F-4127-83DB-FE9317558183}" destId="{ECD34C02-9A16-4168-A6A1-E399302C3D6A}" srcOrd="0" destOrd="0" parTransId="{B87B0C19-5572-419D-9183-96B89E6B423A}" sibTransId="{9793FAF6-C29D-44E0-BD72-3706ECDD5D5E}"/>
    <dgm:cxn modelId="{A6F3F7AF-E80D-4219-BCEE-26CDE32D1764}" srcId="{18C45945-5D9F-4127-83DB-FE9317558183}" destId="{93903F3E-4D9D-436C-B419-22B59153599A}" srcOrd="2" destOrd="0" parTransId="{E6F91403-5138-4759-A15F-4377C2159DE8}" sibTransId="{F01EE926-B198-4E18-B83E-6FAAE672FBDA}"/>
    <dgm:cxn modelId="{6FAA94DC-5C75-4ED8-A04C-FC3918E1A87B}" srcId="{18C45945-5D9F-4127-83DB-FE9317558183}" destId="{E43899C0-5B79-4A6B-8FDA-D6F40AD81CA3}" srcOrd="1" destOrd="0" parTransId="{17D0BC00-949E-45D2-BB96-B8FE8138F4A5}" sibTransId="{58060A86-1EE2-43CE-A1DE-5218542389A2}"/>
    <dgm:cxn modelId="{23CAE51F-F257-4594-B84D-4D53D7789979}" type="presParOf" srcId="{31273984-526A-4670-AB4A-6144ED2F947A}" destId="{DFD5E20D-1D99-4EFC-AED1-E7A206CC7D30}" srcOrd="0" destOrd="0" presId="urn:microsoft.com/office/officeart/2008/layout/LinedList"/>
    <dgm:cxn modelId="{40706F60-9F7C-4D26-ACC3-BD5E8CE35618}" type="presParOf" srcId="{31273984-526A-4670-AB4A-6144ED2F947A}" destId="{530CE4F4-FE4A-47FA-801B-3B59BA2995E4}" srcOrd="1" destOrd="0" presId="urn:microsoft.com/office/officeart/2008/layout/LinedList"/>
    <dgm:cxn modelId="{3D788B62-8B39-44FF-8426-CEF7854719FF}" type="presParOf" srcId="{530CE4F4-FE4A-47FA-801B-3B59BA2995E4}" destId="{8DCC7105-E6B9-49E5-A939-043F372CA895}" srcOrd="0" destOrd="0" presId="urn:microsoft.com/office/officeart/2008/layout/LinedList"/>
    <dgm:cxn modelId="{05EAD28C-B5AD-42E9-B742-A602F73979E6}" type="presParOf" srcId="{530CE4F4-FE4A-47FA-801B-3B59BA2995E4}" destId="{B3847509-1DEE-4783-A96D-0981673A50F2}" srcOrd="1" destOrd="0" presId="urn:microsoft.com/office/officeart/2008/layout/LinedList"/>
    <dgm:cxn modelId="{A9DD99E1-E7D4-4C6C-8B7F-09B74307D362}" type="presParOf" srcId="{31273984-526A-4670-AB4A-6144ED2F947A}" destId="{08EF6A8F-E539-4097-815A-881030BF1B01}" srcOrd="2" destOrd="0" presId="urn:microsoft.com/office/officeart/2008/layout/LinedList"/>
    <dgm:cxn modelId="{B683864D-4F73-49AD-8C31-BE6D6E81325D}" type="presParOf" srcId="{31273984-526A-4670-AB4A-6144ED2F947A}" destId="{746D688D-91CF-40C1-9CE1-A0098C1937A4}" srcOrd="3" destOrd="0" presId="urn:microsoft.com/office/officeart/2008/layout/LinedList"/>
    <dgm:cxn modelId="{11A1327F-BACA-41E3-97E5-877FE7DC4CFA}" type="presParOf" srcId="{746D688D-91CF-40C1-9CE1-A0098C1937A4}" destId="{D93A856D-F6CB-4C03-81F0-2C0023C8BD9C}" srcOrd="0" destOrd="0" presId="urn:microsoft.com/office/officeart/2008/layout/LinedList"/>
    <dgm:cxn modelId="{EC4D73A2-43F7-43CE-879F-39CE816CCDE1}" type="presParOf" srcId="{746D688D-91CF-40C1-9CE1-A0098C1937A4}" destId="{3B1AF12A-1E3E-4D30-885A-711CB77C416F}" srcOrd="1" destOrd="0" presId="urn:microsoft.com/office/officeart/2008/layout/LinedList"/>
    <dgm:cxn modelId="{A3476CD6-A169-43F9-A23F-FA16D6F6BE0B}" type="presParOf" srcId="{31273984-526A-4670-AB4A-6144ED2F947A}" destId="{BA41FEBB-0DFB-4FA2-84C6-09AC345B2EF3}" srcOrd="4" destOrd="0" presId="urn:microsoft.com/office/officeart/2008/layout/LinedList"/>
    <dgm:cxn modelId="{72FAE56E-7894-47B0-8877-E222C8189768}" type="presParOf" srcId="{31273984-526A-4670-AB4A-6144ED2F947A}" destId="{E3EDA4D0-A3E3-4EA9-B6C0-2CA5BFF9D26B}" srcOrd="5" destOrd="0" presId="urn:microsoft.com/office/officeart/2008/layout/LinedList"/>
    <dgm:cxn modelId="{BA4DD67D-4D46-44AA-B75E-A486934CA641}" type="presParOf" srcId="{E3EDA4D0-A3E3-4EA9-B6C0-2CA5BFF9D26B}" destId="{D4064D04-E316-4E3B-9E58-D60080838C2F}" srcOrd="0" destOrd="0" presId="urn:microsoft.com/office/officeart/2008/layout/LinedList"/>
    <dgm:cxn modelId="{624355F5-4049-4C3D-998B-35C69083F052}" type="presParOf" srcId="{E3EDA4D0-A3E3-4EA9-B6C0-2CA5BFF9D26B}" destId="{2E609504-1ED0-424A-8CF7-099BC409ECE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66F9951-41B3-48BA-BAE5-9D5FDCCCB5F2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0F03E9-9DC4-466C-94E2-E4A7FC66D584}">
      <dgm:prSet phldrT="[Text]" custT="1"/>
      <dgm:spPr/>
      <dgm:t>
        <a:bodyPr/>
        <a:lstStyle/>
        <a:p>
          <a:r>
            <a:rPr lang="en-US" sz="2200" dirty="0"/>
            <a:t>What are the differences between a “guest” and a “customer”?</a:t>
          </a:r>
        </a:p>
      </dgm:t>
    </dgm:pt>
    <dgm:pt modelId="{21517F58-B7D3-4119-9C52-E3426E08AAF6}" type="parTrans" cxnId="{9EFF302B-D157-4F99-B332-EA420A8C0191}">
      <dgm:prSet/>
      <dgm:spPr/>
      <dgm:t>
        <a:bodyPr/>
        <a:lstStyle/>
        <a:p>
          <a:endParaRPr lang="en-US"/>
        </a:p>
      </dgm:t>
    </dgm:pt>
    <dgm:pt modelId="{CF9F6B9B-62E0-4A96-9468-1267CB95EA97}" type="sibTrans" cxnId="{9EFF302B-D157-4F99-B332-EA420A8C0191}">
      <dgm:prSet/>
      <dgm:spPr/>
      <dgm:t>
        <a:bodyPr/>
        <a:lstStyle/>
        <a:p>
          <a:endParaRPr lang="en-US"/>
        </a:p>
      </dgm:t>
    </dgm:pt>
    <dgm:pt modelId="{7D9CC0B1-EA4C-468B-9BCC-7BC39153B724}">
      <dgm:prSet phldrT="[Text]"/>
      <dgm:spPr/>
      <dgm:t>
        <a:bodyPr/>
        <a:lstStyle/>
        <a:p>
          <a:r>
            <a:rPr lang="en-US" dirty="0"/>
            <a:t>Is there any way to know if a customer of the café is staying at the hotel?</a:t>
          </a:r>
        </a:p>
      </dgm:t>
    </dgm:pt>
    <dgm:pt modelId="{9DE817D4-450E-43EC-94AC-23C062EDF270}" type="parTrans" cxnId="{E31147A3-BCAA-4964-96DB-58BF94FF77D9}">
      <dgm:prSet/>
      <dgm:spPr/>
      <dgm:t>
        <a:bodyPr/>
        <a:lstStyle/>
        <a:p>
          <a:endParaRPr lang="en-US"/>
        </a:p>
      </dgm:t>
    </dgm:pt>
    <dgm:pt modelId="{5E21C8CA-6632-4FC8-8DF1-2B4AF99296F4}" type="sibTrans" cxnId="{E31147A3-BCAA-4964-96DB-58BF94FF77D9}">
      <dgm:prSet/>
      <dgm:spPr/>
      <dgm:t>
        <a:bodyPr/>
        <a:lstStyle/>
        <a:p>
          <a:endParaRPr lang="en-US"/>
        </a:p>
      </dgm:t>
    </dgm:pt>
    <dgm:pt modelId="{C3F83C02-3D3F-4271-B8CB-A2DA06B303EA}" type="pres">
      <dgm:prSet presAssocID="{466F9951-41B3-48BA-BAE5-9D5FDCCCB5F2}" presName="linear" presStyleCnt="0">
        <dgm:presLayoutVars>
          <dgm:animLvl val="lvl"/>
          <dgm:resizeHandles val="exact"/>
        </dgm:presLayoutVars>
      </dgm:prSet>
      <dgm:spPr/>
    </dgm:pt>
    <dgm:pt modelId="{56413B99-E9BC-428C-A603-C1AC185B233A}" type="pres">
      <dgm:prSet presAssocID="{300F03E9-9DC4-466C-94E2-E4A7FC66D58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62AF663-9501-4087-BECA-D527B4923C7A}" type="pres">
      <dgm:prSet presAssocID="{CF9F6B9B-62E0-4A96-9468-1267CB95EA97}" presName="spacer" presStyleCnt="0"/>
      <dgm:spPr/>
    </dgm:pt>
    <dgm:pt modelId="{16C6001D-2997-459B-8293-A598EFF6390D}" type="pres">
      <dgm:prSet presAssocID="{7D9CC0B1-EA4C-468B-9BCC-7BC39153B72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A579E23-3B94-4A29-B8E3-E3D69888662A}" type="presOf" srcId="{466F9951-41B3-48BA-BAE5-9D5FDCCCB5F2}" destId="{C3F83C02-3D3F-4271-B8CB-A2DA06B303EA}" srcOrd="0" destOrd="0" presId="urn:microsoft.com/office/officeart/2005/8/layout/vList2"/>
    <dgm:cxn modelId="{9EFF302B-D157-4F99-B332-EA420A8C0191}" srcId="{466F9951-41B3-48BA-BAE5-9D5FDCCCB5F2}" destId="{300F03E9-9DC4-466C-94E2-E4A7FC66D584}" srcOrd="0" destOrd="0" parTransId="{21517F58-B7D3-4119-9C52-E3426E08AAF6}" sibTransId="{CF9F6B9B-62E0-4A96-9468-1267CB95EA97}"/>
    <dgm:cxn modelId="{E31147A3-BCAA-4964-96DB-58BF94FF77D9}" srcId="{466F9951-41B3-48BA-BAE5-9D5FDCCCB5F2}" destId="{7D9CC0B1-EA4C-468B-9BCC-7BC39153B724}" srcOrd="1" destOrd="0" parTransId="{9DE817D4-450E-43EC-94AC-23C062EDF270}" sibTransId="{5E21C8CA-6632-4FC8-8DF1-2B4AF99296F4}"/>
    <dgm:cxn modelId="{16B803D0-87A3-49F6-AB58-CEFB897B396F}" type="presOf" srcId="{300F03E9-9DC4-466C-94E2-E4A7FC66D584}" destId="{56413B99-E9BC-428C-A603-C1AC185B233A}" srcOrd="0" destOrd="0" presId="urn:microsoft.com/office/officeart/2005/8/layout/vList2"/>
    <dgm:cxn modelId="{8E08A6E3-0BE8-45F2-B753-2D91D3CFB7E0}" type="presOf" srcId="{7D9CC0B1-EA4C-468B-9BCC-7BC39153B724}" destId="{16C6001D-2997-459B-8293-A598EFF6390D}" srcOrd="0" destOrd="0" presId="urn:microsoft.com/office/officeart/2005/8/layout/vList2"/>
    <dgm:cxn modelId="{1922681A-FB57-4BDA-BB5B-718CD0CE1718}" type="presParOf" srcId="{C3F83C02-3D3F-4271-B8CB-A2DA06B303EA}" destId="{56413B99-E9BC-428C-A603-C1AC185B233A}" srcOrd="0" destOrd="0" presId="urn:microsoft.com/office/officeart/2005/8/layout/vList2"/>
    <dgm:cxn modelId="{F74FA58D-8739-4329-9A48-F55010DA1C56}" type="presParOf" srcId="{C3F83C02-3D3F-4271-B8CB-A2DA06B303EA}" destId="{462AF663-9501-4087-BECA-D527B4923C7A}" srcOrd="1" destOrd="0" presId="urn:microsoft.com/office/officeart/2005/8/layout/vList2"/>
    <dgm:cxn modelId="{2E9F64A2-04AC-4679-AC64-A0E84F9B8686}" type="presParOf" srcId="{C3F83C02-3D3F-4271-B8CB-A2DA06B303EA}" destId="{16C6001D-2997-459B-8293-A598EFF6390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1EF626F-6858-43C3-B48C-7F20D36FF741}" type="doc">
      <dgm:prSet loTypeId="urn:microsoft.com/office/officeart/2005/8/layout/hList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6A5A84-C1C4-4D5E-9D8F-7A1F1155D897}">
      <dgm:prSet phldrT="[Text]" custT="1"/>
      <dgm:spPr/>
      <dgm:t>
        <a:bodyPr/>
        <a:lstStyle/>
        <a:p>
          <a:r>
            <a:rPr lang="en-US" sz="3200" dirty="0"/>
            <a:t>Getting to a “single view” of data:</a:t>
          </a:r>
        </a:p>
      </dgm:t>
    </dgm:pt>
    <dgm:pt modelId="{5D521BEF-8FF1-46A3-9EAB-A776B289D0A4}" type="parTrans" cxnId="{ABE4A1AD-5812-429E-B2E3-FEA119C61AA9}">
      <dgm:prSet/>
      <dgm:spPr/>
      <dgm:t>
        <a:bodyPr/>
        <a:lstStyle/>
        <a:p>
          <a:endParaRPr lang="en-US"/>
        </a:p>
      </dgm:t>
    </dgm:pt>
    <dgm:pt modelId="{452CD492-EFEC-4330-B891-C68F392D7488}" type="sibTrans" cxnId="{ABE4A1AD-5812-429E-B2E3-FEA119C61AA9}">
      <dgm:prSet/>
      <dgm:spPr/>
      <dgm:t>
        <a:bodyPr/>
        <a:lstStyle/>
        <a:p>
          <a:endParaRPr lang="en-US"/>
        </a:p>
      </dgm:t>
    </dgm:pt>
    <dgm:pt modelId="{6FABDC0E-FF37-4B03-BFD5-C254F43B116E}">
      <dgm:prSet phldrT="[Text]"/>
      <dgm:spPr/>
      <dgm:t>
        <a:bodyPr/>
        <a:lstStyle/>
        <a:p>
          <a:r>
            <a:rPr lang="en-US" dirty="0"/>
            <a:t>What would you use to uniquely identify a guest/customer?</a:t>
          </a:r>
        </a:p>
      </dgm:t>
    </dgm:pt>
    <dgm:pt modelId="{4EE7C2AC-D1F3-41ED-BE0A-6453074DA41D}" type="parTrans" cxnId="{487F1DFB-B3D6-4022-9EEF-704526205272}">
      <dgm:prSet/>
      <dgm:spPr/>
      <dgm:t>
        <a:bodyPr/>
        <a:lstStyle/>
        <a:p>
          <a:endParaRPr lang="en-US"/>
        </a:p>
      </dgm:t>
    </dgm:pt>
    <dgm:pt modelId="{362B8019-BC21-4340-AA8C-638DAA869A34}" type="sibTrans" cxnId="{487F1DFB-B3D6-4022-9EEF-704526205272}">
      <dgm:prSet/>
      <dgm:spPr/>
      <dgm:t>
        <a:bodyPr/>
        <a:lstStyle/>
        <a:p>
          <a:endParaRPr lang="en-US"/>
        </a:p>
      </dgm:t>
    </dgm:pt>
    <dgm:pt modelId="{B0FE1E12-1868-4C52-8E69-677A30152FCA}">
      <dgm:prSet phldrT="[Text]"/>
      <dgm:spPr/>
      <dgm:t>
        <a:bodyPr/>
        <a:lstStyle/>
        <a:p>
          <a:r>
            <a:rPr lang="en-US" dirty="0"/>
            <a:t>Would you include email address?</a:t>
          </a:r>
        </a:p>
      </dgm:t>
    </dgm:pt>
    <dgm:pt modelId="{3AEF8FF7-6C8E-423F-9291-523BF6CAE255}" type="parTrans" cxnId="{2CC91946-C020-4DCE-82ED-26BF346A6ECE}">
      <dgm:prSet/>
      <dgm:spPr/>
      <dgm:t>
        <a:bodyPr/>
        <a:lstStyle/>
        <a:p>
          <a:endParaRPr lang="en-US"/>
        </a:p>
      </dgm:t>
    </dgm:pt>
    <dgm:pt modelId="{66984CB4-7EB5-4047-8FDF-208857611B9B}" type="sibTrans" cxnId="{2CC91946-C020-4DCE-82ED-26BF346A6ECE}">
      <dgm:prSet/>
      <dgm:spPr/>
      <dgm:t>
        <a:bodyPr/>
        <a:lstStyle/>
        <a:p>
          <a:endParaRPr lang="en-US"/>
        </a:p>
      </dgm:t>
    </dgm:pt>
    <dgm:pt modelId="{53CF7109-E3FD-442B-9EAF-3256FE629A87}">
      <dgm:prSet phldrT="[Text]"/>
      <dgm:spPr/>
      <dgm:t>
        <a:bodyPr/>
        <a:lstStyle/>
        <a:p>
          <a:r>
            <a:rPr lang="en-US" dirty="0"/>
            <a:t>How would you represent “name?”</a:t>
          </a:r>
        </a:p>
      </dgm:t>
    </dgm:pt>
    <dgm:pt modelId="{C798B8D1-5478-4031-8532-A3B3A8FBCACB}" type="parTrans" cxnId="{1FA329EF-DD19-433A-86FC-7680FE3F5EA4}">
      <dgm:prSet/>
      <dgm:spPr/>
      <dgm:t>
        <a:bodyPr/>
        <a:lstStyle/>
        <a:p>
          <a:endParaRPr lang="en-US"/>
        </a:p>
      </dgm:t>
    </dgm:pt>
    <dgm:pt modelId="{55E22079-2452-4BD3-A260-43A6C0FFA8F3}" type="sibTrans" cxnId="{1FA329EF-DD19-433A-86FC-7680FE3F5EA4}">
      <dgm:prSet/>
      <dgm:spPr/>
      <dgm:t>
        <a:bodyPr/>
        <a:lstStyle/>
        <a:p>
          <a:endParaRPr lang="en-US"/>
        </a:p>
      </dgm:t>
    </dgm:pt>
    <dgm:pt modelId="{E4F4601D-C935-4CF2-A8B7-2DA6A89E3068}">
      <dgm:prSet phldrT="[Text]"/>
      <dgm:spPr/>
      <dgm:t>
        <a:bodyPr/>
        <a:lstStyle/>
        <a:p>
          <a:r>
            <a:rPr lang="en-US" b="1" i="1"/>
            <a:t>How do you figure out if you’re talking about the same person?</a:t>
          </a:r>
          <a:endParaRPr lang="en-US" b="1" i="1" dirty="0"/>
        </a:p>
      </dgm:t>
    </dgm:pt>
    <dgm:pt modelId="{19E6E722-6ABC-4CD4-9D2D-1AA8CC7153E4}" type="parTrans" cxnId="{03788FD7-E42B-4D5D-8B96-E20206585905}">
      <dgm:prSet/>
      <dgm:spPr/>
      <dgm:t>
        <a:bodyPr/>
        <a:lstStyle/>
        <a:p>
          <a:endParaRPr lang="en-US"/>
        </a:p>
      </dgm:t>
    </dgm:pt>
    <dgm:pt modelId="{F15C2B04-51D8-4086-854A-4E88058D8603}" type="sibTrans" cxnId="{03788FD7-E42B-4D5D-8B96-E20206585905}">
      <dgm:prSet/>
      <dgm:spPr/>
      <dgm:t>
        <a:bodyPr/>
        <a:lstStyle/>
        <a:p>
          <a:endParaRPr lang="en-US"/>
        </a:p>
      </dgm:t>
    </dgm:pt>
    <dgm:pt modelId="{9D393F30-72C9-4FC5-9476-C2A4B6911FCA}" type="pres">
      <dgm:prSet presAssocID="{71EF626F-6858-43C3-B48C-7F20D36FF741}" presName="composite" presStyleCnt="0">
        <dgm:presLayoutVars>
          <dgm:chMax val="1"/>
          <dgm:dir/>
          <dgm:resizeHandles val="exact"/>
        </dgm:presLayoutVars>
      </dgm:prSet>
      <dgm:spPr/>
    </dgm:pt>
    <dgm:pt modelId="{7394D39F-67E7-417C-9939-B3219B9DBE4C}" type="pres">
      <dgm:prSet presAssocID="{066A5A84-C1C4-4D5E-9D8F-7A1F1155D897}" presName="roof" presStyleLbl="dkBgShp" presStyleIdx="0" presStyleCnt="2"/>
      <dgm:spPr/>
    </dgm:pt>
    <dgm:pt modelId="{6362AB69-B3CE-4546-81F3-AB74E55F3515}" type="pres">
      <dgm:prSet presAssocID="{066A5A84-C1C4-4D5E-9D8F-7A1F1155D897}" presName="pillars" presStyleCnt="0"/>
      <dgm:spPr/>
    </dgm:pt>
    <dgm:pt modelId="{60417E3C-B460-419E-B9B3-5F47F28A22FB}" type="pres">
      <dgm:prSet presAssocID="{066A5A84-C1C4-4D5E-9D8F-7A1F1155D897}" presName="pillar1" presStyleLbl="node1" presStyleIdx="0" presStyleCnt="4">
        <dgm:presLayoutVars>
          <dgm:bulletEnabled val="1"/>
        </dgm:presLayoutVars>
      </dgm:prSet>
      <dgm:spPr/>
    </dgm:pt>
    <dgm:pt modelId="{8D7BAB7F-DF14-4AF2-89AB-BA9287A86729}" type="pres">
      <dgm:prSet presAssocID="{6FABDC0E-FF37-4B03-BFD5-C254F43B116E}" presName="pillarX" presStyleLbl="node1" presStyleIdx="1" presStyleCnt="4">
        <dgm:presLayoutVars>
          <dgm:bulletEnabled val="1"/>
        </dgm:presLayoutVars>
      </dgm:prSet>
      <dgm:spPr/>
    </dgm:pt>
    <dgm:pt modelId="{FE3E6210-A07D-40D0-AA32-EFB88EFC8C43}" type="pres">
      <dgm:prSet presAssocID="{B0FE1E12-1868-4C52-8E69-677A30152FCA}" presName="pillarX" presStyleLbl="node1" presStyleIdx="2" presStyleCnt="4">
        <dgm:presLayoutVars>
          <dgm:bulletEnabled val="1"/>
        </dgm:presLayoutVars>
      </dgm:prSet>
      <dgm:spPr/>
    </dgm:pt>
    <dgm:pt modelId="{D1A8AB38-8229-48B3-ACFC-F8A6594E4F1C}" type="pres">
      <dgm:prSet presAssocID="{E4F4601D-C935-4CF2-A8B7-2DA6A89E3068}" presName="pillarX" presStyleLbl="node1" presStyleIdx="3" presStyleCnt="4">
        <dgm:presLayoutVars>
          <dgm:bulletEnabled val="1"/>
        </dgm:presLayoutVars>
      </dgm:prSet>
      <dgm:spPr/>
    </dgm:pt>
    <dgm:pt modelId="{CE867A98-C591-4A09-827E-8C6FD9A726AA}" type="pres">
      <dgm:prSet presAssocID="{066A5A84-C1C4-4D5E-9D8F-7A1F1155D897}" presName="base" presStyleLbl="dkBgShp" presStyleIdx="1" presStyleCnt="2"/>
      <dgm:spPr/>
    </dgm:pt>
  </dgm:ptLst>
  <dgm:cxnLst>
    <dgm:cxn modelId="{95E8DB10-F82F-4345-9370-E3589374AE46}" type="presOf" srcId="{066A5A84-C1C4-4D5E-9D8F-7A1F1155D897}" destId="{7394D39F-67E7-417C-9939-B3219B9DBE4C}" srcOrd="0" destOrd="0" presId="urn:microsoft.com/office/officeart/2005/8/layout/hList3"/>
    <dgm:cxn modelId="{3FC2E119-8B11-43EE-B49F-66F4B6097A90}" type="presOf" srcId="{71EF626F-6858-43C3-B48C-7F20D36FF741}" destId="{9D393F30-72C9-4FC5-9476-C2A4B6911FCA}" srcOrd="0" destOrd="0" presId="urn:microsoft.com/office/officeart/2005/8/layout/hList3"/>
    <dgm:cxn modelId="{4E26C031-EA8B-4FA3-BB1E-A18EF7DBC192}" type="presOf" srcId="{E4F4601D-C935-4CF2-A8B7-2DA6A89E3068}" destId="{D1A8AB38-8229-48B3-ACFC-F8A6594E4F1C}" srcOrd="0" destOrd="0" presId="urn:microsoft.com/office/officeart/2005/8/layout/hList3"/>
    <dgm:cxn modelId="{AE7F5B38-524D-4030-984C-CB83FA82A628}" type="presOf" srcId="{6FABDC0E-FF37-4B03-BFD5-C254F43B116E}" destId="{8D7BAB7F-DF14-4AF2-89AB-BA9287A86729}" srcOrd="0" destOrd="0" presId="urn:microsoft.com/office/officeart/2005/8/layout/hList3"/>
    <dgm:cxn modelId="{2CC91946-C020-4DCE-82ED-26BF346A6ECE}" srcId="{066A5A84-C1C4-4D5E-9D8F-7A1F1155D897}" destId="{B0FE1E12-1868-4C52-8E69-677A30152FCA}" srcOrd="2" destOrd="0" parTransId="{3AEF8FF7-6C8E-423F-9291-523BF6CAE255}" sibTransId="{66984CB4-7EB5-4047-8FDF-208857611B9B}"/>
    <dgm:cxn modelId="{126CAC4D-7AB8-4430-808C-EFC1599B42A7}" type="presOf" srcId="{53CF7109-E3FD-442B-9EAF-3256FE629A87}" destId="{60417E3C-B460-419E-B9B3-5F47F28A22FB}" srcOrd="0" destOrd="0" presId="urn:microsoft.com/office/officeart/2005/8/layout/hList3"/>
    <dgm:cxn modelId="{ABE4A1AD-5812-429E-B2E3-FEA119C61AA9}" srcId="{71EF626F-6858-43C3-B48C-7F20D36FF741}" destId="{066A5A84-C1C4-4D5E-9D8F-7A1F1155D897}" srcOrd="0" destOrd="0" parTransId="{5D521BEF-8FF1-46A3-9EAB-A776B289D0A4}" sibTransId="{452CD492-EFEC-4330-B891-C68F392D7488}"/>
    <dgm:cxn modelId="{F2DC62B8-38B5-4FC0-88F2-A07F3828251A}" type="presOf" srcId="{B0FE1E12-1868-4C52-8E69-677A30152FCA}" destId="{FE3E6210-A07D-40D0-AA32-EFB88EFC8C43}" srcOrd="0" destOrd="0" presId="urn:microsoft.com/office/officeart/2005/8/layout/hList3"/>
    <dgm:cxn modelId="{03788FD7-E42B-4D5D-8B96-E20206585905}" srcId="{066A5A84-C1C4-4D5E-9D8F-7A1F1155D897}" destId="{E4F4601D-C935-4CF2-A8B7-2DA6A89E3068}" srcOrd="3" destOrd="0" parTransId="{19E6E722-6ABC-4CD4-9D2D-1AA8CC7153E4}" sibTransId="{F15C2B04-51D8-4086-854A-4E88058D8603}"/>
    <dgm:cxn modelId="{1FA329EF-DD19-433A-86FC-7680FE3F5EA4}" srcId="{066A5A84-C1C4-4D5E-9D8F-7A1F1155D897}" destId="{53CF7109-E3FD-442B-9EAF-3256FE629A87}" srcOrd="0" destOrd="0" parTransId="{C798B8D1-5478-4031-8532-A3B3A8FBCACB}" sibTransId="{55E22079-2452-4BD3-A260-43A6C0FFA8F3}"/>
    <dgm:cxn modelId="{487F1DFB-B3D6-4022-9EEF-704526205272}" srcId="{066A5A84-C1C4-4D5E-9D8F-7A1F1155D897}" destId="{6FABDC0E-FF37-4B03-BFD5-C254F43B116E}" srcOrd="1" destOrd="0" parTransId="{4EE7C2AC-D1F3-41ED-BE0A-6453074DA41D}" sibTransId="{362B8019-BC21-4340-AA8C-638DAA869A34}"/>
    <dgm:cxn modelId="{53E7354D-C4D0-408D-9489-65DA7CE1179C}" type="presParOf" srcId="{9D393F30-72C9-4FC5-9476-C2A4B6911FCA}" destId="{7394D39F-67E7-417C-9939-B3219B9DBE4C}" srcOrd="0" destOrd="0" presId="urn:microsoft.com/office/officeart/2005/8/layout/hList3"/>
    <dgm:cxn modelId="{0BFF847C-7E6E-4A71-89CF-89DCEF785D49}" type="presParOf" srcId="{9D393F30-72C9-4FC5-9476-C2A4B6911FCA}" destId="{6362AB69-B3CE-4546-81F3-AB74E55F3515}" srcOrd="1" destOrd="0" presId="urn:microsoft.com/office/officeart/2005/8/layout/hList3"/>
    <dgm:cxn modelId="{CD5AD30D-5625-44AB-8561-BDA2A72E2C44}" type="presParOf" srcId="{6362AB69-B3CE-4546-81F3-AB74E55F3515}" destId="{60417E3C-B460-419E-B9B3-5F47F28A22FB}" srcOrd="0" destOrd="0" presId="urn:microsoft.com/office/officeart/2005/8/layout/hList3"/>
    <dgm:cxn modelId="{68D12564-C74B-4CA6-8EDC-15AEECA98916}" type="presParOf" srcId="{6362AB69-B3CE-4546-81F3-AB74E55F3515}" destId="{8D7BAB7F-DF14-4AF2-89AB-BA9287A86729}" srcOrd="1" destOrd="0" presId="urn:microsoft.com/office/officeart/2005/8/layout/hList3"/>
    <dgm:cxn modelId="{D74C0D63-8F7D-4841-91D4-C03B1F7C954C}" type="presParOf" srcId="{6362AB69-B3CE-4546-81F3-AB74E55F3515}" destId="{FE3E6210-A07D-40D0-AA32-EFB88EFC8C43}" srcOrd="2" destOrd="0" presId="urn:microsoft.com/office/officeart/2005/8/layout/hList3"/>
    <dgm:cxn modelId="{8D84C2A5-8A84-467F-AB94-17E692AE0F0E}" type="presParOf" srcId="{6362AB69-B3CE-4546-81F3-AB74E55F3515}" destId="{D1A8AB38-8229-48B3-ACFC-F8A6594E4F1C}" srcOrd="3" destOrd="0" presId="urn:microsoft.com/office/officeart/2005/8/layout/hList3"/>
    <dgm:cxn modelId="{E25DA885-E08F-49F4-96CB-B24698D8B098}" type="presParOf" srcId="{9D393F30-72C9-4FC5-9476-C2A4B6911FCA}" destId="{CE867A98-C591-4A09-827E-8C6FD9A726A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71B4310-A980-4843-92D8-0B5B4E3F33B8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AC96088-4E08-4C96-A93D-F28387E711D5}">
      <dgm:prSet phldrT="[Text]"/>
      <dgm:spPr/>
      <dgm:t>
        <a:bodyPr/>
        <a:lstStyle/>
        <a:p>
          <a:r>
            <a:rPr lang="en-US" dirty="0"/>
            <a:t>Do we have the right data?</a:t>
          </a:r>
        </a:p>
      </dgm:t>
    </dgm:pt>
    <dgm:pt modelId="{46B3AB4B-128F-45EE-93E6-61F3DFFDAD4F}" type="parTrans" cxnId="{00F94747-0B9D-4D0C-9F78-1842D022BE14}">
      <dgm:prSet/>
      <dgm:spPr/>
      <dgm:t>
        <a:bodyPr/>
        <a:lstStyle/>
        <a:p>
          <a:endParaRPr lang="en-US"/>
        </a:p>
      </dgm:t>
    </dgm:pt>
    <dgm:pt modelId="{FA8F4D76-62D5-4E6C-B7B4-49F9E0F9B625}" type="sibTrans" cxnId="{00F94747-0B9D-4D0C-9F78-1842D022BE14}">
      <dgm:prSet/>
      <dgm:spPr/>
      <dgm:t>
        <a:bodyPr/>
        <a:lstStyle/>
        <a:p>
          <a:endParaRPr lang="en-US"/>
        </a:p>
      </dgm:t>
    </dgm:pt>
    <dgm:pt modelId="{E53E63D5-865F-4687-9CB7-4526224BF121}">
      <dgm:prSet phldrT="[Text]"/>
      <dgm:spPr/>
      <dgm:t>
        <a:bodyPr/>
        <a:lstStyle/>
        <a:p>
          <a:r>
            <a:rPr lang="en-US" dirty="0"/>
            <a:t>Is the collection process reliable?</a:t>
          </a:r>
        </a:p>
      </dgm:t>
    </dgm:pt>
    <dgm:pt modelId="{DD33DF8E-CEA1-45C3-8A78-43671CB8F4D9}" type="parTrans" cxnId="{D9449147-C3B0-4CFA-A6D4-C7C3F4EA7267}">
      <dgm:prSet/>
      <dgm:spPr/>
      <dgm:t>
        <a:bodyPr/>
        <a:lstStyle/>
        <a:p>
          <a:endParaRPr lang="en-US"/>
        </a:p>
      </dgm:t>
    </dgm:pt>
    <dgm:pt modelId="{FE4960BB-B12B-43DB-98C9-9D918FD58DE6}" type="sibTrans" cxnId="{D9449147-C3B0-4CFA-A6D4-C7C3F4EA7267}">
      <dgm:prSet/>
      <dgm:spPr/>
      <dgm:t>
        <a:bodyPr/>
        <a:lstStyle/>
        <a:p>
          <a:endParaRPr lang="en-US"/>
        </a:p>
      </dgm:t>
    </dgm:pt>
    <dgm:pt modelId="{505FCF5C-474D-4626-A9D5-EA0CB3C7C16C}">
      <dgm:prSet phldrT="[Text]"/>
      <dgm:spPr/>
      <dgm:t>
        <a:bodyPr/>
        <a:lstStyle/>
        <a:p>
          <a:r>
            <a:rPr lang="en-US"/>
            <a:t>Is </a:t>
          </a:r>
          <a:r>
            <a:rPr lang="en-US" dirty="0"/>
            <a:t>the data accurate?</a:t>
          </a:r>
        </a:p>
      </dgm:t>
    </dgm:pt>
    <dgm:pt modelId="{8AA5842B-947C-40AE-BE10-8D0D49FEEFA3}" type="parTrans" cxnId="{F98944A3-0BEE-447D-BAB6-827CFB75C81F}">
      <dgm:prSet/>
      <dgm:spPr/>
      <dgm:t>
        <a:bodyPr/>
        <a:lstStyle/>
        <a:p>
          <a:endParaRPr lang="en-US"/>
        </a:p>
      </dgm:t>
    </dgm:pt>
    <dgm:pt modelId="{CB32FE94-0B17-4DA9-8AEE-F2FB3918AAB3}" type="sibTrans" cxnId="{F98944A3-0BEE-447D-BAB6-827CFB75C81F}">
      <dgm:prSet/>
      <dgm:spPr/>
      <dgm:t>
        <a:bodyPr/>
        <a:lstStyle/>
        <a:p>
          <a:endParaRPr lang="en-US"/>
        </a:p>
      </dgm:t>
    </dgm:pt>
    <dgm:pt modelId="{64BAA1A4-F388-4412-B592-BCCD9898E8CE}" type="pres">
      <dgm:prSet presAssocID="{C71B4310-A980-4843-92D8-0B5B4E3F33B8}" presName="compositeShape" presStyleCnt="0">
        <dgm:presLayoutVars>
          <dgm:chMax val="7"/>
          <dgm:dir/>
          <dgm:resizeHandles val="exact"/>
        </dgm:presLayoutVars>
      </dgm:prSet>
      <dgm:spPr/>
    </dgm:pt>
    <dgm:pt modelId="{CC8C8ABB-E886-4FFE-9484-EB9353224D97}" type="pres">
      <dgm:prSet presAssocID="{2AC96088-4E08-4C96-A93D-F28387E711D5}" presName="circ1" presStyleLbl="vennNode1" presStyleIdx="0" presStyleCnt="3" custLinFactNeighborX="-6497"/>
      <dgm:spPr/>
    </dgm:pt>
    <dgm:pt modelId="{65902866-86F5-4ABD-9033-2D5FFB97F74D}" type="pres">
      <dgm:prSet presAssocID="{2AC96088-4E08-4C96-A93D-F28387E711D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563386D-1A69-4EC0-9B76-9C4C9E405BBC}" type="pres">
      <dgm:prSet presAssocID="{E53E63D5-865F-4687-9CB7-4526224BF121}" presName="circ2" presStyleLbl="vennNode1" presStyleIdx="1" presStyleCnt="3" custLinFactNeighborX="-5857"/>
      <dgm:spPr/>
    </dgm:pt>
    <dgm:pt modelId="{838E4FBC-84A3-4E69-8D89-C36EF615543B}" type="pres">
      <dgm:prSet presAssocID="{E53E63D5-865F-4687-9CB7-4526224BF12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03FE224-63DF-4602-8B7D-79B4AAE4582D}" type="pres">
      <dgm:prSet presAssocID="{505FCF5C-474D-4626-A9D5-EA0CB3C7C16C}" presName="circ3" presStyleLbl="vennNode1" presStyleIdx="2" presStyleCnt="3" custLinFactNeighborX="-4312"/>
      <dgm:spPr/>
    </dgm:pt>
    <dgm:pt modelId="{4268110C-DC5D-49AC-A833-C3588211B051}" type="pres">
      <dgm:prSet presAssocID="{505FCF5C-474D-4626-A9D5-EA0CB3C7C16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C964B12-59E1-43F1-A116-B74960046012}" type="presOf" srcId="{C71B4310-A980-4843-92D8-0B5B4E3F33B8}" destId="{64BAA1A4-F388-4412-B592-BCCD9898E8CE}" srcOrd="0" destOrd="0" presId="urn:microsoft.com/office/officeart/2005/8/layout/venn1"/>
    <dgm:cxn modelId="{F324C31B-1910-44ED-9520-D9D2A75D9278}" type="presOf" srcId="{2AC96088-4E08-4C96-A93D-F28387E711D5}" destId="{65902866-86F5-4ABD-9033-2D5FFB97F74D}" srcOrd="1" destOrd="0" presId="urn:microsoft.com/office/officeart/2005/8/layout/venn1"/>
    <dgm:cxn modelId="{B855722E-B449-47D0-BE58-4FF382B56E04}" type="presOf" srcId="{2AC96088-4E08-4C96-A93D-F28387E711D5}" destId="{CC8C8ABB-E886-4FFE-9484-EB9353224D97}" srcOrd="0" destOrd="0" presId="urn:microsoft.com/office/officeart/2005/8/layout/venn1"/>
    <dgm:cxn modelId="{00F94747-0B9D-4D0C-9F78-1842D022BE14}" srcId="{C71B4310-A980-4843-92D8-0B5B4E3F33B8}" destId="{2AC96088-4E08-4C96-A93D-F28387E711D5}" srcOrd="0" destOrd="0" parTransId="{46B3AB4B-128F-45EE-93E6-61F3DFFDAD4F}" sibTransId="{FA8F4D76-62D5-4E6C-B7B4-49F9E0F9B625}"/>
    <dgm:cxn modelId="{D9449147-C3B0-4CFA-A6D4-C7C3F4EA7267}" srcId="{C71B4310-A980-4843-92D8-0B5B4E3F33B8}" destId="{E53E63D5-865F-4687-9CB7-4526224BF121}" srcOrd="1" destOrd="0" parTransId="{DD33DF8E-CEA1-45C3-8A78-43671CB8F4D9}" sibTransId="{FE4960BB-B12B-43DB-98C9-9D918FD58DE6}"/>
    <dgm:cxn modelId="{1E0CF987-C8A7-41C9-80EC-874C383D6BC3}" type="presOf" srcId="{505FCF5C-474D-4626-A9D5-EA0CB3C7C16C}" destId="{B03FE224-63DF-4602-8B7D-79B4AAE4582D}" srcOrd="0" destOrd="0" presId="urn:microsoft.com/office/officeart/2005/8/layout/venn1"/>
    <dgm:cxn modelId="{5BEBFC89-882A-4A70-9669-A8D8E085D4B5}" type="presOf" srcId="{E53E63D5-865F-4687-9CB7-4526224BF121}" destId="{3563386D-1A69-4EC0-9B76-9C4C9E405BBC}" srcOrd="0" destOrd="0" presId="urn:microsoft.com/office/officeart/2005/8/layout/venn1"/>
    <dgm:cxn modelId="{F98944A3-0BEE-447D-BAB6-827CFB75C81F}" srcId="{C71B4310-A980-4843-92D8-0B5B4E3F33B8}" destId="{505FCF5C-474D-4626-A9D5-EA0CB3C7C16C}" srcOrd="2" destOrd="0" parTransId="{8AA5842B-947C-40AE-BE10-8D0D49FEEFA3}" sibTransId="{CB32FE94-0B17-4DA9-8AEE-F2FB3918AAB3}"/>
    <dgm:cxn modelId="{57E023AF-E490-4321-981E-1C08F64128FB}" type="presOf" srcId="{E53E63D5-865F-4687-9CB7-4526224BF121}" destId="{838E4FBC-84A3-4E69-8D89-C36EF615543B}" srcOrd="1" destOrd="0" presId="urn:microsoft.com/office/officeart/2005/8/layout/venn1"/>
    <dgm:cxn modelId="{D69FCFF6-D611-43D5-832E-19BBD081BF23}" type="presOf" srcId="{505FCF5C-474D-4626-A9D5-EA0CB3C7C16C}" destId="{4268110C-DC5D-49AC-A833-C3588211B051}" srcOrd="1" destOrd="0" presId="urn:microsoft.com/office/officeart/2005/8/layout/venn1"/>
    <dgm:cxn modelId="{43BF3DAD-C9E4-405A-A939-CF0E9239401F}" type="presParOf" srcId="{64BAA1A4-F388-4412-B592-BCCD9898E8CE}" destId="{CC8C8ABB-E886-4FFE-9484-EB9353224D97}" srcOrd="0" destOrd="0" presId="urn:microsoft.com/office/officeart/2005/8/layout/venn1"/>
    <dgm:cxn modelId="{07B0C9CB-B901-4FF7-A4D7-F5D70766F864}" type="presParOf" srcId="{64BAA1A4-F388-4412-B592-BCCD9898E8CE}" destId="{65902866-86F5-4ABD-9033-2D5FFB97F74D}" srcOrd="1" destOrd="0" presId="urn:microsoft.com/office/officeart/2005/8/layout/venn1"/>
    <dgm:cxn modelId="{DC310D53-4326-4565-8D91-EE15BADA8451}" type="presParOf" srcId="{64BAA1A4-F388-4412-B592-BCCD9898E8CE}" destId="{3563386D-1A69-4EC0-9B76-9C4C9E405BBC}" srcOrd="2" destOrd="0" presId="urn:microsoft.com/office/officeart/2005/8/layout/venn1"/>
    <dgm:cxn modelId="{8B9C7199-4C39-4B95-BCDC-67692719B6AC}" type="presParOf" srcId="{64BAA1A4-F388-4412-B592-BCCD9898E8CE}" destId="{838E4FBC-84A3-4E69-8D89-C36EF615543B}" srcOrd="3" destOrd="0" presId="urn:microsoft.com/office/officeart/2005/8/layout/venn1"/>
    <dgm:cxn modelId="{9394B23F-89DA-4F7E-83EE-C9E7C01EA63B}" type="presParOf" srcId="{64BAA1A4-F388-4412-B592-BCCD9898E8CE}" destId="{B03FE224-63DF-4602-8B7D-79B4AAE4582D}" srcOrd="4" destOrd="0" presId="urn:microsoft.com/office/officeart/2005/8/layout/venn1"/>
    <dgm:cxn modelId="{0F84ED7F-CB1C-4C13-A0BC-4369C22D0A7F}" type="presParOf" srcId="{64BAA1A4-F388-4412-B592-BCCD9898E8CE}" destId="{4268110C-DC5D-49AC-A833-C3588211B05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DCADD1-26E9-4A4F-90E2-599543026C15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34A92C7-34F5-4D71-8D24-D0EB5B6441A5}">
      <dgm:prSet/>
      <dgm:spPr/>
      <dgm:t>
        <a:bodyPr/>
        <a:lstStyle/>
        <a:p>
          <a:pPr rtl="0"/>
          <a:r>
            <a:rPr lang="en-US" dirty="0"/>
            <a:t>This is a comma-separated value (CSV) file.</a:t>
          </a:r>
        </a:p>
      </dgm:t>
    </dgm:pt>
    <dgm:pt modelId="{32ECAD96-0C48-40EC-8733-13A41168A391}" type="parTrans" cxnId="{D33D503A-D5FE-4F8E-8E10-1FB213699A8A}">
      <dgm:prSet/>
      <dgm:spPr/>
      <dgm:t>
        <a:bodyPr/>
        <a:lstStyle/>
        <a:p>
          <a:endParaRPr lang="en-US"/>
        </a:p>
      </dgm:t>
    </dgm:pt>
    <dgm:pt modelId="{67DD51BD-2A71-4EF9-8EF7-F2DEAF8CC892}" type="sibTrans" cxnId="{D33D503A-D5FE-4F8E-8E10-1FB213699A8A}">
      <dgm:prSet/>
      <dgm:spPr/>
      <dgm:t>
        <a:bodyPr/>
        <a:lstStyle/>
        <a:p>
          <a:endParaRPr lang="en-US"/>
        </a:p>
      </dgm:t>
    </dgm:pt>
    <dgm:pt modelId="{DAD7F14F-4A3C-42FD-A78D-4C09EA591DAC}">
      <dgm:prSet/>
      <dgm:spPr/>
      <dgm:t>
        <a:bodyPr/>
        <a:lstStyle/>
        <a:p>
          <a:pPr rtl="0"/>
          <a:r>
            <a:rPr lang="en-US" dirty="0"/>
            <a:t>Each value is separated by a comma.</a:t>
          </a:r>
        </a:p>
      </dgm:t>
    </dgm:pt>
    <dgm:pt modelId="{681251C9-1421-45DA-A109-DFC97EA3B228}" type="parTrans" cxnId="{CC9F64BC-D2E8-4172-9AAA-9F2E68D858A2}">
      <dgm:prSet/>
      <dgm:spPr/>
      <dgm:t>
        <a:bodyPr/>
        <a:lstStyle/>
        <a:p>
          <a:endParaRPr lang="en-US"/>
        </a:p>
      </dgm:t>
    </dgm:pt>
    <dgm:pt modelId="{FBD2BDA0-3321-4ADF-B473-58EC47569B08}" type="sibTrans" cxnId="{CC9F64BC-D2E8-4172-9AAA-9F2E68D858A2}">
      <dgm:prSet/>
      <dgm:spPr/>
      <dgm:t>
        <a:bodyPr/>
        <a:lstStyle/>
        <a:p>
          <a:endParaRPr lang="en-US"/>
        </a:p>
      </dgm:t>
    </dgm:pt>
    <dgm:pt modelId="{3020AD5A-FBEB-4B9F-A447-4282EB0234EB}">
      <dgm:prSet/>
      <dgm:spPr/>
      <dgm:t>
        <a:bodyPr/>
        <a:lstStyle/>
        <a:p>
          <a:pPr rtl="0"/>
          <a:r>
            <a:rPr lang="en-US" dirty="0"/>
            <a:t>Other than that it is plain text.</a:t>
          </a:r>
        </a:p>
      </dgm:t>
    </dgm:pt>
    <dgm:pt modelId="{B51CEF23-E853-4AC7-801B-004DF1DBB7E1}" type="parTrans" cxnId="{FD6582A9-41D6-4C19-890B-5406C3BFD845}">
      <dgm:prSet/>
      <dgm:spPr/>
      <dgm:t>
        <a:bodyPr/>
        <a:lstStyle/>
        <a:p>
          <a:endParaRPr lang="en-US"/>
        </a:p>
      </dgm:t>
    </dgm:pt>
    <dgm:pt modelId="{355356BE-08E2-478D-9680-21D32291F13A}" type="sibTrans" cxnId="{FD6582A9-41D6-4C19-890B-5406C3BFD845}">
      <dgm:prSet/>
      <dgm:spPr/>
      <dgm:t>
        <a:bodyPr/>
        <a:lstStyle/>
        <a:p>
          <a:endParaRPr lang="en-US"/>
        </a:p>
      </dgm:t>
    </dgm:pt>
    <dgm:pt modelId="{542176EA-7E48-4FCE-B3D6-1D856F859EFF}">
      <dgm:prSet/>
      <dgm:spPr/>
      <dgm:t>
        <a:bodyPr/>
        <a:lstStyle/>
        <a:p>
          <a:pPr rtl="0"/>
          <a:r>
            <a:rPr lang="en-US" dirty="0"/>
            <a:t>The first row is often the field names. </a:t>
          </a:r>
        </a:p>
      </dgm:t>
    </dgm:pt>
    <dgm:pt modelId="{0121FBFD-B4D5-430C-9ABB-9E0108379808}" type="parTrans" cxnId="{C77D71B6-1DAD-4D39-99EF-582452F70A35}">
      <dgm:prSet/>
      <dgm:spPr/>
      <dgm:t>
        <a:bodyPr/>
        <a:lstStyle/>
        <a:p>
          <a:endParaRPr lang="en-US"/>
        </a:p>
      </dgm:t>
    </dgm:pt>
    <dgm:pt modelId="{305F1695-8F8A-4DA2-AB75-D731C3B5D550}" type="sibTrans" cxnId="{C77D71B6-1DAD-4D39-99EF-582452F70A35}">
      <dgm:prSet/>
      <dgm:spPr/>
      <dgm:t>
        <a:bodyPr/>
        <a:lstStyle/>
        <a:p>
          <a:endParaRPr lang="en-US"/>
        </a:p>
      </dgm:t>
    </dgm:pt>
    <dgm:pt modelId="{6A188781-0A3D-4F7A-8879-63CB0D59DC3D}">
      <dgm:prSet/>
      <dgm:spPr/>
      <dgm:t>
        <a:bodyPr/>
        <a:lstStyle/>
        <a:p>
          <a:pPr rtl="0"/>
          <a:r>
            <a:rPr lang="en-US" dirty="0"/>
            <a:t>There are no specified field lengths.</a:t>
          </a:r>
        </a:p>
      </dgm:t>
    </dgm:pt>
    <dgm:pt modelId="{C5A633F3-3C9B-4591-8E23-369860E0C644}" type="parTrans" cxnId="{4AB426A2-E36A-443B-88AB-0DF6D25787E4}">
      <dgm:prSet/>
      <dgm:spPr/>
      <dgm:t>
        <a:bodyPr/>
        <a:lstStyle/>
        <a:p>
          <a:endParaRPr lang="en-US"/>
        </a:p>
      </dgm:t>
    </dgm:pt>
    <dgm:pt modelId="{843412F4-9C5A-463C-898D-889E52402342}" type="sibTrans" cxnId="{4AB426A2-E36A-443B-88AB-0DF6D25787E4}">
      <dgm:prSet/>
      <dgm:spPr/>
      <dgm:t>
        <a:bodyPr/>
        <a:lstStyle/>
        <a:p>
          <a:endParaRPr lang="en-US"/>
        </a:p>
      </dgm:t>
    </dgm:pt>
    <dgm:pt modelId="{6E07F09E-B16C-49D1-A2F1-CB205AC91913}" type="pres">
      <dgm:prSet presAssocID="{AADCADD1-26E9-4A4F-90E2-599543026C15}" presName="linear" presStyleCnt="0">
        <dgm:presLayoutVars>
          <dgm:animLvl val="lvl"/>
          <dgm:resizeHandles val="exact"/>
        </dgm:presLayoutVars>
      </dgm:prSet>
      <dgm:spPr/>
    </dgm:pt>
    <dgm:pt modelId="{481560B2-AB9E-4AD8-9DD6-7E23C4C59180}" type="pres">
      <dgm:prSet presAssocID="{034A92C7-34F5-4D71-8D24-D0EB5B6441A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FA763E6-6A00-4051-833C-CC84C85AEF27}" type="pres">
      <dgm:prSet presAssocID="{67DD51BD-2A71-4EF9-8EF7-F2DEAF8CC892}" presName="spacer" presStyleCnt="0"/>
      <dgm:spPr/>
    </dgm:pt>
    <dgm:pt modelId="{5D8B51AD-142A-4203-8149-2792B771D81B}" type="pres">
      <dgm:prSet presAssocID="{DAD7F14F-4A3C-42FD-A78D-4C09EA591DA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43C9EF3-36FC-4A0A-A5AC-22114B11BEF7}" type="pres">
      <dgm:prSet presAssocID="{FBD2BDA0-3321-4ADF-B473-58EC47569B08}" presName="spacer" presStyleCnt="0"/>
      <dgm:spPr/>
    </dgm:pt>
    <dgm:pt modelId="{0A3BF287-6700-45CD-A3AF-0880469E5059}" type="pres">
      <dgm:prSet presAssocID="{3020AD5A-FBEB-4B9F-A447-4282EB0234E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B182CE2-DABB-47AA-94E2-6FE4A34CA514}" type="pres">
      <dgm:prSet presAssocID="{355356BE-08E2-478D-9680-21D32291F13A}" presName="spacer" presStyleCnt="0"/>
      <dgm:spPr/>
    </dgm:pt>
    <dgm:pt modelId="{2BB32C11-CEA0-4AFD-8C14-3D38E12F56E9}" type="pres">
      <dgm:prSet presAssocID="{6A188781-0A3D-4F7A-8879-63CB0D59DC3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33F2C48-A6B2-44C0-B320-2B0E3A28AE68}" type="pres">
      <dgm:prSet presAssocID="{843412F4-9C5A-463C-898D-889E52402342}" presName="spacer" presStyleCnt="0"/>
      <dgm:spPr/>
    </dgm:pt>
    <dgm:pt modelId="{2D4D3F5C-09FF-4778-957D-6EB33BA6A3DD}" type="pres">
      <dgm:prSet presAssocID="{542176EA-7E48-4FCE-B3D6-1D856F859EF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33D503A-D5FE-4F8E-8E10-1FB213699A8A}" srcId="{AADCADD1-26E9-4A4F-90E2-599543026C15}" destId="{034A92C7-34F5-4D71-8D24-D0EB5B6441A5}" srcOrd="0" destOrd="0" parTransId="{32ECAD96-0C48-40EC-8733-13A41168A391}" sibTransId="{67DD51BD-2A71-4EF9-8EF7-F2DEAF8CC892}"/>
    <dgm:cxn modelId="{3E399A40-FF58-45B6-8D87-7BF80FE21246}" type="presOf" srcId="{AADCADD1-26E9-4A4F-90E2-599543026C15}" destId="{6E07F09E-B16C-49D1-A2F1-CB205AC91913}" srcOrd="0" destOrd="0" presId="urn:microsoft.com/office/officeart/2005/8/layout/vList2"/>
    <dgm:cxn modelId="{CA0D2E88-46F2-4149-AE00-94D4E28218A2}" type="presOf" srcId="{034A92C7-34F5-4D71-8D24-D0EB5B6441A5}" destId="{481560B2-AB9E-4AD8-9DD6-7E23C4C59180}" srcOrd="0" destOrd="0" presId="urn:microsoft.com/office/officeart/2005/8/layout/vList2"/>
    <dgm:cxn modelId="{ABF22A92-243B-4417-877A-5675AECEA223}" type="presOf" srcId="{6A188781-0A3D-4F7A-8879-63CB0D59DC3D}" destId="{2BB32C11-CEA0-4AFD-8C14-3D38E12F56E9}" srcOrd="0" destOrd="0" presId="urn:microsoft.com/office/officeart/2005/8/layout/vList2"/>
    <dgm:cxn modelId="{4AB426A2-E36A-443B-88AB-0DF6D25787E4}" srcId="{AADCADD1-26E9-4A4F-90E2-599543026C15}" destId="{6A188781-0A3D-4F7A-8879-63CB0D59DC3D}" srcOrd="3" destOrd="0" parTransId="{C5A633F3-3C9B-4591-8E23-369860E0C644}" sibTransId="{843412F4-9C5A-463C-898D-889E52402342}"/>
    <dgm:cxn modelId="{FD6582A9-41D6-4C19-890B-5406C3BFD845}" srcId="{AADCADD1-26E9-4A4F-90E2-599543026C15}" destId="{3020AD5A-FBEB-4B9F-A447-4282EB0234EB}" srcOrd="2" destOrd="0" parTransId="{B51CEF23-E853-4AC7-801B-004DF1DBB7E1}" sibTransId="{355356BE-08E2-478D-9680-21D32291F13A}"/>
    <dgm:cxn modelId="{0B1E77AB-7C57-406D-AAE2-A024E461A72F}" type="presOf" srcId="{DAD7F14F-4A3C-42FD-A78D-4C09EA591DAC}" destId="{5D8B51AD-142A-4203-8149-2792B771D81B}" srcOrd="0" destOrd="0" presId="urn:microsoft.com/office/officeart/2005/8/layout/vList2"/>
    <dgm:cxn modelId="{C77D71B6-1DAD-4D39-99EF-582452F70A35}" srcId="{AADCADD1-26E9-4A4F-90E2-599543026C15}" destId="{542176EA-7E48-4FCE-B3D6-1D856F859EFF}" srcOrd="4" destOrd="0" parTransId="{0121FBFD-B4D5-430C-9ABB-9E0108379808}" sibTransId="{305F1695-8F8A-4DA2-AB75-D731C3B5D550}"/>
    <dgm:cxn modelId="{CC9F64BC-D2E8-4172-9AAA-9F2E68D858A2}" srcId="{AADCADD1-26E9-4A4F-90E2-599543026C15}" destId="{DAD7F14F-4A3C-42FD-A78D-4C09EA591DAC}" srcOrd="1" destOrd="0" parTransId="{681251C9-1421-45DA-A109-DFC97EA3B228}" sibTransId="{FBD2BDA0-3321-4ADF-B473-58EC47569B08}"/>
    <dgm:cxn modelId="{FEA780E2-C1D4-4F97-B223-683EA0D3FA84}" type="presOf" srcId="{542176EA-7E48-4FCE-B3D6-1D856F859EFF}" destId="{2D4D3F5C-09FF-4778-957D-6EB33BA6A3DD}" srcOrd="0" destOrd="0" presId="urn:microsoft.com/office/officeart/2005/8/layout/vList2"/>
    <dgm:cxn modelId="{41A848F5-9D08-4461-8545-ADEF2B0F95FA}" type="presOf" srcId="{3020AD5A-FBEB-4B9F-A447-4282EB0234EB}" destId="{0A3BF287-6700-45CD-A3AF-0880469E5059}" srcOrd="0" destOrd="0" presId="urn:microsoft.com/office/officeart/2005/8/layout/vList2"/>
    <dgm:cxn modelId="{6A5C6383-0A4A-454E-BC7F-CF9674960DBA}" type="presParOf" srcId="{6E07F09E-B16C-49D1-A2F1-CB205AC91913}" destId="{481560B2-AB9E-4AD8-9DD6-7E23C4C59180}" srcOrd="0" destOrd="0" presId="urn:microsoft.com/office/officeart/2005/8/layout/vList2"/>
    <dgm:cxn modelId="{0322A246-33AE-4809-B3FB-4A133511B6AB}" type="presParOf" srcId="{6E07F09E-B16C-49D1-A2F1-CB205AC91913}" destId="{2FA763E6-6A00-4051-833C-CC84C85AEF27}" srcOrd="1" destOrd="0" presId="urn:microsoft.com/office/officeart/2005/8/layout/vList2"/>
    <dgm:cxn modelId="{1606D3EE-7B7A-40AB-ABF6-ABDA1A8B0CD6}" type="presParOf" srcId="{6E07F09E-B16C-49D1-A2F1-CB205AC91913}" destId="{5D8B51AD-142A-4203-8149-2792B771D81B}" srcOrd="2" destOrd="0" presId="urn:microsoft.com/office/officeart/2005/8/layout/vList2"/>
    <dgm:cxn modelId="{11BB5929-FA11-47D0-B670-4F77001C248D}" type="presParOf" srcId="{6E07F09E-B16C-49D1-A2F1-CB205AC91913}" destId="{243C9EF3-36FC-4A0A-A5AC-22114B11BEF7}" srcOrd="3" destOrd="0" presId="urn:microsoft.com/office/officeart/2005/8/layout/vList2"/>
    <dgm:cxn modelId="{37FB9FEA-8FC3-42B5-A386-7930EC463738}" type="presParOf" srcId="{6E07F09E-B16C-49D1-A2F1-CB205AC91913}" destId="{0A3BF287-6700-45CD-A3AF-0880469E5059}" srcOrd="4" destOrd="0" presId="urn:microsoft.com/office/officeart/2005/8/layout/vList2"/>
    <dgm:cxn modelId="{F78C5326-08F4-46E3-8781-32D92F5D6854}" type="presParOf" srcId="{6E07F09E-B16C-49D1-A2F1-CB205AC91913}" destId="{1B182CE2-DABB-47AA-94E2-6FE4A34CA514}" srcOrd="5" destOrd="0" presId="urn:microsoft.com/office/officeart/2005/8/layout/vList2"/>
    <dgm:cxn modelId="{FFF4C3BF-4BFE-4AB2-BDF8-E15BE854927E}" type="presParOf" srcId="{6E07F09E-B16C-49D1-A2F1-CB205AC91913}" destId="{2BB32C11-CEA0-4AFD-8C14-3D38E12F56E9}" srcOrd="6" destOrd="0" presId="urn:microsoft.com/office/officeart/2005/8/layout/vList2"/>
    <dgm:cxn modelId="{1E01586E-4C08-47E2-A755-1EA9C4ADC6C2}" type="presParOf" srcId="{6E07F09E-B16C-49D1-A2F1-CB205AC91913}" destId="{033F2C48-A6B2-44C0-B320-2B0E3A28AE68}" srcOrd="7" destOrd="0" presId="urn:microsoft.com/office/officeart/2005/8/layout/vList2"/>
    <dgm:cxn modelId="{02A53C95-8260-4B9E-BF9D-8D49975F4677}" type="presParOf" srcId="{6E07F09E-B16C-49D1-A2F1-CB205AC91913}" destId="{2D4D3F5C-09FF-4778-957D-6EB33BA6A3D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DCADD1-26E9-4A4F-90E2-599543026C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4A92C7-34F5-4D71-8D24-D0EB5B6441A5}">
      <dgm:prSet/>
      <dgm:spPr/>
      <dgm:t>
        <a:bodyPr/>
        <a:lstStyle/>
        <a:p>
          <a:pPr rtl="0"/>
          <a:r>
            <a:rPr lang="en-US" dirty="0"/>
            <a:t>The quotes don’t imply a data type.</a:t>
          </a:r>
        </a:p>
      </dgm:t>
    </dgm:pt>
    <dgm:pt modelId="{32ECAD96-0C48-40EC-8733-13A41168A391}" type="parTrans" cxnId="{D33D503A-D5FE-4F8E-8E10-1FB213699A8A}">
      <dgm:prSet/>
      <dgm:spPr/>
      <dgm:t>
        <a:bodyPr/>
        <a:lstStyle/>
        <a:p>
          <a:endParaRPr lang="en-US"/>
        </a:p>
      </dgm:t>
    </dgm:pt>
    <dgm:pt modelId="{67DD51BD-2A71-4EF9-8EF7-F2DEAF8CC892}" type="sibTrans" cxnId="{D33D503A-D5FE-4F8E-8E10-1FB213699A8A}">
      <dgm:prSet/>
      <dgm:spPr/>
      <dgm:t>
        <a:bodyPr/>
        <a:lstStyle/>
        <a:p>
          <a:endParaRPr lang="en-US"/>
        </a:p>
      </dgm:t>
    </dgm:pt>
    <dgm:pt modelId="{25DE416F-A978-4DB2-A691-23AE182E362A}">
      <dgm:prSet/>
      <dgm:spPr/>
      <dgm:t>
        <a:bodyPr/>
        <a:lstStyle/>
        <a:p>
          <a:pPr rtl="0"/>
          <a:r>
            <a:rPr lang="en-US" dirty="0"/>
            <a:t>Notice that the ID is in quotes but the height and mass are not. </a:t>
          </a:r>
        </a:p>
      </dgm:t>
    </dgm:pt>
    <dgm:pt modelId="{53C0A912-9135-488F-8DE1-6CEA5E9255A7}" type="parTrans" cxnId="{D3578331-77B5-4B79-A91C-74059E181A52}">
      <dgm:prSet/>
      <dgm:spPr/>
      <dgm:t>
        <a:bodyPr/>
        <a:lstStyle/>
        <a:p>
          <a:endParaRPr lang="en-US"/>
        </a:p>
      </dgm:t>
    </dgm:pt>
    <dgm:pt modelId="{8CF7567D-FCA5-49A8-9296-36D75713FC84}" type="sibTrans" cxnId="{D3578331-77B5-4B79-A91C-74059E181A52}">
      <dgm:prSet/>
      <dgm:spPr/>
      <dgm:t>
        <a:bodyPr/>
        <a:lstStyle/>
        <a:p>
          <a:endParaRPr lang="en-US"/>
        </a:p>
      </dgm:t>
    </dgm:pt>
    <dgm:pt modelId="{905631BE-0440-4F44-BEB6-726542FA4BB8}">
      <dgm:prSet/>
      <dgm:spPr/>
      <dgm:t>
        <a:bodyPr/>
        <a:lstStyle/>
        <a:p>
          <a:pPr rtl="0"/>
          <a:r>
            <a:rPr lang="en-US" dirty="0"/>
            <a:t>The quotes just allow commas to be considered part of the value, not a separator.</a:t>
          </a:r>
        </a:p>
      </dgm:t>
    </dgm:pt>
    <dgm:pt modelId="{716D4874-4368-4437-8189-089BA58C20F9}" type="parTrans" cxnId="{87818B99-EFAA-4A43-96D4-91B8A65FF684}">
      <dgm:prSet/>
      <dgm:spPr/>
      <dgm:t>
        <a:bodyPr/>
        <a:lstStyle/>
        <a:p>
          <a:endParaRPr lang="en-US"/>
        </a:p>
      </dgm:t>
    </dgm:pt>
    <dgm:pt modelId="{B5ED2C46-0FC0-4D7E-AE6B-1B9D22EDBB09}" type="sibTrans" cxnId="{87818B99-EFAA-4A43-96D4-91B8A65FF684}">
      <dgm:prSet/>
      <dgm:spPr/>
      <dgm:t>
        <a:bodyPr/>
        <a:lstStyle/>
        <a:p>
          <a:endParaRPr lang="en-US"/>
        </a:p>
      </dgm:t>
    </dgm:pt>
    <dgm:pt modelId="{6E07F09E-B16C-49D1-A2F1-CB205AC91913}" type="pres">
      <dgm:prSet presAssocID="{AADCADD1-26E9-4A4F-90E2-599543026C15}" presName="linear" presStyleCnt="0">
        <dgm:presLayoutVars>
          <dgm:animLvl val="lvl"/>
          <dgm:resizeHandles val="exact"/>
        </dgm:presLayoutVars>
      </dgm:prSet>
      <dgm:spPr/>
    </dgm:pt>
    <dgm:pt modelId="{481560B2-AB9E-4AD8-9DD6-7E23C4C59180}" type="pres">
      <dgm:prSet presAssocID="{034A92C7-34F5-4D71-8D24-D0EB5B6441A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B4F04C6-3C49-49D1-B016-E8915A419D7F}" type="pres">
      <dgm:prSet presAssocID="{034A92C7-34F5-4D71-8D24-D0EB5B6441A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C4E0429-4913-4EC4-9AAB-EBA18A79394E}" type="presOf" srcId="{905631BE-0440-4F44-BEB6-726542FA4BB8}" destId="{7B4F04C6-3C49-49D1-B016-E8915A419D7F}" srcOrd="0" destOrd="1" presId="urn:microsoft.com/office/officeart/2005/8/layout/vList2"/>
    <dgm:cxn modelId="{BF40772E-848A-4AB7-9498-057372B745F8}" type="presOf" srcId="{25DE416F-A978-4DB2-A691-23AE182E362A}" destId="{7B4F04C6-3C49-49D1-B016-E8915A419D7F}" srcOrd="0" destOrd="0" presId="urn:microsoft.com/office/officeart/2005/8/layout/vList2"/>
    <dgm:cxn modelId="{D3578331-77B5-4B79-A91C-74059E181A52}" srcId="{034A92C7-34F5-4D71-8D24-D0EB5B6441A5}" destId="{25DE416F-A978-4DB2-A691-23AE182E362A}" srcOrd="0" destOrd="0" parTransId="{53C0A912-9135-488F-8DE1-6CEA5E9255A7}" sibTransId="{8CF7567D-FCA5-49A8-9296-36D75713FC84}"/>
    <dgm:cxn modelId="{D33D503A-D5FE-4F8E-8E10-1FB213699A8A}" srcId="{AADCADD1-26E9-4A4F-90E2-599543026C15}" destId="{034A92C7-34F5-4D71-8D24-D0EB5B6441A5}" srcOrd="0" destOrd="0" parTransId="{32ECAD96-0C48-40EC-8733-13A41168A391}" sibTransId="{67DD51BD-2A71-4EF9-8EF7-F2DEAF8CC892}"/>
    <dgm:cxn modelId="{3E399A40-FF58-45B6-8D87-7BF80FE21246}" type="presOf" srcId="{AADCADD1-26E9-4A4F-90E2-599543026C15}" destId="{6E07F09E-B16C-49D1-A2F1-CB205AC91913}" srcOrd="0" destOrd="0" presId="urn:microsoft.com/office/officeart/2005/8/layout/vList2"/>
    <dgm:cxn modelId="{CA0D2E88-46F2-4149-AE00-94D4E28218A2}" type="presOf" srcId="{034A92C7-34F5-4D71-8D24-D0EB5B6441A5}" destId="{481560B2-AB9E-4AD8-9DD6-7E23C4C59180}" srcOrd="0" destOrd="0" presId="urn:microsoft.com/office/officeart/2005/8/layout/vList2"/>
    <dgm:cxn modelId="{87818B99-EFAA-4A43-96D4-91B8A65FF684}" srcId="{034A92C7-34F5-4D71-8D24-D0EB5B6441A5}" destId="{905631BE-0440-4F44-BEB6-726542FA4BB8}" srcOrd="1" destOrd="0" parTransId="{716D4874-4368-4437-8189-089BA58C20F9}" sibTransId="{B5ED2C46-0FC0-4D7E-AE6B-1B9D22EDBB09}"/>
    <dgm:cxn modelId="{6A5C6383-0A4A-454E-BC7F-CF9674960DBA}" type="presParOf" srcId="{6E07F09E-B16C-49D1-A2F1-CB205AC91913}" destId="{481560B2-AB9E-4AD8-9DD6-7E23C4C59180}" srcOrd="0" destOrd="0" presId="urn:microsoft.com/office/officeart/2005/8/layout/vList2"/>
    <dgm:cxn modelId="{8CAE74A4-6F28-4E19-A70D-5B77EB9B2C3B}" type="presParOf" srcId="{6E07F09E-B16C-49D1-A2F1-CB205AC91913}" destId="{7B4F04C6-3C49-49D1-B016-E8915A419D7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8A99E9-624A-464A-BFFF-B0BB773C8B3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E3580E-A218-4914-91C1-29E7381C3000}">
      <dgm:prSet/>
      <dgm:spPr/>
      <dgm:t>
        <a:bodyPr/>
        <a:lstStyle/>
        <a:p>
          <a:pPr rtl="0"/>
          <a:r>
            <a:rPr lang="en-US"/>
            <a:t>Structured data</a:t>
          </a:r>
        </a:p>
      </dgm:t>
    </dgm:pt>
    <dgm:pt modelId="{39431B4A-7B9E-4FB7-96E2-3A77118C7BF4}" type="parTrans" cxnId="{B4C090BD-F13D-4EF5-B0A7-2C0C86D28CF8}">
      <dgm:prSet/>
      <dgm:spPr/>
      <dgm:t>
        <a:bodyPr/>
        <a:lstStyle/>
        <a:p>
          <a:endParaRPr lang="en-US"/>
        </a:p>
      </dgm:t>
    </dgm:pt>
    <dgm:pt modelId="{37EBB04D-671B-440C-9787-4A806157B716}" type="sibTrans" cxnId="{B4C090BD-F13D-4EF5-B0A7-2C0C86D28CF8}">
      <dgm:prSet/>
      <dgm:spPr/>
      <dgm:t>
        <a:bodyPr/>
        <a:lstStyle/>
        <a:p>
          <a:endParaRPr lang="en-US"/>
        </a:p>
      </dgm:t>
    </dgm:pt>
    <dgm:pt modelId="{E26F32C7-EEB1-4062-8028-3290F86C81FD}">
      <dgm:prSet/>
      <dgm:spPr/>
      <dgm:t>
        <a:bodyPr/>
        <a:lstStyle/>
        <a:p>
          <a:pPr rtl="0"/>
          <a:r>
            <a:rPr lang="en-US" dirty="0"/>
            <a:t>Organized according to a formal data model (i.e., relational schema)</a:t>
          </a:r>
        </a:p>
      </dgm:t>
    </dgm:pt>
    <dgm:pt modelId="{DB80DB5A-CE7D-4831-B803-613CFE964E31}" type="parTrans" cxnId="{206EB95B-D5FD-4B7C-ABFC-4BAFE73A5A97}">
      <dgm:prSet/>
      <dgm:spPr/>
      <dgm:t>
        <a:bodyPr/>
        <a:lstStyle/>
        <a:p>
          <a:endParaRPr lang="en-US"/>
        </a:p>
      </dgm:t>
    </dgm:pt>
    <dgm:pt modelId="{890ADAB7-582B-40EF-889C-8DB53CE7442D}" type="sibTrans" cxnId="{206EB95B-D5FD-4B7C-ABFC-4BAFE73A5A97}">
      <dgm:prSet/>
      <dgm:spPr/>
      <dgm:t>
        <a:bodyPr/>
        <a:lstStyle/>
        <a:p>
          <a:endParaRPr lang="en-US"/>
        </a:p>
      </dgm:t>
    </dgm:pt>
    <dgm:pt modelId="{A1A09BC1-DB5A-413D-9665-D50CEC0CAFE3}">
      <dgm:prSet/>
      <dgm:spPr/>
      <dgm:t>
        <a:bodyPr/>
        <a:lstStyle/>
        <a:p>
          <a:pPr rtl="0"/>
          <a:r>
            <a:rPr lang="en-US" dirty="0"/>
            <a:t>Semi-structured data</a:t>
          </a:r>
        </a:p>
      </dgm:t>
    </dgm:pt>
    <dgm:pt modelId="{9CC0D9AE-BE15-45DE-B850-B1EFE4945B86}" type="parTrans" cxnId="{0FC6500B-B164-4965-AA78-5DCBFBDDB650}">
      <dgm:prSet/>
      <dgm:spPr/>
      <dgm:t>
        <a:bodyPr/>
        <a:lstStyle/>
        <a:p>
          <a:endParaRPr lang="en-US"/>
        </a:p>
      </dgm:t>
    </dgm:pt>
    <dgm:pt modelId="{B7F8C1FD-0FEB-4E61-B667-C4E5B1960BEB}" type="sibTrans" cxnId="{0FC6500B-B164-4965-AA78-5DCBFBDDB650}">
      <dgm:prSet/>
      <dgm:spPr/>
      <dgm:t>
        <a:bodyPr/>
        <a:lstStyle/>
        <a:p>
          <a:endParaRPr lang="en-US"/>
        </a:p>
      </dgm:t>
    </dgm:pt>
    <dgm:pt modelId="{D0E39D50-39B0-46F6-BEBF-02678883D3D1}">
      <dgm:prSet/>
      <dgm:spPr/>
      <dgm:t>
        <a:bodyPr/>
        <a:lstStyle/>
        <a:p>
          <a:pPr rtl="0"/>
          <a:r>
            <a:rPr lang="en-US" dirty="0"/>
            <a:t>No formal data model, but contains symbols to separate and label data elements</a:t>
          </a:r>
        </a:p>
      </dgm:t>
    </dgm:pt>
    <dgm:pt modelId="{EA3EE6F2-EB86-40C4-A6CD-8789AC155E8F}" type="parTrans" cxnId="{2C0408C9-7688-405B-88ED-D1F12888A2B9}">
      <dgm:prSet/>
      <dgm:spPr/>
      <dgm:t>
        <a:bodyPr/>
        <a:lstStyle/>
        <a:p>
          <a:endParaRPr lang="en-US"/>
        </a:p>
      </dgm:t>
    </dgm:pt>
    <dgm:pt modelId="{4ADD2CBC-B20B-451C-B2C3-A5878F056CAC}" type="sibTrans" cxnId="{2C0408C9-7688-405B-88ED-D1F12888A2B9}">
      <dgm:prSet/>
      <dgm:spPr/>
      <dgm:t>
        <a:bodyPr/>
        <a:lstStyle/>
        <a:p>
          <a:endParaRPr lang="en-US"/>
        </a:p>
      </dgm:t>
    </dgm:pt>
    <dgm:pt modelId="{861CB3F0-E9C2-4C5D-A16E-0A28385D4FE7}">
      <dgm:prSet/>
      <dgm:spPr/>
      <dgm:t>
        <a:bodyPr/>
        <a:lstStyle/>
        <a:p>
          <a:pPr rtl="0"/>
          <a:r>
            <a:rPr lang="en-US" dirty="0"/>
            <a:t>Unstructured data</a:t>
          </a:r>
        </a:p>
      </dgm:t>
    </dgm:pt>
    <dgm:pt modelId="{A7090C06-C8CE-4BDC-BA86-14FCD6338296}" type="parTrans" cxnId="{6E7AA928-B55C-4FE1-839E-89B234193BC3}">
      <dgm:prSet/>
      <dgm:spPr/>
      <dgm:t>
        <a:bodyPr/>
        <a:lstStyle/>
        <a:p>
          <a:endParaRPr lang="en-US"/>
        </a:p>
      </dgm:t>
    </dgm:pt>
    <dgm:pt modelId="{4C6BC568-B6C6-4C42-84F0-6F2CB13AA117}" type="sibTrans" cxnId="{6E7AA928-B55C-4FE1-839E-89B234193BC3}">
      <dgm:prSet/>
      <dgm:spPr/>
      <dgm:t>
        <a:bodyPr/>
        <a:lstStyle/>
        <a:p>
          <a:endParaRPr lang="en-US"/>
        </a:p>
      </dgm:t>
    </dgm:pt>
    <dgm:pt modelId="{8053529D-DCB1-411E-A7F2-B1A8321BF8B7}">
      <dgm:prSet/>
      <dgm:spPr/>
      <dgm:t>
        <a:bodyPr/>
        <a:lstStyle/>
        <a:p>
          <a:pPr rtl="0"/>
          <a:r>
            <a:rPr lang="en-US" dirty="0"/>
            <a:t>No data model and no pre-defined organization</a:t>
          </a:r>
        </a:p>
      </dgm:t>
    </dgm:pt>
    <dgm:pt modelId="{EE2D1704-0613-4A0D-9218-F69768F231F3}" type="parTrans" cxnId="{326A76B0-47A8-4FD4-AC09-69FC4B9C1824}">
      <dgm:prSet/>
      <dgm:spPr/>
      <dgm:t>
        <a:bodyPr/>
        <a:lstStyle/>
        <a:p>
          <a:endParaRPr lang="en-US"/>
        </a:p>
      </dgm:t>
    </dgm:pt>
    <dgm:pt modelId="{2FD73067-87A6-4C53-9150-BB89C8C12A29}" type="sibTrans" cxnId="{326A76B0-47A8-4FD4-AC09-69FC4B9C1824}">
      <dgm:prSet/>
      <dgm:spPr/>
      <dgm:t>
        <a:bodyPr/>
        <a:lstStyle/>
        <a:p>
          <a:endParaRPr lang="en-US"/>
        </a:p>
      </dgm:t>
    </dgm:pt>
    <dgm:pt modelId="{93EFFFD6-D111-4774-8871-13072ABE4C9B}" type="pres">
      <dgm:prSet presAssocID="{5F8A99E9-624A-464A-BFFF-B0BB773C8B3D}" presName="Name0" presStyleCnt="0">
        <dgm:presLayoutVars>
          <dgm:dir/>
          <dgm:animLvl val="lvl"/>
          <dgm:resizeHandles val="exact"/>
        </dgm:presLayoutVars>
      </dgm:prSet>
      <dgm:spPr/>
    </dgm:pt>
    <dgm:pt modelId="{17E0319E-CD2D-434E-A9B2-366FC9888F93}" type="pres">
      <dgm:prSet presAssocID="{8CE3580E-A218-4914-91C1-29E7381C3000}" presName="composite" presStyleCnt="0"/>
      <dgm:spPr/>
    </dgm:pt>
    <dgm:pt modelId="{7521FBBD-87A4-4424-B3B7-CB5191A56CC5}" type="pres">
      <dgm:prSet presAssocID="{8CE3580E-A218-4914-91C1-29E7381C300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EEF2B10-FE92-4DB1-8C14-52EB7776EF02}" type="pres">
      <dgm:prSet presAssocID="{8CE3580E-A218-4914-91C1-29E7381C3000}" presName="desTx" presStyleLbl="revTx" presStyleIdx="0" presStyleCnt="3">
        <dgm:presLayoutVars>
          <dgm:bulletEnabled val="1"/>
        </dgm:presLayoutVars>
      </dgm:prSet>
      <dgm:spPr/>
    </dgm:pt>
    <dgm:pt modelId="{DBD7A07D-91F5-429E-ABCD-1028737035F5}" type="pres">
      <dgm:prSet presAssocID="{37EBB04D-671B-440C-9787-4A806157B716}" presName="space" presStyleCnt="0"/>
      <dgm:spPr/>
    </dgm:pt>
    <dgm:pt modelId="{E15D8A00-C20F-4DD8-BA30-E9A2FBBBFF34}" type="pres">
      <dgm:prSet presAssocID="{A1A09BC1-DB5A-413D-9665-D50CEC0CAFE3}" presName="composite" presStyleCnt="0"/>
      <dgm:spPr/>
    </dgm:pt>
    <dgm:pt modelId="{05879C0B-26E3-45AE-9F6B-2DA628FBFF9F}" type="pres">
      <dgm:prSet presAssocID="{A1A09BC1-DB5A-413D-9665-D50CEC0CAFE3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649DE2D-51FB-44A3-948F-E14B37D2ED2F}" type="pres">
      <dgm:prSet presAssocID="{A1A09BC1-DB5A-413D-9665-D50CEC0CAFE3}" presName="desTx" presStyleLbl="revTx" presStyleIdx="1" presStyleCnt="3">
        <dgm:presLayoutVars>
          <dgm:bulletEnabled val="1"/>
        </dgm:presLayoutVars>
      </dgm:prSet>
      <dgm:spPr/>
    </dgm:pt>
    <dgm:pt modelId="{2A5C8EA3-1ED9-42B7-BA2D-A866E9EE8397}" type="pres">
      <dgm:prSet presAssocID="{B7F8C1FD-0FEB-4E61-B667-C4E5B1960BEB}" presName="space" presStyleCnt="0"/>
      <dgm:spPr/>
    </dgm:pt>
    <dgm:pt modelId="{1FAEAF24-3035-462D-B12D-D35644852ED4}" type="pres">
      <dgm:prSet presAssocID="{861CB3F0-E9C2-4C5D-A16E-0A28385D4FE7}" presName="composite" presStyleCnt="0"/>
      <dgm:spPr/>
    </dgm:pt>
    <dgm:pt modelId="{AC229ED1-CFC1-45FE-9D2B-8211F2539E6E}" type="pres">
      <dgm:prSet presAssocID="{861CB3F0-E9C2-4C5D-A16E-0A28385D4FE7}" presName="par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0C898B6E-9EB1-4F2A-89B6-3DE80C38B08A}" type="pres">
      <dgm:prSet presAssocID="{861CB3F0-E9C2-4C5D-A16E-0A28385D4FE7}" presName="desTx" presStyleLbl="revTx" presStyleIdx="2" presStyleCnt="3">
        <dgm:presLayoutVars>
          <dgm:bulletEnabled val="1"/>
        </dgm:presLayoutVars>
      </dgm:prSet>
      <dgm:spPr/>
    </dgm:pt>
  </dgm:ptLst>
  <dgm:cxnLst>
    <dgm:cxn modelId="{0FC6500B-B164-4965-AA78-5DCBFBDDB650}" srcId="{5F8A99E9-624A-464A-BFFF-B0BB773C8B3D}" destId="{A1A09BC1-DB5A-413D-9665-D50CEC0CAFE3}" srcOrd="1" destOrd="0" parTransId="{9CC0D9AE-BE15-45DE-B850-B1EFE4945B86}" sibTransId="{B7F8C1FD-0FEB-4E61-B667-C4E5B1960BEB}"/>
    <dgm:cxn modelId="{09D11B10-A297-48FD-8212-C692900C881B}" type="presOf" srcId="{8053529D-DCB1-411E-A7F2-B1A8321BF8B7}" destId="{0C898B6E-9EB1-4F2A-89B6-3DE80C38B08A}" srcOrd="0" destOrd="0" presId="urn:microsoft.com/office/officeart/2005/8/layout/chevron1"/>
    <dgm:cxn modelId="{14F3A81B-49D6-427A-ACA6-1C50C041F63A}" type="presOf" srcId="{D0E39D50-39B0-46F6-BEBF-02678883D3D1}" destId="{E649DE2D-51FB-44A3-948F-E14B37D2ED2F}" srcOrd="0" destOrd="0" presId="urn:microsoft.com/office/officeart/2005/8/layout/chevron1"/>
    <dgm:cxn modelId="{6E7AA928-B55C-4FE1-839E-89B234193BC3}" srcId="{5F8A99E9-624A-464A-BFFF-B0BB773C8B3D}" destId="{861CB3F0-E9C2-4C5D-A16E-0A28385D4FE7}" srcOrd="2" destOrd="0" parTransId="{A7090C06-C8CE-4BDC-BA86-14FCD6338296}" sibTransId="{4C6BC568-B6C6-4C42-84F0-6F2CB13AA117}"/>
    <dgm:cxn modelId="{64AC483E-1544-4676-AFA1-9986486B900A}" type="presOf" srcId="{5F8A99E9-624A-464A-BFFF-B0BB773C8B3D}" destId="{93EFFFD6-D111-4774-8871-13072ABE4C9B}" srcOrd="0" destOrd="0" presId="urn:microsoft.com/office/officeart/2005/8/layout/chevron1"/>
    <dgm:cxn modelId="{206EB95B-D5FD-4B7C-ABFC-4BAFE73A5A97}" srcId="{8CE3580E-A218-4914-91C1-29E7381C3000}" destId="{E26F32C7-EEB1-4062-8028-3290F86C81FD}" srcOrd="0" destOrd="0" parTransId="{DB80DB5A-CE7D-4831-B803-613CFE964E31}" sibTransId="{890ADAB7-582B-40EF-889C-8DB53CE7442D}"/>
    <dgm:cxn modelId="{F4789F5F-AEAA-4101-A3CE-038E12F14499}" type="presOf" srcId="{861CB3F0-E9C2-4C5D-A16E-0A28385D4FE7}" destId="{AC229ED1-CFC1-45FE-9D2B-8211F2539E6E}" srcOrd="0" destOrd="0" presId="urn:microsoft.com/office/officeart/2005/8/layout/chevron1"/>
    <dgm:cxn modelId="{9C9A8A41-5459-4C13-BE8C-4DA03B50303B}" type="presOf" srcId="{8CE3580E-A218-4914-91C1-29E7381C3000}" destId="{7521FBBD-87A4-4424-B3B7-CB5191A56CC5}" srcOrd="0" destOrd="0" presId="urn:microsoft.com/office/officeart/2005/8/layout/chevron1"/>
    <dgm:cxn modelId="{3C4DD987-A0D8-4B41-9F93-45119F7AE7D2}" type="presOf" srcId="{A1A09BC1-DB5A-413D-9665-D50CEC0CAFE3}" destId="{05879C0B-26E3-45AE-9F6B-2DA628FBFF9F}" srcOrd="0" destOrd="0" presId="urn:microsoft.com/office/officeart/2005/8/layout/chevron1"/>
    <dgm:cxn modelId="{F914DD8F-F4FA-4AA7-9543-7830711D940C}" type="presOf" srcId="{E26F32C7-EEB1-4062-8028-3290F86C81FD}" destId="{BEEF2B10-FE92-4DB1-8C14-52EB7776EF02}" srcOrd="0" destOrd="0" presId="urn:microsoft.com/office/officeart/2005/8/layout/chevron1"/>
    <dgm:cxn modelId="{326A76B0-47A8-4FD4-AC09-69FC4B9C1824}" srcId="{861CB3F0-E9C2-4C5D-A16E-0A28385D4FE7}" destId="{8053529D-DCB1-411E-A7F2-B1A8321BF8B7}" srcOrd="0" destOrd="0" parTransId="{EE2D1704-0613-4A0D-9218-F69768F231F3}" sibTransId="{2FD73067-87A6-4C53-9150-BB89C8C12A29}"/>
    <dgm:cxn modelId="{B4C090BD-F13D-4EF5-B0A7-2C0C86D28CF8}" srcId="{5F8A99E9-624A-464A-BFFF-B0BB773C8B3D}" destId="{8CE3580E-A218-4914-91C1-29E7381C3000}" srcOrd="0" destOrd="0" parTransId="{39431B4A-7B9E-4FB7-96E2-3A77118C7BF4}" sibTransId="{37EBB04D-671B-440C-9787-4A806157B716}"/>
    <dgm:cxn modelId="{2C0408C9-7688-405B-88ED-D1F12888A2B9}" srcId="{A1A09BC1-DB5A-413D-9665-D50CEC0CAFE3}" destId="{D0E39D50-39B0-46F6-BEBF-02678883D3D1}" srcOrd="0" destOrd="0" parTransId="{EA3EE6F2-EB86-40C4-A6CD-8789AC155E8F}" sibTransId="{4ADD2CBC-B20B-451C-B2C3-A5878F056CAC}"/>
    <dgm:cxn modelId="{B7403B1E-06C9-4C8E-8395-85135574F5B9}" type="presParOf" srcId="{93EFFFD6-D111-4774-8871-13072ABE4C9B}" destId="{17E0319E-CD2D-434E-A9B2-366FC9888F93}" srcOrd="0" destOrd="0" presId="urn:microsoft.com/office/officeart/2005/8/layout/chevron1"/>
    <dgm:cxn modelId="{3F52DE41-A0F3-416D-981C-59DC7E126793}" type="presParOf" srcId="{17E0319E-CD2D-434E-A9B2-366FC9888F93}" destId="{7521FBBD-87A4-4424-B3B7-CB5191A56CC5}" srcOrd="0" destOrd="0" presId="urn:microsoft.com/office/officeart/2005/8/layout/chevron1"/>
    <dgm:cxn modelId="{E295FC1D-E1F1-4FC8-849A-5243B70B393D}" type="presParOf" srcId="{17E0319E-CD2D-434E-A9B2-366FC9888F93}" destId="{BEEF2B10-FE92-4DB1-8C14-52EB7776EF02}" srcOrd="1" destOrd="0" presId="urn:microsoft.com/office/officeart/2005/8/layout/chevron1"/>
    <dgm:cxn modelId="{2F0DED4A-95EE-4039-B037-B7F8401CDCB1}" type="presParOf" srcId="{93EFFFD6-D111-4774-8871-13072ABE4C9B}" destId="{DBD7A07D-91F5-429E-ABCD-1028737035F5}" srcOrd="1" destOrd="0" presId="urn:microsoft.com/office/officeart/2005/8/layout/chevron1"/>
    <dgm:cxn modelId="{60C3F1FE-C345-46E4-864E-D5A648543FA8}" type="presParOf" srcId="{93EFFFD6-D111-4774-8871-13072ABE4C9B}" destId="{E15D8A00-C20F-4DD8-BA30-E9A2FBBBFF34}" srcOrd="2" destOrd="0" presId="urn:microsoft.com/office/officeart/2005/8/layout/chevron1"/>
    <dgm:cxn modelId="{FF56FE71-CCD5-49A4-964F-7818CA18D800}" type="presParOf" srcId="{E15D8A00-C20F-4DD8-BA30-E9A2FBBBFF34}" destId="{05879C0B-26E3-45AE-9F6B-2DA628FBFF9F}" srcOrd="0" destOrd="0" presId="urn:microsoft.com/office/officeart/2005/8/layout/chevron1"/>
    <dgm:cxn modelId="{EFEE676E-68F3-4473-896F-E10B76CEF53C}" type="presParOf" srcId="{E15D8A00-C20F-4DD8-BA30-E9A2FBBBFF34}" destId="{E649DE2D-51FB-44A3-948F-E14B37D2ED2F}" srcOrd="1" destOrd="0" presId="urn:microsoft.com/office/officeart/2005/8/layout/chevron1"/>
    <dgm:cxn modelId="{8CB5B924-BC27-4C64-8645-AF041CB5A41E}" type="presParOf" srcId="{93EFFFD6-D111-4774-8871-13072ABE4C9B}" destId="{2A5C8EA3-1ED9-42B7-BA2D-A866E9EE8397}" srcOrd="3" destOrd="0" presId="urn:microsoft.com/office/officeart/2005/8/layout/chevron1"/>
    <dgm:cxn modelId="{66CFADA5-0B4C-483F-A3DD-5F4A38A40A7B}" type="presParOf" srcId="{93EFFFD6-D111-4774-8871-13072ABE4C9B}" destId="{1FAEAF24-3035-462D-B12D-D35644852ED4}" srcOrd="4" destOrd="0" presId="urn:microsoft.com/office/officeart/2005/8/layout/chevron1"/>
    <dgm:cxn modelId="{789CC02A-F2E9-4EF0-A01A-B15F584BC88B}" type="presParOf" srcId="{1FAEAF24-3035-462D-B12D-D35644852ED4}" destId="{AC229ED1-CFC1-45FE-9D2B-8211F2539E6E}" srcOrd="0" destOrd="0" presId="urn:microsoft.com/office/officeart/2005/8/layout/chevron1"/>
    <dgm:cxn modelId="{D93A10D8-31FC-42AC-BA30-88E8CA71A36D}" type="presParOf" srcId="{1FAEAF24-3035-462D-B12D-D35644852ED4}" destId="{0C898B6E-9EB1-4F2A-89B6-3DE80C38B08A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1D650B-9C85-4C5D-B932-4DBD4A7A388B}" type="doc">
      <dgm:prSet loTypeId="urn:microsoft.com/office/officeart/2008/layout/CircleAccentTimeline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4F4A49-FA84-41F3-9DFF-40E5E0912D65}">
      <dgm:prSet phldrT="[Text]"/>
      <dgm:spPr/>
      <dgm:t>
        <a:bodyPr/>
        <a:lstStyle/>
        <a:p>
          <a:r>
            <a:rPr lang="en-US" dirty="0"/>
            <a:t>Structured</a:t>
          </a:r>
        </a:p>
      </dgm:t>
    </dgm:pt>
    <dgm:pt modelId="{55BD5C3A-B6E6-4418-894C-2E1DC524E6D5}" type="parTrans" cxnId="{8FBB450F-1678-4A02-AEAD-613159E252E9}">
      <dgm:prSet/>
      <dgm:spPr/>
      <dgm:t>
        <a:bodyPr/>
        <a:lstStyle/>
        <a:p>
          <a:endParaRPr lang="en-US"/>
        </a:p>
      </dgm:t>
    </dgm:pt>
    <dgm:pt modelId="{21893C16-E0AF-45D8-9FC5-536C01AC9FD4}" type="sibTrans" cxnId="{8FBB450F-1678-4A02-AEAD-613159E252E9}">
      <dgm:prSet/>
      <dgm:spPr/>
      <dgm:t>
        <a:bodyPr/>
        <a:lstStyle/>
        <a:p>
          <a:endParaRPr lang="en-US"/>
        </a:p>
      </dgm:t>
    </dgm:pt>
    <dgm:pt modelId="{EBA55859-F9D3-4404-9FF9-9E674B955B5C}">
      <dgm:prSet phldrT="[Text]"/>
      <dgm:spPr/>
      <dgm:t>
        <a:bodyPr/>
        <a:lstStyle/>
        <a:p>
          <a:r>
            <a:rPr lang="en-US" dirty="0"/>
            <a:t>Semi-Structured</a:t>
          </a:r>
        </a:p>
      </dgm:t>
    </dgm:pt>
    <dgm:pt modelId="{B8367432-280C-48F2-B2B7-90D3441D084E}" type="parTrans" cxnId="{E861DA5A-892C-45EB-BEF6-9D40ABAFD548}">
      <dgm:prSet/>
      <dgm:spPr/>
      <dgm:t>
        <a:bodyPr/>
        <a:lstStyle/>
        <a:p>
          <a:endParaRPr lang="en-US"/>
        </a:p>
      </dgm:t>
    </dgm:pt>
    <dgm:pt modelId="{70DBDACC-5A7F-411B-B217-8DB1415E36E4}" type="sibTrans" cxnId="{E861DA5A-892C-45EB-BEF6-9D40ABAFD548}">
      <dgm:prSet/>
      <dgm:spPr/>
      <dgm:t>
        <a:bodyPr/>
        <a:lstStyle/>
        <a:p>
          <a:endParaRPr lang="en-US"/>
        </a:p>
      </dgm:t>
    </dgm:pt>
    <dgm:pt modelId="{E29BF5AF-DF27-416E-84F4-D2601FD4A14B}">
      <dgm:prSet phldrT="[Text]"/>
      <dgm:spPr/>
      <dgm:t>
        <a:bodyPr/>
        <a:lstStyle/>
        <a:p>
          <a:r>
            <a:rPr lang="en-US" dirty="0"/>
            <a:t>Unstructured</a:t>
          </a:r>
        </a:p>
      </dgm:t>
    </dgm:pt>
    <dgm:pt modelId="{1BE5E334-6426-48D9-AB3D-49C35FE446DA}" type="parTrans" cxnId="{32859495-BFD7-4EA4-9201-42877F042648}">
      <dgm:prSet/>
      <dgm:spPr/>
      <dgm:t>
        <a:bodyPr/>
        <a:lstStyle/>
        <a:p>
          <a:endParaRPr lang="en-US"/>
        </a:p>
      </dgm:t>
    </dgm:pt>
    <dgm:pt modelId="{E6E07B3D-1796-47B9-B8FC-0C70D2D9B9CB}" type="sibTrans" cxnId="{32859495-BFD7-4EA4-9201-42877F042648}">
      <dgm:prSet/>
      <dgm:spPr/>
      <dgm:t>
        <a:bodyPr/>
        <a:lstStyle/>
        <a:p>
          <a:endParaRPr lang="en-US"/>
        </a:p>
      </dgm:t>
    </dgm:pt>
    <dgm:pt modelId="{1FD45B24-CA01-4148-9394-17FEC74566FA}">
      <dgm:prSet phldrT="[Text]"/>
      <dgm:spPr/>
      <dgm:t>
        <a:bodyPr/>
        <a:lstStyle/>
        <a:p>
          <a:r>
            <a:rPr lang="en-US" dirty="0"/>
            <a:t>Relational databases</a:t>
          </a:r>
        </a:p>
      </dgm:t>
    </dgm:pt>
    <dgm:pt modelId="{1FFDBFD7-EC0E-4B94-BDE4-84F820C0FB3B}" type="parTrans" cxnId="{C0984B9F-EEAD-4DEA-B8A3-4385D220E554}">
      <dgm:prSet/>
      <dgm:spPr/>
      <dgm:t>
        <a:bodyPr/>
        <a:lstStyle/>
        <a:p>
          <a:endParaRPr lang="en-US"/>
        </a:p>
      </dgm:t>
    </dgm:pt>
    <dgm:pt modelId="{B1C9D233-C4A7-4BAF-A633-507B66DAFA78}" type="sibTrans" cxnId="{C0984B9F-EEAD-4DEA-B8A3-4385D220E554}">
      <dgm:prSet/>
      <dgm:spPr/>
      <dgm:t>
        <a:bodyPr/>
        <a:lstStyle/>
        <a:p>
          <a:endParaRPr lang="en-US"/>
        </a:p>
      </dgm:t>
    </dgm:pt>
    <dgm:pt modelId="{E1D0C909-C302-4A35-AB5F-FC00A4533229}">
      <dgm:prSet phldrT="[Text]"/>
      <dgm:spPr/>
      <dgm:t>
        <a:bodyPr/>
        <a:lstStyle/>
        <a:p>
          <a:r>
            <a:rPr lang="en-US" dirty="0"/>
            <a:t>CSV</a:t>
          </a:r>
        </a:p>
      </dgm:t>
    </dgm:pt>
    <dgm:pt modelId="{F4D1D845-EB94-49AE-978D-444575202740}" type="parTrans" cxnId="{EEBDF3C9-ED10-46F0-BEA9-BF9DF52308E1}">
      <dgm:prSet/>
      <dgm:spPr/>
      <dgm:t>
        <a:bodyPr/>
        <a:lstStyle/>
        <a:p>
          <a:endParaRPr lang="en-US"/>
        </a:p>
      </dgm:t>
    </dgm:pt>
    <dgm:pt modelId="{5DEEEC20-1F04-4F3C-ABB7-56B62F98B170}" type="sibTrans" cxnId="{EEBDF3C9-ED10-46F0-BEA9-BF9DF52308E1}">
      <dgm:prSet/>
      <dgm:spPr/>
      <dgm:t>
        <a:bodyPr/>
        <a:lstStyle/>
        <a:p>
          <a:endParaRPr lang="en-US"/>
        </a:p>
      </dgm:t>
    </dgm:pt>
    <dgm:pt modelId="{3720551E-8459-4380-AACA-96F5A4BF6876}">
      <dgm:prSet phldrT="[Text]"/>
      <dgm:spPr/>
      <dgm:t>
        <a:bodyPr/>
        <a:lstStyle/>
        <a:p>
          <a:r>
            <a:rPr lang="en-US" dirty="0"/>
            <a:t>XML &amp; JSON</a:t>
          </a:r>
        </a:p>
      </dgm:t>
    </dgm:pt>
    <dgm:pt modelId="{059D3806-9E90-4F29-B247-CB7F53DFF545}" type="parTrans" cxnId="{909F01EB-5253-4494-9448-AF9239F81C8B}">
      <dgm:prSet/>
      <dgm:spPr/>
      <dgm:t>
        <a:bodyPr/>
        <a:lstStyle/>
        <a:p>
          <a:endParaRPr lang="en-US"/>
        </a:p>
      </dgm:t>
    </dgm:pt>
    <dgm:pt modelId="{C6FA921F-1B5E-4A97-9561-AE371BA25F5D}" type="sibTrans" cxnId="{909F01EB-5253-4494-9448-AF9239F81C8B}">
      <dgm:prSet/>
      <dgm:spPr/>
      <dgm:t>
        <a:bodyPr/>
        <a:lstStyle/>
        <a:p>
          <a:endParaRPr lang="en-US"/>
        </a:p>
      </dgm:t>
    </dgm:pt>
    <dgm:pt modelId="{EDB9AF97-FBFA-46A0-BA22-E7A0BCE47D2F}">
      <dgm:prSet phldrT="[Text]"/>
      <dgm:spPr/>
      <dgm:t>
        <a:bodyPr/>
        <a:lstStyle/>
        <a:p>
          <a:r>
            <a:rPr lang="en-US" dirty="0"/>
            <a:t>Text documents</a:t>
          </a:r>
        </a:p>
      </dgm:t>
    </dgm:pt>
    <dgm:pt modelId="{723811F9-F6B1-483B-8FE8-03AF51645845}" type="parTrans" cxnId="{408E2A4E-F146-4EF4-8C19-EC7A63C80E72}">
      <dgm:prSet/>
      <dgm:spPr/>
      <dgm:t>
        <a:bodyPr/>
        <a:lstStyle/>
        <a:p>
          <a:endParaRPr lang="en-US"/>
        </a:p>
      </dgm:t>
    </dgm:pt>
    <dgm:pt modelId="{9DC33A04-4D45-42DE-B7FE-DE3410C85D52}" type="sibTrans" cxnId="{408E2A4E-F146-4EF4-8C19-EC7A63C80E72}">
      <dgm:prSet/>
      <dgm:spPr/>
      <dgm:t>
        <a:bodyPr/>
        <a:lstStyle/>
        <a:p>
          <a:endParaRPr lang="en-US"/>
        </a:p>
      </dgm:t>
    </dgm:pt>
    <dgm:pt modelId="{84936297-F298-4AE2-90D4-D816E7D624D7}">
      <dgm:prSet phldrT="[Text]"/>
      <dgm:spPr/>
      <dgm:t>
        <a:bodyPr/>
        <a:lstStyle/>
        <a:p>
          <a:r>
            <a:rPr lang="en-US" dirty="0"/>
            <a:t>Images</a:t>
          </a:r>
        </a:p>
      </dgm:t>
    </dgm:pt>
    <dgm:pt modelId="{B38900D7-CF24-41B5-AD52-3B69AF27F4DA}" type="parTrans" cxnId="{C63615B4-0E5F-4011-9321-ACC55E3FBB01}">
      <dgm:prSet/>
      <dgm:spPr/>
      <dgm:t>
        <a:bodyPr/>
        <a:lstStyle/>
        <a:p>
          <a:endParaRPr lang="en-US"/>
        </a:p>
      </dgm:t>
    </dgm:pt>
    <dgm:pt modelId="{75B748D5-0888-4CA7-87C2-1038218F715B}" type="sibTrans" cxnId="{C63615B4-0E5F-4011-9321-ACC55E3FBB01}">
      <dgm:prSet/>
      <dgm:spPr/>
      <dgm:t>
        <a:bodyPr/>
        <a:lstStyle/>
        <a:p>
          <a:endParaRPr lang="en-US"/>
        </a:p>
      </dgm:t>
    </dgm:pt>
    <dgm:pt modelId="{6E10B2AE-8A20-42F9-B9C5-2BA6F24F5B8E}" type="pres">
      <dgm:prSet presAssocID="{DF1D650B-9C85-4C5D-B932-4DBD4A7A388B}" presName="Name0" presStyleCnt="0">
        <dgm:presLayoutVars>
          <dgm:dir/>
        </dgm:presLayoutVars>
      </dgm:prSet>
      <dgm:spPr/>
    </dgm:pt>
    <dgm:pt modelId="{57134703-D3FE-443E-B101-93BADAE0D59D}" type="pres">
      <dgm:prSet presAssocID="{094F4A49-FA84-41F3-9DFF-40E5E0912D65}" presName="parComposite" presStyleCnt="0"/>
      <dgm:spPr/>
    </dgm:pt>
    <dgm:pt modelId="{DB574540-85B9-4F1E-B428-C2D94826CFB4}" type="pres">
      <dgm:prSet presAssocID="{094F4A49-FA84-41F3-9DFF-40E5E0912D65}" presName="parBigCircle" presStyleLbl="node0" presStyleIdx="0" presStyleCnt="3"/>
      <dgm:spPr/>
    </dgm:pt>
    <dgm:pt modelId="{A3880788-587F-4723-AA78-B67A5E63D284}" type="pres">
      <dgm:prSet presAssocID="{094F4A49-FA84-41F3-9DFF-40E5E0912D65}" presName="parTx" presStyleLbl="revTx" presStyleIdx="0" presStyleCnt="13"/>
      <dgm:spPr/>
    </dgm:pt>
    <dgm:pt modelId="{A6EB2D46-4B55-470C-8A34-C7695DBDEF65}" type="pres">
      <dgm:prSet presAssocID="{094F4A49-FA84-41F3-9DFF-40E5E0912D65}" presName="bSpace" presStyleCnt="0"/>
      <dgm:spPr/>
    </dgm:pt>
    <dgm:pt modelId="{234318BF-05CC-4A52-BCC5-401BC09B8687}" type="pres">
      <dgm:prSet presAssocID="{094F4A49-FA84-41F3-9DFF-40E5E0912D65}" presName="parBackupNorm" presStyleCnt="0"/>
      <dgm:spPr/>
    </dgm:pt>
    <dgm:pt modelId="{00E9E6BE-4012-463E-B0F5-888D2161AE0D}" type="pres">
      <dgm:prSet presAssocID="{21893C16-E0AF-45D8-9FC5-536C01AC9FD4}" presName="parSpace" presStyleCnt="0"/>
      <dgm:spPr/>
    </dgm:pt>
    <dgm:pt modelId="{570B4778-F686-4490-954B-29E4E31BC39F}" type="pres">
      <dgm:prSet presAssocID="{1FD45B24-CA01-4148-9394-17FEC74566FA}" presName="desBackupLeftNorm" presStyleCnt="0"/>
      <dgm:spPr/>
    </dgm:pt>
    <dgm:pt modelId="{0B3097CD-9F6F-4EB1-BFA2-2911C262C1C2}" type="pres">
      <dgm:prSet presAssocID="{1FD45B24-CA01-4148-9394-17FEC74566FA}" presName="desComposite" presStyleCnt="0"/>
      <dgm:spPr/>
    </dgm:pt>
    <dgm:pt modelId="{C52297C1-DD70-4570-91CD-58215CDB754C}" type="pres">
      <dgm:prSet presAssocID="{1FD45B24-CA01-4148-9394-17FEC74566FA}" presName="desCircle" presStyleLbl="node1" presStyleIdx="0" presStyleCnt="5"/>
      <dgm:spPr/>
    </dgm:pt>
    <dgm:pt modelId="{1E952FB6-DD2E-4744-BFFC-1E2E1DA0F460}" type="pres">
      <dgm:prSet presAssocID="{1FD45B24-CA01-4148-9394-17FEC74566FA}" presName="chTx" presStyleLbl="revTx" presStyleIdx="1" presStyleCnt="13"/>
      <dgm:spPr/>
    </dgm:pt>
    <dgm:pt modelId="{23F181A6-3C25-40FE-8661-1C3558009474}" type="pres">
      <dgm:prSet presAssocID="{1FD45B24-CA01-4148-9394-17FEC74566FA}" presName="desTx" presStyleLbl="revTx" presStyleIdx="2" presStyleCnt="13">
        <dgm:presLayoutVars>
          <dgm:bulletEnabled val="1"/>
        </dgm:presLayoutVars>
      </dgm:prSet>
      <dgm:spPr/>
    </dgm:pt>
    <dgm:pt modelId="{F3145DA3-461E-4A42-B9FC-D673E7845270}" type="pres">
      <dgm:prSet presAssocID="{1FD45B24-CA01-4148-9394-17FEC74566FA}" presName="desBackupRightNorm" presStyleCnt="0"/>
      <dgm:spPr/>
    </dgm:pt>
    <dgm:pt modelId="{852038F1-9E45-42B2-9961-8A6EF82606C1}" type="pres">
      <dgm:prSet presAssocID="{B1C9D233-C4A7-4BAF-A633-507B66DAFA78}" presName="desSpace" presStyleCnt="0"/>
      <dgm:spPr/>
    </dgm:pt>
    <dgm:pt modelId="{F7297DF4-9182-477C-B348-706FFA0A9225}" type="pres">
      <dgm:prSet presAssocID="{EBA55859-F9D3-4404-9FF9-9E674B955B5C}" presName="parComposite" presStyleCnt="0"/>
      <dgm:spPr/>
    </dgm:pt>
    <dgm:pt modelId="{13E47FD2-1720-4EA0-A1C4-08E84B7B4CE6}" type="pres">
      <dgm:prSet presAssocID="{EBA55859-F9D3-4404-9FF9-9E674B955B5C}" presName="parBigCircle" presStyleLbl="node0" presStyleIdx="1" presStyleCnt="3"/>
      <dgm:spPr/>
    </dgm:pt>
    <dgm:pt modelId="{968654A8-BEF4-4E9C-97F9-E993FC558B02}" type="pres">
      <dgm:prSet presAssocID="{EBA55859-F9D3-4404-9FF9-9E674B955B5C}" presName="parTx" presStyleLbl="revTx" presStyleIdx="3" presStyleCnt="13"/>
      <dgm:spPr/>
    </dgm:pt>
    <dgm:pt modelId="{849B000F-5544-47A1-92AF-989F9BE93239}" type="pres">
      <dgm:prSet presAssocID="{EBA55859-F9D3-4404-9FF9-9E674B955B5C}" presName="bSpace" presStyleCnt="0"/>
      <dgm:spPr/>
    </dgm:pt>
    <dgm:pt modelId="{80DF7AC6-3C20-42D0-BBB7-76228880F251}" type="pres">
      <dgm:prSet presAssocID="{EBA55859-F9D3-4404-9FF9-9E674B955B5C}" presName="parBackupNorm" presStyleCnt="0"/>
      <dgm:spPr/>
    </dgm:pt>
    <dgm:pt modelId="{229567F9-6DD1-4507-9BB2-FD607EEF21F7}" type="pres">
      <dgm:prSet presAssocID="{70DBDACC-5A7F-411B-B217-8DB1415E36E4}" presName="parSpace" presStyleCnt="0"/>
      <dgm:spPr/>
    </dgm:pt>
    <dgm:pt modelId="{D011AB99-4852-4E84-8E13-9EC617D8DCFB}" type="pres">
      <dgm:prSet presAssocID="{E1D0C909-C302-4A35-AB5F-FC00A4533229}" presName="desBackupLeftNorm" presStyleCnt="0"/>
      <dgm:spPr/>
    </dgm:pt>
    <dgm:pt modelId="{40954DB1-5C85-4C83-AB9E-59CC142DEF93}" type="pres">
      <dgm:prSet presAssocID="{E1D0C909-C302-4A35-AB5F-FC00A4533229}" presName="desComposite" presStyleCnt="0"/>
      <dgm:spPr/>
    </dgm:pt>
    <dgm:pt modelId="{72A88F13-5DA1-4528-9812-382BBBD449B1}" type="pres">
      <dgm:prSet presAssocID="{E1D0C909-C302-4A35-AB5F-FC00A4533229}" presName="desCircle" presStyleLbl="node1" presStyleIdx="1" presStyleCnt="5"/>
      <dgm:spPr/>
    </dgm:pt>
    <dgm:pt modelId="{443149CC-36C5-4FDD-8DDF-B8D9648081CA}" type="pres">
      <dgm:prSet presAssocID="{E1D0C909-C302-4A35-AB5F-FC00A4533229}" presName="chTx" presStyleLbl="revTx" presStyleIdx="4" presStyleCnt="13"/>
      <dgm:spPr/>
    </dgm:pt>
    <dgm:pt modelId="{E458749D-D946-4854-83B8-0D9D5AF36BC4}" type="pres">
      <dgm:prSet presAssocID="{E1D0C909-C302-4A35-AB5F-FC00A4533229}" presName="desTx" presStyleLbl="revTx" presStyleIdx="5" presStyleCnt="13">
        <dgm:presLayoutVars>
          <dgm:bulletEnabled val="1"/>
        </dgm:presLayoutVars>
      </dgm:prSet>
      <dgm:spPr/>
    </dgm:pt>
    <dgm:pt modelId="{A2DA5F40-8334-4193-8750-8E1FE173AFA4}" type="pres">
      <dgm:prSet presAssocID="{E1D0C909-C302-4A35-AB5F-FC00A4533229}" presName="desBackupRightNorm" presStyleCnt="0"/>
      <dgm:spPr/>
    </dgm:pt>
    <dgm:pt modelId="{A394D4F7-927B-4CFD-B7A9-00B9E70E101D}" type="pres">
      <dgm:prSet presAssocID="{5DEEEC20-1F04-4F3C-ABB7-56B62F98B170}" presName="desSpace" presStyleCnt="0"/>
      <dgm:spPr/>
    </dgm:pt>
    <dgm:pt modelId="{6EAC9FB6-4153-4932-84BD-66FC44E0D9CF}" type="pres">
      <dgm:prSet presAssocID="{3720551E-8459-4380-AACA-96F5A4BF6876}" presName="desBackupLeftNorm" presStyleCnt="0"/>
      <dgm:spPr/>
    </dgm:pt>
    <dgm:pt modelId="{C74D8B16-7D3F-49A1-A6F6-ACE67FFA9D41}" type="pres">
      <dgm:prSet presAssocID="{3720551E-8459-4380-AACA-96F5A4BF6876}" presName="desComposite" presStyleCnt="0"/>
      <dgm:spPr/>
    </dgm:pt>
    <dgm:pt modelId="{71301672-D675-4847-9F86-09DA545CE8EF}" type="pres">
      <dgm:prSet presAssocID="{3720551E-8459-4380-AACA-96F5A4BF6876}" presName="desCircle" presStyleLbl="node1" presStyleIdx="2" presStyleCnt="5"/>
      <dgm:spPr/>
    </dgm:pt>
    <dgm:pt modelId="{DCEA1314-779A-45E2-8C9A-D002CDBB686A}" type="pres">
      <dgm:prSet presAssocID="{3720551E-8459-4380-AACA-96F5A4BF6876}" presName="chTx" presStyleLbl="revTx" presStyleIdx="6" presStyleCnt="13"/>
      <dgm:spPr/>
    </dgm:pt>
    <dgm:pt modelId="{3EF4C4B7-4E76-4F1C-9D84-0C365A8F1AC4}" type="pres">
      <dgm:prSet presAssocID="{3720551E-8459-4380-AACA-96F5A4BF6876}" presName="desTx" presStyleLbl="revTx" presStyleIdx="7" presStyleCnt="13">
        <dgm:presLayoutVars>
          <dgm:bulletEnabled val="1"/>
        </dgm:presLayoutVars>
      </dgm:prSet>
      <dgm:spPr/>
    </dgm:pt>
    <dgm:pt modelId="{5E5DC66D-33A4-41FC-9DEE-7D19090BB533}" type="pres">
      <dgm:prSet presAssocID="{3720551E-8459-4380-AACA-96F5A4BF6876}" presName="desBackupRightNorm" presStyleCnt="0"/>
      <dgm:spPr/>
    </dgm:pt>
    <dgm:pt modelId="{F7B61ABF-A910-4185-B684-65AD2E3C2CBB}" type="pres">
      <dgm:prSet presAssocID="{C6FA921F-1B5E-4A97-9561-AE371BA25F5D}" presName="desSpace" presStyleCnt="0"/>
      <dgm:spPr/>
    </dgm:pt>
    <dgm:pt modelId="{BA6D84E1-2D8C-4AE2-83AC-835D11FC24C4}" type="pres">
      <dgm:prSet presAssocID="{E29BF5AF-DF27-416E-84F4-D2601FD4A14B}" presName="parComposite" presStyleCnt="0"/>
      <dgm:spPr/>
    </dgm:pt>
    <dgm:pt modelId="{EC1A322A-7547-4C7F-9F1C-EBC9245C5459}" type="pres">
      <dgm:prSet presAssocID="{E29BF5AF-DF27-416E-84F4-D2601FD4A14B}" presName="parBigCircle" presStyleLbl="node0" presStyleIdx="2" presStyleCnt="3"/>
      <dgm:spPr/>
    </dgm:pt>
    <dgm:pt modelId="{E32CD6D0-70CD-4959-B704-8152705AC2A9}" type="pres">
      <dgm:prSet presAssocID="{E29BF5AF-DF27-416E-84F4-D2601FD4A14B}" presName="parTx" presStyleLbl="revTx" presStyleIdx="8" presStyleCnt="13"/>
      <dgm:spPr/>
    </dgm:pt>
    <dgm:pt modelId="{A36D771D-9BF1-405F-8A7B-FCFD72C37BC7}" type="pres">
      <dgm:prSet presAssocID="{E29BF5AF-DF27-416E-84F4-D2601FD4A14B}" presName="bSpace" presStyleCnt="0"/>
      <dgm:spPr/>
    </dgm:pt>
    <dgm:pt modelId="{F74FD944-E970-48DC-A22F-BB0528D60FFF}" type="pres">
      <dgm:prSet presAssocID="{E29BF5AF-DF27-416E-84F4-D2601FD4A14B}" presName="parBackupNorm" presStyleCnt="0"/>
      <dgm:spPr/>
    </dgm:pt>
    <dgm:pt modelId="{111E0C19-55EB-4140-B4F3-9C0D332C2E95}" type="pres">
      <dgm:prSet presAssocID="{E6E07B3D-1796-47B9-B8FC-0C70D2D9B9CB}" presName="parSpace" presStyleCnt="0"/>
      <dgm:spPr/>
    </dgm:pt>
    <dgm:pt modelId="{97679EE7-E158-4CE1-940F-D8F2089DCD56}" type="pres">
      <dgm:prSet presAssocID="{EDB9AF97-FBFA-46A0-BA22-E7A0BCE47D2F}" presName="desBackupLeftNorm" presStyleCnt="0"/>
      <dgm:spPr/>
    </dgm:pt>
    <dgm:pt modelId="{650BAD11-19D4-46C5-A9E9-3D496207C146}" type="pres">
      <dgm:prSet presAssocID="{EDB9AF97-FBFA-46A0-BA22-E7A0BCE47D2F}" presName="desComposite" presStyleCnt="0"/>
      <dgm:spPr/>
    </dgm:pt>
    <dgm:pt modelId="{84BB58D7-6E89-4FF5-8E3E-0AF3B4596AE2}" type="pres">
      <dgm:prSet presAssocID="{EDB9AF97-FBFA-46A0-BA22-E7A0BCE47D2F}" presName="desCircle" presStyleLbl="node1" presStyleIdx="3" presStyleCnt="5"/>
      <dgm:spPr/>
    </dgm:pt>
    <dgm:pt modelId="{08315737-3669-441A-BD34-546564A5B92F}" type="pres">
      <dgm:prSet presAssocID="{EDB9AF97-FBFA-46A0-BA22-E7A0BCE47D2F}" presName="chTx" presStyleLbl="revTx" presStyleIdx="9" presStyleCnt="13"/>
      <dgm:spPr/>
    </dgm:pt>
    <dgm:pt modelId="{241C44D4-4581-45AF-B505-8BC9C9552044}" type="pres">
      <dgm:prSet presAssocID="{EDB9AF97-FBFA-46A0-BA22-E7A0BCE47D2F}" presName="desTx" presStyleLbl="revTx" presStyleIdx="10" presStyleCnt="13">
        <dgm:presLayoutVars>
          <dgm:bulletEnabled val="1"/>
        </dgm:presLayoutVars>
      </dgm:prSet>
      <dgm:spPr/>
    </dgm:pt>
    <dgm:pt modelId="{9A8CA160-AFD9-4924-B491-83654D4D9BB3}" type="pres">
      <dgm:prSet presAssocID="{EDB9AF97-FBFA-46A0-BA22-E7A0BCE47D2F}" presName="desBackupRightNorm" presStyleCnt="0"/>
      <dgm:spPr/>
    </dgm:pt>
    <dgm:pt modelId="{08ED7CFA-A187-4D12-83EE-7AF822720A3C}" type="pres">
      <dgm:prSet presAssocID="{9DC33A04-4D45-42DE-B7FE-DE3410C85D52}" presName="desSpace" presStyleCnt="0"/>
      <dgm:spPr/>
    </dgm:pt>
    <dgm:pt modelId="{6DA90437-FE9A-41F7-941F-74447381CB2F}" type="pres">
      <dgm:prSet presAssocID="{84936297-F298-4AE2-90D4-D816E7D624D7}" presName="desBackupLeftNorm" presStyleCnt="0"/>
      <dgm:spPr/>
    </dgm:pt>
    <dgm:pt modelId="{3A169E93-0B64-4467-A31C-2F5FA8C7FDAC}" type="pres">
      <dgm:prSet presAssocID="{84936297-F298-4AE2-90D4-D816E7D624D7}" presName="desComposite" presStyleCnt="0"/>
      <dgm:spPr/>
    </dgm:pt>
    <dgm:pt modelId="{9469E69C-86F4-4E5A-A0CB-D4CD5EEC4D7E}" type="pres">
      <dgm:prSet presAssocID="{84936297-F298-4AE2-90D4-D816E7D624D7}" presName="desCircle" presStyleLbl="node1" presStyleIdx="4" presStyleCnt="5"/>
      <dgm:spPr/>
    </dgm:pt>
    <dgm:pt modelId="{5E3AF9F9-75B3-43F8-9FF6-A254BFB9CAD5}" type="pres">
      <dgm:prSet presAssocID="{84936297-F298-4AE2-90D4-D816E7D624D7}" presName="chTx" presStyleLbl="revTx" presStyleIdx="11" presStyleCnt="13"/>
      <dgm:spPr/>
    </dgm:pt>
    <dgm:pt modelId="{60E9C4EF-9F1E-4BBF-A847-77C6EC80DFCB}" type="pres">
      <dgm:prSet presAssocID="{84936297-F298-4AE2-90D4-D816E7D624D7}" presName="desTx" presStyleLbl="revTx" presStyleIdx="12" presStyleCnt="13">
        <dgm:presLayoutVars>
          <dgm:bulletEnabled val="1"/>
        </dgm:presLayoutVars>
      </dgm:prSet>
      <dgm:spPr/>
    </dgm:pt>
    <dgm:pt modelId="{E4087D94-7AAC-4ED1-8751-3513F87E8B7A}" type="pres">
      <dgm:prSet presAssocID="{84936297-F298-4AE2-90D4-D816E7D624D7}" presName="desBackupRightNorm" presStyleCnt="0"/>
      <dgm:spPr/>
    </dgm:pt>
    <dgm:pt modelId="{AD135F77-3155-45D0-81FF-56834577ECAF}" type="pres">
      <dgm:prSet presAssocID="{75B748D5-0888-4CA7-87C2-1038218F715B}" presName="desSpace" presStyleCnt="0"/>
      <dgm:spPr/>
    </dgm:pt>
  </dgm:ptLst>
  <dgm:cxnLst>
    <dgm:cxn modelId="{8FBB450F-1678-4A02-AEAD-613159E252E9}" srcId="{DF1D650B-9C85-4C5D-B932-4DBD4A7A388B}" destId="{094F4A49-FA84-41F3-9DFF-40E5E0912D65}" srcOrd="0" destOrd="0" parTransId="{55BD5C3A-B6E6-4418-894C-2E1DC524E6D5}" sibTransId="{21893C16-E0AF-45D8-9FC5-536C01AC9FD4}"/>
    <dgm:cxn modelId="{1359FA33-2674-43DA-8628-F9DD9FB0D517}" type="presOf" srcId="{1FD45B24-CA01-4148-9394-17FEC74566FA}" destId="{1E952FB6-DD2E-4744-BFFC-1E2E1DA0F460}" srcOrd="0" destOrd="0" presId="urn:microsoft.com/office/officeart/2008/layout/CircleAccentTimeline"/>
    <dgm:cxn modelId="{408E2A4E-F146-4EF4-8C19-EC7A63C80E72}" srcId="{E29BF5AF-DF27-416E-84F4-D2601FD4A14B}" destId="{EDB9AF97-FBFA-46A0-BA22-E7A0BCE47D2F}" srcOrd="0" destOrd="0" parTransId="{723811F9-F6B1-483B-8FE8-03AF51645845}" sibTransId="{9DC33A04-4D45-42DE-B7FE-DE3410C85D52}"/>
    <dgm:cxn modelId="{37221672-0C4E-4430-956A-07521CB460CE}" type="presOf" srcId="{DF1D650B-9C85-4C5D-B932-4DBD4A7A388B}" destId="{6E10B2AE-8A20-42F9-B9C5-2BA6F24F5B8E}" srcOrd="0" destOrd="0" presId="urn:microsoft.com/office/officeart/2008/layout/CircleAccentTimeline"/>
    <dgm:cxn modelId="{E861DA5A-892C-45EB-BEF6-9D40ABAFD548}" srcId="{DF1D650B-9C85-4C5D-B932-4DBD4A7A388B}" destId="{EBA55859-F9D3-4404-9FF9-9E674B955B5C}" srcOrd="1" destOrd="0" parTransId="{B8367432-280C-48F2-B2B7-90D3441D084E}" sibTransId="{70DBDACC-5A7F-411B-B217-8DB1415E36E4}"/>
    <dgm:cxn modelId="{9A00967B-DC27-4371-84EC-44C0C9A28E0E}" type="presOf" srcId="{EBA55859-F9D3-4404-9FF9-9E674B955B5C}" destId="{968654A8-BEF4-4E9C-97F9-E993FC558B02}" srcOrd="0" destOrd="0" presId="urn:microsoft.com/office/officeart/2008/layout/CircleAccentTimeline"/>
    <dgm:cxn modelId="{43D37580-9786-4B87-859E-5A3FAC4ABF2F}" type="presOf" srcId="{094F4A49-FA84-41F3-9DFF-40E5E0912D65}" destId="{A3880788-587F-4723-AA78-B67A5E63D284}" srcOrd="0" destOrd="0" presId="urn:microsoft.com/office/officeart/2008/layout/CircleAccentTimeline"/>
    <dgm:cxn modelId="{200F2195-8CD3-40A5-AA4E-CD78E14CF971}" type="presOf" srcId="{3720551E-8459-4380-AACA-96F5A4BF6876}" destId="{DCEA1314-779A-45E2-8C9A-D002CDBB686A}" srcOrd="0" destOrd="0" presId="urn:microsoft.com/office/officeart/2008/layout/CircleAccentTimeline"/>
    <dgm:cxn modelId="{32859495-BFD7-4EA4-9201-42877F042648}" srcId="{DF1D650B-9C85-4C5D-B932-4DBD4A7A388B}" destId="{E29BF5AF-DF27-416E-84F4-D2601FD4A14B}" srcOrd="2" destOrd="0" parTransId="{1BE5E334-6426-48D9-AB3D-49C35FE446DA}" sibTransId="{E6E07B3D-1796-47B9-B8FC-0C70D2D9B9CB}"/>
    <dgm:cxn modelId="{C0984B9F-EEAD-4DEA-B8A3-4385D220E554}" srcId="{094F4A49-FA84-41F3-9DFF-40E5E0912D65}" destId="{1FD45B24-CA01-4148-9394-17FEC74566FA}" srcOrd="0" destOrd="0" parTransId="{1FFDBFD7-EC0E-4B94-BDE4-84F820C0FB3B}" sibTransId="{B1C9D233-C4A7-4BAF-A633-507B66DAFA78}"/>
    <dgm:cxn modelId="{C63615B4-0E5F-4011-9321-ACC55E3FBB01}" srcId="{E29BF5AF-DF27-416E-84F4-D2601FD4A14B}" destId="{84936297-F298-4AE2-90D4-D816E7D624D7}" srcOrd="1" destOrd="0" parTransId="{B38900D7-CF24-41B5-AD52-3B69AF27F4DA}" sibTransId="{75B748D5-0888-4CA7-87C2-1038218F715B}"/>
    <dgm:cxn modelId="{36ACCCB6-66BD-4962-89D2-154402EA5AF0}" type="presOf" srcId="{E29BF5AF-DF27-416E-84F4-D2601FD4A14B}" destId="{E32CD6D0-70CD-4959-B704-8152705AC2A9}" srcOrd="0" destOrd="0" presId="urn:microsoft.com/office/officeart/2008/layout/CircleAccentTimeline"/>
    <dgm:cxn modelId="{C487C0B7-CE64-4087-A8DA-AFA0930EA69D}" type="presOf" srcId="{E1D0C909-C302-4A35-AB5F-FC00A4533229}" destId="{443149CC-36C5-4FDD-8DDF-B8D9648081CA}" srcOrd="0" destOrd="0" presId="urn:microsoft.com/office/officeart/2008/layout/CircleAccentTimeline"/>
    <dgm:cxn modelId="{EEBDF3C9-ED10-46F0-BEA9-BF9DF52308E1}" srcId="{EBA55859-F9D3-4404-9FF9-9E674B955B5C}" destId="{E1D0C909-C302-4A35-AB5F-FC00A4533229}" srcOrd="0" destOrd="0" parTransId="{F4D1D845-EB94-49AE-978D-444575202740}" sibTransId="{5DEEEC20-1F04-4F3C-ABB7-56B62F98B170}"/>
    <dgm:cxn modelId="{958DC1E4-5766-4943-97CA-AC246F574999}" type="presOf" srcId="{EDB9AF97-FBFA-46A0-BA22-E7A0BCE47D2F}" destId="{08315737-3669-441A-BD34-546564A5B92F}" srcOrd="0" destOrd="0" presId="urn:microsoft.com/office/officeart/2008/layout/CircleAccentTimeline"/>
    <dgm:cxn modelId="{909F01EB-5253-4494-9448-AF9239F81C8B}" srcId="{EBA55859-F9D3-4404-9FF9-9E674B955B5C}" destId="{3720551E-8459-4380-AACA-96F5A4BF6876}" srcOrd="1" destOrd="0" parTransId="{059D3806-9E90-4F29-B247-CB7F53DFF545}" sibTransId="{C6FA921F-1B5E-4A97-9561-AE371BA25F5D}"/>
    <dgm:cxn modelId="{C08CC1EB-E4A1-49E1-99ED-6E2342D8E201}" type="presOf" srcId="{84936297-F298-4AE2-90D4-D816E7D624D7}" destId="{5E3AF9F9-75B3-43F8-9FF6-A254BFB9CAD5}" srcOrd="0" destOrd="0" presId="urn:microsoft.com/office/officeart/2008/layout/CircleAccentTimeline"/>
    <dgm:cxn modelId="{94824706-8090-40EC-B846-75EAADCA277E}" type="presParOf" srcId="{6E10B2AE-8A20-42F9-B9C5-2BA6F24F5B8E}" destId="{57134703-D3FE-443E-B101-93BADAE0D59D}" srcOrd="0" destOrd="0" presId="urn:microsoft.com/office/officeart/2008/layout/CircleAccentTimeline"/>
    <dgm:cxn modelId="{3A5086CA-1D37-4BCA-B42C-C6469D485B7A}" type="presParOf" srcId="{57134703-D3FE-443E-B101-93BADAE0D59D}" destId="{DB574540-85B9-4F1E-B428-C2D94826CFB4}" srcOrd="0" destOrd="0" presId="urn:microsoft.com/office/officeart/2008/layout/CircleAccentTimeline"/>
    <dgm:cxn modelId="{699A2EDF-EBBD-43F9-863E-59A94F137AEA}" type="presParOf" srcId="{57134703-D3FE-443E-B101-93BADAE0D59D}" destId="{A3880788-587F-4723-AA78-B67A5E63D284}" srcOrd="1" destOrd="0" presId="urn:microsoft.com/office/officeart/2008/layout/CircleAccentTimeline"/>
    <dgm:cxn modelId="{7B7F81A8-A4AA-4AA2-9920-813E9FB45283}" type="presParOf" srcId="{57134703-D3FE-443E-B101-93BADAE0D59D}" destId="{A6EB2D46-4B55-470C-8A34-C7695DBDEF65}" srcOrd="2" destOrd="0" presId="urn:microsoft.com/office/officeart/2008/layout/CircleAccentTimeline"/>
    <dgm:cxn modelId="{DC00E7F0-9DA1-493B-9979-5B4CAC296F47}" type="presParOf" srcId="{6E10B2AE-8A20-42F9-B9C5-2BA6F24F5B8E}" destId="{234318BF-05CC-4A52-BCC5-401BC09B8687}" srcOrd="1" destOrd="0" presId="urn:microsoft.com/office/officeart/2008/layout/CircleAccentTimeline"/>
    <dgm:cxn modelId="{C15154CA-9CD4-4E34-8EDF-15267CBA1827}" type="presParOf" srcId="{6E10B2AE-8A20-42F9-B9C5-2BA6F24F5B8E}" destId="{00E9E6BE-4012-463E-B0F5-888D2161AE0D}" srcOrd="2" destOrd="0" presId="urn:microsoft.com/office/officeart/2008/layout/CircleAccentTimeline"/>
    <dgm:cxn modelId="{8BABAE88-5FD8-4B8F-990A-9CEA927068D8}" type="presParOf" srcId="{6E10B2AE-8A20-42F9-B9C5-2BA6F24F5B8E}" destId="{570B4778-F686-4490-954B-29E4E31BC39F}" srcOrd="3" destOrd="0" presId="urn:microsoft.com/office/officeart/2008/layout/CircleAccentTimeline"/>
    <dgm:cxn modelId="{B5DEF94F-B999-4EF9-9488-C52636F2581E}" type="presParOf" srcId="{6E10B2AE-8A20-42F9-B9C5-2BA6F24F5B8E}" destId="{0B3097CD-9F6F-4EB1-BFA2-2911C262C1C2}" srcOrd="4" destOrd="0" presId="urn:microsoft.com/office/officeart/2008/layout/CircleAccentTimeline"/>
    <dgm:cxn modelId="{600DD814-3AD0-4B3E-8ECE-B396B69D314F}" type="presParOf" srcId="{0B3097CD-9F6F-4EB1-BFA2-2911C262C1C2}" destId="{C52297C1-DD70-4570-91CD-58215CDB754C}" srcOrd="0" destOrd="0" presId="urn:microsoft.com/office/officeart/2008/layout/CircleAccentTimeline"/>
    <dgm:cxn modelId="{2228B7E3-786E-4F92-AC14-385B8D6864FA}" type="presParOf" srcId="{0B3097CD-9F6F-4EB1-BFA2-2911C262C1C2}" destId="{1E952FB6-DD2E-4744-BFFC-1E2E1DA0F460}" srcOrd="1" destOrd="0" presId="urn:microsoft.com/office/officeart/2008/layout/CircleAccentTimeline"/>
    <dgm:cxn modelId="{F882BFD3-2C0E-438B-A3CC-D321CA05A45A}" type="presParOf" srcId="{0B3097CD-9F6F-4EB1-BFA2-2911C262C1C2}" destId="{23F181A6-3C25-40FE-8661-1C3558009474}" srcOrd="2" destOrd="0" presId="urn:microsoft.com/office/officeart/2008/layout/CircleAccentTimeline"/>
    <dgm:cxn modelId="{6341576C-52AD-405E-A0A3-C5CF1253AE99}" type="presParOf" srcId="{6E10B2AE-8A20-42F9-B9C5-2BA6F24F5B8E}" destId="{F3145DA3-461E-4A42-B9FC-D673E7845270}" srcOrd="5" destOrd="0" presId="urn:microsoft.com/office/officeart/2008/layout/CircleAccentTimeline"/>
    <dgm:cxn modelId="{56E1573E-7AFB-4677-92B1-42A929C35AB7}" type="presParOf" srcId="{6E10B2AE-8A20-42F9-B9C5-2BA6F24F5B8E}" destId="{852038F1-9E45-42B2-9961-8A6EF82606C1}" srcOrd="6" destOrd="0" presId="urn:microsoft.com/office/officeart/2008/layout/CircleAccentTimeline"/>
    <dgm:cxn modelId="{0CD49C57-22EE-4BD2-9042-0A423E88A5B9}" type="presParOf" srcId="{6E10B2AE-8A20-42F9-B9C5-2BA6F24F5B8E}" destId="{F7297DF4-9182-477C-B348-706FFA0A9225}" srcOrd="7" destOrd="0" presId="urn:microsoft.com/office/officeart/2008/layout/CircleAccentTimeline"/>
    <dgm:cxn modelId="{AE3A1D08-E1AD-4760-BF40-B1B0DBE8A7C4}" type="presParOf" srcId="{F7297DF4-9182-477C-B348-706FFA0A9225}" destId="{13E47FD2-1720-4EA0-A1C4-08E84B7B4CE6}" srcOrd="0" destOrd="0" presId="urn:microsoft.com/office/officeart/2008/layout/CircleAccentTimeline"/>
    <dgm:cxn modelId="{897BD42E-0231-426E-95BB-FDFDFEF0C5EB}" type="presParOf" srcId="{F7297DF4-9182-477C-B348-706FFA0A9225}" destId="{968654A8-BEF4-4E9C-97F9-E993FC558B02}" srcOrd="1" destOrd="0" presId="urn:microsoft.com/office/officeart/2008/layout/CircleAccentTimeline"/>
    <dgm:cxn modelId="{D10A3980-87E9-4796-BB4F-19687598C219}" type="presParOf" srcId="{F7297DF4-9182-477C-B348-706FFA0A9225}" destId="{849B000F-5544-47A1-92AF-989F9BE93239}" srcOrd="2" destOrd="0" presId="urn:microsoft.com/office/officeart/2008/layout/CircleAccentTimeline"/>
    <dgm:cxn modelId="{D6EF363F-B153-4616-B38B-7A2AC5BF25A0}" type="presParOf" srcId="{6E10B2AE-8A20-42F9-B9C5-2BA6F24F5B8E}" destId="{80DF7AC6-3C20-42D0-BBB7-76228880F251}" srcOrd="8" destOrd="0" presId="urn:microsoft.com/office/officeart/2008/layout/CircleAccentTimeline"/>
    <dgm:cxn modelId="{E7EC6E3B-2578-43AD-80EA-33A01CB8DA7D}" type="presParOf" srcId="{6E10B2AE-8A20-42F9-B9C5-2BA6F24F5B8E}" destId="{229567F9-6DD1-4507-9BB2-FD607EEF21F7}" srcOrd="9" destOrd="0" presId="urn:microsoft.com/office/officeart/2008/layout/CircleAccentTimeline"/>
    <dgm:cxn modelId="{FCD37918-13CD-47E8-A318-61EB994A8D65}" type="presParOf" srcId="{6E10B2AE-8A20-42F9-B9C5-2BA6F24F5B8E}" destId="{D011AB99-4852-4E84-8E13-9EC617D8DCFB}" srcOrd="10" destOrd="0" presId="urn:microsoft.com/office/officeart/2008/layout/CircleAccentTimeline"/>
    <dgm:cxn modelId="{D4B5009E-210D-4062-8A54-5736B62F2735}" type="presParOf" srcId="{6E10B2AE-8A20-42F9-B9C5-2BA6F24F5B8E}" destId="{40954DB1-5C85-4C83-AB9E-59CC142DEF93}" srcOrd="11" destOrd="0" presId="urn:microsoft.com/office/officeart/2008/layout/CircleAccentTimeline"/>
    <dgm:cxn modelId="{6B924682-27C4-4EDE-BC23-0C7B0D413C75}" type="presParOf" srcId="{40954DB1-5C85-4C83-AB9E-59CC142DEF93}" destId="{72A88F13-5DA1-4528-9812-382BBBD449B1}" srcOrd="0" destOrd="0" presId="urn:microsoft.com/office/officeart/2008/layout/CircleAccentTimeline"/>
    <dgm:cxn modelId="{D6EC71C1-7573-4564-9980-25DE1AF9C82D}" type="presParOf" srcId="{40954DB1-5C85-4C83-AB9E-59CC142DEF93}" destId="{443149CC-36C5-4FDD-8DDF-B8D9648081CA}" srcOrd="1" destOrd="0" presId="urn:microsoft.com/office/officeart/2008/layout/CircleAccentTimeline"/>
    <dgm:cxn modelId="{9F90C345-F405-431D-8316-F82A910B93E1}" type="presParOf" srcId="{40954DB1-5C85-4C83-AB9E-59CC142DEF93}" destId="{E458749D-D946-4854-83B8-0D9D5AF36BC4}" srcOrd="2" destOrd="0" presId="urn:microsoft.com/office/officeart/2008/layout/CircleAccentTimeline"/>
    <dgm:cxn modelId="{27286542-136E-4AB6-A7D7-FFA1A204A216}" type="presParOf" srcId="{6E10B2AE-8A20-42F9-B9C5-2BA6F24F5B8E}" destId="{A2DA5F40-8334-4193-8750-8E1FE173AFA4}" srcOrd="12" destOrd="0" presId="urn:microsoft.com/office/officeart/2008/layout/CircleAccentTimeline"/>
    <dgm:cxn modelId="{8B55C755-F6A2-49C5-8263-F49C152FECA4}" type="presParOf" srcId="{6E10B2AE-8A20-42F9-B9C5-2BA6F24F5B8E}" destId="{A394D4F7-927B-4CFD-B7A9-00B9E70E101D}" srcOrd="13" destOrd="0" presId="urn:microsoft.com/office/officeart/2008/layout/CircleAccentTimeline"/>
    <dgm:cxn modelId="{378BC77F-6FD9-4E8C-ACC1-C1E473C4A21B}" type="presParOf" srcId="{6E10B2AE-8A20-42F9-B9C5-2BA6F24F5B8E}" destId="{6EAC9FB6-4153-4932-84BD-66FC44E0D9CF}" srcOrd="14" destOrd="0" presId="urn:microsoft.com/office/officeart/2008/layout/CircleAccentTimeline"/>
    <dgm:cxn modelId="{49235A8C-DBAC-4FAE-922F-F93B302DFB4E}" type="presParOf" srcId="{6E10B2AE-8A20-42F9-B9C5-2BA6F24F5B8E}" destId="{C74D8B16-7D3F-49A1-A6F6-ACE67FFA9D41}" srcOrd="15" destOrd="0" presId="urn:microsoft.com/office/officeart/2008/layout/CircleAccentTimeline"/>
    <dgm:cxn modelId="{FFEFE93E-F0F8-42BE-A159-20968C884F61}" type="presParOf" srcId="{C74D8B16-7D3F-49A1-A6F6-ACE67FFA9D41}" destId="{71301672-D675-4847-9F86-09DA545CE8EF}" srcOrd="0" destOrd="0" presId="urn:microsoft.com/office/officeart/2008/layout/CircleAccentTimeline"/>
    <dgm:cxn modelId="{0AE68D5C-0641-4AF5-8739-E82DA6405749}" type="presParOf" srcId="{C74D8B16-7D3F-49A1-A6F6-ACE67FFA9D41}" destId="{DCEA1314-779A-45E2-8C9A-D002CDBB686A}" srcOrd="1" destOrd="0" presId="urn:microsoft.com/office/officeart/2008/layout/CircleAccentTimeline"/>
    <dgm:cxn modelId="{D0D4179F-81A3-4DC6-BE93-D0AA4045179F}" type="presParOf" srcId="{C74D8B16-7D3F-49A1-A6F6-ACE67FFA9D41}" destId="{3EF4C4B7-4E76-4F1C-9D84-0C365A8F1AC4}" srcOrd="2" destOrd="0" presId="urn:microsoft.com/office/officeart/2008/layout/CircleAccentTimeline"/>
    <dgm:cxn modelId="{2C4F2FFF-8429-489F-94BC-4BB678204801}" type="presParOf" srcId="{6E10B2AE-8A20-42F9-B9C5-2BA6F24F5B8E}" destId="{5E5DC66D-33A4-41FC-9DEE-7D19090BB533}" srcOrd="16" destOrd="0" presId="urn:microsoft.com/office/officeart/2008/layout/CircleAccentTimeline"/>
    <dgm:cxn modelId="{3418FD5B-6997-4639-87E6-8D4BE0D863A8}" type="presParOf" srcId="{6E10B2AE-8A20-42F9-B9C5-2BA6F24F5B8E}" destId="{F7B61ABF-A910-4185-B684-65AD2E3C2CBB}" srcOrd="17" destOrd="0" presId="urn:microsoft.com/office/officeart/2008/layout/CircleAccentTimeline"/>
    <dgm:cxn modelId="{784FCC52-F5B4-49ED-A574-714FB3CBDB51}" type="presParOf" srcId="{6E10B2AE-8A20-42F9-B9C5-2BA6F24F5B8E}" destId="{BA6D84E1-2D8C-4AE2-83AC-835D11FC24C4}" srcOrd="18" destOrd="0" presId="urn:microsoft.com/office/officeart/2008/layout/CircleAccentTimeline"/>
    <dgm:cxn modelId="{FD5A0961-F169-4D23-BAA3-6C2E26BE6EDF}" type="presParOf" srcId="{BA6D84E1-2D8C-4AE2-83AC-835D11FC24C4}" destId="{EC1A322A-7547-4C7F-9F1C-EBC9245C5459}" srcOrd="0" destOrd="0" presId="urn:microsoft.com/office/officeart/2008/layout/CircleAccentTimeline"/>
    <dgm:cxn modelId="{E838CEF0-C8A8-401F-97E4-CDAA085F4694}" type="presParOf" srcId="{BA6D84E1-2D8C-4AE2-83AC-835D11FC24C4}" destId="{E32CD6D0-70CD-4959-B704-8152705AC2A9}" srcOrd="1" destOrd="0" presId="urn:microsoft.com/office/officeart/2008/layout/CircleAccentTimeline"/>
    <dgm:cxn modelId="{F64507BF-AC11-4693-86C0-676F94D7A6B7}" type="presParOf" srcId="{BA6D84E1-2D8C-4AE2-83AC-835D11FC24C4}" destId="{A36D771D-9BF1-405F-8A7B-FCFD72C37BC7}" srcOrd="2" destOrd="0" presId="urn:microsoft.com/office/officeart/2008/layout/CircleAccentTimeline"/>
    <dgm:cxn modelId="{28DD6245-9E0D-4D85-A8FE-756B60478E3E}" type="presParOf" srcId="{6E10B2AE-8A20-42F9-B9C5-2BA6F24F5B8E}" destId="{F74FD944-E970-48DC-A22F-BB0528D60FFF}" srcOrd="19" destOrd="0" presId="urn:microsoft.com/office/officeart/2008/layout/CircleAccentTimeline"/>
    <dgm:cxn modelId="{C3FC5A7F-A00E-4C42-A466-08C31E0BE9AA}" type="presParOf" srcId="{6E10B2AE-8A20-42F9-B9C5-2BA6F24F5B8E}" destId="{111E0C19-55EB-4140-B4F3-9C0D332C2E95}" srcOrd="20" destOrd="0" presId="urn:microsoft.com/office/officeart/2008/layout/CircleAccentTimeline"/>
    <dgm:cxn modelId="{2E53A69D-5D7E-4E6D-9E69-221F900B2E29}" type="presParOf" srcId="{6E10B2AE-8A20-42F9-B9C5-2BA6F24F5B8E}" destId="{97679EE7-E158-4CE1-940F-D8F2089DCD56}" srcOrd="21" destOrd="0" presId="urn:microsoft.com/office/officeart/2008/layout/CircleAccentTimeline"/>
    <dgm:cxn modelId="{3D8A332A-0EAD-4692-A3EF-2EC9AA0289B5}" type="presParOf" srcId="{6E10B2AE-8A20-42F9-B9C5-2BA6F24F5B8E}" destId="{650BAD11-19D4-46C5-A9E9-3D496207C146}" srcOrd="22" destOrd="0" presId="urn:microsoft.com/office/officeart/2008/layout/CircleAccentTimeline"/>
    <dgm:cxn modelId="{39184B4C-1C49-41C6-9270-DF8C83C86CAA}" type="presParOf" srcId="{650BAD11-19D4-46C5-A9E9-3D496207C146}" destId="{84BB58D7-6E89-4FF5-8E3E-0AF3B4596AE2}" srcOrd="0" destOrd="0" presId="urn:microsoft.com/office/officeart/2008/layout/CircleAccentTimeline"/>
    <dgm:cxn modelId="{DEBABD29-F35A-4DCB-821C-570F5FF7007B}" type="presParOf" srcId="{650BAD11-19D4-46C5-A9E9-3D496207C146}" destId="{08315737-3669-441A-BD34-546564A5B92F}" srcOrd="1" destOrd="0" presId="urn:microsoft.com/office/officeart/2008/layout/CircleAccentTimeline"/>
    <dgm:cxn modelId="{A480ABC2-B6C7-4CEE-9D4B-509AAC8F1BA9}" type="presParOf" srcId="{650BAD11-19D4-46C5-A9E9-3D496207C146}" destId="{241C44D4-4581-45AF-B505-8BC9C9552044}" srcOrd="2" destOrd="0" presId="urn:microsoft.com/office/officeart/2008/layout/CircleAccentTimeline"/>
    <dgm:cxn modelId="{7A8C3292-7A19-4AF3-A957-2FE1A35B74C8}" type="presParOf" srcId="{6E10B2AE-8A20-42F9-B9C5-2BA6F24F5B8E}" destId="{9A8CA160-AFD9-4924-B491-83654D4D9BB3}" srcOrd="23" destOrd="0" presId="urn:microsoft.com/office/officeart/2008/layout/CircleAccentTimeline"/>
    <dgm:cxn modelId="{39640333-B307-4F90-8451-06DA7E9A3089}" type="presParOf" srcId="{6E10B2AE-8A20-42F9-B9C5-2BA6F24F5B8E}" destId="{08ED7CFA-A187-4D12-83EE-7AF822720A3C}" srcOrd="24" destOrd="0" presId="urn:microsoft.com/office/officeart/2008/layout/CircleAccentTimeline"/>
    <dgm:cxn modelId="{9262296D-A68D-43B7-BC66-6CA674C62ABF}" type="presParOf" srcId="{6E10B2AE-8A20-42F9-B9C5-2BA6F24F5B8E}" destId="{6DA90437-FE9A-41F7-941F-74447381CB2F}" srcOrd="25" destOrd="0" presId="urn:microsoft.com/office/officeart/2008/layout/CircleAccentTimeline"/>
    <dgm:cxn modelId="{F2BF2736-30B1-4A2F-A715-4FC8E194F2C8}" type="presParOf" srcId="{6E10B2AE-8A20-42F9-B9C5-2BA6F24F5B8E}" destId="{3A169E93-0B64-4467-A31C-2F5FA8C7FDAC}" srcOrd="26" destOrd="0" presId="urn:microsoft.com/office/officeart/2008/layout/CircleAccentTimeline"/>
    <dgm:cxn modelId="{EFF7464A-335A-4AAA-805F-6506DCF0DCE4}" type="presParOf" srcId="{3A169E93-0B64-4467-A31C-2F5FA8C7FDAC}" destId="{9469E69C-86F4-4E5A-A0CB-D4CD5EEC4D7E}" srcOrd="0" destOrd="0" presId="urn:microsoft.com/office/officeart/2008/layout/CircleAccentTimeline"/>
    <dgm:cxn modelId="{C56B63F4-EB52-44F1-BD6D-F75B260A0C16}" type="presParOf" srcId="{3A169E93-0B64-4467-A31C-2F5FA8C7FDAC}" destId="{5E3AF9F9-75B3-43F8-9FF6-A254BFB9CAD5}" srcOrd="1" destOrd="0" presId="urn:microsoft.com/office/officeart/2008/layout/CircleAccentTimeline"/>
    <dgm:cxn modelId="{CA2ECE65-2F48-4515-BB1C-E6905757C6AD}" type="presParOf" srcId="{3A169E93-0B64-4467-A31C-2F5FA8C7FDAC}" destId="{60E9C4EF-9F1E-4BBF-A847-77C6EC80DFCB}" srcOrd="2" destOrd="0" presId="urn:microsoft.com/office/officeart/2008/layout/CircleAccentTimeline"/>
    <dgm:cxn modelId="{D1E7FB59-F583-4D7D-870C-CD8A32419DB5}" type="presParOf" srcId="{6E10B2AE-8A20-42F9-B9C5-2BA6F24F5B8E}" destId="{E4087D94-7AAC-4ED1-8751-3513F87E8B7A}" srcOrd="27" destOrd="0" presId="urn:microsoft.com/office/officeart/2008/layout/CircleAccentTimeline"/>
    <dgm:cxn modelId="{EEDAE3E4-01A8-4367-AAB7-6C560F795ACF}" type="presParOf" srcId="{6E10B2AE-8A20-42F9-B9C5-2BA6F24F5B8E}" destId="{AD135F77-3155-45D0-81FF-56834577ECAF}" srcOrd="28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FA212B-C549-4303-B5C1-414EA3023475}" type="doc">
      <dgm:prSet loTypeId="urn:microsoft.com/office/officeart/2005/8/layout/vList5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A26BAC7-268F-49CB-8BD9-FAE07853C508}">
      <dgm:prSet/>
      <dgm:spPr/>
      <dgm:t>
        <a:bodyPr/>
        <a:lstStyle/>
        <a:p>
          <a:pPr rtl="0"/>
          <a:r>
            <a:rPr lang="en-US"/>
            <a:t>Semi-structured data</a:t>
          </a:r>
        </a:p>
      </dgm:t>
    </dgm:pt>
    <dgm:pt modelId="{0C79537C-4594-4E12-BF5D-89D6EAB70EE1}" type="parTrans" cxnId="{E7C6BE62-0670-4A4E-840D-24B5967B96B2}">
      <dgm:prSet/>
      <dgm:spPr/>
      <dgm:t>
        <a:bodyPr/>
        <a:lstStyle/>
        <a:p>
          <a:endParaRPr lang="en-US"/>
        </a:p>
      </dgm:t>
    </dgm:pt>
    <dgm:pt modelId="{8E8AD8D3-AF9B-438E-A561-090F5440EC10}" type="sibTrans" cxnId="{E7C6BE62-0670-4A4E-840D-24B5967B96B2}">
      <dgm:prSet/>
      <dgm:spPr/>
      <dgm:t>
        <a:bodyPr/>
        <a:lstStyle/>
        <a:p>
          <a:endParaRPr lang="en-US"/>
        </a:p>
      </dgm:t>
    </dgm:pt>
    <dgm:pt modelId="{11AE05B1-9D75-444B-8B5A-9737F647FDAB}">
      <dgm:prSet/>
      <dgm:spPr/>
      <dgm:t>
        <a:bodyPr/>
        <a:lstStyle/>
        <a:p>
          <a:pPr rtl="0"/>
          <a:r>
            <a:rPr lang="en-US" dirty="0"/>
            <a:t>Common way to transfer data between software applications</a:t>
          </a:r>
        </a:p>
      </dgm:t>
    </dgm:pt>
    <dgm:pt modelId="{B1A4909A-9984-4451-8B05-DD22777871B8}" type="parTrans" cxnId="{8F171E3F-55AC-44D0-965B-78063DAF6511}">
      <dgm:prSet/>
      <dgm:spPr/>
      <dgm:t>
        <a:bodyPr/>
        <a:lstStyle/>
        <a:p>
          <a:endParaRPr lang="en-US"/>
        </a:p>
      </dgm:t>
    </dgm:pt>
    <dgm:pt modelId="{488778C4-A2C1-498E-AEBE-5295072BE8B5}" type="sibTrans" cxnId="{8F171E3F-55AC-44D0-965B-78063DAF6511}">
      <dgm:prSet/>
      <dgm:spPr/>
      <dgm:t>
        <a:bodyPr/>
        <a:lstStyle/>
        <a:p>
          <a:endParaRPr lang="en-US"/>
        </a:p>
      </dgm:t>
    </dgm:pt>
    <dgm:pt modelId="{AAA9CA85-B726-4A9F-AE12-58BCC45E7C06}">
      <dgm:prSet/>
      <dgm:spPr/>
      <dgm:t>
        <a:bodyPr/>
        <a:lstStyle/>
        <a:p>
          <a:pPr rtl="0"/>
          <a:r>
            <a:rPr lang="en-US" dirty="0"/>
            <a:t>Because plain-text is universal, datasets are often posted using semi-structured formats</a:t>
          </a:r>
        </a:p>
      </dgm:t>
    </dgm:pt>
    <dgm:pt modelId="{8CB6C1B7-753E-46D0-A30A-DA91FD2A58D8}" type="parTrans" cxnId="{5F279B72-A27D-40AC-8A5E-2F96E01FA145}">
      <dgm:prSet/>
      <dgm:spPr/>
      <dgm:t>
        <a:bodyPr/>
        <a:lstStyle/>
        <a:p>
          <a:endParaRPr lang="en-US"/>
        </a:p>
      </dgm:t>
    </dgm:pt>
    <dgm:pt modelId="{9BBE8065-411E-4B03-A3C4-96E0DFCFCE37}" type="sibTrans" cxnId="{5F279B72-A27D-40AC-8A5E-2F96E01FA145}">
      <dgm:prSet/>
      <dgm:spPr/>
      <dgm:t>
        <a:bodyPr/>
        <a:lstStyle/>
        <a:p>
          <a:endParaRPr lang="en-US"/>
        </a:p>
      </dgm:t>
    </dgm:pt>
    <dgm:pt modelId="{BF24FD7B-E664-4EA7-A9FF-4F39E2B495E9}">
      <dgm:prSet/>
      <dgm:spPr/>
      <dgm:t>
        <a:bodyPr/>
        <a:lstStyle/>
        <a:p>
          <a:pPr rtl="0"/>
          <a:r>
            <a:rPr lang="en-US"/>
            <a:t>Unstructured data</a:t>
          </a:r>
        </a:p>
      </dgm:t>
    </dgm:pt>
    <dgm:pt modelId="{EAFFBD6C-4C65-44B9-BAC5-ED1A01FFF3C8}" type="parTrans" cxnId="{90F8E1FE-2343-4855-A5A2-460C9030E5B9}">
      <dgm:prSet/>
      <dgm:spPr/>
      <dgm:t>
        <a:bodyPr/>
        <a:lstStyle/>
        <a:p>
          <a:endParaRPr lang="en-US"/>
        </a:p>
      </dgm:t>
    </dgm:pt>
    <dgm:pt modelId="{D18CFC48-F936-48B1-A74F-A594816861D8}" type="sibTrans" cxnId="{90F8E1FE-2343-4855-A5A2-460C9030E5B9}">
      <dgm:prSet/>
      <dgm:spPr/>
      <dgm:t>
        <a:bodyPr/>
        <a:lstStyle/>
        <a:p>
          <a:endParaRPr lang="en-US"/>
        </a:p>
      </dgm:t>
    </dgm:pt>
    <dgm:pt modelId="{EE70E615-4840-42F7-BD9D-226524C514C4}">
      <dgm:prSet/>
      <dgm:spPr/>
      <dgm:t>
        <a:bodyPr/>
        <a:lstStyle/>
        <a:p>
          <a:pPr rtl="0"/>
          <a:r>
            <a:rPr lang="en-US"/>
            <a:t>It’s everywhere</a:t>
          </a:r>
        </a:p>
      </dgm:t>
    </dgm:pt>
    <dgm:pt modelId="{06F64EC3-CE3A-4BCA-9335-4AC836C9818F}" type="parTrans" cxnId="{E178A3A8-22DF-4E77-891D-F5B18159D9E5}">
      <dgm:prSet/>
      <dgm:spPr/>
      <dgm:t>
        <a:bodyPr/>
        <a:lstStyle/>
        <a:p>
          <a:endParaRPr lang="en-US"/>
        </a:p>
      </dgm:t>
    </dgm:pt>
    <dgm:pt modelId="{12F2C227-91FC-4BFB-B377-0C18C0000A83}" type="sibTrans" cxnId="{E178A3A8-22DF-4E77-891D-F5B18159D9E5}">
      <dgm:prSet/>
      <dgm:spPr/>
      <dgm:t>
        <a:bodyPr/>
        <a:lstStyle/>
        <a:p>
          <a:endParaRPr lang="en-US"/>
        </a:p>
      </dgm:t>
    </dgm:pt>
    <dgm:pt modelId="{25E31C71-D949-4A22-97D2-D0DCCA98758B}">
      <dgm:prSet/>
      <dgm:spPr/>
      <dgm:t>
        <a:bodyPr/>
        <a:lstStyle/>
        <a:p>
          <a:pPr rtl="0"/>
          <a:r>
            <a:rPr lang="en-US"/>
            <a:t>Up to 70% to 80% of an organization’s data may be in unstructured forms (Wikipedia)</a:t>
          </a:r>
        </a:p>
      </dgm:t>
    </dgm:pt>
    <dgm:pt modelId="{AC678EA7-9E72-4CB7-8CBA-7312D832117F}" type="parTrans" cxnId="{1D4A91B2-FC5D-48B5-9625-3525291D4984}">
      <dgm:prSet/>
      <dgm:spPr/>
      <dgm:t>
        <a:bodyPr/>
        <a:lstStyle/>
        <a:p>
          <a:endParaRPr lang="en-US"/>
        </a:p>
      </dgm:t>
    </dgm:pt>
    <dgm:pt modelId="{B1F35B6B-9A30-43A9-9182-A3471D717D37}" type="sibTrans" cxnId="{1D4A91B2-FC5D-48B5-9625-3525291D4984}">
      <dgm:prSet/>
      <dgm:spPr/>
      <dgm:t>
        <a:bodyPr/>
        <a:lstStyle/>
        <a:p>
          <a:endParaRPr lang="en-US"/>
        </a:p>
      </dgm:t>
    </dgm:pt>
    <dgm:pt modelId="{92D367C3-CDCC-4A69-A654-4B26B8DCE1B9}" type="pres">
      <dgm:prSet presAssocID="{09FA212B-C549-4303-B5C1-414EA3023475}" presName="Name0" presStyleCnt="0">
        <dgm:presLayoutVars>
          <dgm:dir/>
          <dgm:animLvl val="lvl"/>
          <dgm:resizeHandles val="exact"/>
        </dgm:presLayoutVars>
      </dgm:prSet>
      <dgm:spPr/>
    </dgm:pt>
    <dgm:pt modelId="{DF1908CD-6224-4A52-B446-58BB7C4B921D}" type="pres">
      <dgm:prSet presAssocID="{0A26BAC7-268F-49CB-8BD9-FAE07853C508}" presName="linNode" presStyleCnt="0"/>
      <dgm:spPr/>
    </dgm:pt>
    <dgm:pt modelId="{F20C2A2B-72A7-42DB-A80E-98DCE05DB067}" type="pres">
      <dgm:prSet presAssocID="{0A26BAC7-268F-49CB-8BD9-FAE07853C508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1F4A3D4D-E7FB-4A81-892D-61127DBA42D3}" type="pres">
      <dgm:prSet presAssocID="{0A26BAC7-268F-49CB-8BD9-FAE07853C508}" presName="descendantText" presStyleLbl="alignAccFollowNode1" presStyleIdx="0" presStyleCnt="2">
        <dgm:presLayoutVars>
          <dgm:bulletEnabled val="1"/>
        </dgm:presLayoutVars>
      </dgm:prSet>
      <dgm:spPr/>
    </dgm:pt>
    <dgm:pt modelId="{F70D1384-4B25-4A80-97FB-99E16A9BFE1C}" type="pres">
      <dgm:prSet presAssocID="{8E8AD8D3-AF9B-438E-A561-090F5440EC10}" presName="sp" presStyleCnt="0"/>
      <dgm:spPr/>
    </dgm:pt>
    <dgm:pt modelId="{40807F80-7F94-4020-A6DA-0CCCE9F7DFEE}" type="pres">
      <dgm:prSet presAssocID="{BF24FD7B-E664-4EA7-A9FF-4F39E2B495E9}" presName="linNode" presStyleCnt="0"/>
      <dgm:spPr/>
    </dgm:pt>
    <dgm:pt modelId="{8412C2FC-A992-4E08-895D-5F1DA93C1027}" type="pres">
      <dgm:prSet presAssocID="{BF24FD7B-E664-4EA7-A9FF-4F39E2B495E9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61F5447A-A9A4-4D79-B9A9-E5927D727F81}" type="pres">
      <dgm:prSet presAssocID="{BF24FD7B-E664-4EA7-A9FF-4F39E2B495E9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93261703-0EB4-4327-99C0-C057AD61BA9F}" type="presOf" srcId="{11AE05B1-9D75-444B-8B5A-9737F647FDAB}" destId="{1F4A3D4D-E7FB-4A81-892D-61127DBA42D3}" srcOrd="0" destOrd="0" presId="urn:microsoft.com/office/officeart/2005/8/layout/vList5"/>
    <dgm:cxn modelId="{8F171E3F-55AC-44D0-965B-78063DAF6511}" srcId="{0A26BAC7-268F-49CB-8BD9-FAE07853C508}" destId="{11AE05B1-9D75-444B-8B5A-9737F647FDAB}" srcOrd="0" destOrd="0" parTransId="{B1A4909A-9984-4451-8B05-DD22777871B8}" sibTransId="{488778C4-A2C1-498E-AEBE-5295072BE8B5}"/>
    <dgm:cxn modelId="{4EB5175B-26E1-444D-B92F-F45909D2823C}" type="presOf" srcId="{EE70E615-4840-42F7-BD9D-226524C514C4}" destId="{61F5447A-A9A4-4D79-B9A9-E5927D727F81}" srcOrd="0" destOrd="0" presId="urn:microsoft.com/office/officeart/2005/8/layout/vList5"/>
    <dgm:cxn modelId="{E7C6BE62-0670-4A4E-840D-24B5967B96B2}" srcId="{09FA212B-C549-4303-B5C1-414EA3023475}" destId="{0A26BAC7-268F-49CB-8BD9-FAE07853C508}" srcOrd="0" destOrd="0" parTransId="{0C79537C-4594-4E12-BF5D-89D6EAB70EE1}" sibTransId="{8E8AD8D3-AF9B-438E-A561-090F5440EC10}"/>
    <dgm:cxn modelId="{C261094F-9463-4552-8E09-5D03488B6D11}" type="presOf" srcId="{25E31C71-D949-4A22-97D2-D0DCCA98758B}" destId="{61F5447A-A9A4-4D79-B9A9-E5927D727F81}" srcOrd="0" destOrd="1" presId="urn:microsoft.com/office/officeart/2005/8/layout/vList5"/>
    <dgm:cxn modelId="{4EC62E50-883F-4C1E-B5BC-A4076F7053B1}" type="presOf" srcId="{AAA9CA85-B726-4A9F-AE12-58BCC45E7C06}" destId="{1F4A3D4D-E7FB-4A81-892D-61127DBA42D3}" srcOrd="0" destOrd="1" presId="urn:microsoft.com/office/officeart/2005/8/layout/vList5"/>
    <dgm:cxn modelId="{5F279B72-A27D-40AC-8A5E-2F96E01FA145}" srcId="{0A26BAC7-268F-49CB-8BD9-FAE07853C508}" destId="{AAA9CA85-B726-4A9F-AE12-58BCC45E7C06}" srcOrd="1" destOrd="0" parTransId="{8CB6C1B7-753E-46D0-A30A-DA91FD2A58D8}" sibTransId="{9BBE8065-411E-4B03-A3C4-96E0DFCFCE37}"/>
    <dgm:cxn modelId="{5736DD89-1D10-41AA-8891-1163EC6FAAAB}" type="presOf" srcId="{BF24FD7B-E664-4EA7-A9FF-4F39E2B495E9}" destId="{8412C2FC-A992-4E08-895D-5F1DA93C1027}" srcOrd="0" destOrd="0" presId="urn:microsoft.com/office/officeart/2005/8/layout/vList5"/>
    <dgm:cxn modelId="{E178A3A8-22DF-4E77-891D-F5B18159D9E5}" srcId="{BF24FD7B-E664-4EA7-A9FF-4F39E2B495E9}" destId="{EE70E615-4840-42F7-BD9D-226524C514C4}" srcOrd="0" destOrd="0" parTransId="{06F64EC3-CE3A-4BCA-9335-4AC836C9818F}" sibTransId="{12F2C227-91FC-4BFB-B377-0C18C0000A83}"/>
    <dgm:cxn modelId="{1D4A91B2-FC5D-48B5-9625-3525291D4984}" srcId="{BF24FD7B-E664-4EA7-A9FF-4F39E2B495E9}" destId="{25E31C71-D949-4A22-97D2-D0DCCA98758B}" srcOrd="1" destOrd="0" parTransId="{AC678EA7-9E72-4CB7-8CBA-7312D832117F}" sibTransId="{B1F35B6B-9A30-43A9-9182-A3471D717D37}"/>
    <dgm:cxn modelId="{5CEF82CC-A775-4278-B9A0-F3FE2058B561}" type="presOf" srcId="{09FA212B-C549-4303-B5C1-414EA3023475}" destId="{92D367C3-CDCC-4A69-A654-4B26B8DCE1B9}" srcOrd="0" destOrd="0" presId="urn:microsoft.com/office/officeart/2005/8/layout/vList5"/>
    <dgm:cxn modelId="{2C7580F3-AE41-473D-8B01-407853453DDB}" type="presOf" srcId="{0A26BAC7-268F-49CB-8BD9-FAE07853C508}" destId="{F20C2A2B-72A7-42DB-A80E-98DCE05DB067}" srcOrd="0" destOrd="0" presId="urn:microsoft.com/office/officeart/2005/8/layout/vList5"/>
    <dgm:cxn modelId="{90F8E1FE-2343-4855-A5A2-460C9030E5B9}" srcId="{09FA212B-C549-4303-B5C1-414EA3023475}" destId="{BF24FD7B-E664-4EA7-A9FF-4F39E2B495E9}" srcOrd="1" destOrd="0" parTransId="{EAFFBD6C-4C65-44B9-BAC5-ED1A01FFF3C8}" sibTransId="{D18CFC48-F936-48B1-A74F-A594816861D8}"/>
    <dgm:cxn modelId="{B4F9FC6D-ED68-400C-AD11-9F44E135F07D}" type="presParOf" srcId="{92D367C3-CDCC-4A69-A654-4B26B8DCE1B9}" destId="{DF1908CD-6224-4A52-B446-58BB7C4B921D}" srcOrd="0" destOrd="0" presId="urn:microsoft.com/office/officeart/2005/8/layout/vList5"/>
    <dgm:cxn modelId="{BAC947D2-041A-4A84-A04C-EA9CE5D4C8E6}" type="presParOf" srcId="{DF1908CD-6224-4A52-B446-58BB7C4B921D}" destId="{F20C2A2B-72A7-42DB-A80E-98DCE05DB067}" srcOrd="0" destOrd="0" presId="urn:microsoft.com/office/officeart/2005/8/layout/vList5"/>
    <dgm:cxn modelId="{F7F4CFD6-437E-4733-8D12-C4BEFAA66813}" type="presParOf" srcId="{DF1908CD-6224-4A52-B446-58BB7C4B921D}" destId="{1F4A3D4D-E7FB-4A81-892D-61127DBA42D3}" srcOrd="1" destOrd="0" presId="urn:microsoft.com/office/officeart/2005/8/layout/vList5"/>
    <dgm:cxn modelId="{15489206-B094-48B1-88EC-F8803D92E89D}" type="presParOf" srcId="{92D367C3-CDCC-4A69-A654-4B26B8DCE1B9}" destId="{F70D1384-4B25-4A80-97FB-99E16A9BFE1C}" srcOrd="1" destOrd="0" presId="urn:microsoft.com/office/officeart/2005/8/layout/vList5"/>
    <dgm:cxn modelId="{BB80B52D-0DA7-40C6-8910-A72E918C41D6}" type="presParOf" srcId="{92D367C3-CDCC-4A69-A654-4B26B8DCE1B9}" destId="{40807F80-7F94-4020-A6DA-0CCCE9F7DFEE}" srcOrd="2" destOrd="0" presId="urn:microsoft.com/office/officeart/2005/8/layout/vList5"/>
    <dgm:cxn modelId="{117FA3F5-CBFB-4474-B5FB-69400EFBEDBB}" type="presParOf" srcId="{40807F80-7F94-4020-A6DA-0CCCE9F7DFEE}" destId="{8412C2FC-A992-4E08-895D-5F1DA93C1027}" srcOrd="0" destOrd="0" presId="urn:microsoft.com/office/officeart/2005/8/layout/vList5"/>
    <dgm:cxn modelId="{7A647247-2417-4DA5-9C26-8F7E04B9C423}" type="presParOf" srcId="{40807F80-7F94-4020-A6DA-0CCCE9F7DFEE}" destId="{61F5447A-A9A4-4D79-B9A9-E5927D727F8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E53C4C-E6F3-4555-9D0C-F12460417E5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F707CD-5F53-4406-B86A-6D4DAC220795}">
      <dgm:prSet/>
      <dgm:spPr/>
      <dgm:t>
        <a:bodyPr/>
        <a:lstStyle/>
        <a:p>
          <a:pPr rtl="0"/>
          <a:r>
            <a:rPr lang="en-US" dirty="0"/>
            <a:t>This means the year for Watkins is 3.2…</a:t>
          </a:r>
        </a:p>
      </dgm:t>
    </dgm:pt>
    <dgm:pt modelId="{3B757453-01A8-450C-B20C-7920A16CEF58}" type="parTrans" cxnId="{1A513254-0DFC-4608-B39D-DB65531925D6}">
      <dgm:prSet/>
      <dgm:spPr/>
      <dgm:t>
        <a:bodyPr/>
        <a:lstStyle/>
        <a:p>
          <a:endParaRPr lang="en-US"/>
        </a:p>
      </dgm:t>
    </dgm:pt>
    <dgm:pt modelId="{3EEBF9AF-8588-45FA-9CA3-4323DF484A12}" type="sibTrans" cxnId="{1A513254-0DFC-4608-B39D-DB65531925D6}">
      <dgm:prSet/>
      <dgm:spPr/>
      <dgm:t>
        <a:bodyPr/>
        <a:lstStyle/>
        <a:p>
          <a:endParaRPr lang="en-US"/>
        </a:p>
      </dgm:t>
    </dgm:pt>
    <dgm:pt modelId="{6D385B11-0BDB-41F8-A6FF-B3808653B820}">
      <dgm:prSet/>
      <dgm:spPr/>
      <dgm:t>
        <a:bodyPr/>
        <a:lstStyle/>
        <a:p>
          <a:pPr rtl="0"/>
          <a:r>
            <a:rPr lang="en-US" dirty="0"/>
            <a:t>…and she doesn’t have a GPA</a:t>
          </a:r>
        </a:p>
      </dgm:t>
    </dgm:pt>
    <dgm:pt modelId="{69BDE614-A76E-47DF-B5B2-4DC455517D68}" type="parTrans" cxnId="{E38CC33E-74D4-4705-AE2E-C43220D774A1}">
      <dgm:prSet/>
      <dgm:spPr/>
      <dgm:t>
        <a:bodyPr/>
        <a:lstStyle/>
        <a:p>
          <a:endParaRPr lang="en-US"/>
        </a:p>
      </dgm:t>
    </dgm:pt>
    <dgm:pt modelId="{373253B2-AD94-411B-A5B6-AC98C7AB3CA5}" type="sibTrans" cxnId="{E38CC33E-74D4-4705-AE2E-C43220D774A1}">
      <dgm:prSet/>
      <dgm:spPr/>
      <dgm:t>
        <a:bodyPr/>
        <a:lstStyle/>
        <a:p>
          <a:endParaRPr lang="en-US"/>
        </a:p>
      </dgm:t>
    </dgm:pt>
    <dgm:pt modelId="{B8202908-713D-4060-BECC-394FCD05A3FA}" type="pres">
      <dgm:prSet presAssocID="{32E53C4C-E6F3-4555-9D0C-F12460417E5C}" presName="diagram" presStyleCnt="0">
        <dgm:presLayoutVars>
          <dgm:dir/>
          <dgm:resizeHandles val="exact"/>
        </dgm:presLayoutVars>
      </dgm:prSet>
      <dgm:spPr/>
    </dgm:pt>
    <dgm:pt modelId="{37B29DBB-7388-4E56-A26E-9449A7B5D143}" type="pres">
      <dgm:prSet presAssocID="{0BF707CD-5F53-4406-B86A-6D4DAC220795}" presName="node" presStyleLbl="node1" presStyleIdx="0" presStyleCnt="2">
        <dgm:presLayoutVars>
          <dgm:bulletEnabled val="1"/>
        </dgm:presLayoutVars>
      </dgm:prSet>
      <dgm:spPr/>
    </dgm:pt>
    <dgm:pt modelId="{1E49B3D0-3356-415D-ABAB-58F4CECA6704}" type="pres">
      <dgm:prSet presAssocID="{3EEBF9AF-8588-45FA-9CA3-4323DF484A12}" presName="sibTrans" presStyleCnt="0"/>
      <dgm:spPr/>
    </dgm:pt>
    <dgm:pt modelId="{9FB5C6EC-3A95-4CCB-8BC8-4CA4BBC01F40}" type="pres">
      <dgm:prSet presAssocID="{6D385B11-0BDB-41F8-A6FF-B3808653B820}" presName="node" presStyleLbl="node1" presStyleIdx="1" presStyleCnt="2">
        <dgm:presLayoutVars>
          <dgm:bulletEnabled val="1"/>
        </dgm:presLayoutVars>
      </dgm:prSet>
      <dgm:spPr/>
    </dgm:pt>
  </dgm:ptLst>
  <dgm:cxnLst>
    <dgm:cxn modelId="{D6674D2B-D29A-44E0-BD19-0529FEA0C2CE}" type="presOf" srcId="{32E53C4C-E6F3-4555-9D0C-F12460417E5C}" destId="{B8202908-713D-4060-BECC-394FCD05A3FA}" srcOrd="0" destOrd="0" presId="urn:microsoft.com/office/officeart/2005/8/layout/default"/>
    <dgm:cxn modelId="{E38CC33E-74D4-4705-AE2E-C43220D774A1}" srcId="{32E53C4C-E6F3-4555-9D0C-F12460417E5C}" destId="{6D385B11-0BDB-41F8-A6FF-B3808653B820}" srcOrd="1" destOrd="0" parTransId="{69BDE614-A76E-47DF-B5B2-4DC455517D68}" sibTransId="{373253B2-AD94-411B-A5B6-AC98C7AB3CA5}"/>
    <dgm:cxn modelId="{5E0FE445-256A-4998-8923-30BCFB50BB16}" type="presOf" srcId="{6D385B11-0BDB-41F8-A6FF-B3808653B820}" destId="{9FB5C6EC-3A95-4CCB-8BC8-4CA4BBC01F40}" srcOrd="0" destOrd="0" presId="urn:microsoft.com/office/officeart/2005/8/layout/default"/>
    <dgm:cxn modelId="{1A513254-0DFC-4608-B39D-DB65531925D6}" srcId="{32E53C4C-E6F3-4555-9D0C-F12460417E5C}" destId="{0BF707CD-5F53-4406-B86A-6D4DAC220795}" srcOrd="0" destOrd="0" parTransId="{3B757453-01A8-450C-B20C-7920A16CEF58}" sibTransId="{3EEBF9AF-8588-45FA-9CA3-4323DF484A12}"/>
    <dgm:cxn modelId="{4CECC5A2-726E-4FF3-8287-70A5D506DFE5}" type="presOf" srcId="{0BF707CD-5F53-4406-B86A-6D4DAC220795}" destId="{37B29DBB-7388-4E56-A26E-9449A7B5D143}" srcOrd="0" destOrd="0" presId="urn:microsoft.com/office/officeart/2005/8/layout/default"/>
    <dgm:cxn modelId="{38AF535E-C6B0-4DDB-ABFC-BAD76264FE6D}" type="presParOf" srcId="{B8202908-713D-4060-BECC-394FCD05A3FA}" destId="{37B29DBB-7388-4E56-A26E-9449A7B5D143}" srcOrd="0" destOrd="0" presId="urn:microsoft.com/office/officeart/2005/8/layout/default"/>
    <dgm:cxn modelId="{18B9E50E-15D9-4D57-82A1-77C2C0052CCA}" type="presParOf" srcId="{B8202908-713D-4060-BECC-394FCD05A3FA}" destId="{1E49B3D0-3356-415D-ABAB-58F4CECA6704}" srcOrd="1" destOrd="0" presId="urn:microsoft.com/office/officeart/2005/8/layout/default"/>
    <dgm:cxn modelId="{034B11CD-CF9C-4CD7-B214-55380C36DCC0}" type="presParOf" srcId="{B8202908-713D-4060-BECC-394FCD05A3FA}" destId="{9FB5C6EC-3A95-4CCB-8BC8-4CA4BBC01F4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009329-03B8-4D0D-9FCC-35AC69F914B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F5FE42-8EDC-4729-B37D-CD97CE7324C3}">
      <dgm:prSet phldrT="[Text]"/>
      <dgm:spPr/>
      <dgm:t>
        <a:bodyPr/>
        <a:lstStyle/>
        <a:p>
          <a:r>
            <a:rPr lang="en-US" dirty="0"/>
            <a:t>Note there is no web browser involved here!</a:t>
          </a:r>
        </a:p>
      </dgm:t>
    </dgm:pt>
    <dgm:pt modelId="{8384F199-E45B-4051-9E81-5BAC3F602763}" type="parTrans" cxnId="{A449F469-469F-456B-BDE0-5C1BF54C59E5}">
      <dgm:prSet/>
      <dgm:spPr/>
      <dgm:t>
        <a:bodyPr/>
        <a:lstStyle/>
        <a:p>
          <a:endParaRPr lang="en-US"/>
        </a:p>
      </dgm:t>
    </dgm:pt>
    <dgm:pt modelId="{BBCBC0F7-2ED8-4FCF-BC00-2D12861350FC}" type="sibTrans" cxnId="{A449F469-469F-456B-BDE0-5C1BF54C59E5}">
      <dgm:prSet/>
      <dgm:spPr/>
      <dgm:t>
        <a:bodyPr/>
        <a:lstStyle/>
        <a:p>
          <a:endParaRPr lang="en-US"/>
        </a:p>
      </dgm:t>
    </dgm:pt>
    <dgm:pt modelId="{8208C1C4-C45D-4129-9E97-C4F6B6C52E55}" type="pres">
      <dgm:prSet presAssocID="{32009329-03B8-4D0D-9FCC-35AC69F914B2}" presName="linear" presStyleCnt="0">
        <dgm:presLayoutVars>
          <dgm:animLvl val="lvl"/>
          <dgm:resizeHandles val="exact"/>
        </dgm:presLayoutVars>
      </dgm:prSet>
      <dgm:spPr/>
    </dgm:pt>
    <dgm:pt modelId="{A6CE04EA-5AEB-45E3-BDDF-BD3177BF7B87}" type="pres">
      <dgm:prSet presAssocID="{94F5FE42-8EDC-4729-B37D-CD97CE7324C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449F469-469F-456B-BDE0-5C1BF54C59E5}" srcId="{32009329-03B8-4D0D-9FCC-35AC69F914B2}" destId="{94F5FE42-8EDC-4729-B37D-CD97CE7324C3}" srcOrd="0" destOrd="0" parTransId="{8384F199-E45B-4051-9E81-5BAC3F602763}" sibTransId="{BBCBC0F7-2ED8-4FCF-BC00-2D12861350FC}"/>
    <dgm:cxn modelId="{811B9FA7-97CF-4168-99E8-089AC7AF427A}" type="presOf" srcId="{32009329-03B8-4D0D-9FCC-35AC69F914B2}" destId="{8208C1C4-C45D-4129-9E97-C4F6B6C52E55}" srcOrd="0" destOrd="0" presId="urn:microsoft.com/office/officeart/2005/8/layout/vList2"/>
    <dgm:cxn modelId="{D1DE69EF-A073-4720-AAFE-26CAD858AF29}" type="presOf" srcId="{94F5FE42-8EDC-4729-B37D-CD97CE7324C3}" destId="{A6CE04EA-5AEB-45E3-BDDF-BD3177BF7B87}" srcOrd="0" destOrd="0" presId="urn:microsoft.com/office/officeart/2005/8/layout/vList2"/>
    <dgm:cxn modelId="{99DFC747-5067-4209-8342-607C4EEC7FD3}" type="presParOf" srcId="{8208C1C4-C45D-4129-9E97-C4F6B6C52E55}" destId="{A6CE04EA-5AEB-45E3-BDDF-BD3177BF7B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95867F0-A8EE-41DE-9D1B-EA86AD36857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DE9AFF-A74A-48CC-AEDC-78BF6A1C744F}">
      <dgm:prSet/>
      <dgm:spPr/>
      <dgm:t>
        <a:bodyPr/>
        <a:lstStyle/>
        <a:p>
          <a:pPr rtl="0"/>
          <a:r>
            <a:rPr lang="en-US" b="1" dirty="0">
              <a:solidFill>
                <a:srgbClr val="FFFF00"/>
              </a:solidFill>
            </a:rPr>
            <a:t>Extract</a:t>
          </a:r>
          <a:r>
            <a:rPr lang="en-US" dirty="0">
              <a:solidFill>
                <a:schemeClr val="bg1"/>
              </a:solidFill>
            </a:rPr>
            <a:t> data from the transactional database</a:t>
          </a:r>
        </a:p>
      </dgm:t>
    </dgm:pt>
    <dgm:pt modelId="{CBF66216-F91A-4EC8-A5D2-02A44CF1840E}" type="parTrans" cxnId="{7BAB8AF7-B3AA-4456-B193-9087BF2263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F06DDD3-43DB-40C5-8FF0-9F6581C96D93}" type="sibTrans" cxnId="{7BAB8AF7-B3AA-4456-B193-9087BF2263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B16168C-2219-462B-9726-AE36E7403C60}">
      <dgm:prSet/>
      <dgm:spPr/>
      <dgm:t>
        <a:bodyPr/>
        <a:lstStyle/>
        <a:p>
          <a:pPr rtl="0"/>
          <a:r>
            <a:rPr lang="en-US" b="1" dirty="0">
              <a:solidFill>
                <a:srgbClr val="FFFF00"/>
              </a:solidFill>
            </a:rPr>
            <a:t>Transform</a:t>
          </a:r>
          <a:r>
            <a:rPr lang="en-US" dirty="0">
              <a:solidFill>
                <a:schemeClr val="bg1"/>
              </a:solidFill>
            </a:rPr>
            <a:t> data into an analysis-ready format</a:t>
          </a:r>
        </a:p>
      </dgm:t>
    </dgm:pt>
    <dgm:pt modelId="{29FF9346-E65C-42EC-BEC5-0FC1D876EC46}" type="parTrans" cxnId="{ABAF2CAF-10A1-4B64-B7D4-3193F696EEF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B321265-7A20-4B82-B8AB-EE9CB9205798}" type="sibTrans" cxnId="{ABAF2CAF-10A1-4B64-B7D4-3193F696EEF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900A92A-93F9-48D2-BC79-CFD5D68375AC}">
      <dgm:prSet/>
      <dgm:spPr/>
      <dgm:t>
        <a:bodyPr/>
        <a:lstStyle/>
        <a:p>
          <a:pPr rtl="0"/>
          <a:r>
            <a:rPr lang="en-US" b="1" dirty="0">
              <a:solidFill>
                <a:srgbClr val="FFFF00"/>
              </a:solidFill>
            </a:rPr>
            <a:t>Load</a:t>
          </a:r>
          <a:r>
            <a:rPr lang="en-US" dirty="0">
              <a:solidFill>
                <a:schemeClr val="bg1"/>
              </a:solidFill>
            </a:rPr>
            <a:t> it into the analytical data store</a:t>
          </a:r>
        </a:p>
      </dgm:t>
    </dgm:pt>
    <dgm:pt modelId="{119FF846-A32A-428A-A141-64E89A5A63D5}" type="parTrans" cxnId="{F33E1278-37FE-481C-B832-96535BF1859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3A2A837-8978-4324-B10A-42317A80B34F}" type="sibTrans" cxnId="{F33E1278-37FE-481C-B832-96535BF1859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2E1B476-70FD-4A82-99C9-D7E8E48F9A84}" type="pres">
      <dgm:prSet presAssocID="{A95867F0-A8EE-41DE-9D1B-EA86AD368579}" presName="vert0" presStyleCnt="0">
        <dgm:presLayoutVars>
          <dgm:dir/>
          <dgm:animOne val="branch"/>
          <dgm:animLvl val="lvl"/>
        </dgm:presLayoutVars>
      </dgm:prSet>
      <dgm:spPr/>
    </dgm:pt>
    <dgm:pt modelId="{EBE3883D-A6AC-4276-8CA7-12DF5FDD9C33}" type="pres">
      <dgm:prSet presAssocID="{60DE9AFF-A74A-48CC-AEDC-78BF6A1C744F}" presName="thickLine" presStyleLbl="alignNode1" presStyleIdx="0" presStyleCnt="3"/>
      <dgm:spPr/>
    </dgm:pt>
    <dgm:pt modelId="{BCCF4146-4FA0-4D8F-92B5-AB89E10BA3C6}" type="pres">
      <dgm:prSet presAssocID="{60DE9AFF-A74A-48CC-AEDC-78BF6A1C744F}" presName="horz1" presStyleCnt="0"/>
      <dgm:spPr/>
    </dgm:pt>
    <dgm:pt modelId="{C00CCDC8-15C6-4417-926B-7CB9E2E256C9}" type="pres">
      <dgm:prSet presAssocID="{60DE9AFF-A74A-48CC-AEDC-78BF6A1C744F}" presName="tx1" presStyleLbl="revTx" presStyleIdx="0" presStyleCnt="3"/>
      <dgm:spPr/>
    </dgm:pt>
    <dgm:pt modelId="{73334FA1-7633-4359-B3AA-855D62004C68}" type="pres">
      <dgm:prSet presAssocID="{60DE9AFF-A74A-48CC-AEDC-78BF6A1C744F}" presName="vert1" presStyleCnt="0"/>
      <dgm:spPr/>
    </dgm:pt>
    <dgm:pt modelId="{E5AF191F-BEC1-4C2D-B567-A5049E6AC011}" type="pres">
      <dgm:prSet presAssocID="{6B16168C-2219-462B-9726-AE36E7403C60}" presName="thickLine" presStyleLbl="alignNode1" presStyleIdx="1" presStyleCnt="3"/>
      <dgm:spPr/>
    </dgm:pt>
    <dgm:pt modelId="{8C88DA5F-1073-41CB-9064-8A31401F7457}" type="pres">
      <dgm:prSet presAssocID="{6B16168C-2219-462B-9726-AE36E7403C60}" presName="horz1" presStyleCnt="0"/>
      <dgm:spPr/>
    </dgm:pt>
    <dgm:pt modelId="{E340E03A-D199-4AE9-881B-610B94D00F89}" type="pres">
      <dgm:prSet presAssocID="{6B16168C-2219-462B-9726-AE36E7403C60}" presName="tx1" presStyleLbl="revTx" presStyleIdx="1" presStyleCnt="3"/>
      <dgm:spPr/>
    </dgm:pt>
    <dgm:pt modelId="{DA721D4F-698D-41E5-B31E-55C911270A71}" type="pres">
      <dgm:prSet presAssocID="{6B16168C-2219-462B-9726-AE36E7403C60}" presName="vert1" presStyleCnt="0"/>
      <dgm:spPr/>
    </dgm:pt>
    <dgm:pt modelId="{67CAFE88-FAEE-4BCC-B9A9-C307AA7D2A6E}" type="pres">
      <dgm:prSet presAssocID="{2900A92A-93F9-48D2-BC79-CFD5D68375AC}" presName="thickLine" presStyleLbl="alignNode1" presStyleIdx="2" presStyleCnt="3"/>
      <dgm:spPr/>
    </dgm:pt>
    <dgm:pt modelId="{1ED5E5D7-7331-4042-83B8-DB82337B4912}" type="pres">
      <dgm:prSet presAssocID="{2900A92A-93F9-48D2-BC79-CFD5D68375AC}" presName="horz1" presStyleCnt="0"/>
      <dgm:spPr/>
    </dgm:pt>
    <dgm:pt modelId="{9EFA1F39-9EC8-4D34-879A-7C93F25DFDAA}" type="pres">
      <dgm:prSet presAssocID="{2900A92A-93F9-48D2-BC79-CFD5D68375AC}" presName="tx1" presStyleLbl="revTx" presStyleIdx="2" presStyleCnt="3"/>
      <dgm:spPr/>
    </dgm:pt>
    <dgm:pt modelId="{A22EBE21-2AB3-4D71-A626-6653E22C3F67}" type="pres">
      <dgm:prSet presAssocID="{2900A92A-93F9-48D2-BC79-CFD5D68375AC}" presName="vert1" presStyleCnt="0"/>
      <dgm:spPr/>
    </dgm:pt>
  </dgm:ptLst>
  <dgm:cxnLst>
    <dgm:cxn modelId="{C22C3409-E0C8-4393-B5DE-09794729CE6A}" type="presOf" srcId="{6B16168C-2219-462B-9726-AE36E7403C60}" destId="{E340E03A-D199-4AE9-881B-610B94D00F89}" srcOrd="0" destOrd="0" presId="urn:microsoft.com/office/officeart/2008/layout/LinedList"/>
    <dgm:cxn modelId="{2B42831B-38BB-4E1F-9D2B-B5DC5D77F27C}" type="presOf" srcId="{60DE9AFF-A74A-48CC-AEDC-78BF6A1C744F}" destId="{C00CCDC8-15C6-4417-926B-7CB9E2E256C9}" srcOrd="0" destOrd="0" presId="urn:microsoft.com/office/officeart/2008/layout/LinedList"/>
    <dgm:cxn modelId="{F33E1278-37FE-481C-B832-96535BF1859D}" srcId="{A95867F0-A8EE-41DE-9D1B-EA86AD368579}" destId="{2900A92A-93F9-48D2-BC79-CFD5D68375AC}" srcOrd="2" destOrd="0" parTransId="{119FF846-A32A-428A-A141-64E89A5A63D5}" sibTransId="{23A2A837-8978-4324-B10A-42317A80B34F}"/>
    <dgm:cxn modelId="{2C2D17A7-4EE3-4334-A3EE-CC0B363545E1}" type="presOf" srcId="{A95867F0-A8EE-41DE-9D1B-EA86AD368579}" destId="{62E1B476-70FD-4A82-99C9-D7E8E48F9A84}" srcOrd="0" destOrd="0" presId="urn:microsoft.com/office/officeart/2008/layout/LinedList"/>
    <dgm:cxn modelId="{ABAF2CAF-10A1-4B64-B7D4-3193F696EEF0}" srcId="{A95867F0-A8EE-41DE-9D1B-EA86AD368579}" destId="{6B16168C-2219-462B-9726-AE36E7403C60}" srcOrd="1" destOrd="0" parTransId="{29FF9346-E65C-42EC-BEC5-0FC1D876EC46}" sibTransId="{4B321265-7A20-4B82-B8AB-EE9CB9205798}"/>
    <dgm:cxn modelId="{7BAB8AF7-B3AA-4456-B193-9087BF226378}" srcId="{A95867F0-A8EE-41DE-9D1B-EA86AD368579}" destId="{60DE9AFF-A74A-48CC-AEDC-78BF6A1C744F}" srcOrd="0" destOrd="0" parTransId="{CBF66216-F91A-4EC8-A5D2-02A44CF1840E}" sibTransId="{AF06DDD3-43DB-40C5-8FF0-9F6581C96D93}"/>
    <dgm:cxn modelId="{6DBF89FA-BB2C-4BB2-9312-4D102D3FD72E}" type="presOf" srcId="{2900A92A-93F9-48D2-BC79-CFD5D68375AC}" destId="{9EFA1F39-9EC8-4D34-879A-7C93F25DFDAA}" srcOrd="0" destOrd="0" presId="urn:microsoft.com/office/officeart/2008/layout/LinedList"/>
    <dgm:cxn modelId="{538DAFF3-CED6-4002-A1BE-2169B31CA685}" type="presParOf" srcId="{62E1B476-70FD-4A82-99C9-D7E8E48F9A84}" destId="{EBE3883D-A6AC-4276-8CA7-12DF5FDD9C33}" srcOrd="0" destOrd="0" presId="urn:microsoft.com/office/officeart/2008/layout/LinedList"/>
    <dgm:cxn modelId="{C37C20DA-9D0F-40CC-BC6D-E276BFE94AD4}" type="presParOf" srcId="{62E1B476-70FD-4A82-99C9-D7E8E48F9A84}" destId="{BCCF4146-4FA0-4D8F-92B5-AB89E10BA3C6}" srcOrd="1" destOrd="0" presId="urn:microsoft.com/office/officeart/2008/layout/LinedList"/>
    <dgm:cxn modelId="{51852FDE-E2FE-424A-A827-023516350E98}" type="presParOf" srcId="{BCCF4146-4FA0-4D8F-92B5-AB89E10BA3C6}" destId="{C00CCDC8-15C6-4417-926B-7CB9E2E256C9}" srcOrd="0" destOrd="0" presId="urn:microsoft.com/office/officeart/2008/layout/LinedList"/>
    <dgm:cxn modelId="{24468A45-DFFB-4348-B10F-15E7342B89D8}" type="presParOf" srcId="{BCCF4146-4FA0-4D8F-92B5-AB89E10BA3C6}" destId="{73334FA1-7633-4359-B3AA-855D62004C68}" srcOrd="1" destOrd="0" presId="urn:microsoft.com/office/officeart/2008/layout/LinedList"/>
    <dgm:cxn modelId="{3E4BF3A2-F10E-432C-9194-19AB36813902}" type="presParOf" srcId="{62E1B476-70FD-4A82-99C9-D7E8E48F9A84}" destId="{E5AF191F-BEC1-4C2D-B567-A5049E6AC011}" srcOrd="2" destOrd="0" presId="urn:microsoft.com/office/officeart/2008/layout/LinedList"/>
    <dgm:cxn modelId="{DC1FE28C-96C3-4781-9BE0-89794ABD4863}" type="presParOf" srcId="{62E1B476-70FD-4A82-99C9-D7E8E48F9A84}" destId="{8C88DA5F-1073-41CB-9064-8A31401F7457}" srcOrd="3" destOrd="0" presId="urn:microsoft.com/office/officeart/2008/layout/LinedList"/>
    <dgm:cxn modelId="{7F1C37BC-04BC-4BE0-8078-8A1AF4BBE3A5}" type="presParOf" srcId="{8C88DA5F-1073-41CB-9064-8A31401F7457}" destId="{E340E03A-D199-4AE9-881B-610B94D00F89}" srcOrd="0" destOrd="0" presId="urn:microsoft.com/office/officeart/2008/layout/LinedList"/>
    <dgm:cxn modelId="{93944865-09B4-40ED-8059-1E0DEF39AC65}" type="presParOf" srcId="{8C88DA5F-1073-41CB-9064-8A31401F7457}" destId="{DA721D4F-698D-41E5-B31E-55C911270A71}" srcOrd="1" destOrd="0" presId="urn:microsoft.com/office/officeart/2008/layout/LinedList"/>
    <dgm:cxn modelId="{9D3D1F9D-2C3D-4A1D-9926-C1C7D4A73BC9}" type="presParOf" srcId="{62E1B476-70FD-4A82-99C9-D7E8E48F9A84}" destId="{67CAFE88-FAEE-4BCC-B9A9-C307AA7D2A6E}" srcOrd="4" destOrd="0" presId="urn:microsoft.com/office/officeart/2008/layout/LinedList"/>
    <dgm:cxn modelId="{7DF7BA4C-0458-4DD9-891F-65B23F241BC3}" type="presParOf" srcId="{62E1B476-70FD-4A82-99C9-D7E8E48F9A84}" destId="{1ED5E5D7-7331-4042-83B8-DB82337B4912}" srcOrd="5" destOrd="0" presId="urn:microsoft.com/office/officeart/2008/layout/LinedList"/>
    <dgm:cxn modelId="{39BB5882-0F3E-4606-8496-948EAB114F54}" type="presParOf" srcId="{1ED5E5D7-7331-4042-83B8-DB82337B4912}" destId="{9EFA1F39-9EC8-4D34-879A-7C93F25DFDAA}" srcOrd="0" destOrd="0" presId="urn:microsoft.com/office/officeart/2008/layout/LinedList"/>
    <dgm:cxn modelId="{AC8DEA7E-B5EA-45B0-962A-4A269D4D83DD}" type="presParOf" srcId="{1ED5E5D7-7331-4042-83B8-DB82337B4912}" destId="{A22EBE21-2AB3-4D71-A626-6653E22C3F67}" srcOrd="1" destOrd="0" presId="urn:microsoft.com/office/officeart/2008/layout/LinedList"/>
  </dgm:cxnLst>
  <dgm:bg>
    <a:solidFill>
      <a:schemeClr val="tx2">
        <a:alpha val="73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68BFA-1216-430F-8075-D63C91E97F34}">
      <dsp:nvSpPr>
        <dsp:cNvPr id="0" name=""/>
        <dsp:cNvSpPr/>
      </dsp:nvSpPr>
      <dsp:spPr>
        <a:xfrm>
          <a:off x="0" y="542820"/>
          <a:ext cx="2807677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Tables have the same number of fields for every record</a:t>
          </a:r>
        </a:p>
      </dsp:txBody>
      <dsp:txXfrm>
        <a:off x="59057" y="601877"/>
        <a:ext cx="2689563" cy="1091666"/>
      </dsp:txXfrm>
    </dsp:sp>
    <dsp:sp modelId="{CBDC7A26-5A3B-411A-8C9F-D51807D4171B}">
      <dsp:nvSpPr>
        <dsp:cNvPr id="0" name=""/>
        <dsp:cNvSpPr/>
      </dsp:nvSpPr>
      <dsp:spPr>
        <a:xfrm>
          <a:off x="0" y="1820810"/>
          <a:ext cx="2807677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Each field has a specified data type</a:t>
          </a:r>
        </a:p>
      </dsp:txBody>
      <dsp:txXfrm>
        <a:off x="59057" y="1879867"/>
        <a:ext cx="2689563" cy="1091666"/>
      </dsp:txXfrm>
    </dsp:sp>
    <dsp:sp modelId="{A7D88937-E706-4FEF-8515-3A79C0E62AB6}">
      <dsp:nvSpPr>
        <dsp:cNvPr id="0" name=""/>
        <dsp:cNvSpPr/>
      </dsp:nvSpPr>
      <dsp:spPr>
        <a:xfrm>
          <a:off x="0" y="3093950"/>
          <a:ext cx="2807677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Data types have a specified length and precision</a:t>
          </a:r>
        </a:p>
      </dsp:txBody>
      <dsp:txXfrm>
        <a:off x="59057" y="3153007"/>
        <a:ext cx="2689563" cy="10916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105C8-0845-43E9-8F95-02BE7B030D7E}">
      <dsp:nvSpPr>
        <dsp:cNvPr id="0" name=""/>
        <dsp:cNvSpPr/>
      </dsp:nvSpPr>
      <dsp:spPr>
        <a:xfrm rot="5400000">
          <a:off x="4052080" y="-1107208"/>
          <a:ext cx="2051774" cy="477926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What if the data is in different formats?</a:t>
          </a:r>
        </a:p>
      </dsp:txBody>
      <dsp:txXfrm rot="-5400000">
        <a:off x="2688336" y="356695"/>
        <a:ext cx="4679105" cy="1851456"/>
      </dsp:txXfrm>
    </dsp:sp>
    <dsp:sp modelId="{F0421630-3C88-4F13-86D7-1DCBED67E674}">
      <dsp:nvSpPr>
        <dsp:cNvPr id="0" name=""/>
        <dsp:cNvSpPr/>
      </dsp:nvSpPr>
      <dsp:spPr>
        <a:xfrm>
          <a:off x="0" y="64"/>
          <a:ext cx="2688336" cy="256471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Data Consistency</a:t>
          </a:r>
        </a:p>
      </dsp:txBody>
      <dsp:txXfrm>
        <a:off x="125199" y="125263"/>
        <a:ext cx="2437938" cy="2314319"/>
      </dsp:txXfrm>
    </dsp:sp>
    <dsp:sp modelId="{12ABB607-CABC-4043-9424-2E1461C2F029}">
      <dsp:nvSpPr>
        <dsp:cNvPr id="0" name=""/>
        <dsp:cNvSpPr/>
      </dsp:nvSpPr>
      <dsp:spPr>
        <a:xfrm rot="5400000">
          <a:off x="4052080" y="1585744"/>
          <a:ext cx="2051774" cy="4779264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How do we know it’s correct?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What if there is missing data?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What if the data we need isn’t there?</a:t>
          </a:r>
        </a:p>
      </dsp:txBody>
      <dsp:txXfrm rot="-5400000">
        <a:off x="2688336" y="3049648"/>
        <a:ext cx="4679105" cy="1851456"/>
      </dsp:txXfrm>
    </dsp:sp>
    <dsp:sp modelId="{65C63EF5-89DD-4BBA-8363-53D21BEDDD7E}">
      <dsp:nvSpPr>
        <dsp:cNvPr id="0" name=""/>
        <dsp:cNvSpPr/>
      </dsp:nvSpPr>
      <dsp:spPr>
        <a:xfrm>
          <a:off x="0" y="2693017"/>
          <a:ext cx="2688336" cy="2564717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Data Quality</a:t>
          </a:r>
        </a:p>
      </dsp:txBody>
      <dsp:txXfrm>
        <a:off x="125199" y="2818216"/>
        <a:ext cx="2437938" cy="231431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AA064-E274-4077-A82C-D36B8A8D81B0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Too much risk</a:t>
          </a:r>
        </a:p>
      </dsp:txBody>
      <dsp:txXfrm>
        <a:off x="0" y="591343"/>
        <a:ext cx="2571749" cy="1543050"/>
      </dsp:txXfrm>
    </dsp:sp>
    <dsp:sp modelId="{CE57243C-AD0D-40C3-A02B-A485060B8601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Prohibitive cost</a:t>
          </a:r>
        </a:p>
      </dsp:txBody>
      <dsp:txXfrm>
        <a:off x="2828925" y="591343"/>
        <a:ext cx="2571749" cy="1543050"/>
      </dsp:txXfrm>
    </dsp:sp>
    <dsp:sp modelId="{E53859B9-C05C-4DD0-BAFF-A09340520504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User reluctance</a:t>
          </a:r>
        </a:p>
      </dsp:txBody>
      <dsp:txXfrm>
        <a:off x="5657849" y="591343"/>
        <a:ext cx="2571749" cy="1543050"/>
      </dsp:txXfrm>
    </dsp:sp>
    <dsp:sp modelId="{DF19EDF3-B41B-4472-A7B9-4304CB88E859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Limited business agility</a:t>
          </a:r>
        </a:p>
      </dsp:txBody>
      <dsp:txXfrm>
        <a:off x="1414462" y="2391569"/>
        <a:ext cx="2571749" cy="1543050"/>
      </dsp:txXfrm>
    </dsp:sp>
    <dsp:sp modelId="{AB657EB5-5F37-4425-AE42-7DD5203BFA56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Speed of delivery</a:t>
          </a:r>
        </a:p>
      </dsp:txBody>
      <dsp:txXfrm>
        <a:off x="4243387" y="2391569"/>
        <a:ext cx="2571749" cy="15430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2F97C-EAC8-42FE-A78F-064771A4BB3C}">
      <dsp:nvSpPr>
        <dsp:cNvPr id="0" name=""/>
        <dsp:cNvSpPr/>
      </dsp:nvSpPr>
      <dsp:spPr>
        <a:xfrm>
          <a:off x="892" y="403324"/>
          <a:ext cx="3482578" cy="20895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same data element stored in different formats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Social Security number (123-45-6789 versus 123456789)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Date (10/9/2015 versus 9/10/2015)</a:t>
          </a:r>
        </a:p>
      </dsp:txBody>
      <dsp:txXfrm>
        <a:off x="892" y="403324"/>
        <a:ext cx="3482578" cy="2089546"/>
      </dsp:txXfrm>
    </dsp:sp>
    <dsp:sp modelId="{D9F415E5-F0AA-4265-9A30-DFBC09A290E9}">
      <dsp:nvSpPr>
        <dsp:cNvPr id="0" name=""/>
        <dsp:cNvSpPr/>
      </dsp:nvSpPr>
      <dsp:spPr>
        <a:xfrm>
          <a:off x="3831728" y="403324"/>
          <a:ext cx="3482578" cy="2089546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Redundant data across the organization</a:t>
          </a:r>
          <a:endParaRPr lang="en-US" sz="32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Customer record maintained by accounts receivable and marketing</a:t>
          </a:r>
        </a:p>
      </dsp:txBody>
      <dsp:txXfrm>
        <a:off x="3831728" y="403324"/>
        <a:ext cx="3482578" cy="2089546"/>
      </dsp:txXfrm>
    </dsp:sp>
    <dsp:sp modelId="{CE398E1B-F407-4ACA-BA4D-DAD8E6288E6B}">
      <dsp:nvSpPr>
        <dsp:cNvPr id="0" name=""/>
        <dsp:cNvSpPr/>
      </dsp:nvSpPr>
      <dsp:spPr>
        <a:xfrm>
          <a:off x="892" y="2841128"/>
          <a:ext cx="3482578" cy="2089546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Different naming conventions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“Management Information Systems” versus “MIS” versus “Man. Info. Sys.”</a:t>
          </a:r>
        </a:p>
      </dsp:txBody>
      <dsp:txXfrm>
        <a:off x="892" y="2841128"/>
        <a:ext cx="3482578" cy="2089546"/>
      </dsp:txXfrm>
    </dsp:sp>
    <dsp:sp modelId="{35D40841-A791-4581-85A0-EE1EBFBAD519}">
      <dsp:nvSpPr>
        <dsp:cNvPr id="0" name=""/>
        <dsp:cNvSpPr/>
      </dsp:nvSpPr>
      <dsp:spPr>
        <a:xfrm>
          <a:off x="3831728" y="2841128"/>
          <a:ext cx="3482578" cy="2089546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Different unique identifiers used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AccessNet</a:t>
          </a:r>
          <a:r>
            <a:rPr lang="en-US" sz="1800" kern="1200" dirty="0"/>
            <a:t> account versus Temple ID</a:t>
          </a:r>
        </a:p>
      </dsp:txBody>
      <dsp:txXfrm>
        <a:off x="3831728" y="2841128"/>
        <a:ext cx="3482578" cy="208954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5E20D-1D99-4EFC-AED1-E7A206CC7D30}">
      <dsp:nvSpPr>
        <dsp:cNvPr id="0" name=""/>
        <dsp:cNvSpPr/>
      </dsp:nvSpPr>
      <dsp:spPr>
        <a:xfrm>
          <a:off x="0" y="2209"/>
          <a:ext cx="54864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CC7105-E6B9-49E5-A939-043F372CA895}">
      <dsp:nvSpPr>
        <dsp:cNvPr id="0" name=""/>
        <dsp:cNvSpPr/>
      </dsp:nvSpPr>
      <dsp:spPr>
        <a:xfrm>
          <a:off x="0" y="2209"/>
          <a:ext cx="54864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This is a fundamental problem for creating the analytical data store</a:t>
          </a:r>
        </a:p>
      </dsp:txBody>
      <dsp:txXfrm>
        <a:off x="0" y="2209"/>
        <a:ext cx="5486400" cy="1507181"/>
      </dsp:txXfrm>
    </dsp:sp>
    <dsp:sp modelId="{08EF6A8F-E539-4097-815A-881030BF1B01}">
      <dsp:nvSpPr>
        <dsp:cNvPr id="0" name=""/>
        <dsp:cNvSpPr/>
      </dsp:nvSpPr>
      <dsp:spPr>
        <a:xfrm>
          <a:off x="0" y="1219198"/>
          <a:ext cx="54864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93A856D-F6CB-4C03-81F0-2C0023C8BD9C}">
      <dsp:nvSpPr>
        <dsp:cNvPr id="0" name=""/>
        <dsp:cNvSpPr/>
      </dsp:nvSpPr>
      <dsp:spPr>
        <a:xfrm>
          <a:off x="0" y="1371604"/>
          <a:ext cx="54864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We often need to combine information from several transactional databases</a:t>
          </a:r>
        </a:p>
      </dsp:txBody>
      <dsp:txXfrm>
        <a:off x="0" y="1371604"/>
        <a:ext cx="5486400" cy="1507181"/>
      </dsp:txXfrm>
    </dsp:sp>
    <dsp:sp modelId="{BA41FEBB-0DFB-4FA2-84C6-09AC345B2EF3}">
      <dsp:nvSpPr>
        <dsp:cNvPr id="0" name=""/>
        <dsp:cNvSpPr/>
      </dsp:nvSpPr>
      <dsp:spPr>
        <a:xfrm>
          <a:off x="0" y="2895605"/>
          <a:ext cx="54864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064D04-E316-4E3B-9E58-D60080838C2F}">
      <dsp:nvSpPr>
        <dsp:cNvPr id="0" name=""/>
        <dsp:cNvSpPr/>
      </dsp:nvSpPr>
      <dsp:spPr>
        <a:xfrm>
          <a:off x="0" y="3018781"/>
          <a:ext cx="54864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How do we know if we’re talking about the same customer or product?</a:t>
          </a:r>
        </a:p>
      </dsp:txBody>
      <dsp:txXfrm>
        <a:off x="0" y="3018781"/>
        <a:ext cx="5486400" cy="150718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13B99-E9BC-428C-A603-C1AC185B233A}">
      <dsp:nvSpPr>
        <dsp:cNvPr id="0" name=""/>
        <dsp:cNvSpPr/>
      </dsp:nvSpPr>
      <dsp:spPr>
        <a:xfrm>
          <a:off x="0" y="180028"/>
          <a:ext cx="8763000" cy="5276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What are the differences between a “guest” and a “customer”?</a:t>
          </a:r>
        </a:p>
      </dsp:txBody>
      <dsp:txXfrm>
        <a:off x="25759" y="205787"/>
        <a:ext cx="8711482" cy="476152"/>
      </dsp:txXfrm>
    </dsp:sp>
    <dsp:sp modelId="{16C6001D-2997-459B-8293-A598EFF6390D}">
      <dsp:nvSpPr>
        <dsp:cNvPr id="0" name=""/>
        <dsp:cNvSpPr/>
      </dsp:nvSpPr>
      <dsp:spPr>
        <a:xfrm>
          <a:off x="0" y="771058"/>
          <a:ext cx="8763000" cy="5276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Is there any way to know if a customer of the café is staying at the hotel?</a:t>
          </a:r>
        </a:p>
      </dsp:txBody>
      <dsp:txXfrm>
        <a:off x="25759" y="796817"/>
        <a:ext cx="8711482" cy="47615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4D39F-67E7-417C-9939-B3219B9DBE4C}">
      <dsp:nvSpPr>
        <dsp:cNvPr id="0" name=""/>
        <dsp:cNvSpPr/>
      </dsp:nvSpPr>
      <dsp:spPr>
        <a:xfrm>
          <a:off x="0" y="0"/>
          <a:ext cx="8305800" cy="76200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Getting to a “single view” of data:</a:t>
          </a:r>
        </a:p>
      </dsp:txBody>
      <dsp:txXfrm>
        <a:off x="0" y="0"/>
        <a:ext cx="8305800" cy="762000"/>
      </dsp:txXfrm>
    </dsp:sp>
    <dsp:sp modelId="{60417E3C-B460-419E-B9B3-5F47F28A22FB}">
      <dsp:nvSpPr>
        <dsp:cNvPr id="0" name=""/>
        <dsp:cNvSpPr/>
      </dsp:nvSpPr>
      <dsp:spPr>
        <a:xfrm>
          <a:off x="0" y="762000"/>
          <a:ext cx="2076449" cy="16002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How would you represent “name?”</a:t>
          </a:r>
        </a:p>
      </dsp:txBody>
      <dsp:txXfrm>
        <a:off x="0" y="762000"/>
        <a:ext cx="2076449" cy="1600200"/>
      </dsp:txXfrm>
    </dsp:sp>
    <dsp:sp modelId="{8D7BAB7F-DF14-4AF2-89AB-BA9287A86729}">
      <dsp:nvSpPr>
        <dsp:cNvPr id="0" name=""/>
        <dsp:cNvSpPr/>
      </dsp:nvSpPr>
      <dsp:spPr>
        <a:xfrm>
          <a:off x="2076450" y="762000"/>
          <a:ext cx="2076449" cy="1600200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would you use to uniquely identify a guest/customer?</a:t>
          </a:r>
        </a:p>
      </dsp:txBody>
      <dsp:txXfrm>
        <a:off x="2076450" y="762000"/>
        <a:ext cx="2076449" cy="1600200"/>
      </dsp:txXfrm>
    </dsp:sp>
    <dsp:sp modelId="{FE3E6210-A07D-40D0-AA32-EFB88EFC8C43}">
      <dsp:nvSpPr>
        <dsp:cNvPr id="0" name=""/>
        <dsp:cNvSpPr/>
      </dsp:nvSpPr>
      <dsp:spPr>
        <a:xfrm>
          <a:off x="4152900" y="762000"/>
          <a:ext cx="2076449" cy="1600200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Would you include email address?</a:t>
          </a:r>
        </a:p>
      </dsp:txBody>
      <dsp:txXfrm>
        <a:off x="4152900" y="762000"/>
        <a:ext cx="2076449" cy="1600200"/>
      </dsp:txXfrm>
    </dsp:sp>
    <dsp:sp modelId="{D1A8AB38-8229-48B3-ACFC-F8A6594E4F1C}">
      <dsp:nvSpPr>
        <dsp:cNvPr id="0" name=""/>
        <dsp:cNvSpPr/>
      </dsp:nvSpPr>
      <dsp:spPr>
        <a:xfrm>
          <a:off x="6229349" y="762000"/>
          <a:ext cx="2076449" cy="1600200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/>
            <a:t>How do you figure out if you’re talking about the same person?</a:t>
          </a:r>
          <a:endParaRPr lang="en-US" sz="2000" b="1" i="1" kern="1200" dirty="0"/>
        </a:p>
      </dsp:txBody>
      <dsp:txXfrm>
        <a:off x="6229349" y="762000"/>
        <a:ext cx="2076449" cy="1600200"/>
      </dsp:txXfrm>
    </dsp:sp>
    <dsp:sp modelId="{CE867A98-C591-4A09-827E-8C6FD9A726AA}">
      <dsp:nvSpPr>
        <dsp:cNvPr id="0" name=""/>
        <dsp:cNvSpPr/>
      </dsp:nvSpPr>
      <dsp:spPr>
        <a:xfrm>
          <a:off x="0" y="2362200"/>
          <a:ext cx="8305800" cy="17780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C8ABB-E886-4FFE-9484-EB9353224D97}">
      <dsp:nvSpPr>
        <dsp:cNvPr id="0" name=""/>
        <dsp:cNvSpPr/>
      </dsp:nvSpPr>
      <dsp:spPr>
        <a:xfrm>
          <a:off x="1524004" y="56197"/>
          <a:ext cx="2697480" cy="269748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Do we have the right data?</a:t>
          </a:r>
        </a:p>
      </dsp:txBody>
      <dsp:txXfrm>
        <a:off x="1883668" y="528256"/>
        <a:ext cx="1978152" cy="1213866"/>
      </dsp:txXfrm>
    </dsp:sp>
    <dsp:sp modelId="{3563386D-1A69-4EC0-9B76-9C4C9E405BBC}">
      <dsp:nvSpPr>
        <dsp:cNvPr id="0" name=""/>
        <dsp:cNvSpPr/>
      </dsp:nvSpPr>
      <dsp:spPr>
        <a:xfrm>
          <a:off x="2514609" y="1742122"/>
          <a:ext cx="2697480" cy="2697480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Is the collection process reliable?</a:t>
          </a:r>
        </a:p>
      </dsp:txBody>
      <dsp:txXfrm>
        <a:off x="3339588" y="2438971"/>
        <a:ext cx="1618488" cy="1483614"/>
      </dsp:txXfrm>
    </dsp:sp>
    <dsp:sp modelId="{B03FE224-63DF-4602-8B7D-79B4AAE4582D}">
      <dsp:nvSpPr>
        <dsp:cNvPr id="0" name=""/>
        <dsp:cNvSpPr/>
      </dsp:nvSpPr>
      <dsp:spPr>
        <a:xfrm>
          <a:off x="609603" y="1742122"/>
          <a:ext cx="2697480" cy="2697480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Is </a:t>
          </a:r>
          <a:r>
            <a:rPr lang="en-US" sz="2600" kern="1200" dirty="0"/>
            <a:t>the data accurate?</a:t>
          </a:r>
        </a:p>
      </dsp:txBody>
      <dsp:txXfrm>
        <a:off x="863616" y="2438971"/>
        <a:ext cx="1618488" cy="14836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560B2-AB9E-4AD8-9DD6-7E23C4C59180}">
      <dsp:nvSpPr>
        <dsp:cNvPr id="0" name=""/>
        <dsp:cNvSpPr/>
      </dsp:nvSpPr>
      <dsp:spPr>
        <a:xfrm>
          <a:off x="0" y="421004"/>
          <a:ext cx="5257800" cy="5276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This is a comma-separated value (CSV) file.</a:t>
          </a:r>
        </a:p>
      </dsp:txBody>
      <dsp:txXfrm>
        <a:off x="25759" y="446763"/>
        <a:ext cx="5206282" cy="476152"/>
      </dsp:txXfrm>
    </dsp:sp>
    <dsp:sp modelId="{5D8B51AD-142A-4203-8149-2792B771D81B}">
      <dsp:nvSpPr>
        <dsp:cNvPr id="0" name=""/>
        <dsp:cNvSpPr/>
      </dsp:nvSpPr>
      <dsp:spPr>
        <a:xfrm>
          <a:off x="0" y="1012035"/>
          <a:ext cx="5257800" cy="5276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Each value is separated by a comma.</a:t>
          </a:r>
        </a:p>
      </dsp:txBody>
      <dsp:txXfrm>
        <a:off x="25759" y="1037794"/>
        <a:ext cx="5206282" cy="476152"/>
      </dsp:txXfrm>
    </dsp:sp>
    <dsp:sp modelId="{0A3BF287-6700-45CD-A3AF-0880469E5059}">
      <dsp:nvSpPr>
        <dsp:cNvPr id="0" name=""/>
        <dsp:cNvSpPr/>
      </dsp:nvSpPr>
      <dsp:spPr>
        <a:xfrm>
          <a:off x="0" y="1603065"/>
          <a:ext cx="5257800" cy="5276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Other than that it is plain text.</a:t>
          </a:r>
        </a:p>
      </dsp:txBody>
      <dsp:txXfrm>
        <a:off x="25759" y="1628824"/>
        <a:ext cx="5206282" cy="476152"/>
      </dsp:txXfrm>
    </dsp:sp>
    <dsp:sp modelId="{2BB32C11-CEA0-4AFD-8C14-3D38E12F56E9}">
      <dsp:nvSpPr>
        <dsp:cNvPr id="0" name=""/>
        <dsp:cNvSpPr/>
      </dsp:nvSpPr>
      <dsp:spPr>
        <a:xfrm>
          <a:off x="0" y="2194095"/>
          <a:ext cx="5257800" cy="5276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There are no specified field lengths.</a:t>
          </a:r>
        </a:p>
      </dsp:txBody>
      <dsp:txXfrm>
        <a:off x="25759" y="2219854"/>
        <a:ext cx="5206282" cy="476152"/>
      </dsp:txXfrm>
    </dsp:sp>
    <dsp:sp modelId="{2D4D3F5C-09FF-4778-957D-6EB33BA6A3DD}">
      <dsp:nvSpPr>
        <dsp:cNvPr id="0" name=""/>
        <dsp:cNvSpPr/>
      </dsp:nvSpPr>
      <dsp:spPr>
        <a:xfrm>
          <a:off x="0" y="2785125"/>
          <a:ext cx="5257800" cy="5276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first row is often the field names. </a:t>
          </a:r>
        </a:p>
      </dsp:txBody>
      <dsp:txXfrm>
        <a:off x="25759" y="2810884"/>
        <a:ext cx="5206282" cy="476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560B2-AB9E-4AD8-9DD6-7E23C4C59180}">
      <dsp:nvSpPr>
        <dsp:cNvPr id="0" name=""/>
        <dsp:cNvSpPr/>
      </dsp:nvSpPr>
      <dsp:spPr>
        <a:xfrm>
          <a:off x="0" y="236782"/>
          <a:ext cx="65532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The quotes don’t imply a data type.</a:t>
          </a:r>
        </a:p>
      </dsp:txBody>
      <dsp:txXfrm>
        <a:off x="38638" y="275420"/>
        <a:ext cx="6475924" cy="714229"/>
      </dsp:txXfrm>
    </dsp:sp>
    <dsp:sp modelId="{7B4F04C6-3C49-49D1-B016-E8915A419D7F}">
      <dsp:nvSpPr>
        <dsp:cNvPr id="0" name=""/>
        <dsp:cNvSpPr/>
      </dsp:nvSpPr>
      <dsp:spPr>
        <a:xfrm>
          <a:off x="0" y="1028287"/>
          <a:ext cx="6553200" cy="1980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64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Notice that the ID is in quotes but the height and mass are not. 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The quotes just allow commas to be considered part of the value, not a separator.</a:t>
          </a:r>
        </a:p>
      </dsp:txBody>
      <dsp:txXfrm>
        <a:off x="0" y="1028287"/>
        <a:ext cx="6553200" cy="19809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1FBBD-87A4-4424-B3B7-CB5191A56CC5}">
      <dsp:nvSpPr>
        <dsp:cNvPr id="0" name=""/>
        <dsp:cNvSpPr/>
      </dsp:nvSpPr>
      <dsp:spPr>
        <a:xfrm>
          <a:off x="1389" y="1105663"/>
          <a:ext cx="2759273" cy="11037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Structured data</a:t>
          </a:r>
        </a:p>
      </dsp:txBody>
      <dsp:txXfrm>
        <a:off x="553244" y="1105663"/>
        <a:ext cx="1655564" cy="1103709"/>
      </dsp:txXfrm>
    </dsp:sp>
    <dsp:sp modelId="{BEEF2B10-FE92-4DB1-8C14-52EB7776EF02}">
      <dsp:nvSpPr>
        <dsp:cNvPr id="0" name=""/>
        <dsp:cNvSpPr/>
      </dsp:nvSpPr>
      <dsp:spPr>
        <a:xfrm>
          <a:off x="1389" y="2347336"/>
          <a:ext cx="2207418" cy="188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Organized according to a formal data model (i.e., relational schema)</a:t>
          </a:r>
        </a:p>
      </dsp:txBody>
      <dsp:txXfrm>
        <a:off x="1389" y="2347336"/>
        <a:ext cx="2207418" cy="1881000"/>
      </dsp:txXfrm>
    </dsp:sp>
    <dsp:sp modelId="{05879C0B-26E3-45AE-9F6B-2DA628FBFF9F}">
      <dsp:nvSpPr>
        <dsp:cNvPr id="0" name=""/>
        <dsp:cNvSpPr/>
      </dsp:nvSpPr>
      <dsp:spPr>
        <a:xfrm>
          <a:off x="2544663" y="1105663"/>
          <a:ext cx="2759273" cy="11037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Semi-structured data</a:t>
          </a:r>
        </a:p>
      </dsp:txBody>
      <dsp:txXfrm>
        <a:off x="3096518" y="1105663"/>
        <a:ext cx="1655564" cy="1103709"/>
      </dsp:txXfrm>
    </dsp:sp>
    <dsp:sp modelId="{E649DE2D-51FB-44A3-948F-E14B37D2ED2F}">
      <dsp:nvSpPr>
        <dsp:cNvPr id="0" name=""/>
        <dsp:cNvSpPr/>
      </dsp:nvSpPr>
      <dsp:spPr>
        <a:xfrm>
          <a:off x="2544663" y="2347336"/>
          <a:ext cx="2207418" cy="188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No formal data model, but contains symbols to separate and label data elements</a:t>
          </a:r>
        </a:p>
      </dsp:txBody>
      <dsp:txXfrm>
        <a:off x="2544663" y="2347336"/>
        <a:ext cx="2207418" cy="1881000"/>
      </dsp:txXfrm>
    </dsp:sp>
    <dsp:sp modelId="{AC229ED1-CFC1-45FE-9D2B-8211F2539E6E}">
      <dsp:nvSpPr>
        <dsp:cNvPr id="0" name=""/>
        <dsp:cNvSpPr/>
      </dsp:nvSpPr>
      <dsp:spPr>
        <a:xfrm>
          <a:off x="5087936" y="1105663"/>
          <a:ext cx="2759273" cy="11037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Unstructured data</a:t>
          </a:r>
        </a:p>
      </dsp:txBody>
      <dsp:txXfrm>
        <a:off x="5639791" y="1105663"/>
        <a:ext cx="1655564" cy="1103709"/>
      </dsp:txXfrm>
    </dsp:sp>
    <dsp:sp modelId="{0C898B6E-9EB1-4F2A-89B6-3DE80C38B08A}">
      <dsp:nvSpPr>
        <dsp:cNvPr id="0" name=""/>
        <dsp:cNvSpPr/>
      </dsp:nvSpPr>
      <dsp:spPr>
        <a:xfrm>
          <a:off x="5087936" y="2347336"/>
          <a:ext cx="2207418" cy="188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No data model and no pre-defined organization</a:t>
          </a:r>
        </a:p>
      </dsp:txBody>
      <dsp:txXfrm>
        <a:off x="5087936" y="2347336"/>
        <a:ext cx="2207418" cy="1881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74540-85B9-4F1E-B428-C2D94826CFB4}">
      <dsp:nvSpPr>
        <dsp:cNvPr id="0" name=""/>
        <dsp:cNvSpPr/>
      </dsp:nvSpPr>
      <dsp:spPr>
        <a:xfrm>
          <a:off x="315466" y="1457879"/>
          <a:ext cx="1209281" cy="120928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880788-587F-4723-AA78-B67A5E63D284}">
      <dsp:nvSpPr>
        <dsp:cNvPr id="0" name=""/>
        <dsp:cNvSpPr/>
      </dsp:nvSpPr>
      <dsp:spPr>
        <a:xfrm rot="17700000">
          <a:off x="741563" y="472068"/>
          <a:ext cx="1503271" cy="72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Structured</a:t>
          </a:r>
        </a:p>
      </dsp:txBody>
      <dsp:txXfrm>
        <a:off x="741563" y="472068"/>
        <a:ext cx="1503271" cy="724460"/>
      </dsp:txXfrm>
    </dsp:sp>
    <dsp:sp modelId="{C52297C1-DD70-4570-91CD-58215CDB754C}">
      <dsp:nvSpPr>
        <dsp:cNvPr id="0" name=""/>
        <dsp:cNvSpPr/>
      </dsp:nvSpPr>
      <dsp:spPr>
        <a:xfrm>
          <a:off x="1615836" y="1748673"/>
          <a:ext cx="627693" cy="6276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952FB6-DD2E-4744-BFFC-1E2E1DA0F460}">
      <dsp:nvSpPr>
        <dsp:cNvPr id="0" name=""/>
        <dsp:cNvSpPr/>
      </dsp:nvSpPr>
      <dsp:spPr>
        <a:xfrm rot="17700000">
          <a:off x="872418" y="2622324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Relational databases</a:t>
          </a:r>
        </a:p>
      </dsp:txBody>
      <dsp:txXfrm>
        <a:off x="872418" y="2622324"/>
        <a:ext cx="1300400" cy="627004"/>
      </dsp:txXfrm>
    </dsp:sp>
    <dsp:sp modelId="{23F181A6-3C25-40FE-8661-1C3558009474}">
      <dsp:nvSpPr>
        <dsp:cNvPr id="0" name=""/>
        <dsp:cNvSpPr/>
      </dsp:nvSpPr>
      <dsp:spPr>
        <a:xfrm rot="17700000">
          <a:off x="1686546" y="875712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E47FD2-1720-4EA0-A1C4-08E84B7B4CE6}">
      <dsp:nvSpPr>
        <dsp:cNvPr id="0" name=""/>
        <dsp:cNvSpPr/>
      </dsp:nvSpPr>
      <dsp:spPr>
        <a:xfrm>
          <a:off x="2334617" y="1457879"/>
          <a:ext cx="1209281" cy="120928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8654A8-BEF4-4E9C-97F9-E993FC558B02}">
      <dsp:nvSpPr>
        <dsp:cNvPr id="0" name=""/>
        <dsp:cNvSpPr/>
      </dsp:nvSpPr>
      <dsp:spPr>
        <a:xfrm rot="17700000">
          <a:off x="2760713" y="472068"/>
          <a:ext cx="1503271" cy="72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Semi-Structured</a:t>
          </a:r>
        </a:p>
      </dsp:txBody>
      <dsp:txXfrm>
        <a:off x="2760713" y="472068"/>
        <a:ext cx="1503271" cy="724460"/>
      </dsp:txXfrm>
    </dsp:sp>
    <dsp:sp modelId="{72A88F13-5DA1-4528-9812-382BBBD449B1}">
      <dsp:nvSpPr>
        <dsp:cNvPr id="0" name=""/>
        <dsp:cNvSpPr/>
      </dsp:nvSpPr>
      <dsp:spPr>
        <a:xfrm>
          <a:off x="3634986" y="1748673"/>
          <a:ext cx="627693" cy="6276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3149CC-36C5-4FDD-8DDF-B8D9648081CA}">
      <dsp:nvSpPr>
        <dsp:cNvPr id="0" name=""/>
        <dsp:cNvSpPr/>
      </dsp:nvSpPr>
      <dsp:spPr>
        <a:xfrm rot="17700000">
          <a:off x="2891569" y="2622324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CSV</a:t>
          </a:r>
        </a:p>
      </dsp:txBody>
      <dsp:txXfrm>
        <a:off x="2891569" y="2622324"/>
        <a:ext cx="1300400" cy="627004"/>
      </dsp:txXfrm>
    </dsp:sp>
    <dsp:sp modelId="{E458749D-D946-4854-83B8-0D9D5AF36BC4}">
      <dsp:nvSpPr>
        <dsp:cNvPr id="0" name=""/>
        <dsp:cNvSpPr/>
      </dsp:nvSpPr>
      <dsp:spPr>
        <a:xfrm rot="17700000">
          <a:off x="3705697" y="875712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01672-D675-4847-9F86-09DA545CE8EF}">
      <dsp:nvSpPr>
        <dsp:cNvPr id="0" name=""/>
        <dsp:cNvSpPr/>
      </dsp:nvSpPr>
      <dsp:spPr>
        <a:xfrm>
          <a:off x="4353671" y="1748673"/>
          <a:ext cx="627693" cy="6276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CEA1314-779A-45E2-8C9A-D002CDBB686A}">
      <dsp:nvSpPr>
        <dsp:cNvPr id="0" name=""/>
        <dsp:cNvSpPr/>
      </dsp:nvSpPr>
      <dsp:spPr>
        <a:xfrm rot="17700000">
          <a:off x="3610253" y="2622324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XML &amp; JSON</a:t>
          </a:r>
        </a:p>
      </dsp:txBody>
      <dsp:txXfrm>
        <a:off x="3610253" y="2622324"/>
        <a:ext cx="1300400" cy="627004"/>
      </dsp:txXfrm>
    </dsp:sp>
    <dsp:sp modelId="{3EF4C4B7-4E76-4F1C-9D84-0C365A8F1AC4}">
      <dsp:nvSpPr>
        <dsp:cNvPr id="0" name=""/>
        <dsp:cNvSpPr/>
      </dsp:nvSpPr>
      <dsp:spPr>
        <a:xfrm rot="17700000">
          <a:off x="4424381" y="875712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A322A-7547-4C7F-9F1C-EBC9245C5459}">
      <dsp:nvSpPr>
        <dsp:cNvPr id="0" name=""/>
        <dsp:cNvSpPr/>
      </dsp:nvSpPr>
      <dsp:spPr>
        <a:xfrm>
          <a:off x="5072452" y="1457879"/>
          <a:ext cx="1209281" cy="120928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32CD6D0-70CD-4959-B704-8152705AC2A9}">
      <dsp:nvSpPr>
        <dsp:cNvPr id="0" name=""/>
        <dsp:cNvSpPr/>
      </dsp:nvSpPr>
      <dsp:spPr>
        <a:xfrm rot="17700000">
          <a:off x="5498548" y="472068"/>
          <a:ext cx="1503271" cy="72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Unstructured</a:t>
          </a:r>
        </a:p>
      </dsp:txBody>
      <dsp:txXfrm>
        <a:off x="5498548" y="472068"/>
        <a:ext cx="1503271" cy="724460"/>
      </dsp:txXfrm>
    </dsp:sp>
    <dsp:sp modelId="{84BB58D7-6E89-4FF5-8E3E-0AF3B4596AE2}">
      <dsp:nvSpPr>
        <dsp:cNvPr id="0" name=""/>
        <dsp:cNvSpPr/>
      </dsp:nvSpPr>
      <dsp:spPr>
        <a:xfrm>
          <a:off x="6372821" y="1748673"/>
          <a:ext cx="627693" cy="6276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315737-3669-441A-BD34-546564A5B92F}">
      <dsp:nvSpPr>
        <dsp:cNvPr id="0" name=""/>
        <dsp:cNvSpPr/>
      </dsp:nvSpPr>
      <dsp:spPr>
        <a:xfrm rot="17700000">
          <a:off x="5629404" y="2622324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Text documents</a:t>
          </a:r>
        </a:p>
      </dsp:txBody>
      <dsp:txXfrm>
        <a:off x="5629404" y="2622324"/>
        <a:ext cx="1300400" cy="627004"/>
      </dsp:txXfrm>
    </dsp:sp>
    <dsp:sp modelId="{241C44D4-4581-45AF-B505-8BC9C9552044}">
      <dsp:nvSpPr>
        <dsp:cNvPr id="0" name=""/>
        <dsp:cNvSpPr/>
      </dsp:nvSpPr>
      <dsp:spPr>
        <a:xfrm rot="17700000">
          <a:off x="6443532" y="875712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69E69C-86F4-4E5A-A0CB-D4CD5EEC4D7E}">
      <dsp:nvSpPr>
        <dsp:cNvPr id="0" name=""/>
        <dsp:cNvSpPr/>
      </dsp:nvSpPr>
      <dsp:spPr>
        <a:xfrm>
          <a:off x="7091506" y="1748673"/>
          <a:ext cx="627693" cy="6276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E3AF9F9-75B3-43F8-9FF6-A254BFB9CAD5}">
      <dsp:nvSpPr>
        <dsp:cNvPr id="0" name=""/>
        <dsp:cNvSpPr/>
      </dsp:nvSpPr>
      <dsp:spPr>
        <a:xfrm rot="17700000">
          <a:off x="6348088" y="2622324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Images</a:t>
          </a:r>
        </a:p>
      </dsp:txBody>
      <dsp:txXfrm>
        <a:off x="6348088" y="2622324"/>
        <a:ext cx="1300400" cy="627004"/>
      </dsp:txXfrm>
    </dsp:sp>
    <dsp:sp modelId="{60E9C4EF-9F1E-4BBF-A847-77C6EC80DFCB}">
      <dsp:nvSpPr>
        <dsp:cNvPr id="0" name=""/>
        <dsp:cNvSpPr/>
      </dsp:nvSpPr>
      <dsp:spPr>
        <a:xfrm rot="17700000">
          <a:off x="7162216" y="875712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A3D4D-E7FB-4A81-892D-61127DBA42D3}">
      <dsp:nvSpPr>
        <dsp:cNvPr id="0" name=""/>
        <dsp:cNvSpPr/>
      </dsp:nvSpPr>
      <dsp:spPr>
        <a:xfrm rot="5400000">
          <a:off x="4743214" y="-1648054"/>
          <a:ext cx="1498563" cy="516940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Common way to transfer data between software applications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Because plain-text is universal, datasets are often posted using semi-structured formats</a:t>
          </a:r>
        </a:p>
      </dsp:txBody>
      <dsp:txXfrm rot="-5400000">
        <a:off x="2907792" y="260522"/>
        <a:ext cx="5096254" cy="1352255"/>
      </dsp:txXfrm>
    </dsp:sp>
    <dsp:sp modelId="{F20C2A2B-72A7-42DB-A80E-98DCE05DB067}">
      <dsp:nvSpPr>
        <dsp:cNvPr id="0" name=""/>
        <dsp:cNvSpPr/>
      </dsp:nvSpPr>
      <dsp:spPr>
        <a:xfrm>
          <a:off x="0" y="46"/>
          <a:ext cx="2907792" cy="187320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Semi-structured data</a:t>
          </a:r>
        </a:p>
      </dsp:txBody>
      <dsp:txXfrm>
        <a:off x="91442" y="91488"/>
        <a:ext cx="2724908" cy="1690320"/>
      </dsp:txXfrm>
    </dsp:sp>
    <dsp:sp modelId="{61F5447A-A9A4-4D79-B9A9-E5927D727F81}">
      <dsp:nvSpPr>
        <dsp:cNvPr id="0" name=""/>
        <dsp:cNvSpPr/>
      </dsp:nvSpPr>
      <dsp:spPr>
        <a:xfrm rot="5400000">
          <a:off x="4743214" y="318809"/>
          <a:ext cx="1498563" cy="516940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It’s everywhere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Up to 70% to 80% of an organization’s data may be in unstructured forms (Wikipedia)</a:t>
          </a:r>
        </a:p>
      </dsp:txBody>
      <dsp:txXfrm rot="-5400000">
        <a:off x="2907792" y="2227385"/>
        <a:ext cx="5096254" cy="1352255"/>
      </dsp:txXfrm>
    </dsp:sp>
    <dsp:sp modelId="{8412C2FC-A992-4E08-895D-5F1DA93C1027}">
      <dsp:nvSpPr>
        <dsp:cNvPr id="0" name=""/>
        <dsp:cNvSpPr/>
      </dsp:nvSpPr>
      <dsp:spPr>
        <a:xfrm>
          <a:off x="0" y="1966911"/>
          <a:ext cx="2907792" cy="187320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Unstructured data</a:t>
          </a:r>
        </a:p>
      </dsp:txBody>
      <dsp:txXfrm>
        <a:off x="91442" y="2058353"/>
        <a:ext cx="2724908" cy="16903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29DBB-7388-4E56-A26E-9449A7B5D143}">
      <dsp:nvSpPr>
        <dsp:cNvPr id="0" name=""/>
        <dsp:cNvSpPr/>
      </dsp:nvSpPr>
      <dsp:spPr>
        <a:xfrm>
          <a:off x="409" y="16445"/>
          <a:ext cx="1596181" cy="957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This means the year for Watkins is 3.2…</a:t>
          </a:r>
        </a:p>
      </dsp:txBody>
      <dsp:txXfrm>
        <a:off x="409" y="16445"/>
        <a:ext cx="1596181" cy="957708"/>
      </dsp:txXfrm>
    </dsp:sp>
    <dsp:sp modelId="{9FB5C6EC-3A95-4CCB-8BC8-4CA4BBC01F40}">
      <dsp:nvSpPr>
        <dsp:cNvPr id="0" name=""/>
        <dsp:cNvSpPr/>
      </dsp:nvSpPr>
      <dsp:spPr>
        <a:xfrm>
          <a:off x="1756209" y="16445"/>
          <a:ext cx="1596181" cy="957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…and she doesn’t have a GPA</a:t>
          </a:r>
        </a:p>
      </dsp:txBody>
      <dsp:txXfrm>
        <a:off x="1756209" y="16445"/>
        <a:ext cx="1596181" cy="9577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E04EA-5AEB-45E3-BDDF-BD3177BF7B87}">
      <dsp:nvSpPr>
        <dsp:cNvPr id="0" name=""/>
        <dsp:cNvSpPr/>
      </dsp:nvSpPr>
      <dsp:spPr>
        <a:xfrm>
          <a:off x="0" y="183671"/>
          <a:ext cx="1748051" cy="13560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Note there is no web browser involved here!</a:t>
          </a:r>
        </a:p>
      </dsp:txBody>
      <dsp:txXfrm>
        <a:off x="66196" y="249867"/>
        <a:ext cx="1615659" cy="12236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3883D-A6AC-4276-8CA7-12DF5FDD9C33}">
      <dsp:nvSpPr>
        <dsp:cNvPr id="0" name=""/>
        <dsp:cNvSpPr/>
      </dsp:nvSpPr>
      <dsp:spPr>
        <a:xfrm>
          <a:off x="0" y="2939"/>
          <a:ext cx="28977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CCDC8-15C6-4417-926B-7CB9E2E256C9}">
      <dsp:nvSpPr>
        <dsp:cNvPr id="0" name=""/>
        <dsp:cNvSpPr/>
      </dsp:nvSpPr>
      <dsp:spPr>
        <a:xfrm>
          <a:off x="0" y="2939"/>
          <a:ext cx="2897777" cy="200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rgbClr val="FFFF00"/>
              </a:solidFill>
            </a:rPr>
            <a:t>Extract</a:t>
          </a:r>
          <a:r>
            <a:rPr lang="en-US" sz="3100" kern="1200" dirty="0">
              <a:solidFill>
                <a:schemeClr val="bg1"/>
              </a:solidFill>
            </a:rPr>
            <a:t> data from the transactional database</a:t>
          </a:r>
        </a:p>
      </dsp:txBody>
      <dsp:txXfrm>
        <a:off x="0" y="2939"/>
        <a:ext cx="2897777" cy="2004640"/>
      </dsp:txXfrm>
    </dsp:sp>
    <dsp:sp modelId="{E5AF191F-BEC1-4C2D-B567-A5049E6AC011}">
      <dsp:nvSpPr>
        <dsp:cNvPr id="0" name=""/>
        <dsp:cNvSpPr/>
      </dsp:nvSpPr>
      <dsp:spPr>
        <a:xfrm>
          <a:off x="0" y="2007579"/>
          <a:ext cx="28977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0E03A-D199-4AE9-881B-610B94D00F89}">
      <dsp:nvSpPr>
        <dsp:cNvPr id="0" name=""/>
        <dsp:cNvSpPr/>
      </dsp:nvSpPr>
      <dsp:spPr>
        <a:xfrm>
          <a:off x="0" y="2007579"/>
          <a:ext cx="2897777" cy="200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rgbClr val="FFFF00"/>
              </a:solidFill>
            </a:rPr>
            <a:t>Transform</a:t>
          </a:r>
          <a:r>
            <a:rPr lang="en-US" sz="3100" kern="1200" dirty="0">
              <a:solidFill>
                <a:schemeClr val="bg1"/>
              </a:solidFill>
            </a:rPr>
            <a:t> data into an analysis-ready format</a:t>
          </a:r>
        </a:p>
      </dsp:txBody>
      <dsp:txXfrm>
        <a:off x="0" y="2007579"/>
        <a:ext cx="2897777" cy="2004640"/>
      </dsp:txXfrm>
    </dsp:sp>
    <dsp:sp modelId="{67CAFE88-FAEE-4BCC-B9A9-C307AA7D2A6E}">
      <dsp:nvSpPr>
        <dsp:cNvPr id="0" name=""/>
        <dsp:cNvSpPr/>
      </dsp:nvSpPr>
      <dsp:spPr>
        <a:xfrm>
          <a:off x="0" y="4012220"/>
          <a:ext cx="28977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A1F39-9EC8-4D34-879A-7C93F25DFDAA}">
      <dsp:nvSpPr>
        <dsp:cNvPr id="0" name=""/>
        <dsp:cNvSpPr/>
      </dsp:nvSpPr>
      <dsp:spPr>
        <a:xfrm>
          <a:off x="0" y="4012220"/>
          <a:ext cx="2897777" cy="200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rgbClr val="FFFF00"/>
              </a:solidFill>
            </a:rPr>
            <a:t>Load</a:t>
          </a:r>
          <a:r>
            <a:rPr lang="en-US" sz="3100" kern="1200" dirty="0">
              <a:solidFill>
                <a:schemeClr val="bg1"/>
              </a:solidFill>
            </a:rPr>
            <a:t> it into the analytical data store</a:t>
          </a:r>
        </a:p>
      </dsp:txBody>
      <dsp:txXfrm>
        <a:off x="0" y="4012220"/>
        <a:ext cx="2897777" cy="2004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BDB22-7379-4393-9707-218E5349C7E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27A1B-6C11-4AAF-BD53-3AB9B3BB5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6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8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93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34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7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07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14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1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49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53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60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21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07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62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425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231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90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827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037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402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27A1B-6C11-4AAF-BD53-3AB9B3BB5319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81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719" indent="0"/>
            <a:r>
              <a:rPr lang="en-US" dirty="0"/>
              <a:t>Used to achieve Organizational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22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6833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35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53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60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67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14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4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4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75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0" y="5955030"/>
            <a:ext cx="9144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247479" y="1825626"/>
            <a:ext cx="4218793" cy="37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685800" marR="0" lvl="1" indent="-285750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028700" marR="0" lvl="2" indent="-266700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-257175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714500" marR="0" lvl="4" indent="-257175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6806564" y="6146674"/>
            <a:ext cx="20574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247480" y="556896"/>
            <a:ext cx="8616485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480" y="6146673"/>
            <a:ext cx="1740014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4645172" y="1825626"/>
            <a:ext cx="4218793" cy="37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685800" marR="0" lvl="1" indent="-285750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028700" marR="0" lvl="2" indent="-266700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-257175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714500" marR="0" lvl="4" indent="-257175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4074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5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6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7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5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7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4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6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0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8EB6-411A-411F-BC35-6FE70E395CEB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9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12.jpeg"/><Relationship Id="rId9" Type="http://schemas.microsoft.com/office/2007/relationships/diagramDrawing" Target="../diagrams/drawing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35.e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48DFA-BAB0-40C3-8983-AE2F4617B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533400"/>
            <a:ext cx="6858000" cy="1790700"/>
          </a:xfrm>
        </p:spPr>
        <p:txBody>
          <a:bodyPr/>
          <a:lstStyle/>
          <a:p>
            <a:r>
              <a:rPr lang="en-US" dirty="0"/>
              <a:t>Exam 2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1BAFF2-A9B0-4204-B934-AC38DA477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00" y="2133600"/>
            <a:ext cx="6400800" cy="1752600"/>
          </a:xfrm>
        </p:spPr>
        <p:txBody>
          <a:bodyPr>
            <a:normAutofit fontScale="47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MIS 2502, Spring 2020, Raven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This review does not include instructions and examples for SQL. They are again on the exam. For this, study the slide decks 4 and 5, and practice using the ICAs and assignments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Not on the exam: Data Visualization, Tableau Prep, Sub-selects</a:t>
            </a:r>
          </a:p>
        </p:txBody>
      </p:sp>
    </p:spTree>
    <p:extLst>
      <p:ext uri="{BB962C8B-B14F-4D97-AF65-F5344CB8AC3E}">
        <p14:creationId xmlns:p14="http://schemas.microsoft.com/office/powerpoint/2010/main" val="3904319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care about semi-structured and unstructured data?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662553"/>
              </p:ext>
            </p:extLst>
          </p:nvPr>
        </p:nvGraphicFramePr>
        <p:xfrm>
          <a:off x="584200" y="1905000"/>
          <a:ext cx="8077200" cy="384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0467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CSV format is still quite structured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can’t skip values in a row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have to be careful when using commas as part of your data</a:t>
            </a:r>
          </a:p>
          <a:p>
            <a:r>
              <a:rPr lang="en-US" dirty="0"/>
              <a:t>…but there’s no way to create data hierarchies</a:t>
            </a:r>
          </a:p>
          <a:p>
            <a:pPr lvl="1"/>
            <a:r>
              <a:rPr lang="en-US" dirty="0"/>
              <a:t>Can’t make “first” and “last” part of “name”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09800"/>
            <a:ext cx="2562225" cy="12573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47435186"/>
              </p:ext>
            </p:extLst>
          </p:nvPr>
        </p:nvGraphicFramePr>
        <p:xfrm>
          <a:off x="3962400" y="2209800"/>
          <a:ext cx="33528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D5AACE4-F315-4480-B91D-6002CDFBD325}"/>
              </a:ext>
            </a:extLst>
          </p:cNvPr>
          <p:cNvSpPr/>
          <p:nvPr/>
        </p:nvSpPr>
        <p:spPr>
          <a:xfrm>
            <a:off x="3696883" y="2430063"/>
            <a:ext cx="295274" cy="389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45624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Alternatives to CSV for </a:t>
            </a:r>
            <a:br>
              <a:rPr lang="en-US" dirty="0"/>
            </a:br>
            <a:r>
              <a:rPr lang="en-US" dirty="0"/>
              <a:t>semi-structured data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438400"/>
            <a:ext cx="2743200" cy="4352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438400"/>
            <a:ext cx="2238285" cy="427196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295400" y="1420379"/>
            <a:ext cx="2514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XML</a:t>
            </a:r>
          </a:p>
          <a:p>
            <a:pPr algn="ctr"/>
            <a:r>
              <a:rPr lang="en-US" dirty="0"/>
              <a:t>Extensible Markup Language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500642" y="1420379"/>
            <a:ext cx="2514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JSON</a:t>
            </a:r>
          </a:p>
          <a:p>
            <a:pPr algn="ctr"/>
            <a:r>
              <a:rPr lang="en-US" dirty="0"/>
              <a:t>JavaScript Object Notation</a:t>
            </a:r>
          </a:p>
        </p:txBody>
      </p:sp>
      <p:sp>
        <p:nvSpPr>
          <p:cNvPr id="9" name="Rectangle 8"/>
          <p:cNvSpPr/>
          <p:nvPr/>
        </p:nvSpPr>
        <p:spPr>
          <a:xfrm flipH="1">
            <a:off x="6833711" y="4950619"/>
            <a:ext cx="45719" cy="185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94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Extensible Markup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5867400" cy="559276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Plain text file</a:t>
            </a:r>
          </a:p>
          <a:p>
            <a:r>
              <a:rPr lang="en-US" dirty="0">
                <a:latin typeface="+mj-lt"/>
              </a:rPr>
              <a:t>Uses </a:t>
            </a:r>
            <a:r>
              <a:rPr lang="en-US" dirty="0">
                <a:solidFill>
                  <a:schemeClr val="accent3"/>
                </a:solidFill>
                <a:latin typeface="+mj-lt"/>
              </a:rPr>
              <a:t>text</a:t>
            </a:r>
            <a:r>
              <a:rPr lang="en-US" dirty="0">
                <a:latin typeface="+mj-lt"/>
              </a:rPr>
              <a:t> for values between 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tags</a:t>
            </a:r>
            <a:r>
              <a:rPr lang="en-US" dirty="0">
                <a:latin typeface="+mj-lt"/>
              </a:rPr>
              <a:t> for labels</a:t>
            </a:r>
            <a:br>
              <a:rPr lang="en-US" dirty="0"/>
            </a:br>
            <a:br>
              <a:rPr lang="en-US" dirty="0"/>
            </a:b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&lt;opening tag&gt;</a:t>
            </a:r>
            <a:r>
              <a:rPr lang="en-US" sz="2800" dirty="0">
                <a:solidFill>
                  <a:schemeClr val="accent3"/>
                </a:solidFill>
                <a:latin typeface="Consolas" panose="020B0609020204030204" pitchFamily="49" charset="0"/>
              </a:rPr>
              <a:t>data</a:t>
            </a: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&lt;/closing tag&gt;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&lt;height&gt;</a:t>
            </a:r>
            <a:r>
              <a:rPr lang="en-US" sz="2800" dirty="0">
                <a:solidFill>
                  <a:schemeClr val="accent3"/>
                </a:solidFill>
                <a:latin typeface="Consolas" panose="020B0609020204030204" pitchFamily="49" charset="0"/>
              </a:rPr>
              <a:t>172</a:t>
            </a: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&lt;/height&gt;</a:t>
            </a:r>
            <a:b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</a:br>
            <a:endParaRPr lang="en-US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r>
              <a:rPr lang="en-US" dirty="0"/>
              <a:t>Values can be of any length</a:t>
            </a:r>
          </a:p>
          <a:p>
            <a:r>
              <a:rPr lang="en-US" dirty="0"/>
              <a:t>Commas and quotes are valid</a:t>
            </a:r>
          </a:p>
          <a:p>
            <a:r>
              <a:rPr lang="en-US" dirty="0"/>
              <a:t>Fields can be skipped…</a:t>
            </a:r>
            <a:br>
              <a:rPr lang="en-US" dirty="0"/>
            </a:br>
            <a:r>
              <a:rPr lang="en-US" dirty="0"/>
              <a:t>Remove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&lt;mass&gt;75&lt;/mass&gt;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from </a:t>
            </a:r>
            <a:br>
              <a:rPr lang="en-US" dirty="0"/>
            </a:br>
            <a:r>
              <a:rPr lang="en-US" dirty="0"/>
              <a:t>C-3PO and skin color is still gold</a:t>
            </a:r>
          </a:p>
          <a:p>
            <a:r>
              <a:rPr lang="en-US" dirty="0"/>
              <a:t>Starts and ends with a tag (often &lt;root&gt; or &lt;document&gt;)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706562"/>
            <a:ext cx="2743200" cy="435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11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Hierarchies in XML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191000" cy="5211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know we can break up name into first and last</a:t>
            </a:r>
          </a:p>
          <a:p>
            <a:r>
              <a:rPr lang="en-US" dirty="0"/>
              <a:t>But we are also nesting it under name</a:t>
            </a:r>
          </a:p>
          <a:p>
            <a:pPr lvl="1"/>
            <a:r>
              <a:rPr lang="en-US" dirty="0"/>
              <a:t>So first and last are now attributes of name</a:t>
            </a:r>
          </a:p>
          <a:p>
            <a:r>
              <a:rPr lang="en-US" dirty="0"/>
              <a:t>Easier to find what you’re looking for and organize your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5800" y="1381457"/>
            <a:ext cx="4800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 &lt;Character&gt;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&lt;id&gt;1&lt;/id&gt;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&lt;name&gt;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	&lt;first&gt;Luke&lt;/first&gt; 	&lt;last&gt;Skywalker&lt;/last&gt;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    &lt;/name&gt;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&lt;height&gt;172&lt;/height&gt;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&lt;mass&gt;77&lt;/mass&gt;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</a:t>
            </a:r>
            <a:r>
              <a:rPr lang="en-US" dirty="0" err="1">
                <a:latin typeface="Consolas" panose="020B0609020204030204" pitchFamily="49" charset="0"/>
              </a:rPr>
              <a:t>hair_color</a:t>
            </a:r>
            <a:r>
              <a:rPr lang="en-US" dirty="0">
                <a:latin typeface="Consolas" panose="020B0609020204030204" pitchFamily="49" charset="0"/>
              </a:rPr>
              <a:t>&gt;blond&lt;/</a:t>
            </a:r>
            <a:r>
              <a:rPr lang="en-US" dirty="0" err="1">
                <a:latin typeface="Consolas" panose="020B0609020204030204" pitchFamily="49" charset="0"/>
              </a:rPr>
              <a:t>hair_color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</a:t>
            </a:r>
            <a:r>
              <a:rPr lang="en-US" dirty="0" err="1">
                <a:latin typeface="Consolas" panose="020B0609020204030204" pitchFamily="49" charset="0"/>
              </a:rPr>
              <a:t>skin_color</a:t>
            </a:r>
            <a:r>
              <a:rPr lang="en-US" dirty="0">
                <a:latin typeface="Consolas" panose="020B0609020204030204" pitchFamily="49" charset="0"/>
              </a:rPr>
              <a:t>&gt;fair&lt;/</a:t>
            </a:r>
            <a:r>
              <a:rPr lang="en-US" dirty="0" err="1">
                <a:latin typeface="Consolas" panose="020B0609020204030204" pitchFamily="49" charset="0"/>
              </a:rPr>
              <a:t>skin_color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</a:t>
            </a:r>
            <a:r>
              <a:rPr lang="en-US" dirty="0" err="1">
                <a:latin typeface="Consolas" panose="020B0609020204030204" pitchFamily="49" charset="0"/>
              </a:rPr>
              <a:t>eye_color</a:t>
            </a:r>
            <a:r>
              <a:rPr lang="en-US" dirty="0">
                <a:latin typeface="Consolas" panose="020B0609020204030204" pitchFamily="49" charset="0"/>
              </a:rPr>
              <a:t>&gt;blue&lt;/</a:t>
            </a:r>
            <a:r>
              <a:rPr lang="en-US" dirty="0" err="1">
                <a:latin typeface="Consolas" panose="020B0609020204030204" pitchFamily="49" charset="0"/>
              </a:rPr>
              <a:t>eye_color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</a:t>
            </a:r>
            <a:r>
              <a:rPr lang="en-US" dirty="0" err="1">
                <a:latin typeface="Consolas" panose="020B0609020204030204" pitchFamily="49" charset="0"/>
              </a:rPr>
              <a:t>birth_year</a:t>
            </a:r>
            <a:r>
              <a:rPr lang="en-US" dirty="0">
                <a:latin typeface="Consolas" panose="020B0609020204030204" pitchFamily="49" charset="0"/>
              </a:rPr>
              <a:t>&gt;19&lt;/</a:t>
            </a:r>
            <a:r>
              <a:rPr lang="en-US" dirty="0" err="1">
                <a:latin typeface="Consolas" panose="020B0609020204030204" pitchFamily="49" charset="0"/>
              </a:rPr>
              <a:t>birth_year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&lt;gender&gt;male&lt;/gender&gt;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</a:t>
            </a:r>
            <a:r>
              <a:rPr lang="en-US" dirty="0" err="1">
                <a:latin typeface="Consolas" panose="020B0609020204030204" pitchFamily="49" charset="0"/>
              </a:rPr>
              <a:t>homeworld</a:t>
            </a:r>
            <a:r>
              <a:rPr lang="en-US" dirty="0">
                <a:latin typeface="Consolas" panose="020B0609020204030204" pitchFamily="49" charset="0"/>
              </a:rPr>
              <a:t>&gt;</a:t>
            </a:r>
            <a:r>
              <a:rPr lang="en-US" dirty="0" err="1">
                <a:latin typeface="Consolas" panose="020B0609020204030204" pitchFamily="49" charset="0"/>
              </a:rPr>
              <a:t>Tatooine</a:t>
            </a:r>
            <a:r>
              <a:rPr lang="en-US" dirty="0">
                <a:latin typeface="Consolas" panose="020B0609020204030204" pitchFamily="49" charset="0"/>
              </a:rPr>
              <a:t>&lt;/</a:t>
            </a:r>
            <a:r>
              <a:rPr lang="en-US" dirty="0" err="1">
                <a:latin typeface="Consolas" panose="020B0609020204030204" pitchFamily="49" charset="0"/>
              </a:rPr>
              <a:t>homeworld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</a:rPr>
              <a:t>  &lt;/Character&gt;</a:t>
            </a:r>
          </a:p>
        </p:txBody>
      </p:sp>
      <p:cxnSp>
        <p:nvCxnSpPr>
          <p:cNvPr id="7" name="Straight Connector 6"/>
          <p:cNvCxnSpPr>
            <a:stCxn id="2" idx="2"/>
          </p:cNvCxnSpPr>
          <p:nvPr/>
        </p:nvCxnSpPr>
        <p:spPr>
          <a:xfrm>
            <a:off x="4572000" y="1143000"/>
            <a:ext cx="14801" cy="49831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876800" y="5715000"/>
            <a:ext cx="4038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And id, name, height, mass, etc., are all nested under Character</a:t>
            </a:r>
          </a:p>
        </p:txBody>
      </p:sp>
    </p:spTree>
    <p:extLst>
      <p:ext uri="{BB962C8B-B14F-4D97-AF65-F5344CB8AC3E}">
        <p14:creationId xmlns:p14="http://schemas.microsoft.com/office/powerpoint/2010/main" val="3254375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line for XML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6096000" cy="4708525"/>
          </a:xfrm>
        </p:spPr>
        <p:txBody>
          <a:bodyPr>
            <a:normAutofit/>
          </a:bodyPr>
          <a:lstStyle/>
          <a:p>
            <a:r>
              <a:rPr lang="en-US" dirty="0"/>
              <a:t>XML is better than CSVs for semi-structured data</a:t>
            </a:r>
          </a:p>
          <a:p>
            <a:pPr lvl="1"/>
            <a:r>
              <a:rPr lang="en-US" dirty="0"/>
              <a:t>Allow for hierarchies</a:t>
            </a:r>
          </a:p>
          <a:p>
            <a:pPr lvl="1"/>
            <a:r>
              <a:rPr lang="en-US" dirty="0"/>
              <a:t>More flexible</a:t>
            </a:r>
          </a:p>
          <a:p>
            <a:pPr lvl="1"/>
            <a:r>
              <a:rPr lang="en-US" dirty="0"/>
              <a:t>Easier to read</a:t>
            </a:r>
          </a:p>
          <a:p>
            <a:r>
              <a:rPr lang="en-US" dirty="0"/>
              <a:t>But XML takes up a lot more space with all of those tags</a:t>
            </a:r>
          </a:p>
          <a:p>
            <a:pPr lvl="1"/>
            <a:r>
              <a:rPr lang="en-US" dirty="0"/>
              <a:t>Starwars.csv </a:t>
            </a:r>
            <a:r>
              <a:rPr lang="en-US" dirty="0">
                <a:sym typeface="Wingdings" panose="05000000000000000000" pitchFamily="2" charset="2"/>
              </a:rPr>
              <a:t> 6,251 bytes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Starwars.xml  28,521 bytes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133600"/>
            <a:ext cx="2743200" cy="435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89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JavaScript Object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5410200" cy="5867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Plain text file</a:t>
            </a:r>
          </a:p>
          <a:p>
            <a:r>
              <a:rPr lang="en-US" dirty="0"/>
              <a:t>Organized as objects within braces { }</a:t>
            </a:r>
          </a:p>
          <a:p>
            <a:r>
              <a:rPr lang="en-US" dirty="0"/>
              <a:t>Uses key-value pairs</a:t>
            </a:r>
          </a:p>
          <a:p>
            <a:pPr marL="457200" lvl="1" indent="0">
              <a:buNone/>
            </a:pPr>
            <a:br>
              <a:rPr lang="en-US" dirty="0"/>
            </a:br>
            <a:r>
              <a:rPr lang="en-US" sz="3800" dirty="0">
                <a:solidFill>
                  <a:schemeClr val="accent1"/>
                </a:solidFill>
                <a:latin typeface="Consolas" panose="020B0609020204030204" pitchFamily="49" charset="0"/>
              </a:rPr>
              <a:t>key: </a:t>
            </a:r>
            <a:r>
              <a:rPr lang="en-US" sz="3800" dirty="0">
                <a:solidFill>
                  <a:schemeClr val="accent3"/>
                </a:solidFill>
                <a:latin typeface="Consolas" panose="020B0609020204030204" pitchFamily="49" charset="0"/>
              </a:rPr>
              <a:t>value</a:t>
            </a:r>
            <a:br>
              <a:rPr lang="en-US" sz="3800" dirty="0">
                <a:solidFill>
                  <a:schemeClr val="accent1"/>
                </a:solidFill>
                <a:latin typeface="Consolas" panose="020B0609020204030204" pitchFamily="49" charset="0"/>
              </a:rPr>
            </a:br>
            <a:br>
              <a:rPr lang="en-US" sz="3800" dirty="0">
                <a:solidFill>
                  <a:schemeClr val="accent1"/>
                </a:solidFill>
                <a:latin typeface="Consolas" panose="020B0609020204030204" pitchFamily="49" charset="0"/>
              </a:rPr>
            </a:br>
            <a:r>
              <a:rPr lang="en-US" sz="3800" dirty="0">
                <a:solidFill>
                  <a:schemeClr val="accent1"/>
                </a:solidFill>
                <a:latin typeface="Consolas" panose="020B0609020204030204" pitchFamily="49" charset="0"/>
              </a:rPr>
              <a:t>“name”: </a:t>
            </a:r>
            <a:r>
              <a:rPr lang="en-US" sz="3800" dirty="0">
                <a:solidFill>
                  <a:schemeClr val="accent3"/>
                </a:solidFill>
                <a:latin typeface="Consolas" panose="020B0609020204030204" pitchFamily="49" charset="0"/>
              </a:rPr>
              <a:t>“C-3PO”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keys are field names; strings in quotes</a:t>
            </a:r>
          </a:p>
          <a:p>
            <a:pPr lvl="1"/>
            <a:r>
              <a:rPr lang="en-US" dirty="0"/>
              <a:t>values are the data; strings, numbers, Boolean (quotes around strings required)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 comma separates the key-value pairs</a:t>
            </a:r>
          </a:p>
          <a:p>
            <a:r>
              <a:rPr lang="en-US" dirty="0"/>
              <a:t>Values can be any length</a:t>
            </a:r>
          </a:p>
          <a:p>
            <a:r>
              <a:rPr lang="en-US" dirty="0"/>
              <a:t>Fields can be skipped</a:t>
            </a:r>
          </a:p>
          <a:p>
            <a:pPr lvl="1"/>
            <a:r>
              <a:rPr lang="en-US" dirty="0"/>
              <a:t>Remove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“mass”: “75”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from </a:t>
            </a:r>
            <a:br>
              <a:rPr lang="en-US" dirty="0"/>
            </a:br>
            <a:r>
              <a:rPr lang="en-US" dirty="0"/>
              <a:t>C-3PO and skin color is still gold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417638"/>
            <a:ext cx="2667000" cy="50902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02806" y="4417219"/>
            <a:ext cx="45719" cy="185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8153400" y="1752600"/>
            <a:ext cx="228600" cy="18288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0" y="2343834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JSON object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486400" y="1471158"/>
            <a:ext cx="14801" cy="49831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8170942" y="3886200"/>
            <a:ext cx="228600" cy="18288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99542" y="4477434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JSON object</a:t>
            </a:r>
          </a:p>
        </p:txBody>
      </p:sp>
    </p:spTree>
    <p:extLst>
      <p:ext uri="{BB962C8B-B14F-4D97-AF65-F5344CB8AC3E}">
        <p14:creationId xmlns:p14="http://schemas.microsoft.com/office/powerpoint/2010/main" val="2548118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Object and Array in JSON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524000"/>
            <a:ext cx="5410200" cy="2819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Object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Array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1973719"/>
            <a:ext cx="6019800" cy="845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Objects are surrounded by curly braces {}.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Objects are written in key/value pairs.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96340" y="298704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{ Key1: Value1, Key2: Value2, …}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0600" y="4274820"/>
            <a:ext cx="6781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Array is surrounded by square bracket []. 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Array can store multiple values.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Values must be separated by comma</a:t>
            </a:r>
            <a:endParaRPr lang="en-US" sz="20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96340" y="5720387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[ Value1, Value2, Value3, … ]</a:t>
            </a:r>
          </a:p>
        </p:txBody>
      </p:sp>
    </p:spTree>
    <p:extLst>
      <p:ext uri="{BB962C8B-B14F-4D97-AF65-F5344CB8AC3E}">
        <p14:creationId xmlns:p14="http://schemas.microsoft.com/office/powerpoint/2010/main" val="1354101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Hierarchies in JSON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08562"/>
            <a:ext cx="4191000" cy="2590799"/>
          </a:xfrm>
        </p:spPr>
        <p:txBody>
          <a:bodyPr>
            <a:normAutofit/>
          </a:bodyPr>
          <a:lstStyle/>
          <a:p>
            <a:r>
              <a:rPr lang="en-US" sz="2800" dirty="0"/>
              <a:t>We can have first and last nested as attributes of name, just like XML</a:t>
            </a:r>
          </a:p>
          <a:p>
            <a:r>
              <a:rPr lang="en-US" sz="2800" dirty="0"/>
              <a:t>We can list multiple abilities using array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5800" y="1508562"/>
            <a:ext cx="4495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</a:rPr>
              <a:t>   "Character": {</a:t>
            </a:r>
          </a:p>
          <a:p>
            <a:r>
              <a:rPr lang="en-US" dirty="0">
                <a:latin typeface="Consolas" panose="020B0609020204030204" pitchFamily="49" charset="0"/>
              </a:rPr>
              <a:t>      "id": "1",</a:t>
            </a:r>
          </a:p>
          <a:p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"name": {</a:t>
            </a:r>
          </a:p>
          <a:p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         "first": "Luke",</a:t>
            </a:r>
          </a:p>
          <a:p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         "last": "Skywalker"</a:t>
            </a:r>
          </a:p>
          <a:p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      }</a:t>
            </a:r>
            <a:r>
              <a:rPr lang="en-US" dirty="0">
                <a:latin typeface="Consolas" panose="020B0609020204030204" pitchFamily="49" charset="0"/>
              </a:rPr>
              <a:t>,</a:t>
            </a:r>
          </a:p>
          <a:p>
            <a:r>
              <a:rPr lang="en-US" dirty="0">
                <a:latin typeface="Consolas" panose="020B0609020204030204" pitchFamily="49" charset="0"/>
              </a:rPr>
              <a:t>      "height": "172",</a:t>
            </a:r>
          </a:p>
          <a:p>
            <a:r>
              <a:rPr lang="en-US" dirty="0">
                <a:latin typeface="Consolas" panose="020B0609020204030204" pitchFamily="49" charset="0"/>
              </a:rPr>
              <a:t>      "mass": "77",</a:t>
            </a:r>
          </a:p>
          <a:p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“Abilities": [</a:t>
            </a:r>
          </a:p>
          <a:p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  “</a:t>
            </a:r>
            <a:r>
              <a:rPr lang="en-US" b="1" dirty="0" err="1">
                <a:solidFill>
                  <a:srgbClr val="953735"/>
                </a:solidFill>
                <a:latin typeface="Consolas" panose="020B0609020204030204" pitchFamily="49" charset="0"/>
              </a:rPr>
              <a:t>Lightsaber",“Multilingual</a:t>
            </a:r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“</a:t>
            </a:r>
          </a:p>
          <a:p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 	]</a:t>
            </a:r>
            <a:r>
              <a:rPr lang="en-US" dirty="0">
                <a:latin typeface="Consolas" panose="020B0609020204030204" pitchFamily="49" charset="0"/>
              </a:rPr>
              <a:t>,</a:t>
            </a:r>
            <a:endParaRPr lang="en-US" b="1" dirty="0">
              <a:solidFill>
                <a:srgbClr val="953735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"</a:t>
            </a:r>
            <a:r>
              <a:rPr lang="en-US" dirty="0" err="1">
                <a:latin typeface="Consolas" panose="020B0609020204030204" pitchFamily="49" charset="0"/>
              </a:rPr>
              <a:t>skin_color</a:t>
            </a:r>
            <a:r>
              <a:rPr lang="en-US" dirty="0">
                <a:latin typeface="Consolas" panose="020B0609020204030204" pitchFamily="49" charset="0"/>
              </a:rPr>
              <a:t>": "fair",</a:t>
            </a:r>
          </a:p>
          <a:p>
            <a:r>
              <a:rPr lang="en-US" dirty="0">
                <a:latin typeface="Consolas" panose="020B0609020204030204" pitchFamily="49" charset="0"/>
              </a:rPr>
              <a:t>      "</a:t>
            </a:r>
            <a:r>
              <a:rPr lang="en-US" dirty="0" err="1">
                <a:latin typeface="Consolas" panose="020B0609020204030204" pitchFamily="49" charset="0"/>
              </a:rPr>
              <a:t>eye_color</a:t>
            </a:r>
            <a:r>
              <a:rPr lang="en-US" dirty="0">
                <a:latin typeface="Consolas" panose="020B0609020204030204" pitchFamily="49" charset="0"/>
              </a:rPr>
              <a:t>": "blue",</a:t>
            </a:r>
          </a:p>
          <a:p>
            <a:r>
              <a:rPr lang="en-US" dirty="0">
                <a:latin typeface="Consolas" panose="020B0609020204030204" pitchFamily="49" charset="0"/>
              </a:rPr>
              <a:t>      "</a:t>
            </a:r>
            <a:r>
              <a:rPr lang="en-US" dirty="0" err="1">
                <a:latin typeface="Consolas" panose="020B0609020204030204" pitchFamily="49" charset="0"/>
              </a:rPr>
              <a:t>birth_year</a:t>
            </a:r>
            <a:r>
              <a:rPr lang="en-US" dirty="0">
                <a:latin typeface="Consolas" panose="020B0609020204030204" pitchFamily="49" charset="0"/>
              </a:rPr>
              <a:t>": "19",</a:t>
            </a:r>
          </a:p>
          <a:p>
            <a:r>
              <a:rPr lang="en-US" dirty="0">
                <a:latin typeface="Consolas" panose="020B0609020204030204" pitchFamily="49" charset="0"/>
              </a:rPr>
              <a:t>      "gender": "male",</a:t>
            </a:r>
          </a:p>
          <a:p>
            <a:r>
              <a:rPr lang="en-US" dirty="0">
                <a:latin typeface="Consolas" panose="020B0609020204030204" pitchFamily="49" charset="0"/>
              </a:rPr>
              <a:t>      "</a:t>
            </a:r>
            <a:r>
              <a:rPr lang="en-US" dirty="0" err="1">
                <a:latin typeface="Consolas" panose="020B0609020204030204" pitchFamily="49" charset="0"/>
              </a:rPr>
              <a:t>homeworld</a:t>
            </a:r>
            <a:r>
              <a:rPr lang="en-US" dirty="0">
                <a:latin typeface="Consolas" panose="020B0609020204030204" pitchFamily="49" charset="0"/>
              </a:rPr>
              <a:t>": "</a:t>
            </a:r>
            <a:r>
              <a:rPr lang="en-US" dirty="0" err="1">
                <a:latin typeface="Consolas" panose="020B0609020204030204" pitchFamily="49" charset="0"/>
              </a:rPr>
              <a:t>Tatooine</a:t>
            </a:r>
            <a:r>
              <a:rPr lang="en-US" dirty="0">
                <a:latin typeface="Consolas" panose="020B0609020204030204" pitchFamily="49" charset="0"/>
              </a:rPr>
              <a:t>"</a:t>
            </a:r>
          </a:p>
          <a:p>
            <a:r>
              <a:rPr lang="en-US" dirty="0">
                <a:latin typeface="Consolas" panose="020B0609020204030204" pitchFamily="49" charset="0"/>
              </a:rPr>
              <a:t>   }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419600" y="1417638"/>
            <a:ext cx="14801" cy="49831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Brace 5"/>
          <p:cNvSpPr/>
          <p:nvPr/>
        </p:nvSpPr>
        <p:spPr>
          <a:xfrm>
            <a:off x="8153400" y="2418665"/>
            <a:ext cx="304800" cy="101033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458200" y="266699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JSON object</a:t>
            </a:r>
          </a:p>
        </p:txBody>
      </p:sp>
      <p:sp>
        <p:nvSpPr>
          <p:cNvPr id="9" name="Right Brace 8"/>
          <p:cNvSpPr/>
          <p:nvPr/>
        </p:nvSpPr>
        <p:spPr>
          <a:xfrm>
            <a:off x="8153400" y="4011935"/>
            <a:ext cx="304800" cy="86486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458200" y="4260268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JSON array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2000" y="4260268"/>
            <a:ext cx="3124200" cy="1797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What are the differences between arrays and objects?</a:t>
            </a:r>
          </a:p>
        </p:txBody>
      </p:sp>
    </p:spTree>
    <p:extLst>
      <p:ext uri="{BB962C8B-B14F-4D97-AF65-F5344CB8AC3E}">
        <p14:creationId xmlns:p14="http://schemas.microsoft.com/office/powerpoint/2010/main" val="64340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line for JSON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Best aspects of XML and CSV</a:t>
            </a:r>
          </a:p>
          <a:p>
            <a:r>
              <a:rPr lang="en-US" dirty="0"/>
              <a:t>More lightweight than XML</a:t>
            </a:r>
          </a:p>
          <a:p>
            <a:pPr lvl="1"/>
            <a:r>
              <a:rPr lang="en-US" dirty="0"/>
              <a:t>Starwars.csv </a:t>
            </a:r>
            <a:r>
              <a:rPr lang="en-US" dirty="0">
                <a:sym typeface="Wingdings" panose="05000000000000000000" pitchFamily="2" charset="2"/>
              </a:rPr>
              <a:t> 6,251 bytes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Starwars.xml  28,521 bytes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Starwars.json</a:t>
            </a:r>
            <a:r>
              <a:rPr lang="en-US" dirty="0">
                <a:sym typeface="Wingdings" panose="05000000000000000000" pitchFamily="2" charset="2"/>
              </a:rPr>
              <a:t>  21,074 bytes</a:t>
            </a:r>
            <a:endParaRPr lang="en-US" dirty="0"/>
          </a:p>
          <a:p>
            <a:r>
              <a:rPr lang="en-US"/>
              <a:t>Supports </a:t>
            </a:r>
            <a:r>
              <a:rPr lang="en-US" dirty="0"/>
              <a:t>hierarchies like XML</a:t>
            </a:r>
          </a:p>
          <a:p>
            <a:r>
              <a:rPr lang="en-US" dirty="0"/>
              <a:t>JSON becoming the standard for transferring data across the web</a:t>
            </a:r>
          </a:p>
        </p:txBody>
      </p:sp>
    </p:spTree>
    <p:extLst>
      <p:ext uri="{BB962C8B-B14F-4D97-AF65-F5344CB8AC3E}">
        <p14:creationId xmlns:p14="http://schemas.microsoft.com/office/powerpoint/2010/main" val="231795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71" y="280169"/>
            <a:ext cx="8229600" cy="609600"/>
          </a:xfrm>
        </p:spPr>
        <p:txBody>
          <a:bodyPr>
            <a:noAutofit/>
          </a:bodyPr>
          <a:lstStyle/>
          <a:p>
            <a:r>
              <a:rPr lang="en-US" sz="3600" dirty="0"/>
              <a:t>Summary: The full syntax for SELECT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10591" y="941338"/>
            <a:ext cx="5207388" cy="23083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/>
              <a:t>SELECT [DISTINCT] expression(s)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/>
              <a:t>FROM </a:t>
            </a:r>
            <a:r>
              <a:rPr lang="en-US" altLang="en-US" sz="2400" dirty="0" err="1"/>
              <a:t>schema_name.table_name</a:t>
            </a:r>
            <a:r>
              <a:rPr lang="en-US" altLang="en-US" sz="2400" dirty="0"/>
              <a:t>(s)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/>
              <a:t>[WHERE condition(s)]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/>
              <a:t>[GROUP BY expression(s)]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/>
              <a:t>[ORDER BY expression(s) [ ASC | DESC ]]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/>
              <a:t>[LIMIT </a:t>
            </a:r>
            <a:r>
              <a:rPr lang="en-US" altLang="en-US" sz="2400" dirty="0" err="1"/>
              <a:t>number_rows</a:t>
            </a:r>
            <a:r>
              <a:rPr lang="en-US" altLang="en-US" sz="2400" dirty="0"/>
              <a:t>];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3505200"/>
          <a:ext cx="8077200" cy="314350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663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3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600" dirty="0"/>
                        <a:t>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600" dirty="0"/>
                        <a:t>expression(s)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 column(s) or function(s) that you wish to retrieve.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en-US" sz="1600" dirty="0" err="1"/>
                        <a:t>schema_name.table_name</a:t>
                      </a:r>
                      <a:r>
                        <a:rPr lang="en-US" altLang="en-US" sz="1600" dirty="0"/>
                        <a:t>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 table(s) that you wish to retrieve records from.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DISTINCT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Optional. Return unique values.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600" dirty="0"/>
                        <a:t>WHERE condition(s)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Optional. The conditions that must be met for the records to be selected.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GROUP BY e</a:t>
                      </a:r>
                      <a:r>
                        <a:rPr lang="en-US" altLang="en-US" sz="1600" dirty="0"/>
                        <a:t>xpression(s)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dirty="0"/>
                        <a:t>Optional. Organize the results by column values.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ORDER BY expression(s)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Optional. Sort the records in your result 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r>
                        <a:rPr lang="en-US" sz="1600" dirty="0"/>
                        <a:t>LIMIT </a:t>
                      </a:r>
                      <a:r>
                        <a:rPr lang="en-US" altLang="en-US" sz="1600" dirty="0" err="1"/>
                        <a:t>number_rows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Optional. Restrict the maximum number of records to retrieve.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766680" y="1331166"/>
            <a:ext cx="22098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The [] means the element is optional</a:t>
            </a:r>
          </a:p>
        </p:txBody>
      </p:sp>
    </p:spTree>
    <p:extLst>
      <p:ext uri="{BB962C8B-B14F-4D97-AF65-F5344CB8AC3E}">
        <p14:creationId xmlns:p14="http://schemas.microsoft.com/office/powerpoint/2010/main" val="2937233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1029"/>
            <a:ext cx="8001000" cy="1086772"/>
          </a:xfrm>
        </p:spPr>
        <p:txBody>
          <a:bodyPr/>
          <a:lstStyle/>
          <a:p>
            <a:r>
              <a:rPr lang="en-US" dirty="0"/>
              <a:t>Same data, four different ways…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07396" y="2605838"/>
            <a:ext cx="259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[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"first": "Bob",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"last": "Smith",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"year": "Sophomore",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"GPA": 3.4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},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"first": "Judy",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"last": "Jones",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"year": "Senior",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"GPA": 3.9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},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"first": "Barbara",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"last": "Watkins",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"year": "Junior",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"GPA": 3.2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}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09910" y="2567738"/>
            <a:ext cx="2438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&lt;root&gt;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&lt;first&gt;Bob&lt;/first&gt;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&lt;last&gt;Smith&lt;/last&gt;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&lt;year&gt;Sophomore&lt;/year&gt;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&lt;GPA&gt;3.4&lt;/GPA&gt;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&lt;/Person&gt;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&lt;first&gt;Judy&lt;/first&gt;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&lt;last&gt;Jones&lt;/last&gt;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&lt;year&gt;Senior&lt;/year&gt;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&lt;GPA&gt;3.9&lt;/GPA&gt;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&lt;/Person&gt;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&lt;first&gt;Barbara&lt;/first&gt;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&lt;last&gt;Watkins&lt;/last&gt;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&lt;year&gt;Junior&lt;/year&gt;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&lt;GPA&gt;3.2&lt;/GPA&gt;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&lt;/Person&gt;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&lt;/root&gt;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1000" y="504423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>
                <a:latin typeface="Consolas" panose="020B0609020204030204" pitchFamily="49" charset="0"/>
              </a:rPr>
              <a:t>first,last,year,GPA</a:t>
            </a:r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Bob,Smith,Sophomore,3.4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Judy,Jones,Senior,3.9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Barbara,Watkins,Junior,3.2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629896"/>
              </p:ext>
            </p:extLst>
          </p:nvPr>
        </p:nvGraphicFramePr>
        <p:xfrm>
          <a:off x="381000" y="2529638"/>
          <a:ext cx="3276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48">
                  <a:extLst>
                    <a:ext uri="{9D8B030D-6E8A-4147-A177-3AD203B41FA5}">
                      <a16:colId xmlns:a16="http://schemas.microsoft.com/office/drawing/2014/main" val="1527255170"/>
                    </a:ext>
                  </a:extLst>
                </a:gridCol>
                <a:gridCol w="805307">
                  <a:extLst>
                    <a:ext uri="{9D8B030D-6E8A-4147-A177-3AD203B41FA5}">
                      <a16:colId xmlns:a16="http://schemas.microsoft.com/office/drawing/2014/main" val="415972396"/>
                    </a:ext>
                  </a:extLst>
                </a:gridCol>
                <a:gridCol w="1061593">
                  <a:extLst>
                    <a:ext uri="{9D8B030D-6E8A-4147-A177-3AD203B41FA5}">
                      <a16:colId xmlns:a16="http://schemas.microsoft.com/office/drawing/2014/main" val="3114691656"/>
                    </a:ext>
                  </a:extLst>
                </a:gridCol>
                <a:gridCol w="619252">
                  <a:extLst>
                    <a:ext uri="{9D8B030D-6E8A-4147-A177-3AD203B41FA5}">
                      <a16:colId xmlns:a16="http://schemas.microsoft.com/office/drawing/2014/main" val="320422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first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684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Sophomore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97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Judy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Senior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378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Watkins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Junior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802735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6535615" y="2605838"/>
            <a:ext cx="6009" cy="37094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956391" y="2605838"/>
            <a:ext cx="6009" cy="37094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81000" y="4434638"/>
            <a:ext cx="3276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4800" y="2057400"/>
            <a:ext cx="2820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Relational database table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8423" y="4604183"/>
            <a:ext cx="966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CSV file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038600" y="2057400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XML file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70785" y="2057400"/>
            <a:ext cx="110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JSON file</a:t>
            </a:r>
          </a:p>
        </p:txBody>
      </p:sp>
    </p:spTree>
    <p:extLst>
      <p:ext uri="{BB962C8B-B14F-4D97-AF65-F5344CB8AC3E}">
        <p14:creationId xmlns:p14="http://schemas.microsoft.com/office/powerpoint/2010/main" val="3444711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JSON and Web APIs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Application Program Interface (API)</a:t>
            </a:r>
          </a:p>
          <a:p>
            <a:pPr lvl="1"/>
            <a:r>
              <a:rPr lang="en-US" dirty="0"/>
              <a:t>Software that exposes functionality through a web interface</a:t>
            </a:r>
          </a:p>
          <a:p>
            <a:pPr lvl="1"/>
            <a:r>
              <a:rPr lang="en-US" dirty="0"/>
              <a:t>Use the language of web software to send and receive messages (and exchange data)</a:t>
            </a:r>
          </a:p>
          <a:p>
            <a:r>
              <a:rPr lang="en-US" dirty="0"/>
              <a:t>Some examples</a:t>
            </a:r>
          </a:p>
        </p:txBody>
      </p:sp>
      <p:pic>
        <p:nvPicPr>
          <p:cNvPr id="1026" name="Picture 2" descr="Image result for ven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7" y="4990702"/>
            <a:ext cx="842963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oogle ma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244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payp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24400"/>
            <a:ext cx="1366837" cy="13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instagram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245" y="4962120"/>
            <a:ext cx="871545" cy="87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twitter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70" y="4780925"/>
            <a:ext cx="1233934" cy="123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mage result for ibm watson ic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055" y="4899327"/>
            <a:ext cx="1789887" cy="101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930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r="6163"/>
          <a:stretch/>
        </p:blipFill>
        <p:spPr>
          <a:xfrm>
            <a:off x="3771900" y="1612462"/>
            <a:ext cx="5372100" cy="331269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API’s Case Study: UBER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08110" y="5455446"/>
            <a:ext cx="405603" cy="3661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Arial Black" panose="020B0A04020102020204" pitchFamily="34" charset="0"/>
              </a:rPr>
              <a:t>F</a:t>
            </a:r>
            <a:r>
              <a:rPr lang="en-US" sz="9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9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900" b="1" dirty="0">
                <a:latin typeface="Arial Black" panose="020B0A04020102020204" pitchFamily="34" charset="0"/>
              </a:rPr>
              <a:t>MIS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3022" y="5040363"/>
            <a:ext cx="4133918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75" dirty="0"/>
              <a:t>Source: https://www.okta.com/security-blog/2019/05/how-uber-takes-advantage-of-the-api-economy/</a:t>
            </a:r>
            <a:r>
              <a:rPr lang="en-US" sz="750" dirty="0"/>
              <a:t> </a:t>
            </a:r>
          </a:p>
        </p:txBody>
      </p:sp>
      <p:sp>
        <p:nvSpPr>
          <p:cNvPr id="24" name="Text Placeholder 1"/>
          <p:cNvSpPr>
            <a:spLocks noGrp="1"/>
          </p:cNvSpPr>
          <p:nvPr>
            <p:ph type="body" idx="1"/>
          </p:nvPr>
        </p:nvSpPr>
        <p:spPr>
          <a:xfrm>
            <a:off x="247479" y="2133838"/>
            <a:ext cx="4327787" cy="3195065"/>
          </a:xfrm>
        </p:spPr>
        <p:txBody>
          <a:bodyPr/>
          <a:lstStyle/>
          <a:p>
            <a:pPr marL="38100" indent="0">
              <a:buNone/>
            </a:pPr>
            <a:r>
              <a:rPr lang="en-US" dirty="0"/>
              <a:t>Requesting a ride?</a:t>
            </a:r>
          </a:p>
          <a:p>
            <a:r>
              <a:rPr lang="en-US" dirty="0"/>
              <a:t>Describe what happens...</a:t>
            </a:r>
          </a:p>
          <a:p>
            <a:pPr lvl="1"/>
            <a:r>
              <a:rPr lang="en-US" dirty="0"/>
              <a:t>What are these systems?</a:t>
            </a:r>
          </a:p>
          <a:p>
            <a:pPr lvl="1"/>
            <a:r>
              <a:rPr lang="en-US" dirty="0"/>
              <a:t>How do they work?</a:t>
            </a:r>
          </a:p>
        </p:txBody>
      </p:sp>
    </p:spTree>
    <p:extLst>
      <p:ext uri="{BB962C8B-B14F-4D97-AF65-F5344CB8AC3E}">
        <p14:creationId xmlns:p14="http://schemas.microsoft.com/office/powerpoint/2010/main" val="2702748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Requesting a web page</a:t>
            </a:r>
          </a:p>
        </p:txBody>
      </p:sp>
      <p:pic>
        <p:nvPicPr>
          <p:cNvPr id="4" name="Picture 2" descr="Image result for web browser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56" y="1257026"/>
            <a:ext cx="23145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database ser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781" y="1658506"/>
            <a:ext cx="1236856" cy="177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V="1">
            <a:off x="3346177" y="2110495"/>
            <a:ext cx="3160477" cy="263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346176" y="2587823"/>
            <a:ext cx="3160477" cy="26314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83660" y="1749623"/>
            <a:ext cx="26944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REQUEST: http://www.google.com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787" y="2855778"/>
            <a:ext cx="2234396" cy="15544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15130" y="2794806"/>
            <a:ext cx="995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RESPONSE: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1436" y="1277506"/>
            <a:ext cx="197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Google’s Web Server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8094" y="4678189"/>
            <a:ext cx="4117997" cy="19105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95800" y="4355068"/>
            <a:ext cx="1717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is really…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6860" y="4724400"/>
            <a:ext cx="2978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This is HTML and JavaScript and CSS. All you need to know is that the web server is sending back a lot of text that tells your web browser what to do.</a:t>
            </a:r>
          </a:p>
        </p:txBody>
      </p:sp>
    </p:spTree>
    <p:extLst>
      <p:ext uri="{BB962C8B-B14F-4D97-AF65-F5344CB8AC3E}">
        <p14:creationId xmlns:p14="http://schemas.microsoft.com/office/powerpoint/2010/main" val="1757863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JSON and web APIs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059363"/>
          </a:xfrm>
        </p:spPr>
        <p:txBody>
          <a:bodyPr/>
          <a:lstStyle/>
          <a:p>
            <a:r>
              <a:rPr lang="en-US" dirty="0"/>
              <a:t>For us, Web APIs are just a way of getting data</a:t>
            </a:r>
          </a:p>
          <a:p>
            <a:r>
              <a:rPr lang="en-US" dirty="0"/>
              <a:t>JSON is a popular format to package the data</a:t>
            </a:r>
          </a:p>
          <a:p>
            <a:endParaRPr lang="en-US" sz="1400" dirty="0"/>
          </a:p>
        </p:txBody>
      </p:sp>
      <p:pic>
        <p:nvPicPr>
          <p:cNvPr id="4" name="Picture 2" descr="Image result for web browser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43425"/>
            <a:ext cx="23145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57425"/>
            <a:ext cx="2811698" cy="2238375"/>
          </a:xfrm>
          <a:prstGeom prst="rect">
            <a:avLst/>
          </a:prstGeom>
        </p:spPr>
      </p:pic>
      <p:pic>
        <p:nvPicPr>
          <p:cNvPr id="2050" name="Picture 2" descr="Image result for database ser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744" y="2456418"/>
            <a:ext cx="1183802" cy="170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3773723" y="2993112"/>
            <a:ext cx="3160477" cy="263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97523" y="2420005"/>
            <a:ext cx="3182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SELECT </a:t>
            </a:r>
            <a:r>
              <a:rPr lang="en-US" sz="1400" dirty="0" err="1"/>
              <a:t>actor.first_name</a:t>
            </a:r>
            <a:r>
              <a:rPr lang="en-US" sz="1400" dirty="0"/>
              <a:t>, </a:t>
            </a:r>
            <a:r>
              <a:rPr lang="en-US" sz="1400" dirty="0" err="1"/>
              <a:t>actor.last_name</a:t>
            </a:r>
            <a:br>
              <a:rPr lang="en-US" sz="1400" dirty="0"/>
            </a:br>
            <a:r>
              <a:rPr lang="en-US" sz="1400" dirty="0"/>
              <a:t>FROM </a:t>
            </a:r>
            <a:r>
              <a:rPr lang="en-US" sz="1400" dirty="0" err="1"/>
              <a:t>moviedb.actor</a:t>
            </a:r>
            <a:r>
              <a:rPr lang="en-US" sz="1400" dirty="0"/>
              <a:t>;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773722" y="3705225"/>
            <a:ext cx="3160477" cy="26314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97523" y="3171825"/>
            <a:ext cx="3160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PENELOPE GUINESS, NICK WAHLBERG, ED CHASE, JENNIFER DAVIS….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785721" y="5307687"/>
            <a:ext cx="3160477" cy="263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85720" y="6019800"/>
            <a:ext cx="3160477" cy="26314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723204" y="4876800"/>
            <a:ext cx="3439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https://swapi.co/api/people/1/?format=json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657600" y="5486400"/>
            <a:ext cx="36295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{"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name":"Luke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Skywalker","height":"172","mass":"77",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"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hair_color":"blond","skin_color":"fair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“…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6896" y="2028825"/>
            <a:ext cx="2092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MySQL Database Server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75728" y="4343400"/>
            <a:ext cx="2092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Database Server with Web API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020460" y="6126163"/>
            <a:ext cx="2667000" cy="381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works…try it!</a:t>
            </a:r>
          </a:p>
        </p:txBody>
      </p:sp>
      <p:pic>
        <p:nvPicPr>
          <p:cNvPr id="22" name="Picture 2" descr="Image result for database ser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819" y="4938067"/>
            <a:ext cx="1183802" cy="170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51074" y="6507163"/>
            <a:ext cx="39754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Another example: https://openweathermap.org/api</a:t>
            </a:r>
          </a:p>
        </p:txBody>
      </p:sp>
    </p:spTree>
    <p:extLst>
      <p:ext uri="{BB962C8B-B14F-4D97-AF65-F5344CB8AC3E}">
        <p14:creationId xmlns:p14="http://schemas.microsoft.com/office/powerpoint/2010/main" val="3686395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512" y="261395"/>
            <a:ext cx="3719663" cy="1590785"/>
          </a:xfrm>
        </p:spPr>
        <p:txBody>
          <a:bodyPr>
            <a:noAutofit/>
          </a:bodyPr>
          <a:lstStyle/>
          <a:p>
            <a:pPr algn="l"/>
            <a:r>
              <a:rPr lang="en-US" sz="3200" i="1" dirty="0"/>
              <a:t>Applications</a:t>
            </a:r>
            <a:r>
              <a:rPr lang="en-US" sz="3200" dirty="0"/>
              <a:t> use APIs to communicate with each other by exchanging data</a:t>
            </a:r>
          </a:p>
        </p:txBody>
      </p:sp>
      <p:pic>
        <p:nvPicPr>
          <p:cNvPr id="4" name="Picture 2" descr="Image result for web browser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39537"/>
            <a:ext cx="2092712" cy="209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database ser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3122474"/>
            <a:ext cx="1236856" cy="177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database ser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3086734"/>
            <a:ext cx="1236856" cy="177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database ser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343" y="3050994"/>
            <a:ext cx="1236856" cy="177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2204206" y="3939221"/>
            <a:ext cx="814289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204206" y="4265474"/>
            <a:ext cx="814289" cy="1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46208" y="3939220"/>
            <a:ext cx="814289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446208" y="4265473"/>
            <a:ext cx="814289" cy="1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688210" y="3939219"/>
            <a:ext cx="814289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688210" y="4265472"/>
            <a:ext cx="814289" cy="1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90800" y="4951274"/>
            <a:ext cx="20662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Amazon.com web server</a:t>
            </a:r>
          </a:p>
          <a:p>
            <a:pPr algn="ctr"/>
            <a:r>
              <a:rPr lang="en-US" i="1" dirty="0"/>
              <a:t>serves the familiar web interface you know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72746" y="4951273"/>
            <a:ext cx="19505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Amazon.com application server</a:t>
            </a:r>
            <a:br>
              <a:rPr lang="en-US" dirty="0"/>
            </a:br>
            <a:r>
              <a:rPr lang="en-US" i="1" dirty="0"/>
              <a:t>processes orders, maintains your cart, and makes recommendations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8999" y="4951273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Amazon.com database server</a:t>
            </a:r>
          </a:p>
          <a:p>
            <a:pPr algn="ctr"/>
            <a:r>
              <a:rPr lang="en-US" i="1" dirty="0"/>
              <a:t>stores customer, product, and order data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8156" y="4951273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Your web browser</a:t>
            </a:r>
          </a:p>
          <a:p>
            <a:pPr algn="ctr"/>
            <a:r>
              <a:rPr lang="en-US" i="1" dirty="0"/>
              <a:t>on your phone, laptop, desktop computer</a:t>
            </a:r>
          </a:p>
        </p:txBody>
      </p:sp>
      <p:pic>
        <p:nvPicPr>
          <p:cNvPr id="25" name="Picture 2" descr="Image result for database ser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378011"/>
            <a:ext cx="1236856" cy="177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Image result for paypa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27" y="122852"/>
            <a:ext cx="1366837" cy="13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 flipV="1">
            <a:off x="5791200" y="2353738"/>
            <a:ext cx="0" cy="5849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096000" y="2353738"/>
            <a:ext cx="0" cy="584994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76541" y="2358207"/>
            <a:ext cx="2769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http://api.paypal.com/payments/...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73371" y="2365194"/>
            <a:ext cx="1046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APPROVED!</a:t>
            </a:r>
          </a:p>
        </p:txBody>
      </p:sp>
      <p:graphicFrame>
        <p:nvGraphicFramePr>
          <p:cNvPr id="12" name="Diagram 11"/>
          <p:cNvGraphicFramePr/>
          <p:nvPr/>
        </p:nvGraphicFramePr>
        <p:xfrm>
          <a:off x="7239000" y="431094"/>
          <a:ext cx="1748051" cy="172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0735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JSON and data analytics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JSON is just another data format</a:t>
            </a:r>
          </a:p>
          <a:p>
            <a:r>
              <a:rPr lang="en-US" dirty="0"/>
              <a:t>JSON files can be read by analytics software, including R</a:t>
            </a:r>
          </a:p>
          <a:p>
            <a:pPr lvl="1"/>
            <a:r>
              <a:rPr lang="en-US" dirty="0"/>
              <a:t>So can CSV files</a:t>
            </a:r>
          </a:p>
          <a:p>
            <a:pPr lvl="1"/>
            <a:r>
              <a:rPr lang="en-US" dirty="0"/>
              <a:t>And XML files</a:t>
            </a:r>
          </a:p>
          <a:p>
            <a:pPr lvl="1"/>
            <a:r>
              <a:rPr lang="en-US" dirty="0"/>
              <a:t>And Excel files</a:t>
            </a:r>
          </a:p>
        </p:txBody>
      </p:sp>
    </p:spTree>
    <p:extLst>
      <p:ext uri="{BB962C8B-B14F-4D97-AF65-F5344CB8AC3E}">
        <p14:creationId xmlns:p14="http://schemas.microsoft.com/office/powerpoint/2010/main" val="779744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8077200" cy="2384425"/>
          </a:xfrm>
        </p:spPr>
        <p:txBody>
          <a:bodyPr>
            <a:normAutofit/>
          </a:bodyPr>
          <a:lstStyle/>
          <a:p>
            <a:pPr algn="l"/>
            <a:r>
              <a:rPr lang="en-US" i="1" dirty="0"/>
              <a:t>NoSQL </a:t>
            </a:r>
            <a:br>
              <a:rPr lang="en-US" i="1" dirty="0"/>
            </a:br>
            <a:r>
              <a:rPr lang="en-US" i="1" dirty="0"/>
              <a:t>Part 1: Basic Queries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+mj-lt"/>
                <a:cs typeface="Myriad Arabic" panose="01010101010101010101" pitchFamily="50" charset="-78"/>
              </a:rPr>
              <a:t>MIS2502: Data Analytics</a:t>
            </a:r>
            <a:endParaRPr lang="en-US" sz="4000" dirty="0">
              <a:latin typeface="+mj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67000" y="5791200"/>
            <a:ext cx="64897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JaeHwuen Jung</a:t>
            </a:r>
            <a:b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jaejung@temple.edu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http://community.mis.temple.edu/jaejung</a:t>
            </a:r>
          </a:p>
        </p:txBody>
      </p:sp>
    </p:spTree>
    <p:extLst>
      <p:ext uri="{BB962C8B-B14F-4D97-AF65-F5344CB8AC3E}">
        <p14:creationId xmlns:p14="http://schemas.microsoft.com/office/powerpoint/2010/main" val="786831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NoSQL?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1676400"/>
            <a:ext cx="8686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/>
              <a:t>Stands for “Not Only SQL”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/>
              <a:t>Non-relational data storage systems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/>
              <a:t>Supports unstructured format (no fixed schema)</a:t>
            </a:r>
          </a:p>
          <a:p>
            <a:pPr>
              <a:spcBef>
                <a:spcPct val="20000"/>
              </a:spcBef>
            </a:pP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92391"/>
            <a:ext cx="932400" cy="77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5114940"/>
            <a:ext cx="2680650" cy="758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3829506"/>
            <a:ext cx="2340843" cy="806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5301600"/>
            <a:ext cx="2356982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0831" y="3682336"/>
            <a:ext cx="2097900" cy="505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1332" y="4483162"/>
            <a:ext cx="1518507" cy="10108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0550" y="5905746"/>
            <a:ext cx="2620800" cy="72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79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RDBMS?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1676400"/>
            <a:ext cx="8686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/>
              <a:t>Relational Databases – popular and commonly used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/>
              <a:t>Low Cost RDBMS alternatives (PostgreSQL, MySQL, </a:t>
            </a:r>
            <a:r>
              <a:rPr lang="en-US" sz="3000" dirty="0" err="1"/>
              <a:t>SQLLite</a:t>
            </a:r>
            <a:r>
              <a:rPr lang="en-US" sz="3000" dirty="0"/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/>
              <a:t>Supports Joins</a:t>
            </a:r>
          </a:p>
          <a:p>
            <a:pPr marL="914400" lvl="1" indent="-457200">
              <a:spcBef>
                <a:spcPct val="20000"/>
              </a:spcBef>
              <a:buFontTx/>
              <a:buChar char="-"/>
            </a:pPr>
            <a:r>
              <a:rPr lang="en-US" sz="3000" dirty="0"/>
              <a:t>across multiple tables allowing for </a:t>
            </a:r>
            <a:r>
              <a:rPr lang="en-US" sz="3000" dirty="0">
                <a:solidFill>
                  <a:srgbClr val="C00000"/>
                </a:solidFill>
              </a:rPr>
              <a:t>normalized</a:t>
            </a:r>
            <a:r>
              <a:rPr lang="en-US" sz="3000" dirty="0"/>
              <a:t> </a:t>
            </a:r>
          </a:p>
          <a:p>
            <a:pPr lvl="1">
              <a:spcBef>
                <a:spcPct val="20000"/>
              </a:spcBef>
            </a:pPr>
            <a:r>
              <a:rPr lang="en-US" sz="3000" dirty="0"/>
              <a:t>     forms of data to be stored </a:t>
            </a:r>
            <a:r>
              <a:rPr lang="en-US" sz="3000" dirty="0">
                <a:solidFill>
                  <a:srgbClr val="C00000"/>
                </a:solidFill>
              </a:rPr>
              <a:t>once</a:t>
            </a:r>
          </a:p>
        </p:txBody>
      </p:sp>
    </p:spTree>
    <p:extLst>
      <p:ext uri="{BB962C8B-B14F-4D97-AF65-F5344CB8AC3E}">
        <p14:creationId xmlns:p14="http://schemas.microsoft.com/office/powerpoint/2010/main" val="420606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Given a schema of a database, we now should be able to create a SQL statement (query) to answer a question</a:t>
            </a:r>
          </a:p>
          <a:p>
            <a:endParaRPr lang="en-US" dirty="0"/>
          </a:p>
          <a:p>
            <a:pPr lvl="0"/>
            <a:r>
              <a:rPr lang="en-US" dirty="0"/>
              <a:t>Understand how to use</a:t>
            </a:r>
          </a:p>
          <a:p>
            <a:pPr lvl="1"/>
            <a:r>
              <a:rPr lang="en-US" dirty="0"/>
              <a:t>SELECT … FROM …</a:t>
            </a:r>
          </a:p>
          <a:p>
            <a:pPr lvl="1"/>
            <a:r>
              <a:rPr lang="en-US" dirty="0"/>
              <a:t>DISTINCT</a:t>
            </a:r>
          </a:p>
          <a:p>
            <a:pPr lvl="1"/>
            <a:r>
              <a:rPr lang="en-US" dirty="0"/>
              <a:t>WHERE (and how to specify conditions)</a:t>
            </a:r>
          </a:p>
          <a:p>
            <a:pPr lvl="1"/>
            <a:r>
              <a:rPr lang="en-US" dirty="0"/>
              <a:t>AND/OR</a:t>
            </a:r>
          </a:p>
          <a:p>
            <a:pPr lvl="1"/>
            <a:r>
              <a:rPr lang="en-US" dirty="0"/>
              <a:t>ORDER BY (ASC/DESC)</a:t>
            </a:r>
          </a:p>
          <a:p>
            <a:pPr lvl="1"/>
            <a:r>
              <a:rPr lang="en-US" dirty="0"/>
              <a:t>Functions: COUNT, AVG, MIN, MAX, SUM</a:t>
            </a:r>
          </a:p>
          <a:p>
            <a:pPr lvl="1"/>
            <a:r>
              <a:rPr lang="en-US" dirty="0"/>
              <a:t>GROUP BY</a:t>
            </a:r>
          </a:p>
          <a:p>
            <a:pPr lvl="1"/>
            <a:r>
              <a:rPr lang="en-US" dirty="0"/>
              <a:t>LIMIT</a:t>
            </a:r>
          </a:p>
          <a:p>
            <a:pPr lvl="1"/>
            <a:r>
              <a:rPr lang="en-US" b="1" dirty="0"/>
              <a:t>Joins </a:t>
            </a:r>
            <a:r>
              <a:rPr lang="en-US" dirty="0"/>
              <a:t>(and differences between inner/outer join)</a:t>
            </a:r>
            <a:endParaRPr lang="en-US" b="1" dirty="0"/>
          </a:p>
          <a:p>
            <a:pPr lvl="1"/>
            <a:r>
              <a:rPr lang="en-US" b="1" strike="sngStrike" dirty="0" err="1"/>
              <a:t>Subselects</a:t>
            </a:r>
            <a:r>
              <a:rPr lang="en-US" dirty="0"/>
              <a:t>	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79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NoSQL?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1676400"/>
            <a:ext cx="8686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/>
              <a:t>Supports </a:t>
            </a:r>
            <a:r>
              <a:rPr lang="en-US" sz="3000" dirty="0">
                <a:solidFill>
                  <a:srgbClr val="C00000"/>
                </a:solidFill>
              </a:rPr>
              <a:t>semi-structured (unstructured) data</a:t>
            </a:r>
          </a:p>
          <a:p>
            <a:pPr marL="914400" lvl="1" indent="-457200">
              <a:spcBef>
                <a:spcPct val="20000"/>
              </a:spcBef>
              <a:buFontTx/>
              <a:buChar char="-"/>
            </a:pPr>
            <a:r>
              <a:rPr lang="en-US" sz="3000" dirty="0"/>
              <a:t>Unique data type extensions can be easily</a:t>
            </a:r>
            <a:br>
              <a:rPr lang="en-US" sz="3000" dirty="0"/>
            </a:br>
            <a:r>
              <a:rPr lang="en-US" sz="3000" dirty="0"/>
              <a:t>integrated into existing collections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/>
              <a:t>Handling “Big” data with better performance </a:t>
            </a:r>
          </a:p>
          <a:p>
            <a:pPr marL="914400" lvl="1" indent="-457200">
              <a:spcBef>
                <a:spcPct val="20000"/>
              </a:spcBef>
              <a:buFontTx/>
              <a:buChar char="-"/>
            </a:pPr>
            <a:r>
              <a:rPr lang="en-US" sz="3000" dirty="0"/>
              <a:t>RDBMS normalization and joins are powerful, but add up in cost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/>
              <a:t>Operational issues (scale, performance and availability)</a:t>
            </a:r>
          </a:p>
          <a:p>
            <a:pPr>
              <a:spcBef>
                <a:spcPct val="20000"/>
              </a:spcBef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998219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RDBMS vs NoSQL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078771"/>
              </p:ext>
            </p:extLst>
          </p:nvPr>
        </p:nvGraphicFramePr>
        <p:xfrm>
          <a:off x="1066800" y="1676400"/>
          <a:ext cx="7010400" cy="401445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14190987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606820938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RDBMS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NoSQL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1549117"/>
                  </a:ext>
                </a:extLst>
              </a:tr>
              <a:tr h="5575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Pre-defined</a:t>
                      </a:r>
                      <a:r>
                        <a:rPr lang="en-US" baseline="0" dirty="0"/>
                        <a:t> schema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Flexible schema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9605506"/>
                  </a:ext>
                </a:extLst>
              </a:tr>
              <a:tr h="7698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 is distributed</a:t>
                      </a:r>
                      <a:r>
                        <a:rPr lang="en-US" baseline="0" dirty="0"/>
                        <a:t> across multiple tables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 is typically nested</a:t>
                      </a:r>
                      <a:r>
                        <a:rPr lang="en-US" baseline="0" dirty="0"/>
                        <a:t> in a few collections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573918"/>
                  </a:ext>
                </a:extLst>
              </a:tr>
              <a:tr h="5575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Based</a:t>
                      </a:r>
                      <a:r>
                        <a:rPr lang="en-US" baseline="0" dirty="0"/>
                        <a:t> on relations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(Very few) relations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0225494"/>
                  </a:ext>
                </a:extLst>
              </a:tr>
              <a:tr h="9623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Vertical scaling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/>
                        <a:t>Horizontal/vertical scaling</a:t>
                      </a:r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2433455"/>
                  </a:ext>
                </a:extLst>
              </a:tr>
              <a:tr h="5575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 good for hierarchical 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Best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fit for hierarchical work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1862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129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Categories of NoSQL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121688"/>
            <a:ext cx="8534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Key-Value Data Store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Stores data in unique key-value pairs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Example: Dynamo, </a:t>
            </a:r>
            <a:r>
              <a:rPr lang="en-US" sz="2000" dirty="0" err="1"/>
              <a:t>Redis</a:t>
            </a:r>
            <a:endParaRPr lang="en-US" sz="2000" dirty="0"/>
          </a:p>
          <a:p>
            <a:endParaRPr lang="en-US" dirty="0">
              <a:solidFill>
                <a:srgbClr val="42494F"/>
              </a:solidFill>
              <a:latin typeface="Akzidenz Grotesk BQ Light"/>
            </a:endParaRPr>
          </a:p>
          <a:p>
            <a:r>
              <a:rPr lang="en-US" sz="2400" b="1" dirty="0"/>
              <a:t>Document Store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Stores data using JSON, XML, or BSON documents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Example: MongoDB, </a:t>
            </a:r>
            <a:r>
              <a:rPr lang="en-US" sz="2000" dirty="0" err="1"/>
              <a:t>Couchbase</a:t>
            </a:r>
            <a:endParaRPr lang="en-US" sz="2000" dirty="0"/>
          </a:p>
          <a:p>
            <a:endParaRPr lang="en-US" dirty="0">
              <a:solidFill>
                <a:srgbClr val="42494F"/>
              </a:solidFill>
              <a:latin typeface="Akzidenz Grotesk BQ Light"/>
            </a:endParaRPr>
          </a:p>
          <a:p>
            <a:r>
              <a:rPr lang="en-US" sz="2400" b="1" dirty="0"/>
              <a:t>Column Database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Uses flat structure, but with keys stored in columns rather than rows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Example: Cassandra, </a:t>
            </a:r>
            <a:r>
              <a:rPr lang="en-US" sz="2000" dirty="0" err="1"/>
              <a:t>Hbase</a:t>
            </a:r>
            <a:endParaRPr lang="en-US" sz="2000" dirty="0"/>
          </a:p>
          <a:p>
            <a:endParaRPr lang="en-US" dirty="0">
              <a:solidFill>
                <a:srgbClr val="42494F"/>
              </a:solidFill>
              <a:latin typeface="Akzidenz Grotesk BQ Light"/>
            </a:endParaRPr>
          </a:p>
          <a:p>
            <a:r>
              <a:rPr lang="en-US" sz="2400" b="1" dirty="0"/>
              <a:t>Graph Database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Uses edges and nodes to represent and store data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Example: Neo4j, </a:t>
            </a:r>
            <a:r>
              <a:rPr lang="en-US" sz="2000" dirty="0" err="1"/>
              <a:t>JanusGraph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13382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NoSQL vs RDBMS – How to pick?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3400" dirty="0"/>
              <a:t>Nature of data </a:t>
            </a:r>
          </a:p>
          <a:p>
            <a:pPr lvl="1"/>
            <a:r>
              <a:rPr lang="en-US" sz="3000" dirty="0"/>
              <a:t>Row/column (structured)</a:t>
            </a:r>
          </a:p>
          <a:p>
            <a:pPr lvl="1"/>
            <a:r>
              <a:rPr lang="en-US" sz="3000" dirty="0"/>
              <a:t>Unstructured, complex which needs nesting</a:t>
            </a:r>
            <a:endParaRPr lang="en-US" sz="3400" dirty="0"/>
          </a:p>
          <a:p>
            <a:r>
              <a:rPr lang="en-US" sz="3400" dirty="0"/>
              <a:t>Schema</a:t>
            </a:r>
          </a:p>
          <a:p>
            <a:pPr lvl="1"/>
            <a:r>
              <a:rPr lang="en-US" sz="3000" dirty="0"/>
              <a:t>Static: RDBMS, Dynamic: NoSQL</a:t>
            </a:r>
            <a:endParaRPr lang="en-US" sz="3400" dirty="0"/>
          </a:p>
          <a:p>
            <a:r>
              <a:rPr lang="en-US" sz="3400" dirty="0"/>
              <a:t>Self contained: NoSQL, Joins: RDBMS</a:t>
            </a:r>
          </a:p>
          <a:p>
            <a:r>
              <a:rPr lang="en-US" sz="3400" dirty="0"/>
              <a:t>Flexibility of query </a:t>
            </a:r>
          </a:p>
          <a:p>
            <a:pPr lvl="1"/>
            <a:r>
              <a:rPr lang="en-US" sz="3000" dirty="0"/>
              <a:t>RDBMS: Joins allow for flexibility</a:t>
            </a:r>
          </a:p>
          <a:p>
            <a:pPr lvl="1"/>
            <a:r>
              <a:rPr lang="en-US" sz="3000" dirty="0"/>
              <a:t>NoSQL: Duplication of data, implement joins in middle-ware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53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MongoDB?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7239000" cy="3810000"/>
          </a:xfrm>
        </p:spPr>
        <p:txBody>
          <a:bodyPr>
            <a:normAutofit/>
          </a:bodyPr>
          <a:lstStyle/>
          <a:p>
            <a:r>
              <a:rPr lang="en-US" dirty="0"/>
              <a:t>MongoDB is </a:t>
            </a:r>
          </a:p>
          <a:p>
            <a:pPr lvl="1"/>
            <a:r>
              <a:rPr lang="en-US" dirty="0"/>
              <a:t>Created by 10gen </a:t>
            </a:r>
          </a:p>
          <a:p>
            <a:pPr marL="457200" lvl="1" indent="0">
              <a:buNone/>
            </a:pPr>
            <a:r>
              <a:rPr lang="en-US" dirty="0"/>
              <a:t>    (term coined from hu</a:t>
            </a:r>
            <a:r>
              <a:rPr lang="en-US" b="1" dirty="0">
                <a:solidFill>
                  <a:srgbClr val="C00000"/>
                </a:solidFill>
              </a:rPr>
              <a:t>mongo</a:t>
            </a:r>
            <a:r>
              <a:rPr lang="en-US" dirty="0"/>
              <a:t>us)</a:t>
            </a:r>
          </a:p>
          <a:p>
            <a:pPr lvl="1"/>
            <a:r>
              <a:rPr lang="en-US" dirty="0"/>
              <a:t>an open source, document-oriented database designed </a:t>
            </a:r>
          </a:p>
          <a:p>
            <a:pPr lvl="1"/>
            <a:r>
              <a:rPr lang="en-US" dirty="0"/>
              <a:t>stores BSON (JSON-like) documents</a:t>
            </a:r>
          </a:p>
          <a:p>
            <a:pPr lvl="1"/>
            <a:r>
              <a:rPr lang="en-US" dirty="0"/>
              <a:t>Schema-less</a:t>
            </a:r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52600"/>
            <a:ext cx="3352800" cy="9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01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914400" y="1143000"/>
            <a:ext cx="7467600" cy="259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MongoDB Database</a:t>
            </a:r>
            <a:br>
              <a:rPr lang="en-US" dirty="0"/>
            </a:b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914400" y="990600"/>
            <a:ext cx="7467600" cy="399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Database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91953" y="1676400"/>
            <a:ext cx="28956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491953" y="1524000"/>
            <a:ext cx="2895600" cy="304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Collection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876800" y="1676400"/>
            <a:ext cx="28956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876800" y="1524000"/>
            <a:ext cx="2895600" cy="304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Collection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911053" y="1981200"/>
            <a:ext cx="2057400" cy="3349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Document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911053" y="2514600"/>
            <a:ext cx="2057400" cy="3349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Document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911053" y="3048000"/>
            <a:ext cx="2057400" cy="3349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Document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301953" y="1981200"/>
            <a:ext cx="2057400" cy="3349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Document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301953" y="2514600"/>
            <a:ext cx="2057400" cy="3349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Document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0200" y="3907536"/>
          <a:ext cx="6096000" cy="286512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14190987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06820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RDBMS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MongoDB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549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Database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605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Collection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292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Column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7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Document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225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Join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/>
                        <a:t>Embedded Document</a:t>
                      </a:r>
                    </a:p>
                    <a:p>
                      <a:pPr algn="ctr"/>
                      <a:r>
                        <a:rPr lang="en-US" sz="1800" u="none" strike="noStrike" kern="1200" baseline="0" dirty="0"/>
                        <a:t>Linking across Document</a:t>
                      </a:r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433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/>
                        <a:t>Foreign Key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/>
                        <a:t>Reference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862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5936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-28575"/>
            <a:ext cx="8229600" cy="1143000"/>
          </a:xfrm>
        </p:spPr>
        <p:txBody>
          <a:bodyPr/>
          <a:lstStyle/>
          <a:p>
            <a:r>
              <a:rPr lang="en-US" dirty="0"/>
              <a:t>Dataset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29326"/>
            <a:ext cx="4724400" cy="5580437"/>
          </a:xfrm>
          <a:prstGeom prst="rect">
            <a:avLst/>
          </a:prstGeom>
        </p:spPr>
      </p:pic>
      <p:sp>
        <p:nvSpPr>
          <p:cNvPr id="17" name="Right Brace 16"/>
          <p:cNvSpPr/>
          <p:nvPr/>
        </p:nvSpPr>
        <p:spPr>
          <a:xfrm>
            <a:off x="5562600" y="4724400"/>
            <a:ext cx="304800" cy="101033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991225" y="484693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JSON object</a:t>
            </a:r>
          </a:p>
        </p:txBody>
      </p:sp>
      <p:sp>
        <p:nvSpPr>
          <p:cNvPr id="19" name="Right Brace 18"/>
          <p:cNvSpPr/>
          <p:nvPr/>
        </p:nvSpPr>
        <p:spPr>
          <a:xfrm>
            <a:off x="5562600" y="2560778"/>
            <a:ext cx="304800" cy="140352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962650" y="2939372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JSON array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609600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inherit"/>
              </a:rPr>
              <a:t>salesdb.sales</a:t>
            </a:r>
            <a:endParaRPr lang="en-US" dirty="0"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33699972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-285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Return the Specified Fields</a:t>
            </a:r>
          </a:p>
        </p:txBody>
      </p:sp>
      <p:sp>
        <p:nvSpPr>
          <p:cNvPr id="3" name="Rectangle 2"/>
          <p:cNvSpPr/>
          <p:nvPr/>
        </p:nvSpPr>
        <p:spPr>
          <a:xfrm>
            <a:off x="540486" y="1295400"/>
            <a:ext cx="81011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Select </a:t>
            </a:r>
            <a:r>
              <a:rPr lang="en-US" sz="2800" dirty="0">
                <a:solidFill>
                  <a:srgbClr val="C00000"/>
                </a:solidFill>
              </a:rPr>
              <a:t>$project</a:t>
            </a:r>
            <a:r>
              <a:rPr lang="en-US" sz="2800" dirty="0"/>
              <a:t> stage and copy the following expression into the panel: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2971800"/>
            <a:ext cx="82590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operation corresponds to the following SQL statement: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3506" y="4058572"/>
            <a:ext cx="788944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SELECT items, </a:t>
            </a:r>
            <a:r>
              <a:rPr lang="en-US" sz="2600" dirty="0" err="1">
                <a:solidFill>
                  <a:srgbClr val="00B050"/>
                </a:solidFill>
              </a:rPr>
              <a:t>storeLocation</a:t>
            </a:r>
            <a:r>
              <a:rPr lang="en-US" sz="2600" dirty="0">
                <a:solidFill>
                  <a:srgbClr val="00B050"/>
                </a:solidFill>
              </a:rPr>
              <a:t>, customer </a:t>
            </a:r>
          </a:p>
          <a:p>
            <a:r>
              <a:rPr lang="en-US" sz="2600" dirty="0">
                <a:solidFill>
                  <a:srgbClr val="00B050"/>
                </a:solidFill>
              </a:rPr>
              <a:t>FROM </a:t>
            </a:r>
            <a:r>
              <a:rPr lang="en-US" sz="2600" dirty="0" err="1">
                <a:solidFill>
                  <a:srgbClr val="00B050"/>
                </a:solidFill>
              </a:rPr>
              <a:t>salesdb.sales</a:t>
            </a:r>
            <a:r>
              <a:rPr lang="en-US" sz="2600" dirty="0">
                <a:solidFill>
                  <a:srgbClr val="00B050"/>
                </a:solidFill>
              </a:rPr>
              <a:t>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0600" y="2362200"/>
            <a:ext cx="75461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$project:   {   items: 1, </a:t>
            </a:r>
            <a:r>
              <a:rPr lang="en-US" sz="2600" dirty="0" err="1">
                <a:solidFill>
                  <a:srgbClr val="0070C0"/>
                </a:solidFill>
              </a:rPr>
              <a:t>storeLocation</a:t>
            </a:r>
            <a:r>
              <a:rPr lang="en-US" sz="2600" dirty="0">
                <a:solidFill>
                  <a:srgbClr val="0070C0"/>
                </a:solidFill>
              </a:rPr>
              <a:t>: 1, customer: 1   }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81BC3ABB-52C1-4806-9A08-6D29E4BDCDE5}"/>
              </a:ext>
            </a:extLst>
          </p:cNvPr>
          <p:cNvSpPr/>
          <p:nvPr/>
        </p:nvSpPr>
        <p:spPr>
          <a:xfrm>
            <a:off x="990599" y="5084995"/>
            <a:ext cx="7344699" cy="108720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 _id field is, by default, included in the output documents. You can remove by setting the field to 0.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9933" y="6339938"/>
            <a:ext cx="541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Ref: https://docs.atlas.mongodb.com/data-explorer/cloud-agg-pipeline</a:t>
            </a:r>
          </a:p>
        </p:txBody>
      </p:sp>
    </p:spTree>
    <p:extLst>
      <p:ext uri="{BB962C8B-B14F-4D97-AF65-F5344CB8AC3E}">
        <p14:creationId xmlns:p14="http://schemas.microsoft.com/office/powerpoint/2010/main" val="9985387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-285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Specify Equality Condition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76250" y="1241956"/>
            <a:ext cx="83162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C00000"/>
                </a:solidFill>
              </a:rPr>
              <a:t>$match</a:t>
            </a:r>
            <a:r>
              <a:rPr lang="en-US" sz="2800" dirty="0"/>
              <a:t> stage filters the documents to pass only the  </a:t>
            </a:r>
          </a:p>
          <a:p>
            <a:r>
              <a:rPr lang="en-US" sz="2800" dirty="0"/>
              <a:t>     documents that match the specified condition(s)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140" y="3352800"/>
            <a:ext cx="82590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below code corresponds to the following SQL statement: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90599" y="5881810"/>
            <a:ext cx="7344699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$match work as WHERE statement in a SQL query.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599" y="4309690"/>
            <a:ext cx="509133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$match:    { </a:t>
            </a:r>
            <a:r>
              <a:rPr lang="en-US" sz="2600" dirty="0" err="1">
                <a:solidFill>
                  <a:srgbClr val="0070C0"/>
                </a:solidFill>
              </a:rPr>
              <a:t>storeLocation</a:t>
            </a:r>
            <a:r>
              <a:rPr lang="en-US" sz="2600" dirty="0">
                <a:solidFill>
                  <a:srgbClr val="0070C0"/>
                </a:solidFill>
              </a:rPr>
              <a:t>: "Seattle"}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25957" y="4897352"/>
            <a:ext cx="788944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SELECT items, </a:t>
            </a:r>
            <a:r>
              <a:rPr lang="en-US" sz="2600" dirty="0" err="1">
                <a:solidFill>
                  <a:srgbClr val="00B050"/>
                </a:solidFill>
              </a:rPr>
              <a:t>storeLocation</a:t>
            </a:r>
            <a:r>
              <a:rPr lang="en-US" sz="2600" dirty="0">
                <a:solidFill>
                  <a:srgbClr val="00B050"/>
                </a:solidFill>
              </a:rPr>
              <a:t>, customer </a:t>
            </a:r>
          </a:p>
          <a:p>
            <a:r>
              <a:rPr lang="en-US" sz="2600" dirty="0">
                <a:solidFill>
                  <a:srgbClr val="00B050"/>
                </a:solidFill>
              </a:rPr>
              <a:t>FROM </a:t>
            </a:r>
            <a:r>
              <a:rPr lang="en-US" sz="2600" dirty="0" err="1">
                <a:solidFill>
                  <a:srgbClr val="00B050"/>
                </a:solidFill>
              </a:rPr>
              <a:t>salesdb.sales</a:t>
            </a:r>
            <a:r>
              <a:rPr lang="en-US" sz="2600" dirty="0">
                <a:solidFill>
                  <a:srgbClr val="00B050"/>
                </a:solidFill>
              </a:rPr>
              <a:t> WHERE </a:t>
            </a:r>
            <a:r>
              <a:rPr lang="en-US" sz="2600" dirty="0" err="1">
                <a:solidFill>
                  <a:srgbClr val="00B050"/>
                </a:solidFill>
              </a:rPr>
              <a:t>storeLocation</a:t>
            </a:r>
            <a:r>
              <a:rPr lang="en-US" sz="2600" dirty="0">
                <a:solidFill>
                  <a:srgbClr val="00B050"/>
                </a:solidFill>
              </a:rPr>
              <a:t> = “Seattle”;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3056" y="2784157"/>
            <a:ext cx="64121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C00000"/>
                </a:solidFill>
              </a:rPr>
              <a:t>$match:   {   &lt;field1&gt;: &lt;value1&gt;, ... }</a:t>
            </a:r>
            <a:endParaRPr lang="en-US" sz="2600" dirty="0"/>
          </a:p>
        </p:txBody>
      </p:sp>
      <p:sp>
        <p:nvSpPr>
          <p:cNvPr id="19" name="Rectangle 18"/>
          <p:cNvSpPr/>
          <p:nvPr/>
        </p:nvSpPr>
        <p:spPr>
          <a:xfrm>
            <a:off x="487504" y="2305087"/>
            <a:ext cx="16809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 Syntax :</a:t>
            </a:r>
          </a:p>
        </p:txBody>
      </p:sp>
    </p:spTree>
    <p:extLst>
      <p:ext uri="{BB962C8B-B14F-4D97-AF65-F5344CB8AC3E}">
        <p14:creationId xmlns:p14="http://schemas.microsoft.com/office/powerpoint/2010/main" val="27706339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22" y="3172531"/>
            <a:ext cx="8096250" cy="823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-285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Compass vs MongoDB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592EB9-F189-494C-9BC5-FFC155E611E3}"/>
              </a:ext>
            </a:extLst>
          </p:cNvPr>
          <p:cNvSpPr/>
          <p:nvPr/>
        </p:nvSpPr>
        <p:spPr>
          <a:xfrm>
            <a:off x="540486" y="990600"/>
            <a:ext cx="8101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Compass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CADFEE-3021-4CF1-9248-84BB179880D0}"/>
              </a:ext>
            </a:extLst>
          </p:cNvPr>
          <p:cNvSpPr/>
          <p:nvPr/>
        </p:nvSpPr>
        <p:spPr>
          <a:xfrm>
            <a:off x="540486" y="2514600"/>
            <a:ext cx="8101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MongoDB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3B5329-F007-4D7F-9AF0-6CE210651984}"/>
              </a:ext>
            </a:extLst>
          </p:cNvPr>
          <p:cNvSpPr/>
          <p:nvPr/>
        </p:nvSpPr>
        <p:spPr>
          <a:xfrm>
            <a:off x="637022" y="4827345"/>
            <a:ext cx="837049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>
                <a:solidFill>
                  <a:srgbClr val="0070C0"/>
                </a:solidFill>
              </a:rPr>
              <a:t>db.sales.aggregate</a:t>
            </a:r>
            <a:r>
              <a:rPr lang="en-US" sz="2600" dirty="0">
                <a:solidFill>
                  <a:srgbClr val="0070C0"/>
                </a:solidFill>
              </a:rPr>
              <a:t>{ </a:t>
            </a:r>
          </a:p>
          <a:p>
            <a:r>
              <a:rPr lang="en-US" sz="2600" dirty="0">
                <a:solidFill>
                  <a:srgbClr val="0070C0"/>
                </a:solidFill>
              </a:rPr>
              <a:t>                  [{ $project: {items: 1,storeLocation:1,customer:1}}, </a:t>
            </a:r>
          </a:p>
          <a:p>
            <a:r>
              <a:rPr lang="en-US" sz="2600" dirty="0">
                <a:solidFill>
                  <a:srgbClr val="0070C0"/>
                </a:solidFill>
              </a:rPr>
              <a:t>                   { $match: {</a:t>
            </a:r>
            <a:r>
              <a:rPr lang="en-US" sz="2600" dirty="0" err="1">
                <a:solidFill>
                  <a:srgbClr val="0070C0"/>
                </a:solidFill>
              </a:rPr>
              <a:t>storeLocation</a:t>
            </a:r>
            <a:r>
              <a:rPr lang="en-US" sz="2600" dirty="0">
                <a:solidFill>
                  <a:srgbClr val="0070C0"/>
                </a:solidFill>
              </a:rPr>
              <a:t>: "Seattle"}}] </a:t>
            </a:r>
          </a:p>
          <a:p>
            <a:r>
              <a:rPr lang="en-US" sz="2600" dirty="0">
                <a:solidFill>
                  <a:srgbClr val="0070C0"/>
                </a:solidFill>
              </a:rPr>
              <a:t>                    }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25CDDA-FA59-479E-85EB-515ADD1608DB}"/>
              </a:ext>
            </a:extLst>
          </p:cNvPr>
          <p:cNvSpPr/>
          <p:nvPr/>
        </p:nvSpPr>
        <p:spPr>
          <a:xfrm>
            <a:off x="912095" y="1496110"/>
            <a:ext cx="75461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$project:   { items: 1, </a:t>
            </a:r>
            <a:r>
              <a:rPr lang="en-US" sz="2600" dirty="0" err="1">
                <a:solidFill>
                  <a:srgbClr val="0070C0"/>
                </a:solidFill>
              </a:rPr>
              <a:t>storeLocation</a:t>
            </a:r>
            <a:r>
              <a:rPr lang="en-US" sz="2600" dirty="0">
                <a:solidFill>
                  <a:srgbClr val="0070C0"/>
                </a:solidFill>
              </a:rPr>
              <a:t>: 1, customer: 1   }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0BF9DC-ABDC-4558-B931-528F5E6ED8AA}"/>
              </a:ext>
            </a:extLst>
          </p:cNvPr>
          <p:cNvSpPr/>
          <p:nvPr/>
        </p:nvSpPr>
        <p:spPr>
          <a:xfrm>
            <a:off x="912095" y="1933158"/>
            <a:ext cx="50849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$match:    { </a:t>
            </a:r>
            <a:r>
              <a:rPr lang="en-US" sz="2600" dirty="0" err="1">
                <a:solidFill>
                  <a:srgbClr val="0070C0"/>
                </a:solidFill>
              </a:rPr>
              <a:t>storeLocation</a:t>
            </a:r>
            <a:r>
              <a:rPr lang="en-US" sz="2600" dirty="0">
                <a:solidFill>
                  <a:srgbClr val="0070C0"/>
                </a:solidFill>
              </a:rPr>
              <a:t>: "Seattle"}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6BEE8B-498F-4241-A486-55C9AD1E79CC}"/>
              </a:ext>
            </a:extLst>
          </p:cNvPr>
          <p:cNvSpPr/>
          <p:nvPr/>
        </p:nvSpPr>
        <p:spPr>
          <a:xfrm>
            <a:off x="3886200" y="3518208"/>
            <a:ext cx="654493" cy="3142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3B5329-F007-4D7F-9AF0-6CE210651984}"/>
              </a:ext>
            </a:extLst>
          </p:cNvPr>
          <p:cNvSpPr/>
          <p:nvPr/>
        </p:nvSpPr>
        <p:spPr>
          <a:xfrm>
            <a:off x="773506" y="4152759"/>
            <a:ext cx="837049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Click </a:t>
            </a:r>
            <a:r>
              <a:rPr lang="en-US" sz="2600" dirty="0">
                <a:solidFill>
                  <a:srgbClr val="C00000"/>
                </a:solidFill>
              </a:rPr>
              <a:t>Export To Language</a:t>
            </a:r>
            <a:r>
              <a:rPr lang="en-US" sz="2600" dirty="0"/>
              <a:t> to see the code.</a:t>
            </a:r>
          </a:p>
        </p:txBody>
      </p:sp>
    </p:spTree>
    <p:extLst>
      <p:ext uri="{BB962C8B-B14F-4D97-AF65-F5344CB8AC3E}">
        <p14:creationId xmlns:p14="http://schemas.microsoft.com/office/powerpoint/2010/main" val="2979307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927225"/>
          </a:xfrm>
        </p:spPr>
        <p:txBody>
          <a:bodyPr>
            <a:normAutofit/>
          </a:bodyPr>
          <a:lstStyle/>
          <a:p>
            <a:pPr algn="l"/>
            <a:r>
              <a:rPr lang="en-US" i="1" dirty="0"/>
              <a:t>Working with semi-structured data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  <a:cs typeface="Myriad Arabic" panose="01010101010101010101" pitchFamily="50" charset="-78"/>
              </a:rPr>
              <a:t>MIS2502: Data Analytics</a:t>
            </a:r>
            <a:endParaRPr lang="en-US" sz="4000" dirty="0">
              <a:latin typeface="+mj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67000" y="5791200"/>
            <a:ext cx="64897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>
                <a:solidFill>
                  <a:schemeClr val="tx1">
                    <a:lumMod val="50000"/>
                    <a:lumOff val="50000"/>
                  </a:schemeClr>
                </a:solidFill>
              </a:rPr>
              <a:t>JaeHwuen Jung</a:t>
            </a:r>
            <a:br>
              <a:rPr lang="en-US" sz="2400" b="1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jaejung@temple.edu</a:t>
            </a:r>
            <a:b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http://community.mis.temple.edu/jaejung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1414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-285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Specify Conditions Using Operators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7800" y="321058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corresponds to the following SQL statement: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66800" y="2767964"/>
            <a:ext cx="470417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$match:    {  price:  {  $</a:t>
            </a:r>
            <a:r>
              <a:rPr lang="en-US" sz="2600" dirty="0" err="1">
                <a:solidFill>
                  <a:srgbClr val="0070C0"/>
                </a:solidFill>
              </a:rPr>
              <a:t>gt</a:t>
            </a:r>
            <a:r>
              <a:rPr lang="en-US" sz="2600" dirty="0">
                <a:solidFill>
                  <a:srgbClr val="0070C0"/>
                </a:solidFill>
              </a:rPr>
              <a:t>: 200  }  }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1140" y="3886200"/>
            <a:ext cx="755643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SELECT * FROM MIS2502.sales </a:t>
            </a:r>
          </a:p>
          <a:p>
            <a:r>
              <a:rPr lang="en-US" sz="2600" dirty="0">
                <a:solidFill>
                  <a:srgbClr val="00B050"/>
                </a:solidFill>
              </a:rPr>
              <a:t>                             WHERE price &gt; 200;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70359" y="1547664"/>
            <a:ext cx="75972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C00000"/>
                </a:solidFill>
              </a:rPr>
              <a:t>$match:   { &lt;field1&gt;: { &lt;operator1&gt;: &lt;value1&gt; }, ... }</a:t>
            </a:r>
            <a:endParaRPr lang="en-US" sz="2600" dirty="0"/>
          </a:p>
        </p:txBody>
      </p:sp>
      <p:sp>
        <p:nvSpPr>
          <p:cNvPr id="15" name="Rectangle 14"/>
          <p:cNvSpPr/>
          <p:nvPr/>
        </p:nvSpPr>
        <p:spPr>
          <a:xfrm>
            <a:off x="429768" y="990600"/>
            <a:ext cx="1599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Syntax 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60523F9-A3B2-4547-A372-97C7E69D0862}"/>
              </a:ext>
            </a:extLst>
          </p:cNvPr>
          <p:cNvGraphicFramePr>
            <a:graphicFrameLocks noGrp="1"/>
          </p:cNvGraphicFramePr>
          <p:nvPr/>
        </p:nvGraphicFramePr>
        <p:xfrm>
          <a:off x="870358" y="5010000"/>
          <a:ext cx="720684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042">
                  <a:extLst>
                    <a:ext uri="{9D8B030D-6E8A-4147-A177-3AD203B41FA5}">
                      <a16:colId xmlns:a16="http://schemas.microsoft.com/office/drawing/2014/main" val="65248016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52265646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831349760"/>
                    </a:ext>
                  </a:extLst>
                </a:gridCol>
                <a:gridCol w="2362199">
                  <a:extLst>
                    <a:ext uri="{9D8B030D-6E8A-4147-A177-3AD203B41FA5}">
                      <a16:colId xmlns:a16="http://schemas.microsoft.com/office/drawing/2014/main" val="1783190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31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$eq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equal 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 than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93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</a:t>
                      </a:r>
                      <a:r>
                        <a:rPr lang="en-US" dirty="0" err="1"/>
                        <a:t>gt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greater than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lte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 than or equal 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795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</a:t>
                      </a:r>
                      <a:r>
                        <a:rPr lang="en-US" dirty="0" err="1"/>
                        <a:t>gte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greater than or equal 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equal 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23807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25734" y="2274698"/>
            <a:ext cx="6941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For example,</a:t>
            </a:r>
          </a:p>
        </p:txBody>
      </p:sp>
    </p:spTree>
    <p:extLst>
      <p:ext uri="{BB962C8B-B14F-4D97-AF65-F5344CB8AC3E}">
        <p14:creationId xmlns:p14="http://schemas.microsoft.com/office/powerpoint/2010/main" val="23724887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Does order matter?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592EB9-F189-494C-9BC5-FFC155E611E3}"/>
              </a:ext>
            </a:extLst>
          </p:cNvPr>
          <p:cNvSpPr/>
          <p:nvPr/>
        </p:nvSpPr>
        <p:spPr>
          <a:xfrm>
            <a:off x="540486" y="1524000"/>
            <a:ext cx="81011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 happens when we type in the following code? What happens when we switch the order of $project and $match?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D88E33-E99A-4DBB-B516-6311D68538B0}"/>
              </a:ext>
            </a:extLst>
          </p:cNvPr>
          <p:cNvSpPr/>
          <p:nvPr/>
        </p:nvSpPr>
        <p:spPr>
          <a:xfrm>
            <a:off x="990600" y="2971800"/>
            <a:ext cx="75461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$ project:   { items: 1, </a:t>
            </a:r>
            <a:r>
              <a:rPr lang="en-US" sz="2600" dirty="0" err="1">
                <a:solidFill>
                  <a:srgbClr val="0070C0"/>
                </a:solidFill>
              </a:rPr>
              <a:t>storeLocation</a:t>
            </a:r>
            <a:r>
              <a:rPr lang="en-US" sz="2600" dirty="0">
                <a:solidFill>
                  <a:srgbClr val="0070C0"/>
                </a:solidFill>
              </a:rPr>
              <a:t>: 1, customer: 1   }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D9BDFC-B4DB-4A84-BA0D-56BF73D51544}"/>
              </a:ext>
            </a:extLst>
          </p:cNvPr>
          <p:cNvSpPr/>
          <p:nvPr/>
        </p:nvSpPr>
        <p:spPr>
          <a:xfrm>
            <a:off x="990600" y="3429000"/>
            <a:ext cx="470417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$ match:    {  price:  {  $</a:t>
            </a:r>
            <a:r>
              <a:rPr lang="en-US" sz="2600" dirty="0" err="1">
                <a:solidFill>
                  <a:srgbClr val="0070C0"/>
                </a:solidFill>
              </a:rPr>
              <a:t>gt</a:t>
            </a:r>
            <a:r>
              <a:rPr lang="en-US" sz="2600" dirty="0">
                <a:solidFill>
                  <a:srgbClr val="0070C0"/>
                </a:solidFill>
              </a:rPr>
              <a:t>: 200  }  }</a:t>
            </a: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E1791FF3-819A-42A2-B8B7-7ABC5BC189F4}"/>
              </a:ext>
            </a:extLst>
          </p:cNvPr>
          <p:cNvSpPr/>
          <p:nvPr/>
        </p:nvSpPr>
        <p:spPr>
          <a:xfrm>
            <a:off x="899650" y="4378642"/>
            <a:ext cx="7344699" cy="164115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Unlike SQL, in the aggregation pipeline, each stage transforms the documents as they pass through the pipeline. Therefore, order matters!!!</a:t>
            </a:r>
          </a:p>
        </p:txBody>
      </p:sp>
    </p:spTree>
    <p:extLst>
      <p:ext uri="{BB962C8B-B14F-4D97-AF65-F5344CB8AC3E}">
        <p14:creationId xmlns:p14="http://schemas.microsoft.com/office/powerpoint/2010/main" val="22027599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76250" y="4762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AND </a:t>
            </a:r>
            <a:r>
              <a:rPr lang="en-US" dirty="0" err="1"/>
              <a:t>and</a:t>
            </a:r>
            <a:r>
              <a:rPr lang="en-US" dirty="0"/>
              <a:t> OR Conditions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7200" y="2326303"/>
            <a:ext cx="84163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C00000"/>
                </a:solidFill>
              </a:rPr>
              <a:t>$and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and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C00000"/>
                </a:solidFill>
              </a:rPr>
              <a:t>$or</a:t>
            </a:r>
            <a:r>
              <a:rPr lang="en-US" altLang="en-US" sz="2800" dirty="0"/>
              <a:t> operator performs a logical operation on an array of two or more &lt;conditions&gt;. 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580101" y="4837093"/>
            <a:ext cx="82590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operation corresponds to the following SQL statement: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62000" y="3260229"/>
            <a:ext cx="825909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$match: { $and: [</a:t>
            </a:r>
          </a:p>
          <a:p>
            <a:r>
              <a:rPr lang="en-US" sz="2600" dirty="0">
                <a:solidFill>
                  <a:srgbClr val="0070C0"/>
                </a:solidFill>
              </a:rPr>
              <a:t>                              { price: { $</a:t>
            </a:r>
            <a:r>
              <a:rPr lang="en-US" sz="2600" dirty="0" err="1">
                <a:solidFill>
                  <a:srgbClr val="0070C0"/>
                </a:solidFill>
              </a:rPr>
              <a:t>gt</a:t>
            </a:r>
            <a:r>
              <a:rPr lang="en-US" sz="2600" dirty="0">
                <a:solidFill>
                  <a:srgbClr val="0070C0"/>
                </a:solidFill>
              </a:rPr>
              <a:t>: 180} } , </a:t>
            </a:r>
          </a:p>
          <a:p>
            <a:r>
              <a:rPr lang="en-US" sz="2600" dirty="0">
                <a:solidFill>
                  <a:srgbClr val="0070C0"/>
                </a:solidFill>
              </a:rPr>
              <a:t>                              { </a:t>
            </a:r>
            <a:r>
              <a:rPr lang="en-US" sz="2600" dirty="0" err="1">
                <a:solidFill>
                  <a:srgbClr val="0070C0"/>
                </a:solidFill>
              </a:rPr>
              <a:t>storeLocation</a:t>
            </a:r>
            <a:r>
              <a:rPr lang="en-US" sz="2600" dirty="0">
                <a:solidFill>
                  <a:srgbClr val="0070C0"/>
                </a:solidFill>
              </a:rPr>
              <a:t>: "Seattle"}</a:t>
            </a:r>
          </a:p>
          <a:p>
            <a:r>
              <a:rPr lang="en-US" sz="2600" dirty="0">
                <a:solidFill>
                  <a:srgbClr val="0070C0"/>
                </a:solidFill>
              </a:rPr>
              <a:t>                              ]}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77065" y="5813048"/>
            <a:ext cx="755643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SELECT * FROM </a:t>
            </a:r>
            <a:r>
              <a:rPr lang="en-US" sz="2600" dirty="0" err="1">
                <a:solidFill>
                  <a:srgbClr val="00B050"/>
                </a:solidFill>
              </a:rPr>
              <a:t>salesDB.sales</a:t>
            </a:r>
            <a:r>
              <a:rPr lang="en-US" sz="2600" dirty="0">
                <a:solidFill>
                  <a:srgbClr val="00B050"/>
                </a:solidFill>
              </a:rPr>
              <a:t> </a:t>
            </a:r>
          </a:p>
          <a:p>
            <a:r>
              <a:rPr lang="en-US" sz="2600" dirty="0">
                <a:solidFill>
                  <a:srgbClr val="00B050"/>
                </a:solidFill>
              </a:rPr>
              <a:t>WHERE price &gt; 180 AND </a:t>
            </a:r>
            <a:r>
              <a:rPr lang="en-US" sz="2600" dirty="0" err="1">
                <a:solidFill>
                  <a:srgbClr val="00B050"/>
                </a:solidFill>
              </a:rPr>
              <a:t>storeLocation</a:t>
            </a:r>
            <a:r>
              <a:rPr lang="en-US" sz="2600" dirty="0">
                <a:solidFill>
                  <a:srgbClr val="00B050"/>
                </a:solidFill>
              </a:rPr>
              <a:t> = “Seattle”;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D20A941-B93C-439A-85BC-294E549C7B9A}"/>
              </a:ext>
            </a:extLst>
          </p:cNvPr>
          <p:cNvSpPr/>
          <p:nvPr/>
        </p:nvSpPr>
        <p:spPr>
          <a:xfrm>
            <a:off x="634279" y="1629697"/>
            <a:ext cx="850972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C00000"/>
                </a:solidFill>
              </a:rPr>
              <a:t>$match: { $and(or) : [ { &lt;condition1&gt; }, { &lt;condition2&gt; } , …} ] }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38B382-A386-4C69-B4E1-CE3EE0129D69}"/>
              </a:ext>
            </a:extLst>
          </p:cNvPr>
          <p:cNvSpPr/>
          <p:nvPr/>
        </p:nvSpPr>
        <p:spPr>
          <a:xfrm>
            <a:off x="429768" y="1066800"/>
            <a:ext cx="1599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Syntax :</a:t>
            </a:r>
          </a:p>
        </p:txBody>
      </p:sp>
    </p:spTree>
    <p:extLst>
      <p:ext uri="{BB962C8B-B14F-4D97-AF65-F5344CB8AC3E}">
        <p14:creationId xmlns:p14="http://schemas.microsoft.com/office/powerpoint/2010/main" val="13985660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-285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Sort Results</a:t>
            </a:r>
          </a:p>
        </p:txBody>
      </p:sp>
      <p:sp>
        <p:nvSpPr>
          <p:cNvPr id="6" name="Rectangle 5"/>
          <p:cNvSpPr/>
          <p:nvPr/>
        </p:nvSpPr>
        <p:spPr>
          <a:xfrm>
            <a:off x="580101" y="3165157"/>
            <a:ext cx="82590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operation corresponds to the following SQL statement: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06314" y="2317804"/>
            <a:ext cx="249619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$sort:  { price: 1 }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77065" y="4308157"/>
            <a:ext cx="75564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SELECT * FROM </a:t>
            </a:r>
            <a:r>
              <a:rPr lang="en-US" sz="2600" dirty="0" err="1">
                <a:solidFill>
                  <a:srgbClr val="00B050"/>
                </a:solidFill>
              </a:rPr>
              <a:t>salesDB.sales</a:t>
            </a:r>
            <a:r>
              <a:rPr lang="en-US" sz="2600" dirty="0">
                <a:solidFill>
                  <a:srgbClr val="00B050"/>
                </a:solidFill>
              </a:rPr>
              <a:t> ORDER By price ASC;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12498D-C6D7-43F9-B82C-EB0A627915EC}"/>
              </a:ext>
            </a:extLst>
          </p:cNvPr>
          <p:cNvSpPr/>
          <p:nvPr/>
        </p:nvSpPr>
        <p:spPr>
          <a:xfrm>
            <a:off x="646775" y="1114425"/>
            <a:ext cx="81257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Using </a:t>
            </a:r>
            <a:r>
              <a:rPr lang="en-US" sz="2800" dirty="0">
                <a:solidFill>
                  <a:srgbClr val="C00000"/>
                </a:solidFill>
              </a:rPr>
              <a:t>$sort</a:t>
            </a:r>
            <a:r>
              <a:rPr lang="en-US" sz="2800" dirty="0"/>
              <a:t> stage, we can specify the sort order of the returned documents.</a:t>
            </a: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EFFA1485-B480-4497-B4E5-0405459C9674}"/>
              </a:ext>
            </a:extLst>
          </p:cNvPr>
          <p:cNvSpPr/>
          <p:nvPr/>
        </p:nvSpPr>
        <p:spPr>
          <a:xfrm>
            <a:off x="877065" y="5281635"/>
            <a:ext cx="7344699" cy="10032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can set the field to 1 (-1), to specify ascending (descending) order for a field,.</a:t>
            </a:r>
          </a:p>
        </p:txBody>
      </p:sp>
    </p:spTree>
    <p:extLst>
      <p:ext uri="{BB962C8B-B14F-4D97-AF65-F5344CB8AC3E}">
        <p14:creationId xmlns:p14="http://schemas.microsoft.com/office/powerpoint/2010/main" val="5664142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-285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Limit Results</a:t>
            </a:r>
          </a:p>
        </p:txBody>
      </p:sp>
      <p:sp>
        <p:nvSpPr>
          <p:cNvPr id="6" name="Rectangle 5"/>
          <p:cNvSpPr/>
          <p:nvPr/>
        </p:nvSpPr>
        <p:spPr>
          <a:xfrm>
            <a:off x="580101" y="3165157"/>
            <a:ext cx="82590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operation corresponds to the following SQL statement: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06314" y="2317804"/>
            <a:ext cx="137088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$limit: 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77065" y="4308157"/>
            <a:ext cx="75564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SELECT * FROM </a:t>
            </a:r>
            <a:r>
              <a:rPr lang="en-US" sz="2600" dirty="0" err="1">
                <a:solidFill>
                  <a:srgbClr val="00B050"/>
                </a:solidFill>
              </a:rPr>
              <a:t>salesDB.sales</a:t>
            </a:r>
            <a:r>
              <a:rPr lang="en-US" sz="2600" dirty="0">
                <a:solidFill>
                  <a:srgbClr val="00B050"/>
                </a:solidFill>
              </a:rPr>
              <a:t> LIMIT 3;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12498D-C6D7-43F9-B82C-EB0A627915EC}"/>
              </a:ext>
            </a:extLst>
          </p:cNvPr>
          <p:cNvSpPr/>
          <p:nvPr/>
        </p:nvSpPr>
        <p:spPr>
          <a:xfrm>
            <a:off x="646775" y="1114425"/>
            <a:ext cx="81257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Using </a:t>
            </a:r>
            <a:r>
              <a:rPr lang="en-US" sz="2800" dirty="0">
                <a:solidFill>
                  <a:srgbClr val="C00000"/>
                </a:solidFill>
              </a:rPr>
              <a:t>$limit</a:t>
            </a:r>
            <a:r>
              <a:rPr lang="en-US" sz="2800" dirty="0"/>
              <a:t> stage, we can specify the number of the returned documents.</a:t>
            </a: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EFFA1485-B480-4497-B4E5-0405459C9674}"/>
              </a:ext>
            </a:extLst>
          </p:cNvPr>
          <p:cNvSpPr/>
          <p:nvPr/>
        </p:nvSpPr>
        <p:spPr>
          <a:xfrm>
            <a:off x="877065" y="5281635"/>
            <a:ext cx="7344699" cy="10032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So, what may happen if we put $limit on the first stage?</a:t>
            </a:r>
          </a:p>
        </p:txBody>
      </p:sp>
    </p:spTree>
    <p:extLst>
      <p:ext uri="{BB962C8B-B14F-4D97-AF65-F5344CB8AC3E}">
        <p14:creationId xmlns:p14="http://schemas.microsoft.com/office/powerpoint/2010/main" val="40754379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6250" y="-285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Aggregation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6128" y="4800600"/>
            <a:ext cx="88686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     corresponds to the following SQL statement: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0358" y="5321477"/>
            <a:ext cx="755643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SELECT </a:t>
            </a:r>
            <a:r>
              <a:rPr lang="en-US" sz="2600" dirty="0" err="1">
                <a:solidFill>
                  <a:srgbClr val="00B050"/>
                </a:solidFill>
              </a:rPr>
              <a:t>purchaseMethod</a:t>
            </a:r>
            <a:r>
              <a:rPr lang="en-US" sz="2600" dirty="0">
                <a:solidFill>
                  <a:srgbClr val="00B050"/>
                </a:solidFill>
              </a:rPr>
              <a:t>, sum(price) as </a:t>
            </a:r>
            <a:r>
              <a:rPr lang="en-US" sz="2600" dirty="0" err="1">
                <a:solidFill>
                  <a:srgbClr val="00B050"/>
                </a:solidFill>
              </a:rPr>
              <a:t>totalprice</a:t>
            </a:r>
            <a:r>
              <a:rPr lang="en-US" sz="2600" dirty="0">
                <a:solidFill>
                  <a:srgbClr val="00B050"/>
                </a:solidFill>
              </a:rPr>
              <a:t> </a:t>
            </a:r>
          </a:p>
          <a:p>
            <a:r>
              <a:rPr lang="en-US" sz="2600" dirty="0">
                <a:solidFill>
                  <a:srgbClr val="00B050"/>
                </a:solidFill>
              </a:rPr>
              <a:t>FROM </a:t>
            </a:r>
            <a:r>
              <a:rPr lang="en-US" sz="2600" dirty="0" err="1">
                <a:solidFill>
                  <a:srgbClr val="00B050"/>
                </a:solidFill>
              </a:rPr>
              <a:t>salesDB.sales</a:t>
            </a:r>
            <a:r>
              <a:rPr lang="en-US" sz="2600" dirty="0">
                <a:solidFill>
                  <a:srgbClr val="00B050"/>
                </a:solidFill>
              </a:rPr>
              <a:t>  </a:t>
            </a:r>
          </a:p>
          <a:p>
            <a:r>
              <a:rPr lang="en-US" sz="2600" dirty="0">
                <a:solidFill>
                  <a:srgbClr val="00B050"/>
                </a:solidFill>
              </a:rPr>
              <a:t>Group by </a:t>
            </a:r>
            <a:r>
              <a:rPr lang="en-US" sz="2600" dirty="0" err="1">
                <a:solidFill>
                  <a:srgbClr val="00B050"/>
                </a:solidFill>
              </a:rPr>
              <a:t>purchaseMethod</a:t>
            </a:r>
            <a:r>
              <a:rPr lang="en-US" sz="2600" dirty="0">
                <a:solidFill>
                  <a:srgbClr val="00B050"/>
                </a:solidFill>
              </a:rPr>
              <a:t>;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20A941-B93C-439A-85BC-294E549C7B9A}"/>
              </a:ext>
            </a:extLst>
          </p:cNvPr>
          <p:cNvSpPr/>
          <p:nvPr/>
        </p:nvSpPr>
        <p:spPr>
          <a:xfrm>
            <a:off x="870358" y="2993648"/>
            <a:ext cx="774024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C00000"/>
                </a:solidFill>
              </a:rPr>
              <a:t>$group: { _id: &lt;expression&gt;, &lt;field1&gt;: { &lt;accumulator1&gt; : &lt;expression1&gt; }, ... }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F38B382-A386-4C69-B4E1-CE3EE0129D69}"/>
              </a:ext>
            </a:extLst>
          </p:cNvPr>
          <p:cNvSpPr/>
          <p:nvPr/>
        </p:nvSpPr>
        <p:spPr>
          <a:xfrm>
            <a:off x="429768" y="2436584"/>
            <a:ext cx="1599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Syntax 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7200" y="1066800"/>
            <a:ext cx="84163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C00000"/>
                </a:solidFill>
              </a:rPr>
              <a:t>$group</a:t>
            </a:r>
            <a:r>
              <a:rPr lang="en-US" altLang="en-US" sz="2800" dirty="0"/>
              <a:t> documents by some specified expression and outputs to the next stage a document for each distinct grouping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609600" y="3927157"/>
            <a:ext cx="557627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$group:  { _id: "$</a:t>
            </a:r>
            <a:r>
              <a:rPr lang="en-US" sz="2600" dirty="0" err="1">
                <a:solidFill>
                  <a:srgbClr val="0070C0"/>
                </a:solidFill>
              </a:rPr>
              <a:t>purchaseMethod</a:t>
            </a:r>
            <a:r>
              <a:rPr lang="en-US" sz="2600" dirty="0">
                <a:solidFill>
                  <a:srgbClr val="0070C0"/>
                </a:solidFill>
              </a:rPr>
              <a:t>", </a:t>
            </a:r>
          </a:p>
          <a:p>
            <a:r>
              <a:rPr lang="en-US" sz="2600" dirty="0">
                <a:solidFill>
                  <a:srgbClr val="0070C0"/>
                </a:solidFill>
              </a:rPr>
              <a:t>                  </a:t>
            </a:r>
            <a:r>
              <a:rPr lang="en-US" sz="2600" dirty="0" err="1">
                <a:solidFill>
                  <a:srgbClr val="0070C0"/>
                </a:solidFill>
              </a:rPr>
              <a:t>totalprice</a:t>
            </a:r>
            <a:r>
              <a:rPr lang="en-US" sz="2600" dirty="0">
                <a:solidFill>
                  <a:srgbClr val="0070C0"/>
                </a:solidFill>
              </a:rPr>
              <a:t>: { $sum: "$price"}  }</a:t>
            </a:r>
          </a:p>
        </p:txBody>
      </p:sp>
    </p:spTree>
    <p:extLst>
      <p:ext uri="{BB962C8B-B14F-4D97-AF65-F5344CB8AC3E}">
        <p14:creationId xmlns:p14="http://schemas.microsoft.com/office/powerpoint/2010/main" val="37326348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6250" y="-285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Aggregation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200" y="4266188"/>
            <a:ext cx="88686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     corresponds to the following SQL statement: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7200" y="1219200"/>
            <a:ext cx="84163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/>
              <a:t>Similar to </a:t>
            </a:r>
            <a:r>
              <a:rPr lang="en-US" altLang="en-US" sz="2800" dirty="0">
                <a:solidFill>
                  <a:srgbClr val="C00000"/>
                </a:solidFill>
              </a:rPr>
              <a:t>GROUP BY</a:t>
            </a:r>
            <a:r>
              <a:rPr lang="en-US" altLang="en-US" sz="2800" dirty="0"/>
              <a:t> in SQL, the output documents can contain computed filed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877065" y="2173307"/>
            <a:ext cx="5404749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$group:  { _id: "$</a:t>
            </a:r>
            <a:r>
              <a:rPr lang="en-US" sz="2600" dirty="0" err="1">
                <a:solidFill>
                  <a:srgbClr val="0070C0"/>
                </a:solidFill>
              </a:rPr>
              <a:t>purchaseMethod</a:t>
            </a:r>
            <a:r>
              <a:rPr lang="en-US" sz="2600" dirty="0">
                <a:solidFill>
                  <a:srgbClr val="0070C0"/>
                </a:solidFill>
              </a:rPr>
              <a:t>", </a:t>
            </a:r>
          </a:p>
          <a:p>
            <a:r>
              <a:rPr lang="en-US" sz="2600" dirty="0">
                <a:solidFill>
                  <a:srgbClr val="0070C0"/>
                </a:solidFill>
              </a:rPr>
              <a:t>                  </a:t>
            </a:r>
            <a:r>
              <a:rPr lang="en-US" sz="2600" dirty="0" err="1">
                <a:solidFill>
                  <a:srgbClr val="0070C0"/>
                </a:solidFill>
              </a:rPr>
              <a:t>totalprice</a:t>
            </a:r>
            <a:r>
              <a:rPr lang="en-US" sz="2600" dirty="0">
                <a:solidFill>
                  <a:srgbClr val="0070C0"/>
                </a:solidFill>
              </a:rPr>
              <a:t>: { $sum: "$price"},</a:t>
            </a:r>
          </a:p>
          <a:p>
            <a:r>
              <a:rPr lang="en-US" sz="2600" dirty="0">
                <a:solidFill>
                  <a:srgbClr val="0070C0"/>
                </a:solidFill>
              </a:rPr>
              <a:t>                  </a:t>
            </a:r>
            <a:r>
              <a:rPr lang="en-US" sz="2600" dirty="0" err="1">
                <a:solidFill>
                  <a:srgbClr val="0070C0"/>
                </a:solidFill>
              </a:rPr>
              <a:t>avgprice</a:t>
            </a:r>
            <a:r>
              <a:rPr lang="en-US" sz="2600" dirty="0">
                <a:solidFill>
                  <a:srgbClr val="0070C0"/>
                </a:solidFill>
              </a:rPr>
              <a:t>: { $</a:t>
            </a:r>
            <a:r>
              <a:rPr lang="en-US" sz="2600" dirty="0" err="1">
                <a:solidFill>
                  <a:srgbClr val="0070C0"/>
                </a:solidFill>
              </a:rPr>
              <a:t>avg</a:t>
            </a:r>
            <a:r>
              <a:rPr lang="en-US" sz="2600" dirty="0">
                <a:solidFill>
                  <a:srgbClr val="0070C0"/>
                </a:solidFill>
              </a:rPr>
              <a:t>: "$price"},</a:t>
            </a:r>
          </a:p>
          <a:p>
            <a:r>
              <a:rPr lang="en-US" sz="2600" dirty="0">
                <a:solidFill>
                  <a:srgbClr val="0070C0"/>
                </a:solidFill>
              </a:rPr>
              <a:t>                  </a:t>
            </a:r>
            <a:r>
              <a:rPr lang="en-US" sz="2600" dirty="0" err="1">
                <a:solidFill>
                  <a:srgbClr val="0070C0"/>
                </a:solidFill>
              </a:rPr>
              <a:t>maxprice</a:t>
            </a:r>
            <a:r>
              <a:rPr lang="en-US" sz="2600" dirty="0">
                <a:solidFill>
                  <a:srgbClr val="0070C0"/>
                </a:solidFill>
              </a:rPr>
              <a:t>: { $max: "$price"},</a:t>
            </a:r>
          </a:p>
          <a:p>
            <a:r>
              <a:rPr lang="en-US" sz="2600" dirty="0">
                <a:solidFill>
                  <a:srgbClr val="0070C0"/>
                </a:solidFill>
              </a:rPr>
              <a:t>                  number: { $sum:1} }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4712374"/>
            <a:ext cx="755643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SELECT </a:t>
            </a:r>
            <a:r>
              <a:rPr lang="en-US" sz="2600" dirty="0" err="1">
                <a:solidFill>
                  <a:srgbClr val="00B050"/>
                </a:solidFill>
              </a:rPr>
              <a:t>purchaseMethod</a:t>
            </a:r>
            <a:r>
              <a:rPr lang="en-US" sz="2600" dirty="0">
                <a:solidFill>
                  <a:srgbClr val="00B050"/>
                </a:solidFill>
              </a:rPr>
              <a:t>, sum(price) as </a:t>
            </a:r>
            <a:r>
              <a:rPr lang="en-US" sz="2600" dirty="0" err="1">
                <a:solidFill>
                  <a:srgbClr val="00B050"/>
                </a:solidFill>
              </a:rPr>
              <a:t>totalprice</a:t>
            </a:r>
            <a:r>
              <a:rPr lang="en-US" sz="2600" dirty="0">
                <a:solidFill>
                  <a:srgbClr val="00B050"/>
                </a:solidFill>
              </a:rPr>
              <a:t>, </a:t>
            </a:r>
          </a:p>
          <a:p>
            <a:r>
              <a:rPr lang="en-US" sz="2600" dirty="0" err="1">
                <a:solidFill>
                  <a:srgbClr val="00B050"/>
                </a:solidFill>
              </a:rPr>
              <a:t>avg</a:t>
            </a:r>
            <a:r>
              <a:rPr lang="en-US" sz="2600" dirty="0">
                <a:solidFill>
                  <a:srgbClr val="00B050"/>
                </a:solidFill>
              </a:rPr>
              <a:t>(price) as </a:t>
            </a:r>
            <a:r>
              <a:rPr lang="en-US" sz="2600" dirty="0" err="1">
                <a:solidFill>
                  <a:srgbClr val="00B050"/>
                </a:solidFill>
              </a:rPr>
              <a:t>avgprice</a:t>
            </a:r>
            <a:r>
              <a:rPr lang="en-US" sz="2600" dirty="0">
                <a:solidFill>
                  <a:srgbClr val="00B050"/>
                </a:solidFill>
              </a:rPr>
              <a:t>, max(price) as </a:t>
            </a:r>
            <a:r>
              <a:rPr lang="en-US" sz="2600" dirty="0" err="1">
                <a:solidFill>
                  <a:srgbClr val="00B050"/>
                </a:solidFill>
              </a:rPr>
              <a:t>maxprice</a:t>
            </a:r>
            <a:r>
              <a:rPr lang="en-US" sz="2600" dirty="0">
                <a:solidFill>
                  <a:srgbClr val="00B050"/>
                </a:solidFill>
              </a:rPr>
              <a:t>, count(price) as number </a:t>
            </a:r>
          </a:p>
          <a:p>
            <a:r>
              <a:rPr lang="en-US" sz="2600" dirty="0">
                <a:solidFill>
                  <a:srgbClr val="00B050"/>
                </a:solidFill>
              </a:rPr>
              <a:t>FROM </a:t>
            </a:r>
            <a:r>
              <a:rPr lang="en-US" sz="2600" dirty="0" err="1">
                <a:solidFill>
                  <a:srgbClr val="00B050"/>
                </a:solidFill>
              </a:rPr>
              <a:t>salesDB.sales</a:t>
            </a:r>
            <a:r>
              <a:rPr lang="en-US" sz="2600" dirty="0">
                <a:solidFill>
                  <a:srgbClr val="00B050"/>
                </a:solidFill>
              </a:rPr>
              <a:t>  </a:t>
            </a:r>
          </a:p>
          <a:p>
            <a:r>
              <a:rPr lang="en-US" sz="2600" dirty="0">
                <a:solidFill>
                  <a:srgbClr val="00B050"/>
                </a:solidFill>
              </a:rPr>
              <a:t>Group by </a:t>
            </a:r>
            <a:r>
              <a:rPr lang="en-US" sz="2600" dirty="0" err="1">
                <a:solidFill>
                  <a:srgbClr val="00B050"/>
                </a:solidFill>
              </a:rPr>
              <a:t>purchaseMethod</a:t>
            </a:r>
            <a:r>
              <a:rPr lang="en-US" sz="2600" dirty="0">
                <a:solidFill>
                  <a:srgbClr val="00B050"/>
                </a:solidFill>
              </a:rPr>
              <a:t>;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998720" y="5638800"/>
            <a:ext cx="4114800" cy="103511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In $group, we use </a:t>
            </a:r>
            <a:r>
              <a:rPr lang="en-US" sz="2000" b="1" dirty="0">
                <a:solidFill>
                  <a:srgbClr val="FFFF00"/>
                </a:solidFill>
              </a:rPr>
              <a:t>$sum: 1</a:t>
            </a:r>
            <a:r>
              <a:rPr lang="en-US" sz="2000" dirty="0">
                <a:solidFill>
                  <a:schemeClr val="bg1"/>
                </a:solidFill>
              </a:rPr>
              <a:t> to count the number of documents.</a:t>
            </a:r>
          </a:p>
        </p:txBody>
      </p:sp>
      <p:sp>
        <p:nvSpPr>
          <p:cNvPr id="12" name="Freeform 11"/>
          <p:cNvSpPr/>
          <p:nvPr/>
        </p:nvSpPr>
        <p:spPr>
          <a:xfrm rot="16818508" flipH="1">
            <a:off x="5857137" y="3144287"/>
            <a:ext cx="1092736" cy="3302255"/>
          </a:xfrm>
          <a:custGeom>
            <a:avLst/>
            <a:gdLst>
              <a:gd name="connsiteX0" fmla="*/ 494684 w 494684"/>
              <a:gd name="connsiteY0" fmla="*/ 866899 h 866899"/>
              <a:gd name="connsiteX1" fmla="*/ 43422 w 494684"/>
              <a:gd name="connsiteY1" fmla="*/ 676894 h 866899"/>
              <a:gd name="connsiteX2" fmla="*/ 43422 w 494684"/>
              <a:gd name="connsiteY2" fmla="*/ 0 h 86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684" h="866899">
                <a:moveTo>
                  <a:pt x="494684" y="866899"/>
                </a:moveTo>
                <a:cubicBezTo>
                  <a:pt x="306658" y="844138"/>
                  <a:pt x="118632" y="821377"/>
                  <a:pt x="43422" y="676894"/>
                </a:cubicBezTo>
                <a:cubicBezTo>
                  <a:pt x="-31788" y="532411"/>
                  <a:pt x="5817" y="266205"/>
                  <a:pt x="43422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18573717">
            <a:off x="4400599" y="5619680"/>
            <a:ext cx="373699" cy="758206"/>
          </a:xfrm>
          <a:custGeom>
            <a:avLst/>
            <a:gdLst>
              <a:gd name="connsiteX0" fmla="*/ 494684 w 494684"/>
              <a:gd name="connsiteY0" fmla="*/ 866899 h 866899"/>
              <a:gd name="connsiteX1" fmla="*/ 43422 w 494684"/>
              <a:gd name="connsiteY1" fmla="*/ 676894 h 866899"/>
              <a:gd name="connsiteX2" fmla="*/ 43422 w 494684"/>
              <a:gd name="connsiteY2" fmla="*/ 0 h 86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684" h="866899">
                <a:moveTo>
                  <a:pt x="494684" y="866899"/>
                </a:moveTo>
                <a:cubicBezTo>
                  <a:pt x="306658" y="844138"/>
                  <a:pt x="118632" y="821377"/>
                  <a:pt x="43422" y="676894"/>
                </a:cubicBezTo>
                <a:cubicBezTo>
                  <a:pt x="-31788" y="532411"/>
                  <a:pt x="5817" y="266205"/>
                  <a:pt x="43422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27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6250" y="-285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Group by null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201" y="4814352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     corresponds to the following SQL statement: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7200" y="1219200"/>
            <a:ext cx="84163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Grouping _id with null will calculate the total price and the average quantity as well as counts for all documents in the collection.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2604195"/>
            <a:ext cx="5404749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$group:  { _id: </a:t>
            </a:r>
            <a:r>
              <a:rPr lang="en-US" sz="2600" b="1" dirty="0">
                <a:solidFill>
                  <a:srgbClr val="0070C0"/>
                </a:solidFill>
              </a:rPr>
              <a:t>null</a:t>
            </a:r>
            <a:r>
              <a:rPr lang="en-US" sz="2600" dirty="0">
                <a:solidFill>
                  <a:srgbClr val="0070C0"/>
                </a:solidFill>
              </a:rPr>
              <a:t>, </a:t>
            </a:r>
          </a:p>
          <a:p>
            <a:r>
              <a:rPr lang="en-US" sz="2600" dirty="0">
                <a:solidFill>
                  <a:srgbClr val="0070C0"/>
                </a:solidFill>
              </a:rPr>
              <a:t>                  </a:t>
            </a:r>
            <a:r>
              <a:rPr lang="en-US" sz="2600" dirty="0" err="1">
                <a:solidFill>
                  <a:srgbClr val="0070C0"/>
                </a:solidFill>
              </a:rPr>
              <a:t>totalprice</a:t>
            </a:r>
            <a:r>
              <a:rPr lang="en-US" sz="2600" dirty="0">
                <a:solidFill>
                  <a:srgbClr val="0070C0"/>
                </a:solidFill>
              </a:rPr>
              <a:t>: { $sum: "$price"},</a:t>
            </a:r>
          </a:p>
          <a:p>
            <a:r>
              <a:rPr lang="en-US" sz="2600" dirty="0">
                <a:solidFill>
                  <a:srgbClr val="0070C0"/>
                </a:solidFill>
              </a:rPr>
              <a:t>                  </a:t>
            </a:r>
            <a:r>
              <a:rPr lang="en-US" sz="2600" dirty="0" err="1">
                <a:solidFill>
                  <a:srgbClr val="0070C0"/>
                </a:solidFill>
              </a:rPr>
              <a:t>avgprice</a:t>
            </a:r>
            <a:r>
              <a:rPr lang="en-US" sz="2600" dirty="0">
                <a:solidFill>
                  <a:srgbClr val="0070C0"/>
                </a:solidFill>
              </a:rPr>
              <a:t>: { $</a:t>
            </a:r>
            <a:r>
              <a:rPr lang="en-US" sz="2600" dirty="0" err="1">
                <a:solidFill>
                  <a:srgbClr val="0070C0"/>
                </a:solidFill>
              </a:rPr>
              <a:t>avg</a:t>
            </a:r>
            <a:r>
              <a:rPr lang="en-US" sz="2600" dirty="0">
                <a:solidFill>
                  <a:srgbClr val="0070C0"/>
                </a:solidFill>
              </a:rPr>
              <a:t>: "$price"},</a:t>
            </a:r>
          </a:p>
          <a:p>
            <a:r>
              <a:rPr lang="en-US" sz="2600" dirty="0">
                <a:solidFill>
                  <a:srgbClr val="0070C0"/>
                </a:solidFill>
              </a:rPr>
              <a:t>                  </a:t>
            </a:r>
            <a:r>
              <a:rPr lang="en-US" sz="2600" dirty="0" err="1">
                <a:solidFill>
                  <a:srgbClr val="0070C0"/>
                </a:solidFill>
              </a:rPr>
              <a:t>maxprice</a:t>
            </a:r>
            <a:r>
              <a:rPr lang="en-US" sz="2600" dirty="0">
                <a:solidFill>
                  <a:srgbClr val="0070C0"/>
                </a:solidFill>
              </a:rPr>
              <a:t>: { $max: "$price"},</a:t>
            </a:r>
          </a:p>
          <a:p>
            <a:r>
              <a:rPr lang="en-US" sz="2600" dirty="0">
                <a:solidFill>
                  <a:srgbClr val="0070C0"/>
                </a:solidFill>
              </a:rPr>
              <a:t>                  number: { $sum:1} }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5260538"/>
            <a:ext cx="755643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SELECT sum(price) as </a:t>
            </a:r>
            <a:r>
              <a:rPr lang="en-US" sz="2600" dirty="0" err="1">
                <a:solidFill>
                  <a:srgbClr val="00B050"/>
                </a:solidFill>
              </a:rPr>
              <a:t>totalprice</a:t>
            </a:r>
            <a:r>
              <a:rPr lang="en-US" sz="2600" dirty="0">
                <a:solidFill>
                  <a:srgbClr val="00B050"/>
                </a:solidFill>
              </a:rPr>
              <a:t>, </a:t>
            </a:r>
            <a:r>
              <a:rPr lang="en-US" sz="2600" dirty="0" err="1">
                <a:solidFill>
                  <a:srgbClr val="00B050"/>
                </a:solidFill>
              </a:rPr>
              <a:t>avg</a:t>
            </a:r>
            <a:r>
              <a:rPr lang="en-US" sz="2600" dirty="0">
                <a:solidFill>
                  <a:srgbClr val="00B050"/>
                </a:solidFill>
              </a:rPr>
              <a:t>(price) as </a:t>
            </a:r>
            <a:r>
              <a:rPr lang="en-US" sz="2600" dirty="0" err="1">
                <a:solidFill>
                  <a:srgbClr val="00B050"/>
                </a:solidFill>
              </a:rPr>
              <a:t>avgprice</a:t>
            </a:r>
            <a:r>
              <a:rPr lang="en-US" sz="2600" dirty="0">
                <a:solidFill>
                  <a:srgbClr val="00B050"/>
                </a:solidFill>
              </a:rPr>
              <a:t>, max(price) as </a:t>
            </a:r>
            <a:r>
              <a:rPr lang="en-US" sz="2600" dirty="0" err="1">
                <a:solidFill>
                  <a:srgbClr val="00B050"/>
                </a:solidFill>
              </a:rPr>
              <a:t>maxprice</a:t>
            </a:r>
            <a:r>
              <a:rPr lang="en-US" sz="2600" dirty="0">
                <a:solidFill>
                  <a:srgbClr val="00B050"/>
                </a:solidFill>
              </a:rPr>
              <a:t>, count(price) as number </a:t>
            </a:r>
          </a:p>
          <a:p>
            <a:r>
              <a:rPr lang="en-US" sz="2600" dirty="0">
                <a:solidFill>
                  <a:srgbClr val="00B050"/>
                </a:solidFill>
              </a:rPr>
              <a:t>FROM </a:t>
            </a:r>
            <a:r>
              <a:rPr lang="en-US" sz="2600" dirty="0" err="1">
                <a:solidFill>
                  <a:srgbClr val="00B050"/>
                </a:solidFill>
              </a:rPr>
              <a:t>salesDB.sales</a:t>
            </a:r>
            <a:r>
              <a:rPr lang="en-US" sz="2600" dirty="0">
                <a:solidFill>
                  <a:srgbClr val="00B050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8067400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MySQL vs MongoDB Query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066800" y="1219200"/>
          <a:ext cx="7010400" cy="24384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14190987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606820938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MySQL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MongoDB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154911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</a:t>
                      </a:r>
                      <a:r>
                        <a:rPr lang="en-US" baseline="0" dirty="0"/>
                        <a:t>match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96055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</a:t>
                      </a:r>
                      <a:r>
                        <a:rPr lang="en-US" baseline="0" dirty="0"/>
                        <a:t> BY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$group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57391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ORDER 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$sort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022549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 expressions FROM..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$project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186282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LIMIT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/>
                        <a:t>$limit</a:t>
                      </a:r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696484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990600" y="4445675"/>
            <a:ext cx="3581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SELECT</a:t>
            </a:r>
            <a:r>
              <a:rPr lang="en-US" dirty="0"/>
              <a:t> </a:t>
            </a:r>
            <a:r>
              <a:rPr lang="en-US" dirty="0" err="1"/>
              <a:t>purchaseMethod</a:t>
            </a:r>
            <a:r>
              <a:rPr lang="en-US" dirty="0"/>
              <a:t>, sum(price) as </a:t>
            </a:r>
            <a:r>
              <a:rPr lang="en-US" dirty="0" err="1"/>
              <a:t>totalprice</a:t>
            </a:r>
            <a:endParaRPr lang="en-US" dirty="0"/>
          </a:p>
          <a:p>
            <a:r>
              <a:rPr lang="en-US" b="1" dirty="0"/>
              <a:t>FROM</a:t>
            </a:r>
            <a:r>
              <a:rPr lang="en-US" dirty="0"/>
              <a:t>  </a:t>
            </a:r>
            <a:r>
              <a:rPr lang="en-US" dirty="0" err="1"/>
              <a:t>salesDB.sales</a:t>
            </a:r>
            <a:endParaRPr lang="en-US" dirty="0"/>
          </a:p>
          <a:p>
            <a:r>
              <a:rPr lang="en-US" b="1" dirty="0"/>
              <a:t>WHERE</a:t>
            </a:r>
            <a:r>
              <a:rPr lang="en-US" dirty="0"/>
              <a:t> </a:t>
            </a:r>
            <a:r>
              <a:rPr lang="en-US" dirty="0" err="1"/>
              <a:t>couponUsed</a:t>
            </a:r>
            <a:r>
              <a:rPr lang="en-US" dirty="0"/>
              <a:t> = FALSE</a:t>
            </a:r>
          </a:p>
          <a:p>
            <a:r>
              <a:rPr lang="en-US" b="1" dirty="0"/>
              <a:t>GROUP BY</a:t>
            </a:r>
            <a:r>
              <a:rPr lang="en-US" dirty="0"/>
              <a:t> </a:t>
            </a:r>
            <a:r>
              <a:rPr lang="en-US" dirty="0" err="1"/>
              <a:t>purchaseMethod</a:t>
            </a:r>
            <a:endParaRPr lang="en-US" dirty="0"/>
          </a:p>
          <a:p>
            <a:r>
              <a:rPr lang="en-US" b="1" dirty="0"/>
              <a:t>ORDER BY</a:t>
            </a:r>
            <a:r>
              <a:rPr lang="en-US" dirty="0"/>
              <a:t> sum(price) ASC</a:t>
            </a:r>
          </a:p>
          <a:p>
            <a:r>
              <a:rPr lang="en-US" b="1" dirty="0"/>
              <a:t>LIMIT</a:t>
            </a:r>
            <a:r>
              <a:rPr lang="en-US" dirty="0"/>
              <a:t> 2;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76800" y="4445675"/>
            <a:ext cx="3886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db.sales.aggregate</a:t>
            </a:r>
            <a:r>
              <a:rPr lang="en-US" dirty="0"/>
              <a:t>(</a:t>
            </a:r>
          </a:p>
          <a:p>
            <a:r>
              <a:rPr lang="en-US" dirty="0"/>
              <a:t>[   { $match: { </a:t>
            </a:r>
            <a:r>
              <a:rPr lang="en-US" dirty="0" err="1"/>
              <a:t>couponUsed</a:t>
            </a:r>
            <a:r>
              <a:rPr lang="en-US" dirty="0"/>
              <a:t>: FALSE }}, </a:t>
            </a:r>
          </a:p>
          <a:p>
            <a:r>
              <a:rPr lang="en-US" dirty="0"/>
              <a:t>    { $group: { _id: "$</a:t>
            </a:r>
            <a:r>
              <a:rPr lang="en-US" dirty="0" err="1"/>
              <a:t>purchaseMethod</a:t>
            </a:r>
            <a:r>
              <a:rPr lang="en-US" dirty="0"/>
              <a:t>",</a:t>
            </a:r>
          </a:p>
          <a:p>
            <a:r>
              <a:rPr lang="en-US" dirty="0"/>
              <a:t>     </a:t>
            </a:r>
            <a:r>
              <a:rPr lang="en-US" dirty="0" err="1"/>
              <a:t>totalprice</a:t>
            </a:r>
            <a:r>
              <a:rPr lang="en-US" dirty="0"/>
              <a:t>: { $sum: "$price" }}}, </a:t>
            </a:r>
          </a:p>
          <a:p>
            <a:r>
              <a:rPr lang="en-US" dirty="0"/>
              <a:t>    { $sort: { </a:t>
            </a:r>
            <a:r>
              <a:rPr lang="en-US" dirty="0" err="1"/>
              <a:t>totalprice</a:t>
            </a:r>
            <a:r>
              <a:rPr lang="en-US" dirty="0"/>
              <a:t>: 1 }}, </a:t>
            </a:r>
          </a:p>
          <a:p>
            <a:r>
              <a:rPr lang="en-US" dirty="0"/>
              <a:t>    { $limit: 2 }</a:t>
            </a:r>
          </a:p>
          <a:p>
            <a:r>
              <a:rPr lang="en-US" dirty="0"/>
              <a:t>])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F38B382-A386-4C69-B4E1-CE3EE0129D69}"/>
              </a:ext>
            </a:extLst>
          </p:cNvPr>
          <p:cNvSpPr/>
          <p:nvPr/>
        </p:nvSpPr>
        <p:spPr>
          <a:xfrm>
            <a:off x="267222" y="3883938"/>
            <a:ext cx="1886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Example..</a:t>
            </a:r>
          </a:p>
        </p:txBody>
      </p:sp>
    </p:spTree>
    <p:extLst>
      <p:ext uri="{BB962C8B-B14F-4D97-AF65-F5344CB8AC3E}">
        <p14:creationId xmlns:p14="http://schemas.microsoft.com/office/powerpoint/2010/main" val="20373529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Given a semi structured database, we now should be able to create a NoSQL statement to answer a question</a:t>
            </a:r>
          </a:p>
          <a:p>
            <a:endParaRPr lang="en-US" dirty="0"/>
          </a:p>
          <a:p>
            <a:pPr lvl="0"/>
            <a:r>
              <a:rPr lang="en-US" dirty="0"/>
              <a:t>Understand how each stage in aggregation tap works and the relationship with SQL keywords</a:t>
            </a:r>
          </a:p>
          <a:p>
            <a:pPr lvl="1"/>
            <a:r>
              <a:rPr lang="en-US" dirty="0"/>
              <a:t>$project</a:t>
            </a:r>
          </a:p>
          <a:p>
            <a:pPr lvl="1"/>
            <a:r>
              <a:rPr lang="en-US" dirty="0"/>
              <a:t>$match</a:t>
            </a:r>
          </a:p>
          <a:p>
            <a:pPr lvl="1"/>
            <a:r>
              <a:rPr lang="en-US" dirty="0"/>
              <a:t>$sort</a:t>
            </a:r>
          </a:p>
          <a:p>
            <a:pPr lvl="1"/>
            <a:r>
              <a:rPr lang="en-US" dirty="0"/>
              <a:t>$limit</a:t>
            </a:r>
          </a:p>
          <a:p>
            <a:pPr lvl="1"/>
            <a:r>
              <a:rPr lang="en-US" dirty="0"/>
              <a:t>$group</a:t>
            </a:r>
          </a:p>
        </p:txBody>
      </p:sp>
    </p:spTree>
    <p:extLst>
      <p:ext uri="{BB962C8B-B14F-4D97-AF65-F5344CB8AC3E}">
        <p14:creationId xmlns:p14="http://schemas.microsoft.com/office/powerpoint/2010/main" val="1048437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Relational databases are highly structured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69" y="2133600"/>
            <a:ext cx="5943600" cy="3356610"/>
          </a:xfrm>
          <a:prstGeom prst="rect">
            <a:avLst/>
          </a:prstGeom>
          <a:noFill/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94627938"/>
              </p:ext>
            </p:extLst>
          </p:nvPr>
        </p:nvGraphicFramePr>
        <p:xfrm>
          <a:off x="240323" y="1447800"/>
          <a:ext cx="2807677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11769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8077200" cy="2384425"/>
          </a:xfrm>
        </p:spPr>
        <p:txBody>
          <a:bodyPr>
            <a:normAutofit/>
          </a:bodyPr>
          <a:lstStyle/>
          <a:p>
            <a:pPr algn="l"/>
            <a:r>
              <a:rPr lang="en-US" i="1" dirty="0"/>
              <a:t>NoSQL </a:t>
            </a:r>
            <a:br>
              <a:rPr lang="en-US" i="1" dirty="0"/>
            </a:br>
            <a:r>
              <a:rPr lang="en-US" i="1" dirty="0"/>
              <a:t>Part 2: Advanced Queries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+mj-lt"/>
                <a:cs typeface="Myriad Arabic" panose="01010101010101010101" pitchFamily="50" charset="-78"/>
              </a:rPr>
              <a:t>MIS2502: Data Analytics</a:t>
            </a:r>
            <a:endParaRPr lang="en-US" sz="4000" dirty="0">
              <a:latin typeface="+mj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67000" y="5791200"/>
            <a:ext cx="64897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JaeHwuen Jung</a:t>
            </a:r>
            <a:b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jaejung@temple.edu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http://community.mis.temple.edu/jaejung</a:t>
            </a:r>
          </a:p>
        </p:txBody>
      </p:sp>
    </p:spTree>
    <p:extLst>
      <p:ext uri="{BB962C8B-B14F-4D97-AF65-F5344CB8AC3E}">
        <p14:creationId xmlns:p14="http://schemas.microsoft.com/office/powerpoint/2010/main" val="39050971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19430" y="2971800"/>
            <a:ext cx="8610600" cy="3352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7200" y="3133460"/>
            <a:ext cx="1905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</a:rPr>
              <a:t>LastName</a:t>
            </a:r>
            <a:r>
              <a:rPr lang="en-US" sz="1400" dirty="0">
                <a:solidFill>
                  <a:schemeClr val="tx1"/>
                </a:solidFill>
              </a:rPr>
              <a:t>: “WELLS”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438400" y="3133460"/>
            <a:ext cx="10668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GPA: 3.0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581400" y="3133460"/>
            <a:ext cx="1905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Major: “MIS”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638800" y="3133460"/>
            <a:ext cx="3124200" cy="864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Class: {</a:t>
            </a:r>
            <a:r>
              <a:rPr lang="en-US" sz="1400" dirty="0" err="1">
                <a:solidFill>
                  <a:schemeClr val="tx1"/>
                </a:solidFill>
              </a:rPr>
              <a:t>ClassID</a:t>
            </a:r>
            <a:r>
              <a:rPr lang="en-US" sz="1400" dirty="0">
                <a:solidFill>
                  <a:schemeClr val="tx1"/>
                </a:solidFill>
              </a:rPr>
              <a:t>:  1234, </a:t>
            </a:r>
          </a:p>
          <a:p>
            <a:r>
              <a:rPr lang="en-US" sz="1400" dirty="0">
                <a:solidFill>
                  <a:schemeClr val="tx1"/>
                </a:solidFill>
              </a:rPr>
              <a:t>             ClassName:“MIS2101”}</a:t>
            </a:r>
          </a:p>
          <a:p>
            <a:r>
              <a:rPr lang="en-US" sz="1400" dirty="0">
                <a:solidFill>
                  <a:schemeClr val="tx1"/>
                </a:solidFill>
              </a:rPr>
              <a:t>            …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57200" y="4276460"/>
            <a:ext cx="1905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</a:rPr>
              <a:t>LastName</a:t>
            </a:r>
            <a:r>
              <a:rPr lang="en-US" sz="1400" dirty="0">
                <a:solidFill>
                  <a:schemeClr val="tx1"/>
                </a:solidFill>
              </a:rPr>
              <a:t>: “NORBERT”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581400" y="4276460"/>
            <a:ext cx="1905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Major: [“FIN”, “MIS”,…]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638800" y="4276460"/>
            <a:ext cx="3124200" cy="8289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Class: [{</a:t>
            </a:r>
            <a:r>
              <a:rPr lang="en-US" sz="1400" dirty="0" err="1">
                <a:solidFill>
                  <a:schemeClr val="tx1"/>
                </a:solidFill>
              </a:rPr>
              <a:t>ClassID</a:t>
            </a:r>
            <a:r>
              <a:rPr lang="en-US" sz="1400" dirty="0">
                <a:solidFill>
                  <a:schemeClr val="tx1"/>
                </a:solidFill>
              </a:rPr>
              <a:t>:  1235, </a:t>
            </a:r>
          </a:p>
          <a:p>
            <a:r>
              <a:rPr lang="en-US" sz="1400" dirty="0">
                <a:solidFill>
                  <a:schemeClr val="tx1"/>
                </a:solidFill>
              </a:rPr>
              <a:t>             ClassName:“MIS2502”,…},</a:t>
            </a:r>
          </a:p>
          <a:p>
            <a:r>
              <a:rPr lang="en-US" sz="1400" dirty="0">
                <a:solidFill>
                  <a:schemeClr val="tx1"/>
                </a:solidFill>
              </a:rPr>
              <a:t>            … ]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81330" y="386477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/>
              <a:t>So far, we looked at how NoSQL query can be similar to SQL query.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/>
              <a:t>However, due to the different properties of NoSQL dataset, there are more types of queries that can be useful when using NoSQL database.</a:t>
            </a:r>
          </a:p>
          <a:p>
            <a:pPr>
              <a:spcBef>
                <a:spcPct val="20000"/>
              </a:spcBef>
            </a:pPr>
            <a:endParaRPr lang="en-US" sz="3000" dirty="0"/>
          </a:p>
        </p:txBody>
      </p:sp>
      <p:sp>
        <p:nvSpPr>
          <p:cNvPr id="39" name="Rectangle 38"/>
          <p:cNvSpPr/>
          <p:nvPr/>
        </p:nvSpPr>
        <p:spPr>
          <a:xfrm>
            <a:off x="457200" y="5334000"/>
            <a:ext cx="1905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</a:rPr>
              <a:t>LastName</a:t>
            </a:r>
            <a:r>
              <a:rPr lang="en-US" sz="1400" dirty="0">
                <a:solidFill>
                  <a:schemeClr val="tx1"/>
                </a:solidFill>
              </a:rPr>
              <a:t>: “KENDALL”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438400" y="5334000"/>
            <a:ext cx="10668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GPA: 3.5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652211" y="5384336"/>
            <a:ext cx="3124200" cy="7878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Class: {</a:t>
            </a:r>
            <a:r>
              <a:rPr lang="en-US" sz="1400" dirty="0" err="1">
                <a:solidFill>
                  <a:schemeClr val="tx1"/>
                </a:solidFill>
              </a:rPr>
              <a:t>ClassID</a:t>
            </a:r>
            <a:r>
              <a:rPr lang="en-US" sz="1400" dirty="0">
                <a:solidFill>
                  <a:schemeClr val="tx1"/>
                </a:solidFill>
              </a:rPr>
              <a:t>:  1234, </a:t>
            </a:r>
          </a:p>
          <a:p>
            <a:r>
              <a:rPr lang="en-US" sz="1400" dirty="0">
                <a:solidFill>
                  <a:schemeClr val="tx1"/>
                </a:solidFill>
              </a:rPr>
              <a:t>             ClassName:“MIS2101”}</a:t>
            </a:r>
          </a:p>
          <a:p>
            <a:r>
              <a:rPr lang="en-US" sz="1400" dirty="0">
                <a:solidFill>
                  <a:schemeClr val="tx1"/>
                </a:solidFill>
              </a:rPr>
              <a:t>            … 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313786" y="4195056"/>
            <a:ext cx="2372258" cy="5370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158026" y="3791900"/>
            <a:ext cx="683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Array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562600" y="3035748"/>
            <a:ext cx="3276600" cy="10883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292762" y="2632593"/>
            <a:ext cx="1860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Nested document</a:t>
            </a:r>
          </a:p>
        </p:txBody>
      </p:sp>
    </p:spTree>
    <p:extLst>
      <p:ext uri="{BB962C8B-B14F-4D97-AF65-F5344CB8AC3E}">
        <p14:creationId xmlns:p14="http://schemas.microsoft.com/office/powerpoint/2010/main" val="20516356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-285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Query on Nested Document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90600"/>
            <a:ext cx="4724400" cy="5580437"/>
          </a:xfrm>
          <a:prstGeom prst="rect">
            <a:avLst/>
          </a:prstGeom>
        </p:spPr>
      </p:pic>
      <p:sp>
        <p:nvSpPr>
          <p:cNvPr id="11" name="Right Brace 10"/>
          <p:cNvSpPr/>
          <p:nvPr/>
        </p:nvSpPr>
        <p:spPr>
          <a:xfrm>
            <a:off x="3352800" y="4785674"/>
            <a:ext cx="304800" cy="101033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781425" y="490820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JSON object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3352800" y="2622052"/>
            <a:ext cx="304800" cy="140352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752850" y="3000646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JSON array</a:t>
            </a:r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81BC3ABB-52C1-4806-9A08-6D29E4BDCDE5}"/>
              </a:ext>
            </a:extLst>
          </p:cNvPr>
          <p:cNvSpPr/>
          <p:nvPr/>
        </p:nvSpPr>
        <p:spPr>
          <a:xfrm>
            <a:off x="4953000" y="2007818"/>
            <a:ext cx="3657600" cy="291623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Can we only show sales occurred from customers less than 40 years old?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6BEE8B-498F-4241-A486-55C9AD1E79CC}"/>
              </a:ext>
            </a:extLst>
          </p:cNvPr>
          <p:cNvSpPr/>
          <p:nvPr/>
        </p:nvSpPr>
        <p:spPr>
          <a:xfrm>
            <a:off x="762000" y="4988232"/>
            <a:ext cx="1066800" cy="2431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172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-285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Query on Nested Document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6250" y="1241956"/>
            <a:ext cx="83162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We can use </a:t>
            </a:r>
            <a:r>
              <a:rPr lang="en-US" sz="2800" b="1" dirty="0">
                <a:solidFill>
                  <a:srgbClr val="C00000"/>
                </a:solidFill>
              </a:rPr>
              <a:t>dot notation</a:t>
            </a:r>
            <a:r>
              <a:rPr lang="en-US" sz="2800" dirty="0"/>
              <a:t> to specify a query condition on fields in an embedded/nested document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463" y="2652162"/>
            <a:ext cx="82590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 return sales occurred from customers he less than 40 years old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90599" y="3733800"/>
            <a:ext cx="562968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$match:    { "</a:t>
            </a:r>
            <a:r>
              <a:rPr lang="en-US" sz="2600" dirty="0" err="1">
                <a:solidFill>
                  <a:srgbClr val="0070C0"/>
                </a:solidFill>
              </a:rPr>
              <a:t>customer.age</a:t>
            </a:r>
            <a:r>
              <a:rPr lang="en-US" sz="2600" dirty="0">
                <a:solidFill>
                  <a:srgbClr val="0070C0"/>
                </a:solidFill>
              </a:rPr>
              <a:t>": { $</a:t>
            </a:r>
            <a:r>
              <a:rPr lang="en-US" sz="2600" dirty="0" err="1">
                <a:solidFill>
                  <a:srgbClr val="0070C0"/>
                </a:solidFill>
              </a:rPr>
              <a:t>lt</a:t>
            </a:r>
            <a:r>
              <a:rPr lang="en-US" sz="2600" dirty="0">
                <a:solidFill>
                  <a:srgbClr val="0070C0"/>
                </a:solidFill>
              </a:rPr>
              <a:t> : 40 }  }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18700" y="4648200"/>
            <a:ext cx="7344699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Make sure the fields are surrounded by “”.</a:t>
            </a:r>
          </a:p>
        </p:txBody>
      </p:sp>
    </p:spTree>
    <p:extLst>
      <p:ext uri="{BB962C8B-B14F-4D97-AF65-F5344CB8AC3E}">
        <p14:creationId xmlns:p14="http://schemas.microsoft.com/office/powerpoint/2010/main" val="27310241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-285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Query on Nested Document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6250" y="1241956"/>
            <a:ext cx="83162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We can apply </a:t>
            </a:r>
            <a:r>
              <a:rPr lang="en-US" sz="2800" b="1" dirty="0">
                <a:solidFill>
                  <a:srgbClr val="C00000"/>
                </a:solidFill>
              </a:rPr>
              <a:t>dot notation</a:t>
            </a:r>
            <a:r>
              <a:rPr lang="en-US" sz="2800" dirty="0"/>
              <a:t> to combine conditions using AND </a:t>
            </a:r>
            <a:r>
              <a:rPr lang="en-US" sz="2800" dirty="0" err="1"/>
              <a:t>and</a:t>
            </a:r>
            <a:r>
              <a:rPr lang="en-US" sz="2800" dirty="0"/>
              <a:t> OR operator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463" y="2652162"/>
            <a:ext cx="82590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 return sales happened from customers less than 40 years old AND male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3886200"/>
            <a:ext cx="825909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$match: { $and:  </a:t>
            </a:r>
          </a:p>
          <a:p>
            <a:r>
              <a:rPr lang="en-US" sz="2600" dirty="0">
                <a:solidFill>
                  <a:srgbClr val="0070C0"/>
                </a:solidFill>
              </a:rPr>
              <a:t>                [  {"</a:t>
            </a:r>
            <a:r>
              <a:rPr lang="en-US" sz="2600" dirty="0" err="1">
                <a:solidFill>
                  <a:srgbClr val="0070C0"/>
                </a:solidFill>
              </a:rPr>
              <a:t>customer.age</a:t>
            </a:r>
            <a:r>
              <a:rPr lang="en-US" sz="2600" dirty="0">
                <a:solidFill>
                  <a:srgbClr val="0070C0"/>
                </a:solidFill>
              </a:rPr>
              <a:t>": { $</a:t>
            </a:r>
            <a:r>
              <a:rPr lang="en-US" sz="2600" dirty="0" err="1">
                <a:solidFill>
                  <a:srgbClr val="0070C0"/>
                </a:solidFill>
              </a:rPr>
              <a:t>lt</a:t>
            </a:r>
            <a:r>
              <a:rPr lang="en-US" sz="2600" dirty="0">
                <a:solidFill>
                  <a:srgbClr val="0070C0"/>
                </a:solidFill>
              </a:rPr>
              <a:t>: 40}  },       </a:t>
            </a:r>
          </a:p>
          <a:p>
            <a:r>
              <a:rPr lang="en-US" sz="2600" dirty="0">
                <a:solidFill>
                  <a:srgbClr val="0070C0"/>
                </a:solidFill>
              </a:rPr>
              <a:t>                  {"</a:t>
            </a:r>
            <a:r>
              <a:rPr lang="en-US" sz="2600" dirty="0" err="1">
                <a:solidFill>
                  <a:srgbClr val="0070C0"/>
                </a:solidFill>
              </a:rPr>
              <a:t>customer.gender":"M</a:t>
            </a:r>
            <a:r>
              <a:rPr lang="en-US" sz="2600" dirty="0">
                <a:solidFill>
                  <a:srgbClr val="0070C0"/>
                </a:solidFill>
              </a:rPr>
              <a:t>"}   ] </a:t>
            </a:r>
          </a:p>
          <a:p>
            <a:r>
              <a:rPr lang="en-US" sz="2600" dirty="0">
                <a:solidFill>
                  <a:srgbClr val="0070C0"/>
                </a:solidFill>
              </a:rPr>
              <a:t>                }</a:t>
            </a:r>
          </a:p>
        </p:txBody>
      </p:sp>
    </p:spTree>
    <p:extLst>
      <p:ext uri="{BB962C8B-B14F-4D97-AF65-F5344CB8AC3E}">
        <p14:creationId xmlns:p14="http://schemas.microsoft.com/office/powerpoint/2010/main" val="13676254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Brace 10"/>
          <p:cNvSpPr/>
          <p:nvPr/>
        </p:nvSpPr>
        <p:spPr>
          <a:xfrm>
            <a:off x="3352800" y="4785674"/>
            <a:ext cx="304800" cy="101033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781425" y="490820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JSON object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3352800" y="2622052"/>
            <a:ext cx="304800" cy="140352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752850" y="3000646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JSON array</a:t>
            </a:r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81BC3ABB-52C1-4806-9A08-6D29E4BDCDE5}"/>
              </a:ext>
            </a:extLst>
          </p:cNvPr>
          <p:cNvSpPr/>
          <p:nvPr/>
        </p:nvSpPr>
        <p:spPr>
          <a:xfrm>
            <a:off x="4953000" y="2007819"/>
            <a:ext cx="3657600" cy="187838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Can we only show sales that contain binder?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6BEE8B-498F-4241-A486-55C9AD1E79CC}"/>
              </a:ext>
            </a:extLst>
          </p:cNvPr>
          <p:cNvSpPr/>
          <p:nvPr/>
        </p:nvSpPr>
        <p:spPr>
          <a:xfrm>
            <a:off x="642824" y="2768195"/>
            <a:ext cx="1552346" cy="12554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6250" y="-285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Query an Array</a:t>
            </a:r>
          </a:p>
        </p:txBody>
      </p:sp>
      <p:sp>
        <p:nvSpPr>
          <p:cNvPr id="4" name="Rectangle 3"/>
          <p:cNvSpPr/>
          <p:nvPr/>
        </p:nvSpPr>
        <p:spPr>
          <a:xfrm>
            <a:off x="476250" y="990600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{</a:t>
            </a:r>
          </a:p>
          <a:p>
            <a:r>
              <a:rPr lang="en-US" sz="1400" dirty="0"/>
              <a:t>  "_id": {</a:t>
            </a:r>
          </a:p>
          <a:p>
            <a:r>
              <a:rPr lang="en-US" sz="1400" dirty="0"/>
              <a:t>    "$</a:t>
            </a:r>
            <a:r>
              <a:rPr lang="en-US" sz="1400" dirty="0" err="1"/>
              <a:t>oid</a:t>
            </a:r>
            <a:r>
              <a:rPr lang="en-US" sz="1400" dirty="0"/>
              <a:t>": "5bd761dcae323e45a93ccfe8"</a:t>
            </a:r>
          </a:p>
          <a:p>
            <a:r>
              <a:rPr lang="en-US" sz="1400" dirty="0"/>
              <a:t>  },</a:t>
            </a:r>
          </a:p>
          <a:p>
            <a:r>
              <a:rPr lang="en-US" sz="1400" dirty="0"/>
              <a:t>  "</a:t>
            </a:r>
            <a:r>
              <a:rPr lang="en-US" sz="1400" dirty="0" err="1"/>
              <a:t>saleDate</a:t>
            </a:r>
            <a:r>
              <a:rPr lang="en-US" sz="1400" dirty="0"/>
              <a:t>": {</a:t>
            </a:r>
          </a:p>
          <a:p>
            <a:r>
              <a:rPr lang="en-US" sz="1400" dirty="0"/>
              <a:t>    "$date": "2015-03-23T21:06:49.506Z"</a:t>
            </a:r>
          </a:p>
          <a:p>
            <a:r>
              <a:rPr lang="en-US" sz="1400" dirty="0"/>
              <a:t>  },</a:t>
            </a:r>
          </a:p>
          <a:p>
            <a:r>
              <a:rPr lang="en-US" sz="1400" dirty="0"/>
              <a:t>  "items": [</a:t>
            </a:r>
          </a:p>
          <a:p>
            <a:r>
              <a:rPr lang="en-US" sz="1400" dirty="0"/>
              <a:t>    "printer paper",</a:t>
            </a:r>
          </a:p>
          <a:p>
            <a:r>
              <a:rPr lang="en-US" sz="1400" dirty="0"/>
              <a:t>    "notepad",</a:t>
            </a:r>
          </a:p>
          <a:p>
            <a:r>
              <a:rPr lang="en-US" sz="1400" dirty="0"/>
              <a:t>    "pens",</a:t>
            </a:r>
          </a:p>
          <a:p>
            <a:r>
              <a:rPr lang="en-US" sz="1400" dirty="0"/>
              <a:t>    "backpack",</a:t>
            </a:r>
          </a:p>
          <a:p>
            <a:r>
              <a:rPr lang="en-US" sz="1400" dirty="0"/>
              <a:t>    "envelopes",</a:t>
            </a:r>
          </a:p>
          <a:p>
            <a:r>
              <a:rPr lang="en-US" sz="1400" dirty="0"/>
              <a:t>    "binder"</a:t>
            </a:r>
          </a:p>
          <a:p>
            <a:r>
              <a:rPr lang="en-US" sz="1400" dirty="0"/>
              <a:t>  ],</a:t>
            </a:r>
          </a:p>
          <a:p>
            <a:r>
              <a:rPr lang="en-US" sz="1400" dirty="0"/>
              <a:t>  "price": 46.45,</a:t>
            </a:r>
          </a:p>
          <a:p>
            <a:r>
              <a:rPr lang="en-US" sz="1400" dirty="0"/>
              <a:t>  "</a:t>
            </a:r>
            <a:r>
              <a:rPr lang="en-US" sz="1400" dirty="0" err="1"/>
              <a:t>storeLocation</a:t>
            </a:r>
            <a:r>
              <a:rPr lang="en-US" sz="1400" dirty="0"/>
              <a:t>": "Denver",</a:t>
            </a:r>
          </a:p>
          <a:p>
            <a:r>
              <a:rPr lang="en-US" sz="1400" dirty="0"/>
              <a:t>  "customer": {</a:t>
            </a:r>
          </a:p>
          <a:p>
            <a:r>
              <a:rPr lang="en-US" sz="1400" dirty="0"/>
              <a:t>    "gender": "M",</a:t>
            </a:r>
          </a:p>
          <a:p>
            <a:r>
              <a:rPr lang="en-US" sz="1400" dirty="0"/>
              <a:t>    "age": 42,</a:t>
            </a:r>
          </a:p>
          <a:p>
            <a:r>
              <a:rPr lang="en-US" sz="1400" dirty="0"/>
              <a:t>    "email": "cauho@witwuta.sv",</a:t>
            </a:r>
          </a:p>
          <a:p>
            <a:r>
              <a:rPr lang="en-US" sz="1400" dirty="0"/>
              <a:t>    "satisfaction": 4</a:t>
            </a:r>
          </a:p>
          <a:p>
            <a:r>
              <a:rPr lang="en-US" sz="1400" dirty="0"/>
              <a:t>  },</a:t>
            </a:r>
          </a:p>
          <a:p>
            <a:r>
              <a:rPr lang="en-US" sz="1400" dirty="0"/>
              <a:t>  "</a:t>
            </a:r>
            <a:r>
              <a:rPr lang="en-US" sz="1400" dirty="0" err="1"/>
              <a:t>couponUsed</a:t>
            </a:r>
            <a:r>
              <a:rPr lang="en-US" sz="1400" dirty="0"/>
              <a:t>": true,</a:t>
            </a:r>
          </a:p>
          <a:p>
            <a:r>
              <a:rPr lang="en-US" sz="1400" dirty="0"/>
              <a:t>  "</a:t>
            </a:r>
            <a:r>
              <a:rPr lang="en-US" sz="1400" dirty="0" err="1"/>
              <a:t>purchaseMethod</a:t>
            </a:r>
            <a:r>
              <a:rPr lang="en-US" sz="1400" dirty="0"/>
              <a:t>": "Online"</a:t>
            </a:r>
          </a:p>
          <a:p>
            <a:r>
              <a:rPr lang="en-US" sz="1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708596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-285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Query an Array</a:t>
            </a:r>
          </a:p>
        </p:txBody>
      </p:sp>
      <p:sp>
        <p:nvSpPr>
          <p:cNvPr id="3" name="Rectangle 2"/>
          <p:cNvSpPr/>
          <p:nvPr/>
        </p:nvSpPr>
        <p:spPr>
          <a:xfrm>
            <a:off x="476250" y="1241956"/>
            <a:ext cx="83162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We can use the same {&lt;field&gt;: &lt;value&gt;} syntax to the array. So, let’s try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2925" y="2882205"/>
            <a:ext cx="87872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 specify equality condition on an array, &lt;value&gt; </a:t>
            </a:r>
            <a:br>
              <a:rPr lang="en-US" sz="2800" dirty="0"/>
            </a:br>
            <a:r>
              <a:rPr lang="en-US" sz="2800" dirty="0"/>
              <a:t>should be the exact array to match.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95400" y="2326957"/>
            <a:ext cx="39362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$match:  { items: "binder" }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95400" y="5916481"/>
            <a:ext cx="52105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$match:  { items: ["binder", "pens"] }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43424" y="4522454"/>
            <a:ext cx="79490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This will return documents that satisfy exact array to match, including the order of the elements.</a:t>
            </a:r>
          </a:p>
          <a:p>
            <a:r>
              <a:rPr lang="en-US" sz="2800" dirty="0"/>
              <a:t>Then, how would the code below work?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95400" y="3996152"/>
            <a:ext cx="406604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$match:  { items: ["binder"] }</a:t>
            </a:r>
          </a:p>
        </p:txBody>
      </p:sp>
    </p:spTree>
    <p:extLst>
      <p:ext uri="{BB962C8B-B14F-4D97-AF65-F5344CB8AC3E}">
        <p14:creationId xmlns:p14="http://schemas.microsoft.com/office/powerpoint/2010/main" val="28466757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-285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Query an Array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6250" y="1066800"/>
            <a:ext cx="83162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C00000"/>
                </a:solidFill>
              </a:rPr>
              <a:t>$all</a:t>
            </a:r>
            <a:r>
              <a:rPr lang="en-US" sz="2800" dirty="0"/>
              <a:t> operator selects the documents where the value of a field is an array that contains all the specified elements.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5739" y="3012757"/>
            <a:ext cx="75972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C00000"/>
                </a:solidFill>
              </a:rPr>
              <a:t>$match:   { &lt;field&gt;: { $all: [ &lt;value1&gt; , &lt;value2&gt; ... ] } }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5148" y="2453624"/>
            <a:ext cx="1599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Syntax 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5148" y="3621025"/>
            <a:ext cx="3543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$all vs $and operator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90600" y="4101405"/>
            <a:ext cx="752840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The $all is equivalent to an $and operation of the </a:t>
            </a:r>
          </a:p>
          <a:p>
            <a:r>
              <a:rPr lang="en-US" sz="2800" dirty="0"/>
              <a:t>specified values; i.e. the following two statements </a:t>
            </a:r>
          </a:p>
          <a:p>
            <a:r>
              <a:rPr lang="en-US" sz="2800" dirty="0"/>
              <a:t>are identical: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35739" y="5473826"/>
            <a:ext cx="636796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$match:  { items: { $all: [ "binder" ,"pens" ] } }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35739" y="5984557"/>
            <a:ext cx="80951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$match:  { $and: [ {items: "binder"}, {items: "pens"}] }       </a:t>
            </a:r>
          </a:p>
        </p:txBody>
      </p:sp>
    </p:spTree>
    <p:extLst>
      <p:ext uri="{BB962C8B-B14F-4D97-AF65-F5344CB8AC3E}">
        <p14:creationId xmlns:p14="http://schemas.microsoft.com/office/powerpoint/2010/main" val="35492503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-285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Query an Array based on Size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6250" y="1066800"/>
            <a:ext cx="83162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C00000"/>
                </a:solidFill>
              </a:rPr>
              <a:t>$size </a:t>
            </a:r>
            <a:r>
              <a:rPr lang="en-US" sz="2800" dirty="0"/>
              <a:t>operator matches any array with the number of elements specified by the argument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5739" y="2845133"/>
            <a:ext cx="75972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C00000"/>
                </a:solidFill>
              </a:rPr>
              <a:t>$match:   { &lt;field&gt;: { $size: value } }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5148" y="2286000"/>
            <a:ext cx="1599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Syntax 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2000" y="3597480"/>
            <a:ext cx="2059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For example,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35739" y="4267200"/>
            <a:ext cx="421884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$match:  { items: { $size:  2  } }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4906143"/>
            <a:ext cx="821981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returns all documents in collection where items field is </a:t>
            </a:r>
          </a:p>
          <a:p>
            <a:r>
              <a:rPr lang="en-US" sz="2800" dirty="0"/>
              <a:t>an array with 2 elements.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4215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Do we have to JOIN tables?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168401"/>
            <a:ext cx="4572000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00" dirty="0"/>
              <a:t>{</a:t>
            </a:r>
          </a:p>
          <a:p>
            <a:r>
              <a:rPr lang="en-US" sz="1300" dirty="0"/>
              <a:t>  "_id": {</a:t>
            </a:r>
          </a:p>
          <a:p>
            <a:r>
              <a:rPr lang="en-US" sz="1300" dirty="0"/>
              <a:t>    "$</a:t>
            </a:r>
            <a:r>
              <a:rPr lang="en-US" sz="1300" dirty="0" err="1"/>
              <a:t>oid</a:t>
            </a:r>
            <a:r>
              <a:rPr lang="en-US" sz="1300" dirty="0"/>
              <a:t>": "5bd761dcae323e45a93ccfe8"</a:t>
            </a:r>
          </a:p>
          <a:p>
            <a:r>
              <a:rPr lang="en-US" sz="1300" dirty="0"/>
              <a:t>  },</a:t>
            </a:r>
          </a:p>
          <a:p>
            <a:r>
              <a:rPr lang="en-US" sz="1300" dirty="0"/>
              <a:t>  "</a:t>
            </a:r>
            <a:r>
              <a:rPr lang="en-US" sz="1300" dirty="0" err="1"/>
              <a:t>saleDate</a:t>
            </a:r>
            <a:r>
              <a:rPr lang="en-US" sz="1300" dirty="0"/>
              <a:t>": {</a:t>
            </a:r>
          </a:p>
          <a:p>
            <a:r>
              <a:rPr lang="en-US" sz="1300" dirty="0"/>
              <a:t>    "$date": "2015-03-23T21:06:49.506Z"</a:t>
            </a:r>
          </a:p>
          <a:p>
            <a:r>
              <a:rPr lang="en-US" sz="1300" dirty="0"/>
              <a:t>  },</a:t>
            </a:r>
          </a:p>
          <a:p>
            <a:r>
              <a:rPr lang="en-US" sz="1300" dirty="0"/>
              <a:t>  "items": [</a:t>
            </a:r>
          </a:p>
          <a:p>
            <a:r>
              <a:rPr lang="en-US" sz="1300" dirty="0"/>
              <a:t>    "printer paper",</a:t>
            </a:r>
          </a:p>
          <a:p>
            <a:r>
              <a:rPr lang="en-US" sz="1300" dirty="0"/>
              <a:t>    "notepad",</a:t>
            </a:r>
          </a:p>
          <a:p>
            <a:r>
              <a:rPr lang="en-US" sz="1300" dirty="0"/>
              <a:t>    "pens",</a:t>
            </a:r>
          </a:p>
          <a:p>
            <a:r>
              <a:rPr lang="en-US" sz="1300" dirty="0"/>
              <a:t>    "backpack",</a:t>
            </a:r>
          </a:p>
          <a:p>
            <a:r>
              <a:rPr lang="en-US" sz="1300" dirty="0"/>
              <a:t>    "envelopes",</a:t>
            </a:r>
          </a:p>
          <a:p>
            <a:r>
              <a:rPr lang="en-US" sz="1300" dirty="0"/>
              <a:t>    "binder"</a:t>
            </a:r>
          </a:p>
          <a:p>
            <a:r>
              <a:rPr lang="en-US" sz="1300" dirty="0"/>
              <a:t>  ],</a:t>
            </a:r>
          </a:p>
          <a:p>
            <a:r>
              <a:rPr lang="en-US" sz="1300" dirty="0"/>
              <a:t>  "price": 46.45,</a:t>
            </a:r>
          </a:p>
          <a:p>
            <a:r>
              <a:rPr lang="en-US" sz="1300" dirty="0"/>
              <a:t>  "</a:t>
            </a:r>
            <a:r>
              <a:rPr lang="en-US" sz="1300" dirty="0" err="1"/>
              <a:t>storeLocation</a:t>
            </a:r>
            <a:r>
              <a:rPr lang="en-US" sz="1300" dirty="0"/>
              <a:t>": "Denver",</a:t>
            </a:r>
          </a:p>
          <a:p>
            <a:r>
              <a:rPr lang="en-US" sz="1300" dirty="0"/>
              <a:t>  "customer": {</a:t>
            </a:r>
          </a:p>
          <a:p>
            <a:r>
              <a:rPr lang="en-US" sz="1300" dirty="0"/>
              <a:t>    "gender": "M",</a:t>
            </a:r>
          </a:p>
          <a:p>
            <a:r>
              <a:rPr lang="en-US" sz="1300" dirty="0"/>
              <a:t>    "age": 42,</a:t>
            </a:r>
          </a:p>
          <a:p>
            <a:r>
              <a:rPr lang="en-US" sz="1300" dirty="0"/>
              <a:t>    "email": "cauho@witwuta.sv",</a:t>
            </a:r>
          </a:p>
          <a:p>
            <a:r>
              <a:rPr lang="en-US" sz="1300" dirty="0"/>
              <a:t>    "satisfaction": 4</a:t>
            </a:r>
          </a:p>
          <a:p>
            <a:r>
              <a:rPr lang="en-US" sz="1300" dirty="0"/>
              <a:t>  },</a:t>
            </a:r>
          </a:p>
          <a:p>
            <a:r>
              <a:rPr lang="en-US" sz="1300" dirty="0"/>
              <a:t>  "</a:t>
            </a:r>
            <a:r>
              <a:rPr lang="en-US" sz="1300" dirty="0" err="1"/>
              <a:t>couponUsed</a:t>
            </a:r>
            <a:r>
              <a:rPr lang="en-US" sz="1300" dirty="0"/>
              <a:t>": true,</a:t>
            </a:r>
          </a:p>
          <a:p>
            <a:r>
              <a:rPr lang="en-US" sz="1300" dirty="0"/>
              <a:t>  "</a:t>
            </a:r>
            <a:r>
              <a:rPr lang="en-US" sz="1300" dirty="0" err="1"/>
              <a:t>purchaseMethod</a:t>
            </a:r>
            <a:r>
              <a:rPr lang="en-US" sz="1300" dirty="0"/>
              <a:t>": "Online"</a:t>
            </a:r>
          </a:p>
          <a:p>
            <a:r>
              <a:rPr lang="en-US" sz="1300" dirty="0"/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4953000" y="1022152"/>
            <a:ext cx="4572000" cy="42934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00" dirty="0"/>
              <a:t>{</a:t>
            </a:r>
          </a:p>
          <a:p>
            <a:r>
              <a:rPr lang="en-US" sz="1300" dirty="0"/>
              <a:t>  "_id": {</a:t>
            </a:r>
          </a:p>
          <a:p>
            <a:r>
              <a:rPr lang="en-US" sz="1300" dirty="0"/>
              <a:t>    "$</a:t>
            </a:r>
            <a:r>
              <a:rPr lang="en-US" sz="1300" dirty="0" err="1"/>
              <a:t>oid</a:t>
            </a:r>
            <a:r>
              <a:rPr lang="en-US" sz="1300" dirty="0"/>
              <a:t>": "5bd761dcae323e45a93ccfe8"</a:t>
            </a:r>
          </a:p>
          <a:p>
            <a:r>
              <a:rPr lang="en-US" sz="1300" dirty="0"/>
              <a:t>  },</a:t>
            </a:r>
          </a:p>
          <a:p>
            <a:r>
              <a:rPr lang="en-US" sz="1300" dirty="0"/>
              <a:t>  "</a:t>
            </a:r>
            <a:r>
              <a:rPr lang="en-US" sz="1300" dirty="0" err="1"/>
              <a:t>saleDate</a:t>
            </a:r>
            <a:r>
              <a:rPr lang="en-US" sz="1300" dirty="0"/>
              <a:t>": {</a:t>
            </a:r>
          </a:p>
          <a:p>
            <a:r>
              <a:rPr lang="en-US" sz="1300" dirty="0"/>
              <a:t>    "$date": "2015-03-23T21:06:49.506Z"</a:t>
            </a:r>
          </a:p>
          <a:p>
            <a:r>
              <a:rPr lang="en-US" sz="1300" dirty="0"/>
              <a:t>  },</a:t>
            </a:r>
          </a:p>
          <a:p>
            <a:r>
              <a:rPr lang="en-US" sz="1300" dirty="0"/>
              <a:t>  "items": [</a:t>
            </a:r>
          </a:p>
          <a:p>
            <a:r>
              <a:rPr lang="en-US" sz="1300" dirty="0"/>
              <a:t>    "printer paper",</a:t>
            </a:r>
          </a:p>
          <a:p>
            <a:r>
              <a:rPr lang="en-US" sz="1300" dirty="0"/>
              <a:t>    "notepad",</a:t>
            </a:r>
          </a:p>
          <a:p>
            <a:r>
              <a:rPr lang="en-US" sz="1300" dirty="0"/>
              <a:t>    "pens",</a:t>
            </a:r>
          </a:p>
          <a:p>
            <a:r>
              <a:rPr lang="en-US" sz="1300" dirty="0"/>
              <a:t>    "backpack",</a:t>
            </a:r>
          </a:p>
          <a:p>
            <a:r>
              <a:rPr lang="en-US" sz="1300" dirty="0"/>
              <a:t>    "envelopes",</a:t>
            </a:r>
          </a:p>
          <a:p>
            <a:r>
              <a:rPr lang="en-US" sz="1300" dirty="0"/>
              <a:t>    "binder"</a:t>
            </a:r>
          </a:p>
          <a:p>
            <a:r>
              <a:rPr lang="en-US" sz="1300" dirty="0"/>
              <a:t>  ],</a:t>
            </a:r>
          </a:p>
          <a:p>
            <a:r>
              <a:rPr lang="en-US" sz="1300" dirty="0"/>
              <a:t>  "price": 46.45,</a:t>
            </a:r>
          </a:p>
          <a:p>
            <a:r>
              <a:rPr lang="en-US" sz="1300" dirty="0"/>
              <a:t>  "</a:t>
            </a:r>
            <a:r>
              <a:rPr lang="en-US" sz="1300" dirty="0" err="1"/>
              <a:t>storeLocation</a:t>
            </a:r>
            <a:r>
              <a:rPr lang="en-US" sz="1300" dirty="0"/>
              <a:t>": "Denver",</a:t>
            </a:r>
          </a:p>
          <a:p>
            <a:r>
              <a:rPr lang="en-US" sz="1300" dirty="0"/>
              <a:t>  "</a:t>
            </a:r>
            <a:r>
              <a:rPr lang="en-US" sz="1300" dirty="0" err="1"/>
              <a:t>customer_id</a:t>
            </a:r>
            <a:r>
              <a:rPr lang="en-US" sz="1300" dirty="0"/>
              <a:t>": "5bd761dcae323e45a93cd000",</a:t>
            </a:r>
          </a:p>
          <a:p>
            <a:r>
              <a:rPr lang="en-US" sz="1300" dirty="0"/>
              <a:t>  "</a:t>
            </a:r>
            <a:r>
              <a:rPr lang="en-US" sz="1300" dirty="0" err="1"/>
              <a:t>couponUsed</a:t>
            </a:r>
            <a:r>
              <a:rPr lang="en-US" sz="1300" dirty="0"/>
              <a:t>": true,</a:t>
            </a:r>
          </a:p>
          <a:p>
            <a:r>
              <a:rPr lang="en-US" sz="1300" dirty="0"/>
              <a:t>  "</a:t>
            </a:r>
            <a:r>
              <a:rPr lang="en-US" sz="1300" dirty="0" err="1"/>
              <a:t>purchaseMethod</a:t>
            </a:r>
            <a:r>
              <a:rPr lang="en-US" sz="1300" dirty="0"/>
              <a:t>": "Online"</a:t>
            </a:r>
          </a:p>
          <a:p>
            <a:r>
              <a:rPr lang="en-US" sz="1300" dirty="0"/>
              <a:t>}</a:t>
            </a:r>
          </a:p>
        </p:txBody>
      </p:sp>
      <p:sp>
        <p:nvSpPr>
          <p:cNvPr id="3" name="Rectangle 2"/>
          <p:cNvSpPr/>
          <p:nvPr/>
        </p:nvSpPr>
        <p:spPr>
          <a:xfrm>
            <a:off x="4953000" y="5165229"/>
            <a:ext cx="347898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/>
              <a:t>{  "_id": {</a:t>
            </a:r>
          </a:p>
          <a:p>
            <a:r>
              <a:rPr lang="en-US" sz="1300" dirty="0"/>
              <a:t>    "$</a:t>
            </a:r>
            <a:r>
              <a:rPr lang="en-US" sz="1300" dirty="0" err="1"/>
              <a:t>oid</a:t>
            </a:r>
            <a:r>
              <a:rPr lang="en-US" sz="1300" dirty="0"/>
              <a:t>": "5bd761dcae323e45a93cd000"</a:t>
            </a:r>
          </a:p>
          <a:p>
            <a:r>
              <a:rPr lang="en-US" sz="1300" dirty="0"/>
              <a:t>  },</a:t>
            </a:r>
          </a:p>
          <a:p>
            <a:r>
              <a:rPr lang="en-US" sz="1300" dirty="0"/>
              <a:t>    "gender": "M",</a:t>
            </a:r>
          </a:p>
          <a:p>
            <a:r>
              <a:rPr lang="en-US" sz="1300" dirty="0"/>
              <a:t>    "age": 42,</a:t>
            </a:r>
          </a:p>
          <a:p>
            <a:r>
              <a:rPr lang="en-US" sz="1300" dirty="0"/>
              <a:t>    "email": "cauho@witwuta.sv",</a:t>
            </a:r>
          </a:p>
          <a:p>
            <a:r>
              <a:rPr lang="en-US" sz="1300" dirty="0"/>
              <a:t>    "satisfaction": 4</a:t>
            </a:r>
          </a:p>
          <a:p>
            <a:r>
              <a:rPr lang="en-US" sz="1300" dirty="0"/>
              <a:t>  }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" y="772559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inherit"/>
              </a:rPr>
              <a:t>salesDB.sales</a:t>
            </a:r>
            <a:endParaRPr lang="en-US" dirty="0">
              <a:latin typeface="inheri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0" y="983735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inherit"/>
              </a:rPr>
              <a:t>salesDB.saleslist</a:t>
            </a:r>
            <a:endParaRPr lang="en-US" dirty="0">
              <a:latin typeface="inheri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1295" y="5101709"/>
            <a:ext cx="2196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inherit"/>
              </a:rPr>
              <a:t>salesDB.customer</a:t>
            </a:r>
            <a:endParaRPr lang="en-US" dirty="0">
              <a:latin typeface="inheri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4572000"/>
            <a:ext cx="2584095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07913" y="4343400"/>
            <a:ext cx="2424074" cy="3624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555285" y="5309005"/>
            <a:ext cx="2424074" cy="3624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647474" y="4176158"/>
            <a:ext cx="22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Embedded document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15967" y="4839340"/>
            <a:ext cx="112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544576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But not all data is stored like that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1016"/>
          <a:stretch/>
        </p:blipFill>
        <p:spPr>
          <a:xfrm>
            <a:off x="304800" y="1066800"/>
            <a:ext cx="7086600" cy="3540157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99631208"/>
              </p:ext>
            </p:extLst>
          </p:nvPr>
        </p:nvGraphicFramePr>
        <p:xfrm>
          <a:off x="3657600" y="3048000"/>
          <a:ext cx="5257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https://vignette.wikia.nocookie.net/starwars/images/6/68/BB8-Fathead.png/revision/latest/scale-to-width-down/500?cb=2016110805045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30" y="912706"/>
            <a:ext cx="1611285" cy="230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09720" y="3122506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From: </a:t>
            </a:r>
            <a:r>
              <a:rPr lang="en-US" sz="1050" dirty="0" err="1"/>
              <a:t>Wookieepedia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33765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Join with $lookup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47714"/>
            <a:ext cx="65" cy="5526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36482" rIns="0" bIns="13648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6250" y="1066800"/>
            <a:ext cx="83162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C00000"/>
                </a:solidFill>
              </a:rPr>
              <a:t>$lookup</a:t>
            </a:r>
            <a:r>
              <a:rPr lang="en-US" sz="2800" dirty="0"/>
              <a:t> performs a left (outer) join to another collection in the same database to filter in documents from the “joined” collection for processing.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939397" y="3647420"/>
            <a:ext cx="820826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C00000"/>
                </a:solidFill>
              </a:rPr>
              <a:t>$lookup:   {</a:t>
            </a:r>
          </a:p>
          <a:p>
            <a:r>
              <a:rPr lang="en-US" sz="2600" dirty="0">
                <a:solidFill>
                  <a:srgbClr val="C00000"/>
                </a:solidFill>
              </a:rPr>
              <a:t>                  from: &lt;collection to join&gt;,</a:t>
            </a:r>
          </a:p>
          <a:p>
            <a:r>
              <a:rPr lang="en-US" sz="2600" dirty="0">
                <a:solidFill>
                  <a:srgbClr val="C00000"/>
                </a:solidFill>
              </a:rPr>
              <a:t>                  </a:t>
            </a:r>
            <a:r>
              <a:rPr lang="en-US" sz="2600" dirty="0" err="1">
                <a:solidFill>
                  <a:srgbClr val="C00000"/>
                </a:solidFill>
              </a:rPr>
              <a:t>localField</a:t>
            </a:r>
            <a:r>
              <a:rPr lang="en-US" sz="2600" dirty="0">
                <a:solidFill>
                  <a:srgbClr val="C00000"/>
                </a:solidFill>
              </a:rPr>
              <a:t>: &lt;field from the input document&gt;,</a:t>
            </a:r>
          </a:p>
          <a:p>
            <a:r>
              <a:rPr lang="en-US" sz="2600" dirty="0">
                <a:solidFill>
                  <a:srgbClr val="C00000"/>
                </a:solidFill>
              </a:rPr>
              <a:t>                  </a:t>
            </a:r>
            <a:r>
              <a:rPr lang="en-US" sz="2600" dirty="0" err="1">
                <a:solidFill>
                  <a:srgbClr val="C00000"/>
                </a:solidFill>
              </a:rPr>
              <a:t>foreignField</a:t>
            </a:r>
            <a:r>
              <a:rPr lang="en-US" sz="2600" dirty="0">
                <a:solidFill>
                  <a:srgbClr val="C00000"/>
                </a:solidFill>
              </a:rPr>
              <a:t>: &lt;field from another document&gt;,</a:t>
            </a:r>
          </a:p>
          <a:p>
            <a:r>
              <a:rPr lang="en-US" sz="2600" dirty="0">
                <a:solidFill>
                  <a:srgbClr val="C00000"/>
                </a:solidFill>
              </a:rPr>
              <a:t>                  as: &lt;name of output array field&gt;</a:t>
            </a:r>
          </a:p>
          <a:p>
            <a:r>
              <a:rPr lang="en-US" sz="2600" dirty="0">
                <a:solidFill>
                  <a:srgbClr val="C00000"/>
                </a:solidFill>
              </a:rPr>
              <a:t>                   }</a:t>
            </a:r>
          </a:p>
        </p:txBody>
      </p:sp>
      <p:sp>
        <p:nvSpPr>
          <p:cNvPr id="8" name="Rectangle 7"/>
          <p:cNvSpPr/>
          <p:nvPr/>
        </p:nvSpPr>
        <p:spPr>
          <a:xfrm>
            <a:off x="495148" y="3124200"/>
            <a:ext cx="1599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Syntax :</a:t>
            </a:r>
          </a:p>
        </p:txBody>
      </p:sp>
    </p:spTree>
    <p:extLst>
      <p:ext uri="{BB962C8B-B14F-4D97-AF65-F5344CB8AC3E}">
        <p14:creationId xmlns:p14="http://schemas.microsoft.com/office/powerpoint/2010/main" val="9632574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Join with $lookup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47714"/>
            <a:ext cx="65" cy="5526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36482" rIns="0" bIns="13648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6250" y="1066800"/>
            <a:ext cx="83162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 perform a left (outer) join from </a:t>
            </a:r>
            <a:r>
              <a:rPr lang="en-US" sz="2800" dirty="0" err="1">
                <a:solidFill>
                  <a:srgbClr val="FF0000"/>
                </a:solidFill>
              </a:rPr>
              <a:t>saleslist</a:t>
            </a:r>
            <a:r>
              <a:rPr lang="en-US" sz="2800" dirty="0"/>
              <a:t> collection to </a:t>
            </a:r>
            <a:r>
              <a:rPr lang="en-US" sz="2800" dirty="0">
                <a:solidFill>
                  <a:srgbClr val="FF0000"/>
                </a:solidFill>
              </a:rPr>
              <a:t>customer</a:t>
            </a:r>
            <a:r>
              <a:rPr lang="en-US" sz="2800" dirty="0"/>
              <a:t> collection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2020907"/>
            <a:ext cx="5402313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$lookup:   {  from: "customer",  </a:t>
            </a:r>
          </a:p>
          <a:p>
            <a:r>
              <a:rPr lang="en-US" sz="2600" dirty="0">
                <a:solidFill>
                  <a:srgbClr val="0070C0"/>
                </a:solidFill>
              </a:rPr>
              <a:t>                      </a:t>
            </a:r>
            <a:r>
              <a:rPr lang="en-US" sz="2600" dirty="0" err="1">
                <a:solidFill>
                  <a:srgbClr val="0070C0"/>
                </a:solidFill>
              </a:rPr>
              <a:t>localField</a:t>
            </a:r>
            <a:r>
              <a:rPr lang="en-US" sz="2600" dirty="0">
                <a:solidFill>
                  <a:srgbClr val="0070C0"/>
                </a:solidFill>
              </a:rPr>
              <a:t>: "</a:t>
            </a:r>
            <a:r>
              <a:rPr lang="en-US" sz="2600" dirty="0" err="1">
                <a:solidFill>
                  <a:srgbClr val="0070C0"/>
                </a:solidFill>
              </a:rPr>
              <a:t>customer_id</a:t>
            </a:r>
            <a:r>
              <a:rPr lang="en-US" sz="2600" dirty="0">
                <a:solidFill>
                  <a:srgbClr val="0070C0"/>
                </a:solidFill>
              </a:rPr>
              <a:t>", </a:t>
            </a:r>
          </a:p>
          <a:p>
            <a:r>
              <a:rPr lang="en-US" sz="2600" dirty="0">
                <a:solidFill>
                  <a:srgbClr val="0070C0"/>
                </a:solidFill>
              </a:rPr>
              <a:t>                      </a:t>
            </a:r>
            <a:r>
              <a:rPr lang="en-US" sz="2600" dirty="0" err="1">
                <a:solidFill>
                  <a:srgbClr val="0070C0"/>
                </a:solidFill>
              </a:rPr>
              <a:t>foreignField</a:t>
            </a:r>
            <a:r>
              <a:rPr lang="en-US" sz="2600" dirty="0">
                <a:solidFill>
                  <a:srgbClr val="0070C0"/>
                </a:solidFill>
              </a:rPr>
              <a:t>: "_id",  </a:t>
            </a:r>
          </a:p>
          <a:p>
            <a:r>
              <a:rPr lang="en-US" sz="2600" dirty="0">
                <a:solidFill>
                  <a:srgbClr val="0070C0"/>
                </a:solidFill>
              </a:rPr>
              <a:t>                      as: "</a:t>
            </a:r>
            <a:r>
              <a:rPr lang="en-US" sz="2600" dirty="0" err="1">
                <a:solidFill>
                  <a:srgbClr val="0070C0"/>
                </a:solidFill>
              </a:rPr>
              <a:t>customer_info</a:t>
            </a:r>
            <a:r>
              <a:rPr lang="en-US" sz="2600" dirty="0">
                <a:solidFill>
                  <a:srgbClr val="0070C0"/>
                </a:solidFill>
              </a:rPr>
              <a:t>"   }</a:t>
            </a:r>
          </a:p>
        </p:txBody>
      </p:sp>
      <p:sp>
        <p:nvSpPr>
          <p:cNvPr id="9" name="Rectangle 8"/>
          <p:cNvSpPr/>
          <p:nvPr/>
        </p:nvSpPr>
        <p:spPr>
          <a:xfrm>
            <a:off x="476250" y="3810000"/>
            <a:ext cx="82590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operation corresponds to the following SQL statement: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1" y="4860429"/>
            <a:ext cx="6248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SELECT  *  FROM </a:t>
            </a:r>
            <a:r>
              <a:rPr lang="en-US" sz="2600" dirty="0" err="1">
                <a:solidFill>
                  <a:srgbClr val="00B050"/>
                </a:solidFill>
              </a:rPr>
              <a:t>salesDB.saleslist</a:t>
            </a:r>
            <a:endParaRPr lang="en-US" sz="2600" dirty="0">
              <a:solidFill>
                <a:srgbClr val="00B050"/>
              </a:solidFill>
            </a:endParaRPr>
          </a:p>
          <a:p>
            <a:r>
              <a:rPr lang="en-US" sz="2600" dirty="0">
                <a:solidFill>
                  <a:srgbClr val="00B050"/>
                </a:solidFill>
              </a:rPr>
              <a:t>LEFT JOIN </a:t>
            </a:r>
            <a:r>
              <a:rPr lang="en-US" sz="2600" dirty="0" err="1">
                <a:solidFill>
                  <a:srgbClr val="00B050"/>
                </a:solidFill>
              </a:rPr>
              <a:t>salesDB.customer</a:t>
            </a:r>
            <a:endParaRPr lang="en-US" sz="2600" dirty="0">
              <a:solidFill>
                <a:srgbClr val="00B050"/>
              </a:solidFill>
            </a:endParaRPr>
          </a:p>
          <a:p>
            <a:r>
              <a:rPr lang="en-US" sz="2600" dirty="0">
                <a:solidFill>
                  <a:srgbClr val="00B050"/>
                </a:solidFill>
              </a:rPr>
              <a:t>ON </a:t>
            </a:r>
            <a:r>
              <a:rPr lang="en-US" sz="2600" dirty="0" err="1">
                <a:solidFill>
                  <a:srgbClr val="00B050"/>
                </a:solidFill>
              </a:rPr>
              <a:t>saleslist.customer_id</a:t>
            </a:r>
            <a:r>
              <a:rPr lang="en-US" sz="2600" dirty="0">
                <a:solidFill>
                  <a:srgbClr val="00B050"/>
                </a:solidFill>
              </a:rPr>
              <a:t> = </a:t>
            </a:r>
            <a:r>
              <a:rPr lang="en-US" sz="2600" dirty="0" err="1">
                <a:solidFill>
                  <a:srgbClr val="00B050"/>
                </a:solidFill>
              </a:rPr>
              <a:t>customer._id</a:t>
            </a:r>
            <a:r>
              <a:rPr lang="en-US" sz="2600" dirty="0">
                <a:solidFill>
                  <a:srgbClr val="00B050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0071348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8077200" cy="1927225"/>
          </a:xfrm>
        </p:spPr>
        <p:txBody>
          <a:bodyPr>
            <a:normAutofit/>
          </a:bodyPr>
          <a:lstStyle/>
          <a:p>
            <a:pPr algn="l"/>
            <a:r>
              <a:rPr lang="en-US" i="1" dirty="0"/>
              <a:t>Extract, Transform, Load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+mj-lt"/>
                <a:cs typeface="Myriad Arabic" panose="01010101010101010101" pitchFamily="50" charset="-78"/>
              </a:rPr>
              <a:t>MIS2502: Data Analytics</a:t>
            </a:r>
            <a:endParaRPr lang="en-US" sz="4000" dirty="0">
              <a:latin typeface="+mj-lt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AFFBD0C-BB79-4157-899C-D49EC23BA336}"/>
              </a:ext>
            </a:extLst>
          </p:cNvPr>
          <p:cNvSpPr txBox="1">
            <a:spLocks/>
          </p:cNvSpPr>
          <p:nvPr/>
        </p:nvSpPr>
        <p:spPr>
          <a:xfrm>
            <a:off x="2667000" y="5791200"/>
            <a:ext cx="64897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JaeHwuen Jung</a:t>
            </a:r>
            <a:b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jaejung@temple.edu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http://community.mis.temple.edu/jaejung</a:t>
            </a:r>
          </a:p>
        </p:txBody>
      </p:sp>
    </p:spTree>
    <p:extLst>
      <p:ext uri="{BB962C8B-B14F-4D97-AF65-F5344CB8AC3E}">
        <p14:creationId xmlns:p14="http://schemas.microsoft.com/office/powerpoint/2010/main" val="35652531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4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tx2">
              <a:alpha val="73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Extract, Transform, Load (ETL)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177" y="838200"/>
          <a:ext cx="2897777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20224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/>
              <a:t>The Actual Process</a:t>
            </a:r>
          </a:p>
        </p:txBody>
      </p:sp>
      <p:sp>
        <p:nvSpPr>
          <p:cNvPr id="4" name="Can 3"/>
          <p:cNvSpPr/>
          <p:nvPr/>
        </p:nvSpPr>
        <p:spPr>
          <a:xfrm>
            <a:off x="625444" y="3139440"/>
            <a:ext cx="1600200" cy="1371600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Transactional Database 2</a:t>
            </a:r>
          </a:p>
        </p:txBody>
      </p:sp>
      <p:sp>
        <p:nvSpPr>
          <p:cNvPr id="5" name="Can 4"/>
          <p:cNvSpPr/>
          <p:nvPr/>
        </p:nvSpPr>
        <p:spPr>
          <a:xfrm>
            <a:off x="593421" y="1492567"/>
            <a:ext cx="1600200" cy="1371600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Transactional Database 1</a:t>
            </a:r>
          </a:p>
        </p:txBody>
      </p:sp>
      <p:sp>
        <p:nvSpPr>
          <p:cNvPr id="14" name="Can 13"/>
          <p:cNvSpPr/>
          <p:nvPr/>
        </p:nvSpPr>
        <p:spPr>
          <a:xfrm>
            <a:off x="7473526" y="3177540"/>
            <a:ext cx="1600200" cy="1295400"/>
          </a:xfrm>
          <a:prstGeom prst="ca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Analytical Data store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443681" y="1995487"/>
            <a:ext cx="1295400" cy="36576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2438399" y="3642360"/>
            <a:ext cx="1295400" cy="36576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3886200" y="1606867"/>
            <a:ext cx="2133600" cy="1143000"/>
          </a:xfrm>
          <a:prstGeom prst="cub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conversion</a:t>
            </a:r>
          </a:p>
        </p:txBody>
      </p:sp>
      <p:sp>
        <p:nvSpPr>
          <p:cNvPr id="19" name="Cube 18"/>
          <p:cNvSpPr/>
          <p:nvPr/>
        </p:nvSpPr>
        <p:spPr>
          <a:xfrm>
            <a:off x="3897516" y="3253740"/>
            <a:ext cx="2133600" cy="1143000"/>
          </a:xfrm>
          <a:prstGeom prst="cub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conversion</a:t>
            </a:r>
          </a:p>
        </p:txBody>
      </p:sp>
      <p:sp>
        <p:nvSpPr>
          <p:cNvPr id="21" name="Bent Arrow 20"/>
          <p:cNvSpPr/>
          <p:nvPr/>
        </p:nvSpPr>
        <p:spPr>
          <a:xfrm rot="16200000" flipV="1">
            <a:off x="6819901" y="4258879"/>
            <a:ext cx="597692" cy="1688306"/>
          </a:xfrm>
          <a:prstGeom prst="ben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ent Arrow 22"/>
          <p:cNvSpPr/>
          <p:nvPr/>
        </p:nvSpPr>
        <p:spPr>
          <a:xfrm rot="5400000">
            <a:off x="6781801" y="1553528"/>
            <a:ext cx="597692" cy="1688306"/>
          </a:xfrm>
          <a:prstGeom prst="ben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26268" y="990600"/>
            <a:ext cx="3107531" cy="25812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/>
              <a:t>Extract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67151" y="990600"/>
            <a:ext cx="2152650" cy="258127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/>
              <a:t>Transform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096000" y="990600"/>
            <a:ext cx="2514600" cy="25812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/>
              <a:t>Load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6260068"/>
            <a:ext cx="202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Relational database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81800" y="6248400"/>
            <a:ext cx="2257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Dimensional database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2438400" y="6128266"/>
            <a:ext cx="4343400" cy="609600"/>
          </a:xfrm>
          <a:prstGeom prst="rightArrow">
            <a:avLst>
              <a:gd name="adj1" fmla="val 50000"/>
              <a:gd name="adj2" fmla="val 4857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03564" y="6128266"/>
            <a:ext cx="80772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n 28"/>
          <p:cNvSpPr/>
          <p:nvPr/>
        </p:nvSpPr>
        <p:spPr>
          <a:xfrm>
            <a:off x="626268" y="4689885"/>
            <a:ext cx="1600200" cy="1371600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Sources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2443681" y="5192805"/>
            <a:ext cx="1295400" cy="36576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ube 30"/>
          <p:cNvSpPr/>
          <p:nvPr/>
        </p:nvSpPr>
        <p:spPr>
          <a:xfrm>
            <a:off x="3896762" y="4804185"/>
            <a:ext cx="2133600" cy="1143000"/>
          </a:xfrm>
          <a:prstGeom prst="cub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conversion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6274594" y="3642360"/>
            <a:ext cx="1156956" cy="365760"/>
          </a:xfrm>
          <a:prstGeom prst="rightArrow">
            <a:avLst>
              <a:gd name="adj1" fmla="val 50000"/>
              <a:gd name="adj2" fmla="val 45456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384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ETL’s Not That Easy!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219200"/>
          <a:ext cx="7467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28433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Consistency: </a:t>
            </a:r>
            <a:br>
              <a:rPr lang="en-US" dirty="0"/>
            </a:br>
            <a:r>
              <a:rPr lang="en-US" dirty="0"/>
              <a:t>The Problem with Legacy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888757"/>
            <a:ext cx="4267200" cy="4038600"/>
          </a:xfrm>
        </p:spPr>
        <p:txBody>
          <a:bodyPr>
            <a:normAutofit/>
          </a:bodyPr>
          <a:lstStyle/>
          <a:p>
            <a:r>
              <a:rPr lang="en-US" sz="2800" dirty="0"/>
              <a:t>An IT infrastructure evolves over time</a:t>
            </a:r>
          </a:p>
          <a:p>
            <a:endParaRPr lang="en-US" sz="2800" dirty="0"/>
          </a:p>
          <a:p>
            <a:r>
              <a:rPr lang="en-US" sz="2800" dirty="0"/>
              <a:t>Systems are created and acquired by different people using different specifications</a:t>
            </a:r>
          </a:p>
          <a:p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2971800" y="4953000"/>
            <a:ext cx="5257800" cy="17526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/>
              <a:t>This can happen through: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Changes in management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Mergers &amp; Acquisitions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Externally mandated standards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Generally poor planning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32838"/>
            <a:ext cx="4572000" cy="2715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11347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Not Replacing Legacy Systems?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2362200" y="5404302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https://www.onbase.com/~/media/Files/hyland/whitepaper/wp_trouble-with-legacy-systems.pdf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2200" y="600763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https://thenextweb.com/finance/2017/04/10/ancient-programming-language-cobol-can-make-you-bank-literally/</a:t>
            </a:r>
          </a:p>
        </p:txBody>
      </p:sp>
    </p:spTree>
    <p:extLst>
      <p:ext uri="{BB962C8B-B14F-4D97-AF65-F5344CB8AC3E}">
        <p14:creationId xmlns:p14="http://schemas.microsoft.com/office/powerpoint/2010/main" val="22142910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Problems with Data </a:t>
            </a:r>
            <a:r>
              <a:rPr lang="en-US" dirty="0"/>
              <a:t>Consistency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257300"/>
          <a:ext cx="7315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357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12F97C-EAC8-42FE-A78F-064771A4B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F415E5-F0AA-4265-9A30-DFBC09A29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398E1B-F407-4ACA-BA4D-DAD8E6288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D40841-A791-4581-85A0-EE1EBFBAD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/>
              <a:t>What’s the big deal?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5486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6702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44744"/>
          </a:xfrm>
        </p:spPr>
        <p:txBody>
          <a:bodyPr/>
          <a:lstStyle/>
          <a:p>
            <a:r>
              <a:rPr lang="en-US" dirty="0"/>
              <a:t>Role of quotation marks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30086" r="47977" b="62906"/>
          <a:stretch/>
        </p:blipFill>
        <p:spPr>
          <a:xfrm>
            <a:off x="304800" y="1143000"/>
            <a:ext cx="8534400" cy="51110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8041967"/>
              </p:ext>
            </p:extLst>
          </p:nvPr>
        </p:nvGraphicFramePr>
        <p:xfrm>
          <a:off x="1219200" y="1752600"/>
          <a:ext cx="6553200" cy="3246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304800" y="1246236"/>
            <a:ext cx="487680" cy="264160"/>
          </a:xfrm>
          <a:prstGeom prst="rect">
            <a:avLst/>
          </a:prstGeom>
          <a:solidFill>
            <a:srgbClr val="953735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400" y="1246236"/>
            <a:ext cx="762000" cy="264160"/>
          </a:xfrm>
          <a:prstGeom prst="rect">
            <a:avLst/>
          </a:prstGeom>
          <a:solidFill>
            <a:srgbClr val="953735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52800" y="1246236"/>
            <a:ext cx="1676400" cy="264160"/>
          </a:xfrm>
          <a:prstGeom prst="rect">
            <a:avLst/>
          </a:prstGeom>
          <a:solidFill>
            <a:schemeClr val="tx2">
              <a:alpha val="3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/>
          <a:srcRect l="446"/>
          <a:stretch/>
        </p:blipFill>
        <p:spPr>
          <a:xfrm>
            <a:off x="5562600" y="4998660"/>
            <a:ext cx="3404360" cy="1129312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2590800" y="4922460"/>
            <a:ext cx="28194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also a valid </a:t>
            </a:r>
            <a:br>
              <a:rPr lang="en-US" dirty="0"/>
            </a:br>
            <a:r>
              <a:rPr lang="en-US" dirty="0"/>
              <a:t>CSV file…</a:t>
            </a:r>
          </a:p>
        </p:txBody>
      </p:sp>
      <p:pic>
        <p:nvPicPr>
          <p:cNvPr id="1028" name="Picture 4" descr="https://vignette.wikia.nocookie.net/starwars/images/c/cb/R5-D4_Sideshow.png/revision/latest/scale-to-width-down/500?cb=2016080903314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1630662" cy="271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6604084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From: </a:t>
            </a:r>
            <a:r>
              <a:rPr lang="en-US" sz="1050" dirty="0" err="1"/>
              <a:t>Wookieepedia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462389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think about this scenario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3941" y="1615282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Hotel Reservation Database</a:t>
            </a:r>
          </a:p>
        </p:txBody>
      </p:sp>
      <p:sp>
        <p:nvSpPr>
          <p:cNvPr id="7" name="Rectangle 6"/>
          <p:cNvSpPr/>
          <p:nvPr/>
        </p:nvSpPr>
        <p:spPr>
          <a:xfrm>
            <a:off x="6822792" y="1615282"/>
            <a:ext cx="1774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Café Database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228600" y="5398293"/>
          <a:ext cx="8763000" cy="1478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616" y="2383556"/>
            <a:ext cx="2467198" cy="271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14474"/>
            <a:ext cx="5601631" cy="32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8617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“Single view” of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entire organization understands a unit of data in the same way</a:t>
            </a:r>
            <a:endParaRPr lang="en-US" dirty="0"/>
          </a:p>
          <a:p>
            <a:endParaRPr lang="en-US" sz="2800" dirty="0"/>
          </a:p>
          <a:p>
            <a:r>
              <a:rPr lang="en-US" sz="2800" dirty="0"/>
              <a:t>It’s both a business goal and a technology goal</a:t>
            </a:r>
          </a:p>
        </p:txBody>
      </p:sp>
      <p:sp>
        <p:nvSpPr>
          <p:cNvPr id="4" name="Up Arrow 3"/>
          <p:cNvSpPr/>
          <p:nvPr/>
        </p:nvSpPr>
        <p:spPr>
          <a:xfrm>
            <a:off x="2819400" y="3657600"/>
            <a:ext cx="1066800" cy="114300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5867400" y="3657600"/>
            <a:ext cx="1066800" cy="114300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0" y="487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but it’s really more this…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0" y="4876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...than this</a:t>
            </a:r>
          </a:p>
        </p:txBody>
      </p:sp>
    </p:spTree>
    <p:extLst>
      <p:ext uri="{BB962C8B-B14F-4D97-AF65-F5344CB8AC3E}">
        <p14:creationId xmlns:p14="http://schemas.microsoft.com/office/powerpoint/2010/main" val="2855514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Closer look at the Guest/Customer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07428" y="1600200"/>
            <a:ext cx="1828800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Guests</a:t>
            </a:r>
          </a:p>
          <a:p>
            <a:r>
              <a:rPr lang="en-US" sz="1600" u="sng" dirty="0" err="1"/>
              <a:t>Guest_number</a:t>
            </a:r>
            <a:endParaRPr lang="en-US" sz="1600" u="sng" dirty="0"/>
          </a:p>
          <a:p>
            <a:r>
              <a:rPr lang="en-US" sz="1600" dirty="0" err="1"/>
              <a:t>Guest_firstname</a:t>
            </a:r>
            <a:endParaRPr lang="en-US" sz="1600" dirty="0"/>
          </a:p>
          <a:p>
            <a:r>
              <a:rPr lang="en-US" sz="1600" dirty="0" err="1"/>
              <a:t>Guest_lastname</a:t>
            </a:r>
            <a:endParaRPr lang="en-US" sz="1600" dirty="0"/>
          </a:p>
          <a:p>
            <a:r>
              <a:rPr lang="en-US" sz="1600" dirty="0" err="1"/>
              <a:t>Guest_address</a:t>
            </a:r>
            <a:endParaRPr lang="en-US" sz="1600" dirty="0"/>
          </a:p>
          <a:p>
            <a:r>
              <a:rPr lang="en-US" sz="1600" dirty="0" err="1"/>
              <a:t>Guest_city</a:t>
            </a:r>
            <a:endParaRPr lang="en-US" sz="1600" dirty="0"/>
          </a:p>
          <a:p>
            <a:r>
              <a:rPr lang="en-US" sz="1600" dirty="0" err="1"/>
              <a:t>Guest_zipcode</a:t>
            </a:r>
            <a:endParaRPr lang="en-US" sz="1600" dirty="0"/>
          </a:p>
          <a:p>
            <a:r>
              <a:rPr lang="en-US" sz="1600" dirty="0" err="1"/>
              <a:t>Guest_email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303028" y="1877199"/>
            <a:ext cx="1905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Customer</a:t>
            </a:r>
          </a:p>
          <a:p>
            <a:r>
              <a:rPr lang="en-US" sz="1600" u="sng" dirty="0" err="1"/>
              <a:t>Customer_number</a:t>
            </a:r>
            <a:endParaRPr lang="en-US" sz="1600" u="sng" dirty="0"/>
          </a:p>
          <a:p>
            <a:r>
              <a:rPr lang="en-US" sz="1600" dirty="0" err="1"/>
              <a:t>Customer_name</a:t>
            </a:r>
            <a:endParaRPr lang="en-US" sz="1600" dirty="0"/>
          </a:p>
          <a:p>
            <a:r>
              <a:rPr lang="en-US" sz="1600" dirty="0" err="1"/>
              <a:t>Customer_address</a:t>
            </a:r>
            <a:endParaRPr lang="en-US" sz="1600" dirty="0"/>
          </a:p>
          <a:p>
            <a:r>
              <a:rPr lang="en-US" sz="1600" dirty="0" err="1"/>
              <a:t>Customer_city</a:t>
            </a:r>
            <a:endParaRPr lang="en-US" sz="1600" dirty="0"/>
          </a:p>
          <a:p>
            <a:r>
              <a:rPr lang="en-US" sz="1600" dirty="0" err="1"/>
              <a:t>Customer_zipcode</a:t>
            </a:r>
            <a:endParaRPr lang="en-US" sz="16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381000" y="3962400"/>
          <a:ext cx="83058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02884" y="2334399"/>
            <a:ext cx="82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vs.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5355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Data Transformation Steps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1579BBC-6A4D-4C0F-AD83-48EB1FC19742}"/>
              </a:ext>
            </a:extLst>
          </p:cNvPr>
          <p:cNvSpPr/>
          <p:nvPr/>
        </p:nvSpPr>
        <p:spPr>
          <a:xfrm>
            <a:off x="2247081" y="1677715"/>
            <a:ext cx="6438730" cy="939003"/>
          </a:xfrm>
          <a:custGeom>
            <a:avLst/>
            <a:gdLst>
              <a:gd name="connsiteX0" fmla="*/ 156503 w 939002"/>
              <a:gd name="connsiteY0" fmla="*/ 0 h 6438729"/>
              <a:gd name="connsiteX1" fmla="*/ 782499 w 939002"/>
              <a:gd name="connsiteY1" fmla="*/ 0 h 6438729"/>
              <a:gd name="connsiteX2" fmla="*/ 939002 w 939002"/>
              <a:gd name="connsiteY2" fmla="*/ 156503 h 6438729"/>
              <a:gd name="connsiteX3" fmla="*/ 939002 w 939002"/>
              <a:gd name="connsiteY3" fmla="*/ 6438729 h 6438729"/>
              <a:gd name="connsiteX4" fmla="*/ 939002 w 939002"/>
              <a:gd name="connsiteY4" fmla="*/ 6438729 h 6438729"/>
              <a:gd name="connsiteX5" fmla="*/ 0 w 939002"/>
              <a:gd name="connsiteY5" fmla="*/ 6438729 h 6438729"/>
              <a:gd name="connsiteX6" fmla="*/ 0 w 939002"/>
              <a:gd name="connsiteY6" fmla="*/ 6438729 h 6438729"/>
              <a:gd name="connsiteX7" fmla="*/ 0 w 939002"/>
              <a:gd name="connsiteY7" fmla="*/ 156503 h 6438729"/>
              <a:gd name="connsiteX8" fmla="*/ 156503 w 939002"/>
              <a:gd name="connsiteY8" fmla="*/ 0 h 643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9002" h="6438729">
                <a:moveTo>
                  <a:pt x="939002" y="1073142"/>
                </a:moveTo>
                <a:lnTo>
                  <a:pt x="939002" y="5365587"/>
                </a:lnTo>
                <a:cubicBezTo>
                  <a:pt x="939002" y="5958264"/>
                  <a:pt x="928783" y="6438726"/>
                  <a:pt x="916178" y="6438726"/>
                </a:cubicBezTo>
                <a:lnTo>
                  <a:pt x="0" y="6438726"/>
                </a:lnTo>
                <a:lnTo>
                  <a:pt x="0" y="6438726"/>
                </a:lnTo>
                <a:lnTo>
                  <a:pt x="0" y="3"/>
                </a:lnTo>
                <a:lnTo>
                  <a:pt x="0" y="3"/>
                </a:lnTo>
                <a:lnTo>
                  <a:pt x="916178" y="3"/>
                </a:lnTo>
                <a:cubicBezTo>
                  <a:pt x="928783" y="3"/>
                  <a:pt x="939002" y="480465"/>
                  <a:pt x="939002" y="1073142"/>
                </a:cubicBezTo>
                <a:close/>
              </a:path>
            </a:pathLst>
          </a:custGeom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9663" rIns="293488" bIns="169664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altLang="en-US" sz="2000" kern="1200" dirty="0">
                <a:cs typeface="Times New Roman" pitchFamily="18" charset="0"/>
              </a:rPr>
              <a:t>Decomposes data elements</a:t>
            </a:r>
            <a:endParaRPr lang="en-US" sz="20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altLang="en-US" sz="2000" kern="1200" dirty="0">
                <a:cs typeface="Times New Roman" pitchFamily="18" charset="0"/>
              </a:rPr>
              <a:t>Example: [name: Joe Cool ]</a:t>
            </a:r>
            <a:r>
              <a:rPr lang="en-US" altLang="en-US" sz="2000" kern="1200" dirty="0">
                <a:latin typeface="Calibri"/>
                <a:cs typeface="Times New Roman" pitchFamily="18" charset="0"/>
              </a:rPr>
              <a:t>→[</a:t>
            </a:r>
            <a:r>
              <a:rPr lang="en-US" altLang="en-US" sz="2000" kern="1200" dirty="0" err="1">
                <a:latin typeface="Calibri"/>
                <a:cs typeface="Times New Roman" pitchFamily="18" charset="0"/>
              </a:rPr>
              <a:t>FirstName</a:t>
            </a:r>
            <a:r>
              <a:rPr lang="en-US" altLang="en-US" sz="2000" kern="1200" dirty="0">
                <a:latin typeface="Calibri"/>
                <a:cs typeface="Times New Roman" pitchFamily="18" charset="0"/>
              </a:rPr>
              <a:t>: Joe, </a:t>
            </a:r>
            <a:r>
              <a:rPr lang="en-US" altLang="en-US" sz="2000" kern="1200" dirty="0" err="1">
                <a:latin typeface="Calibri"/>
                <a:cs typeface="Times New Roman" pitchFamily="18" charset="0"/>
              </a:rPr>
              <a:t>LastName</a:t>
            </a:r>
            <a:r>
              <a:rPr lang="en-US" altLang="en-US" sz="2000" kern="1200" dirty="0">
                <a:latin typeface="Calibri"/>
                <a:cs typeface="Times New Roman" pitchFamily="18" charset="0"/>
              </a:rPr>
              <a:t>: Cool</a:t>
            </a:r>
            <a:r>
              <a:rPr lang="en-US" altLang="en-US" sz="2000" kern="1200" dirty="0">
                <a:cs typeface="Times New Roman" pitchFamily="18" charset="0"/>
              </a:rPr>
              <a:t>)</a:t>
            </a:r>
            <a:endParaRPr lang="en-US" sz="2000" kern="12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1395F91-01A2-4E5D-BEB3-757729FA8978}"/>
              </a:ext>
            </a:extLst>
          </p:cNvPr>
          <p:cNvSpPr/>
          <p:nvPr/>
        </p:nvSpPr>
        <p:spPr>
          <a:xfrm>
            <a:off x="458188" y="1602465"/>
            <a:ext cx="1788893" cy="1089501"/>
          </a:xfrm>
          <a:custGeom>
            <a:avLst/>
            <a:gdLst>
              <a:gd name="connsiteX0" fmla="*/ 0 w 1788893"/>
              <a:gd name="connsiteY0" fmla="*/ 181587 h 1089501"/>
              <a:gd name="connsiteX1" fmla="*/ 181587 w 1788893"/>
              <a:gd name="connsiteY1" fmla="*/ 0 h 1089501"/>
              <a:gd name="connsiteX2" fmla="*/ 1607306 w 1788893"/>
              <a:gd name="connsiteY2" fmla="*/ 0 h 1089501"/>
              <a:gd name="connsiteX3" fmla="*/ 1788893 w 1788893"/>
              <a:gd name="connsiteY3" fmla="*/ 181587 h 1089501"/>
              <a:gd name="connsiteX4" fmla="*/ 1788893 w 1788893"/>
              <a:gd name="connsiteY4" fmla="*/ 907914 h 1089501"/>
              <a:gd name="connsiteX5" fmla="*/ 1607306 w 1788893"/>
              <a:gd name="connsiteY5" fmla="*/ 1089501 h 1089501"/>
              <a:gd name="connsiteX6" fmla="*/ 181587 w 1788893"/>
              <a:gd name="connsiteY6" fmla="*/ 1089501 h 1089501"/>
              <a:gd name="connsiteX7" fmla="*/ 0 w 1788893"/>
              <a:gd name="connsiteY7" fmla="*/ 907914 h 1089501"/>
              <a:gd name="connsiteX8" fmla="*/ 0 w 1788893"/>
              <a:gd name="connsiteY8" fmla="*/ 181587 h 108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8893" h="1089501">
                <a:moveTo>
                  <a:pt x="0" y="181587"/>
                </a:moveTo>
                <a:cubicBezTo>
                  <a:pt x="0" y="81299"/>
                  <a:pt x="81299" y="0"/>
                  <a:pt x="181587" y="0"/>
                </a:cubicBezTo>
                <a:lnTo>
                  <a:pt x="1607306" y="0"/>
                </a:lnTo>
                <a:cubicBezTo>
                  <a:pt x="1707594" y="0"/>
                  <a:pt x="1788893" y="81299"/>
                  <a:pt x="1788893" y="181587"/>
                </a:cubicBezTo>
                <a:lnTo>
                  <a:pt x="1788893" y="907914"/>
                </a:lnTo>
                <a:cubicBezTo>
                  <a:pt x="1788893" y="1008202"/>
                  <a:pt x="1707594" y="1089501"/>
                  <a:pt x="1607306" y="1089501"/>
                </a:cubicBezTo>
                <a:lnTo>
                  <a:pt x="181587" y="1089501"/>
                </a:lnTo>
                <a:cubicBezTo>
                  <a:pt x="81299" y="1089501"/>
                  <a:pt x="0" y="1008202"/>
                  <a:pt x="0" y="907914"/>
                </a:cubicBezTo>
                <a:lnTo>
                  <a:pt x="0" y="18158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385" tIns="91285" rIns="129385" bIns="91285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Parsing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4AF0467-BD0B-4237-BB77-6AD48D4D4D67}"/>
              </a:ext>
            </a:extLst>
          </p:cNvPr>
          <p:cNvSpPr/>
          <p:nvPr/>
        </p:nvSpPr>
        <p:spPr>
          <a:xfrm>
            <a:off x="2247081" y="2821692"/>
            <a:ext cx="6438730" cy="939003"/>
          </a:xfrm>
          <a:custGeom>
            <a:avLst/>
            <a:gdLst>
              <a:gd name="connsiteX0" fmla="*/ 156503 w 939002"/>
              <a:gd name="connsiteY0" fmla="*/ 0 h 6438729"/>
              <a:gd name="connsiteX1" fmla="*/ 782499 w 939002"/>
              <a:gd name="connsiteY1" fmla="*/ 0 h 6438729"/>
              <a:gd name="connsiteX2" fmla="*/ 939002 w 939002"/>
              <a:gd name="connsiteY2" fmla="*/ 156503 h 6438729"/>
              <a:gd name="connsiteX3" fmla="*/ 939002 w 939002"/>
              <a:gd name="connsiteY3" fmla="*/ 6438729 h 6438729"/>
              <a:gd name="connsiteX4" fmla="*/ 939002 w 939002"/>
              <a:gd name="connsiteY4" fmla="*/ 6438729 h 6438729"/>
              <a:gd name="connsiteX5" fmla="*/ 0 w 939002"/>
              <a:gd name="connsiteY5" fmla="*/ 6438729 h 6438729"/>
              <a:gd name="connsiteX6" fmla="*/ 0 w 939002"/>
              <a:gd name="connsiteY6" fmla="*/ 6438729 h 6438729"/>
              <a:gd name="connsiteX7" fmla="*/ 0 w 939002"/>
              <a:gd name="connsiteY7" fmla="*/ 156503 h 6438729"/>
              <a:gd name="connsiteX8" fmla="*/ 156503 w 939002"/>
              <a:gd name="connsiteY8" fmla="*/ 0 h 643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9002" h="6438729">
                <a:moveTo>
                  <a:pt x="939002" y="1073142"/>
                </a:moveTo>
                <a:lnTo>
                  <a:pt x="939002" y="5365587"/>
                </a:lnTo>
                <a:cubicBezTo>
                  <a:pt x="939002" y="5958264"/>
                  <a:pt x="928783" y="6438726"/>
                  <a:pt x="916178" y="6438726"/>
                </a:cubicBezTo>
                <a:lnTo>
                  <a:pt x="0" y="6438726"/>
                </a:lnTo>
                <a:lnTo>
                  <a:pt x="0" y="6438726"/>
                </a:lnTo>
                <a:lnTo>
                  <a:pt x="0" y="3"/>
                </a:lnTo>
                <a:lnTo>
                  <a:pt x="0" y="3"/>
                </a:lnTo>
                <a:lnTo>
                  <a:pt x="916178" y="3"/>
                </a:lnTo>
                <a:cubicBezTo>
                  <a:pt x="928783" y="3"/>
                  <a:pt x="939002" y="480465"/>
                  <a:pt x="939002" y="1073142"/>
                </a:cubicBezTo>
                <a:close/>
              </a:path>
            </a:pathLst>
          </a:custGeom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9663" rIns="293488" bIns="169664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altLang="en-US" sz="2000" kern="1200" dirty="0">
                <a:cs typeface="Times New Roman" pitchFamily="18" charset="0"/>
              </a:rPr>
              <a:t>Corrects parsed data elements</a:t>
            </a:r>
            <a:endParaRPr lang="en-US" sz="20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altLang="en-US" sz="2000" kern="1200" dirty="0">
                <a:cs typeface="Times New Roman" pitchFamily="18" charset="0"/>
              </a:rPr>
              <a:t>Example: street name does not exist and is replaced with the "closest" one</a:t>
            </a:r>
            <a:endParaRPr lang="en-US" sz="2000" kern="12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5C2937B-2695-4D78-B311-8CDFC10D3998}"/>
              </a:ext>
            </a:extLst>
          </p:cNvPr>
          <p:cNvSpPr/>
          <p:nvPr/>
        </p:nvSpPr>
        <p:spPr>
          <a:xfrm>
            <a:off x="458188" y="2746442"/>
            <a:ext cx="1788893" cy="1089501"/>
          </a:xfrm>
          <a:custGeom>
            <a:avLst/>
            <a:gdLst>
              <a:gd name="connsiteX0" fmla="*/ 0 w 1788893"/>
              <a:gd name="connsiteY0" fmla="*/ 181587 h 1089501"/>
              <a:gd name="connsiteX1" fmla="*/ 181587 w 1788893"/>
              <a:gd name="connsiteY1" fmla="*/ 0 h 1089501"/>
              <a:gd name="connsiteX2" fmla="*/ 1607306 w 1788893"/>
              <a:gd name="connsiteY2" fmla="*/ 0 h 1089501"/>
              <a:gd name="connsiteX3" fmla="*/ 1788893 w 1788893"/>
              <a:gd name="connsiteY3" fmla="*/ 181587 h 1089501"/>
              <a:gd name="connsiteX4" fmla="*/ 1788893 w 1788893"/>
              <a:gd name="connsiteY4" fmla="*/ 907914 h 1089501"/>
              <a:gd name="connsiteX5" fmla="*/ 1607306 w 1788893"/>
              <a:gd name="connsiteY5" fmla="*/ 1089501 h 1089501"/>
              <a:gd name="connsiteX6" fmla="*/ 181587 w 1788893"/>
              <a:gd name="connsiteY6" fmla="*/ 1089501 h 1089501"/>
              <a:gd name="connsiteX7" fmla="*/ 0 w 1788893"/>
              <a:gd name="connsiteY7" fmla="*/ 907914 h 1089501"/>
              <a:gd name="connsiteX8" fmla="*/ 0 w 1788893"/>
              <a:gd name="connsiteY8" fmla="*/ 181587 h 108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8893" h="1089501">
                <a:moveTo>
                  <a:pt x="0" y="181587"/>
                </a:moveTo>
                <a:cubicBezTo>
                  <a:pt x="0" y="81299"/>
                  <a:pt x="81299" y="0"/>
                  <a:pt x="181587" y="0"/>
                </a:cubicBezTo>
                <a:lnTo>
                  <a:pt x="1607306" y="0"/>
                </a:lnTo>
                <a:cubicBezTo>
                  <a:pt x="1707594" y="0"/>
                  <a:pt x="1788893" y="81299"/>
                  <a:pt x="1788893" y="181587"/>
                </a:cubicBezTo>
                <a:lnTo>
                  <a:pt x="1788893" y="907914"/>
                </a:lnTo>
                <a:cubicBezTo>
                  <a:pt x="1788893" y="1008202"/>
                  <a:pt x="1707594" y="1089501"/>
                  <a:pt x="1607306" y="1089501"/>
                </a:cubicBezTo>
                <a:lnTo>
                  <a:pt x="181587" y="1089501"/>
                </a:lnTo>
                <a:cubicBezTo>
                  <a:pt x="81299" y="1089501"/>
                  <a:pt x="0" y="1008202"/>
                  <a:pt x="0" y="907914"/>
                </a:cubicBezTo>
                <a:lnTo>
                  <a:pt x="0" y="18158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385" tIns="91285" rIns="129385" bIns="91285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Correcting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8BC51F8-7A13-425D-AD33-E2B606EDA4E5}"/>
              </a:ext>
            </a:extLst>
          </p:cNvPr>
          <p:cNvSpPr/>
          <p:nvPr/>
        </p:nvSpPr>
        <p:spPr>
          <a:xfrm>
            <a:off x="2247081" y="3965669"/>
            <a:ext cx="6438730" cy="939003"/>
          </a:xfrm>
          <a:custGeom>
            <a:avLst/>
            <a:gdLst>
              <a:gd name="connsiteX0" fmla="*/ 156503 w 939002"/>
              <a:gd name="connsiteY0" fmla="*/ 0 h 6438729"/>
              <a:gd name="connsiteX1" fmla="*/ 782499 w 939002"/>
              <a:gd name="connsiteY1" fmla="*/ 0 h 6438729"/>
              <a:gd name="connsiteX2" fmla="*/ 939002 w 939002"/>
              <a:gd name="connsiteY2" fmla="*/ 156503 h 6438729"/>
              <a:gd name="connsiteX3" fmla="*/ 939002 w 939002"/>
              <a:gd name="connsiteY3" fmla="*/ 6438729 h 6438729"/>
              <a:gd name="connsiteX4" fmla="*/ 939002 w 939002"/>
              <a:gd name="connsiteY4" fmla="*/ 6438729 h 6438729"/>
              <a:gd name="connsiteX5" fmla="*/ 0 w 939002"/>
              <a:gd name="connsiteY5" fmla="*/ 6438729 h 6438729"/>
              <a:gd name="connsiteX6" fmla="*/ 0 w 939002"/>
              <a:gd name="connsiteY6" fmla="*/ 6438729 h 6438729"/>
              <a:gd name="connsiteX7" fmla="*/ 0 w 939002"/>
              <a:gd name="connsiteY7" fmla="*/ 156503 h 6438729"/>
              <a:gd name="connsiteX8" fmla="*/ 156503 w 939002"/>
              <a:gd name="connsiteY8" fmla="*/ 0 h 643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9002" h="6438729">
                <a:moveTo>
                  <a:pt x="939002" y="1073142"/>
                </a:moveTo>
                <a:lnTo>
                  <a:pt x="939002" y="5365587"/>
                </a:lnTo>
                <a:cubicBezTo>
                  <a:pt x="939002" y="5958264"/>
                  <a:pt x="928783" y="6438726"/>
                  <a:pt x="916178" y="6438726"/>
                </a:cubicBezTo>
                <a:lnTo>
                  <a:pt x="0" y="6438726"/>
                </a:lnTo>
                <a:lnTo>
                  <a:pt x="0" y="6438726"/>
                </a:lnTo>
                <a:lnTo>
                  <a:pt x="0" y="3"/>
                </a:lnTo>
                <a:lnTo>
                  <a:pt x="0" y="3"/>
                </a:lnTo>
                <a:lnTo>
                  <a:pt x="916178" y="3"/>
                </a:lnTo>
                <a:cubicBezTo>
                  <a:pt x="928783" y="3"/>
                  <a:pt x="939002" y="480465"/>
                  <a:pt x="939002" y="1073142"/>
                </a:cubicBezTo>
                <a:close/>
              </a:path>
            </a:pathLst>
          </a:custGeom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9663" rIns="293488" bIns="169664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altLang="en-US" sz="2000" kern="1200" dirty="0">
                <a:cs typeface="Times New Roman" pitchFamily="18" charset="0"/>
              </a:rPr>
              <a:t>Transforms data into its preferred format</a:t>
            </a:r>
            <a:endParaRPr lang="en-US" sz="20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altLang="en-US" sz="2000" kern="1200" dirty="0">
                <a:cs typeface="Times New Roman" pitchFamily="18" charset="0"/>
              </a:rPr>
              <a:t>Example: Broad ST  </a:t>
            </a:r>
            <a:r>
              <a:rPr lang="en-US" altLang="en-US" sz="2000" kern="1200" dirty="0">
                <a:latin typeface="Calibri"/>
                <a:cs typeface="Times New Roman" pitchFamily="18" charset="0"/>
              </a:rPr>
              <a:t>→ Broad Street</a:t>
            </a:r>
            <a:endParaRPr lang="en-US" sz="2000" kern="12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9AEC00B-6677-4EEF-AA42-507798D92EE0}"/>
              </a:ext>
            </a:extLst>
          </p:cNvPr>
          <p:cNvSpPr/>
          <p:nvPr/>
        </p:nvSpPr>
        <p:spPr>
          <a:xfrm>
            <a:off x="458188" y="3890419"/>
            <a:ext cx="1788893" cy="1089501"/>
          </a:xfrm>
          <a:custGeom>
            <a:avLst/>
            <a:gdLst>
              <a:gd name="connsiteX0" fmla="*/ 0 w 1788893"/>
              <a:gd name="connsiteY0" fmla="*/ 181587 h 1089501"/>
              <a:gd name="connsiteX1" fmla="*/ 181587 w 1788893"/>
              <a:gd name="connsiteY1" fmla="*/ 0 h 1089501"/>
              <a:gd name="connsiteX2" fmla="*/ 1607306 w 1788893"/>
              <a:gd name="connsiteY2" fmla="*/ 0 h 1089501"/>
              <a:gd name="connsiteX3" fmla="*/ 1788893 w 1788893"/>
              <a:gd name="connsiteY3" fmla="*/ 181587 h 1089501"/>
              <a:gd name="connsiteX4" fmla="*/ 1788893 w 1788893"/>
              <a:gd name="connsiteY4" fmla="*/ 907914 h 1089501"/>
              <a:gd name="connsiteX5" fmla="*/ 1607306 w 1788893"/>
              <a:gd name="connsiteY5" fmla="*/ 1089501 h 1089501"/>
              <a:gd name="connsiteX6" fmla="*/ 181587 w 1788893"/>
              <a:gd name="connsiteY6" fmla="*/ 1089501 h 1089501"/>
              <a:gd name="connsiteX7" fmla="*/ 0 w 1788893"/>
              <a:gd name="connsiteY7" fmla="*/ 907914 h 1089501"/>
              <a:gd name="connsiteX8" fmla="*/ 0 w 1788893"/>
              <a:gd name="connsiteY8" fmla="*/ 181587 h 108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8893" h="1089501">
                <a:moveTo>
                  <a:pt x="0" y="181587"/>
                </a:moveTo>
                <a:cubicBezTo>
                  <a:pt x="0" y="81299"/>
                  <a:pt x="81299" y="0"/>
                  <a:pt x="181587" y="0"/>
                </a:cubicBezTo>
                <a:lnTo>
                  <a:pt x="1607306" y="0"/>
                </a:lnTo>
                <a:cubicBezTo>
                  <a:pt x="1707594" y="0"/>
                  <a:pt x="1788893" y="81299"/>
                  <a:pt x="1788893" y="181587"/>
                </a:cubicBezTo>
                <a:lnTo>
                  <a:pt x="1788893" y="907914"/>
                </a:lnTo>
                <a:cubicBezTo>
                  <a:pt x="1788893" y="1008202"/>
                  <a:pt x="1707594" y="1089501"/>
                  <a:pt x="1607306" y="1089501"/>
                </a:cubicBezTo>
                <a:lnTo>
                  <a:pt x="181587" y="1089501"/>
                </a:lnTo>
                <a:cubicBezTo>
                  <a:pt x="81299" y="1089501"/>
                  <a:pt x="0" y="1008202"/>
                  <a:pt x="0" y="907914"/>
                </a:cubicBezTo>
                <a:lnTo>
                  <a:pt x="0" y="18158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385" tIns="91285" rIns="129385" bIns="91285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Standardizing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2D7A6C-79B5-41DC-9707-0E7FB9BB5E75}"/>
              </a:ext>
            </a:extLst>
          </p:cNvPr>
          <p:cNvSpPr/>
          <p:nvPr/>
        </p:nvSpPr>
        <p:spPr>
          <a:xfrm>
            <a:off x="2247081" y="5109645"/>
            <a:ext cx="6438730" cy="939003"/>
          </a:xfrm>
          <a:custGeom>
            <a:avLst/>
            <a:gdLst>
              <a:gd name="connsiteX0" fmla="*/ 156503 w 939002"/>
              <a:gd name="connsiteY0" fmla="*/ 0 h 6438729"/>
              <a:gd name="connsiteX1" fmla="*/ 782499 w 939002"/>
              <a:gd name="connsiteY1" fmla="*/ 0 h 6438729"/>
              <a:gd name="connsiteX2" fmla="*/ 939002 w 939002"/>
              <a:gd name="connsiteY2" fmla="*/ 156503 h 6438729"/>
              <a:gd name="connsiteX3" fmla="*/ 939002 w 939002"/>
              <a:gd name="connsiteY3" fmla="*/ 6438729 h 6438729"/>
              <a:gd name="connsiteX4" fmla="*/ 939002 w 939002"/>
              <a:gd name="connsiteY4" fmla="*/ 6438729 h 6438729"/>
              <a:gd name="connsiteX5" fmla="*/ 0 w 939002"/>
              <a:gd name="connsiteY5" fmla="*/ 6438729 h 6438729"/>
              <a:gd name="connsiteX6" fmla="*/ 0 w 939002"/>
              <a:gd name="connsiteY6" fmla="*/ 6438729 h 6438729"/>
              <a:gd name="connsiteX7" fmla="*/ 0 w 939002"/>
              <a:gd name="connsiteY7" fmla="*/ 156503 h 6438729"/>
              <a:gd name="connsiteX8" fmla="*/ 156503 w 939002"/>
              <a:gd name="connsiteY8" fmla="*/ 0 h 643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9002" h="6438729">
                <a:moveTo>
                  <a:pt x="939002" y="1073142"/>
                </a:moveTo>
                <a:lnTo>
                  <a:pt x="939002" y="5365587"/>
                </a:lnTo>
                <a:cubicBezTo>
                  <a:pt x="939002" y="5958264"/>
                  <a:pt x="928783" y="6438726"/>
                  <a:pt x="916178" y="6438726"/>
                </a:cubicBezTo>
                <a:lnTo>
                  <a:pt x="0" y="6438726"/>
                </a:lnTo>
                <a:lnTo>
                  <a:pt x="0" y="6438726"/>
                </a:lnTo>
                <a:lnTo>
                  <a:pt x="0" y="3"/>
                </a:lnTo>
                <a:lnTo>
                  <a:pt x="0" y="3"/>
                </a:lnTo>
                <a:lnTo>
                  <a:pt x="916178" y="3"/>
                </a:lnTo>
                <a:cubicBezTo>
                  <a:pt x="928783" y="3"/>
                  <a:pt x="939002" y="480465"/>
                  <a:pt x="939002" y="1073142"/>
                </a:cubicBezTo>
                <a:close/>
              </a:path>
            </a:pathLst>
          </a:custGeom>
        </p:spPr>
        <p:style>
          <a:ln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9663" rIns="293488" bIns="169664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altLang="en-US" sz="2000" kern="1200" dirty="0">
                <a:cs typeface="Times New Roman" pitchFamily="18" charset="0"/>
              </a:rPr>
              <a:t>Matches records within and across data sources</a:t>
            </a:r>
            <a:endParaRPr lang="en-US" sz="2000" kern="120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9EC352E-5552-464A-A2BA-D4C5A965FB69}"/>
              </a:ext>
            </a:extLst>
          </p:cNvPr>
          <p:cNvSpPr/>
          <p:nvPr/>
        </p:nvSpPr>
        <p:spPr>
          <a:xfrm>
            <a:off x="458188" y="5034395"/>
            <a:ext cx="1788893" cy="1089501"/>
          </a:xfrm>
          <a:custGeom>
            <a:avLst/>
            <a:gdLst>
              <a:gd name="connsiteX0" fmla="*/ 0 w 1788893"/>
              <a:gd name="connsiteY0" fmla="*/ 181587 h 1089501"/>
              <a:gd name="connsiteX1" fmla="*/ 181587 w 1788893"/>
              <a:gd name="connsiteY1" fmla="*/ 0 h 1089501"/>
              <a:gd name="connsiteX2" fmla="*/ 1607306 w 1788893"/>
              <a:gd name="connsiteY2" fmla="*/ 0 h 1089501"/>
              <a:gd name="connsiteX3" fmla="*/ 1788893 w 1788893"/>
              <a:gd name="connsiteY3" fmla="*/ 181587 h 1089501"/>
              <a:gd name="connsiteX4" fmla="*/ 1788893 w 1788893"/>
              <a:gd name="connsiteY4" fmla="*/ 907914 h 1089501"/>
              <a:gd name="connsiteX5" fmla="*/ 1607306 w 1788893"/>
              <a:gd name="connsiteY5" fmla="*/ 1089501 h 1089501"/>
              <a:gd name="connsiteX6" fmla="*/ 181587 w 1788893"/>
              <a:gd name="connsiteY6" fmla="*/ 1089501 h 1089501"/>
              <a:gd name="connsiteX7" fmla="*/ 0 w 1788893"/>
              <a:gd name="connsiteY7" fmla="*/ 907914 h 1089501"/>
              <a:gd name="connsiteX8" fmla="*/ 0 w 1788893"/>
              <a:gd name="connsiteY8" fmla="*/ 181587 h 108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8893" h="1089501">
                <a:moveTo>
                  <a:pt x="0" y="181587"/>
                </a:moveTo>
                <a:cubicBezTo>
                  <a:pt x="0" y="81299"/>
                  <a:pt x="81299" y="0"/>
                  <a:pt x="181587" y="0"/>
                </a:cubicBezTo>
                <a:lnTo>
                  <a:pt x="1607306" y="0"/>
                </a:lnTo>
                <a:cubicBezTo>
                  <a:pt x="1707594" y="0"/>
                  <a:pt x="1788893" y="81299"/>
                  <a:pt x="1788893" y="181587"/>
                </a:cubicBezTo>
                <a:lnTo>
                  <a:pt x="1788893" y="907914"/>
                </a:lnTo>
                <a:cubicBezTo>
                  <a:pt x="1788893" y="1008202"/>
                  <a:pt x="1707594" y="1089501"/>
                  <a:pt x="1607306" y="1089501"/>
                </a:cubicBezTo>
                <a:lnTo>
                  <a:pt x="181587" y="1089501"/>
                </a:lnTo>
                <a:cubicBezTo>
                  <a:pt x="81299" y="1089501"/>
                  <a:pt x="0" y="1008202"/>
                  <a:pt x="0" y="907914"/>
                </a:cubicBezTo>
                <a:lnTo>
                  <a:pt x="0" y="18158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385" tIns="91285" rIns="129385" bIns="91285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Matching</a:t>
            </a:r>
          </a:p>
        </p:txBody>
      </p:sp>
    </p:spTree>
    <p:extLst>
      <p:ext uri="{BB962C8B-B14F-4D97-AF65-F5344CB8AC3E}">
        <p14:creationId xmlns:p14="http://schemas.microsoft.com/office/powerpoint/2010/main" val="274538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/>
              <a:t>Data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degree to which the data reflects the actual environment</a:t>
            </a:r>
          </a:p>
          <a:p>
            <a:endParaRPr lang="en-US" sz="28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2133600"/>
          <a:ext cx="6096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E15E480-CD48-4A6C-8E37-83421EE463F0}"/>
              </a:ext>
            </a:extLst>
          </p:cNvPr>
          <p:cNvSpPr/>
          <p:nvPr/>
        </p:nvSpPr>
        <p:spPr>
          <a:xfrm>
            <a:off x="5791200" y="2209800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Choose data consistent with the goals of analysis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EE3085-55C6-43E9-9E1F-C5DA164CD065}"/>
              </a:ext>
            </a:extLst>
          </p:cNvPr>
          <p:cNvSpPr/>
          <p:nvPr/>
        </p:nvSpPr>
        <p:spPr>
          <a:xfrm>
            <a:off x="5829300" y="2837765"/>
            <a:ext cx="3162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Verify that the data really measures what it claims to measure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EBA791-82DC-4EFA-BD2A-DF58AC69B40B}"/>
              </a:ext>
            </a:extLst>
          </p:cNvPr>
          <p:cNvSpPr/>
          <p:nvPr/>
        </p:nvSpPr>
        <p:spPr>
          <a:xfrm>
            <a:off x="152400" y="4389120"/>
            <a:ext cx="2396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Manual verification through sampling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C99EF9-AA42-405F-A379-C9CD5CBEA27C}"/>
              </a:ext>
            </a:extLst>
          </p:cNvPr>
          <p:cNvSpPr/>
          <p:nvPr/>
        </p:nvSpPr>
        <p:spPr>
          <a:xfrm>
            <a:off x="169545" y="5176689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Use the knowledge</a:t>
            </a:r>
            <a:br>
              <a:rPr lang="en-US" dirty="0"/>
            </a:br>
            <a:r>
              <a:rPr lang="en-US" dirty="0"/>
              <a:t>expert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4FD8FB-D721-458C-BFE4-489F03F901DD}"/>
              </a:ext>
            </a:extLst>
          </p:cNvPr>
          <p:cNvSpPr/>
          <p:nvPr/>
        </p:nvSpPr>
        <p:spPr>
          <a:xfrm>
            <a:off x="6624051" y="4151531"/>
            <a:ext cx="2596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Build fault tolerance into the process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6CFA68-14E1-4EA3-8817-D2FF76834423}"/>
              </a:ext>
            </a:extLst>
          </p:cNvPr>
          <p:cNvSpPr/>
          <p:nvPr/>
        </p:nvSpPr>
        <p:spPr>
          <a:xfrm>
            <a:off x="6629400" y="4865132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Periodically run reports, check logs, and verify results</a:t>
            </a:r>
          </a:p>
        </p:txBody>
      </p:sp>
    </p:spTree>
    <p:extLst>
      <p:ext uri="{BB962C8B-B14F-4D97-AF65-F5344CB8AC3E}">
        <p14:creationId xmlns:p14="http://schemas.microsoft.com/office/powerpoint/2010/main" val="424351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What is ETL? Why is it important?</a:t>
            </a:r>
          </a:p>
          <a:p>
            <a:pPr lvl="1"/>
            <a:r>
              <a:rPr lang="en-US" dirty="0"/>
              <a:t>Data consistency</a:t>
            </a:r>
          </a:p>
          <a:p>
            <a:pPr lvl="1"/>
            <a:r>
              <a:rPr lang="en-US" dirty="0"/>
              <a:t>Data quality</a:t>
            </a:r>
          </a:p>
          <a:p>
            <a:pPr lvl="0"/>
            <a:r>
              <a:rPr lang="en-US" dirty="0"/>
              <a:t>Explain the purpose of each component (Extract, Transform, Load)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270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Some definitions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3087524"/>
              </p:ext>
            </p:extLst>
          </p:nvPr>
        </p:nvGraphicFramePr>
        <p:xfrm>
          <a:off x="762000" y="914400"/>
          <a:ext cx="7848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0296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structured to unstructured data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11070216"/>
              </p:ext>
            </p:extLst>
          </p:nvPr>
        </p:nvGraphicFramePr>
        <p:xfrm>
          <a:off x="381000" y="1417638"/>
          <a:ext cx="8686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0" y="5410200"/>
            <a:ext cx="6248400" cy="1143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Would you consider an Excel spreadsheet structured, semi-structured, or unstructured?</a:t>
            </a:r>
          </a:p>
        </p:txBody>
      </p:sp>
    </p:spTree>
    <p:extLst>
      <p:ext uri="{BB962C8B-B14F-4D97-AF65-F5344CB8AC3E}">
        <p14:creationId xmlns:p14="http://schemas.microsoft.com/office/powerpoint/2010/main" val="1467083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2293</TotalTime>
  <Words>5409</Words>
  <Application>Microsoft Office PowerPoint</Application>
  <PresentationFormat>On-screen Show (4:3)</PresentationFormat>
  <Paragraphs>883</Paragraphs>
  <Slides>75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7" baseType="lpstr">
      <vt:lpstr>Akzidenz Grotesk BQ Light</vt:lpstr>
      <vt:lpstr>Arial</vt:lpstr>
      <vt:lpstr>Arial Black</vt:lpstr>
      <vt:lpstr>Arial Narrow</vt:lpstr>
      <vt:lpstr>Calibri</vt:lpstr>
      <vt:lpstr>Consolas</vt:lpstr>
      <vt:lpstr>Cooper Black</vt:lpstr>
      <vt:lpstr>Georgia</vt:lpstr>
      <vt:lpstr>inherit</vt:lpstr>
      <vt:lpstr>Verdana</vt:lpstr>
      <vt:lpstr>Wingdings</vt:lpstr>
      <vt:lpstr>Office Theme</vt:lpstr>
      <vt:lpstr>Exam 2 Review</vt:lpstr>
      <vt:lpstr>Summary: The full syntax for SELECT</vt:lpstr>
      <vt:lpstr>Summary</vt:lpstr>
      <vt:lpstr>Working with semi-structured data</vt:lpstr>
      <vt:lpstr>Relational databases are highly structured</vt:lpstr>
      <vt:lpstr>But not all data is stored like that</vt:lpstr>
      <vt:lpstr>Role of quotation marks</vt:lpstr>
      <vt:lpstr>Some definitions</vt:lpstr>
      <vt:lpstr>From structured to unstructured data</vt:lpstr>
      <vt:lpstr>Why care about semi-structured and unstructured data?</vt:lpstr>
      <vt:lpstr>The CSV format is still quite structured</vt:lpstr>
      <vt:lpstr>Alternatives to CSV for  semi-structured data</vt:lpstr>
      <vt:lpstr>Extensible Markup Language</vt:lpstr>
      <vt:lpstr>Hierarchies in XML</vt:lpstr>
      <vt:lpstr>Bottom line for XML</vt:lpstr>
      <vt:lpstr>JavaScript Object Notation</vt:lpstr>
      <vt:lpstr>Object and Array in JSON</vt:lpstr>
      <vt:lpstr>Hierarchies in JSON</vt:lpstr>
      <vt:lpstr>Bottom line for JSON</vt:lpstr>
      <vt:lpstr>Same data, four different ways…</vt:lpstr>
      <vt:lpstr>JSON and Web APIs</vt:lpstr>
      <vt:lpstr>API’s Case Study: UBER</vt:lpstr>
      <vt:lpstr>Requesting a web page</vt:lpstr>
      <vt:lpstr>JSON and web APIs</vt:lpstr>
      <vt:lpstr>Applications use APIs to communicate with each other by exchanging data</vt:lpstr>
      <vt:lpstr>JSON and data analytics</vt:lpstr>
      <vt:lpstr>NoSQL  Part 1: Basic Queries</vt:lpstr>
      <vt:lpstr>What is NoSQL?</vt:lpstr>
      <vt:lpstr>Why RDBMS?</vt:lpstr>
      <vt:lpstr>Why NoSQL?</vt:lpstr>
      <vt:lpstr>RDBMS vs NoSQL</vt:lpstr>
      <vt:lpstr>Categories of NoSQL</vt:lpstr>
      <vt:lpstr>NoSQL vs RDBMS – How to pick?</vt:lpstr>
      <vt:lpstr>What is MongoDB?</vt:lpstr>
      <vt:lpstr>MongoDB Database </vt:lpstr>
      <vt:lpstr>Dataset</vt:lpstr>
      <vt:lpstr>Return the Specified Fields</vt:lpstr>
      <vt:lpstr>Specify Equality Condition</vt:lpstr>
      <vt:lpstr>Compass vs MongoDB</vt:lpstr>
      <vt:lpstr>Specify Conditions Using Operators</vt:lpstr>
      <vt:lpstr>Does order matter?</vt:lpstr>
      <vt:lpstr>AND and OR Conditions</vt:lpstr>
      <vt:lpstr>Sort Results</vt:lpstr>
      <vt:lpstr>Limit Results</vt:lpstr>
      <vt:lpstr>Aggregation </vt:lpstr>
      <vt:lpstr>Aggregation </vt:lpstr>
      <vt:lpstr>Group by null</vt:lpstr>
      <vt:lpstr>MySQL vs MongoDB Query</vt:lpstr>
      <vt:lpstr>Summary</vt:lpstr>
      <vt:lpstr>NoSQL  Part 2: Advanced Queries</vt:lpstr>
      <vt:lpstr>PowerPoint Presentation</vt:lpstr>
      <vt:lpstr>Query on Nested Document</vt:lpstr>
      <vt:lpstr>Query on Nested Document</vt:lpstr>
      <vt:lpstr>Query on Nested Document</vt:lpstr>
      <vt:lpstr>Query an Array</vt:lpstr>
      <vt:lpstr>Query an Array</vt:lpstr>
      <vt:lpstr>Query an Array</vt:lpstr>
      <vt:lpstr>Query an Array based on Size</vt:lpstr>
      <vt:lpstr>Do we have to JOIN tables?</vt:lpstr>
      <vt:lpstr>Join with $lookup</vt:lpstr>
      <vt:lpstr>Join with $lookup</vt:lpstr>
      <vt:lpstr>Extract, Transform, Load</vt:lpstr>
      <vt:lpstr>Extract, Transform, Load (ETL)</vt:lpstr>
      <vt:lpstr>The Actual Process</vt:lpstr>
      <vt:lpstr>ETL’s Not That Easy!</vt:lpstr>
      <vt:lpstr>Data Consistency:  The Problem with Legacy Systems</vt:lpstr>
      <vt:lpstr>Why Not Replacing Legacy Systems?</vt:lpstr>
      <vt:lpstr>Problems with Data Consistency</vt:lpstr>
      <vt:lpstr>What’s the big deal?</vt:lpstr>
      <vt:lpstr>Now think about this scenario</vt:lpstr>
      <vt:lpstr>Solution: “Single view” of data</vt:lpstr>
      <vt:lpstr>Closer look at the Guest/Customer</vt:lpstr>
      <vt:lpstr>Data Transformation Steps</vt:lpstr>
      <vt:lpstr>Data Quality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Modeling</dc:title>
  <dc:creator>Jaehwuen Jung</dc:creator>
  <cp:lastModifiedBy>AJ Raven</cp:lastModifiedBy>
  <cp:revision>460</cp:revision>
  <cp:lastPrinted>2011-06-28T14:45:53Z</cp:lastPrinted>
  <dcterms:created xsi:type="dcterms:W3CDTF">2011-06-28T13:08:25Z</dcterms:created>
  <dcterms:modified xsi:type="dcterms:W3CDTF">2020-03-20T16:22:27Z</dcterms:modified>
</cp:coreProperties>
</file>