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97" r:id="rId2"/>
    <p:sldId id="367" r:id="rId3"/>
    <p:sldId id="359" r:id="rId4"/>
    <p:sldId id="398" r:id="rId5"/>
    <p:sldId id="366" r:id="rId6"/>
    <p:sldId id="334" r:id="rId7"/>
    <p:sldId id="336" r:id="rId8"/>
    <p:sldId id="364" r:id="rId9"/>
    <p:sldId id="362" r:id="rId10"/>
    <p:sldId id="337" r:id="rId11"/>
    <p:sldId id="358" r:id="rId12"/>
    <p:sldId id="339" r:id="rId13"/>
    <p:sldId id="381" r:id="rId14"/>
    <p:sldId id="343" r:id="rId15"/>
    <p:sldId id="382" r:id="rId16"/>
    <p:sldId id="369" r:id="rId17"/>
    <p:sldId id="370" r:id="rId18"/>
    <p:sldId id="371" r:id="rId19"/>
    <p:sldId id="372" r:id="rId20"/>
    <p:sldId id="373" r:id="rId21"/>
    <p:sldId id="374" r:id="rId22"/>
    <p:sldId id="379" r:id="rId23"/>
    <p:sldId id="380" r:id="rId24"/>
    <p:sldId id="3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 Deng" initials="ZD" lastIdx="2" clrIdx="0">
    <p:extLst>
      <p:ext uri="{19B8F6BF-5375-455C-9EA6-DF929625EA0E}">
        <p15:presenceInfo xmlns:p15="http://schemas.microsoft.com/office/powerpoint/2012/main" userId="S::tug78437@temple.edu::7c748f94-d9c8-4976-ba51-7a85137713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0212"/>
    <a:srgbClr val="CB1933"/>
    <a:srgbClr val="4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6C444-8DF0-4A25-8800-892B6DB9C59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6DAC-8B65-4212-8A69-5C6785069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2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28DF-C258-46AA-B5BF-975511CD9B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2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4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43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8AEE6-16E3-4671-9EC9-D05960CBEA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2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8AEE6-16E3-4671-9EC9-D05960CBEA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30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8AEE6-16E3-4671-9EC9-D05960CBEA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90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8AEE6-16E3-4671-9EC9-D05960CBEAF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5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4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46D0-3AAC-4471-AC5E-E888F522C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DBDA3-6D68-4EE5-B47D-90C863F80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3D54-D1C8-4B44-9B20-80F06DE7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B42E5-07FD-4FA5-A602-08D40C53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3DCD8-CE16-4192-A8A9-4728BCB5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9C64-6901-4DC3-A3BB-FAA352FE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3879D-41FC-430A-995A-F622CA99C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54995-6F46-4D8D-AEF3-02C7D768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79666-70AD-4A77-ABA5-32B511F9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41534-EDF4-4749-964A-803C9580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7D737-8CBF-443E-99E2-D392692A4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BD41E-9DC1-4AAA-BA34-DFE15E6BA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8790-DD76-4A23-B4B3-78E914DE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561A7-9ED5-4704-833B-9CA4D692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D884-8E9A-4B66-B6CE-B9C64741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6385-D6D7-4D78-9BF3-7C93F3C2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6836-8C89-4491-8A2C-986CC0FD8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859C-6C84-4957-9321-C15F153A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481A-26EF-401E-B835-D5CECF9B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0F279-9BD2-4D8A-BEB1-E3716B26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B9-C8FC-471E-88CE-A22C4086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09ADF-84AA-45A3-97AA-5F628D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8053-A4A1-4512-93EA-3171105A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A8234-5ABD-48A1-BCA3-C98AFA93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C906-6451-44EB-835F-EA19DB68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7EA6-EEB0-482D-9D89-D7917485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82DA4-F327-405A-9DDB-EDD2BDBE3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7179A-D461-4020-B9A7-D390DA5C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12FBF-A894-459F-81F9-E7CFC2DF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904D-6AAF-4169-B828-9406C1E0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ADD0E-1F4C-4A2D-B2DF-1BE286FB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CAD7-4365-4AE8-9314-DEF57094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592D8-2341-4382-8E1D-705606801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F63F1-114A-4D18-82C5-832CC4589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65211-B270-4B11-8267-E979C23AE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FD592-99A4-499F-9BF2-C0085BD19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752A8-CBB6-4D4C-8DE5-27A6E054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C3FC4-9DAF-4DF9-8786-5638286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22D63-3B21-40A3-A33D-130C5287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3D80-FAE5-445E-9D1A-C512C655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69893-2E23-4E23-ADF0-D1816C5A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EE53D-563B-4643-A1EE-72F4020B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04163-5EA8-4167-B978-A9F445A6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8EEB3-0559-4DD7-B35D-19CE26CC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E0E13-BB76-48EC-A1B6-230EEEFA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0199A-E0A6-4DA5-AAA9-AD6145A5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ED0A-BB46-46BC-8F75-4CA4B812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594F-A570-4D31-A7F4-B025676A9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DF383-95F5-4345-93A5-D18ED0056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12ADD-27A7-48D3-A60C-6967E376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6A8EE-AF85-4AD5-88E2-C147FAAA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972E0-23FC-4BF6-8B8D-D84E1339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9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E0BD-0207-42D4-BA6C-314D212E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65BF7-E561-4C10-8D15-A83A65AF4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F3032-1745-4293-8752-1F99F2B48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6BDB4-8FBC-45BC-BED6-485E9487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98B0A-42A0-4D64-81D5-68C2FE2F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20858-85FD-405C-BBC1-9401D415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7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B8116-B92A-4C47-9335-100E96C7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B0B6-8B2E-4796-9131-0A4EDDD75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3D63-6733-46C0-AEF0-BD47E37A7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9676-6D3B-42FB-B415-F777CFC07E0F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1BD3D-C659-4EB5-AA6E-85A337F5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38BD-EE27-4E83-90AF-53AE38E89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shin@temple.edu" TargetMode="External"/><Relationship Id="rId2" Type="http://schemas.openxmlformats.org/officeDocument/2006/relationships/hyperlink" Target="mailto:deng@temple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zlpLlhIcC0LG2hgB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mis.temple.edu/mis2502sec004s2019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hyperlink" Target="https://canvas.temple.ed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umbrella, colorful, red&#10;&#10;Description automatically generated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89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029" name="Rectangle 134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410" y="2514595"/>
            <a:ext cx="6784259" cy="182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MIS2502: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Analytics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Course Introduction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2057" y="5139134"/>
            <a:ext cx="4616919" cy="123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Z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</a:rPr>
              <a:t>he (Joe) 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</a:rPr>
              <a:t>deng@temple.edu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http://community.mis.temple.edu/zdeng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2614E17-5860-454D-BF8C-77637265727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https://branding.temple.edu/sites/branding/files/Primary_2C_PMS201_0.png">
            <a:extLst>
              <a:ext uri="{FF2B5EF4-FFF2-40B4-BE49-F238E27FC236}">
                <a16:creationId xmlns:a16="http://schemas.microsoft.com/office/drawing/2014/main" id="{AFE0FF0A-892E-4E34-B3CD-5E78F0D8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05" y="173812"/>
            <a:ext cx="2876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ommunity.mis.temple.edu/mis2502sec004s2019/files/2019/01/cropped-MISHeader2018.png">
            <a:extLst>
              <a:ext uri="{FF2B5EF4-FFF2-40B4-BE49-F238E27FC236}">
                <a16:creationId xmlns:a16="http://schemas.microsoft.com/office/drawing/2014/main" id="{E4603558-2332-4D6B-A3BA-6FD5D3D7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7" y="173812"/>
            <a:ext cx="1887483" cy="6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2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Late Assignment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assignments will be assessed a 50% penalty (subtracted from that assignment’s score) for the first day (i.e. 24 hours) they are late.</a:t>
            </a:r>
          </a:p>
          <a:p>
            <a:endParaRPr lang="en-US" dirty="0"/>
          </a:p>
          <a:p>
            <a:r>
              <a:rPr lang="en-US" dirty="0"/>
              <a:t>No credit will be given for assignments turned in more than 24 hours past the deadline.</a:t>
            </a:r>
          </a:p>
          <a:p>
            <a:endParaRPr lang="en-US" i="1" dirty="0"/>
          </a:p>
          <a:p>
            <a:r>
              <a:rPr lang="en-US" i="1" dirty="0"/>
              <a:t>Equipment failure is </a:t>
            </a:r>
            <a:r>
              <a:rPr lang="en-US" b="1" i="1" dirty="0"/>
              <a:t>not an acceptable reason</a:t>
            </a:r>
            <a:r>
              <a:rPr lang="en-US" i="1" dirty="0"/>
              <a:t> for turning in an assignment late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104E9-395F-453A-8A87-941F70DF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13330AF0-2550-4DB9-B9A5-3D7B4320A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9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In-Class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learn data analytics skills through</a:t>
            </a:r>
          </a:p>
          <a:p>
            <a:pPr marL="801687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>
                <a:cs typeface="宋体" charset="0"/>
              </a:rPr>
              <a:t>Your own hands-on experience</a:t>
            </a:r>
          </a:p>
          <a:p>
            <a:pPr marL="801687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>
                <a:cs typeface="宋体" charset="0"/>
              </a:rPr>
              <a:t>Interaction with peers and instructor</a:t>
            </a:r>
          </a:p>
          <a:p>
            <a:pPr marL="801687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>
                <a:cs typeface="宋体" charset="0"/>
              </a:rPr>
              <a:t>Classroom presentation</a:t>
            </a:r>
          </a:p>
          <a:p>
            <a:pPr marL="344487" lvl="1" indent="0">
              <a:lnSpc>
                <a:spcPct val="80000"/>
              </a:lnSpc>
              <a:buNone/>
              <a:defRPr/>
            </a:pPr>
            <a:r>
              <a:rPr lang="en-US" dirty="0">
                <a:cs typeface="宋体" charset="0"/>
              </a:rPr>
              <a:t>      (in the order of </a:t>
            </a:r>
            <a:r>
              <a:rPr lang="en-US" b="1" i="1" u="sng" dirty="0">
                <a:cs typeface="宋体" charset="0"/>
              </a:rPr>
              <a:t>decreasing</a:t>
            </a:r>
            <a:r>
              <a:rPr lang="en-US" dirty="0">
                <a:cs typeface="宋体" charset="0"/>
              </a:rPr>
              <a:t> priority)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Deliverables:</a:t>
            </a:r>
          </a:p>
          <a:p>
            <a:pPr lvl="1"/>
            <a:r>
              <a:rPr lang="en-US" dirty="0"/>
              <a:t>Submit </a:t>
            </a:r>
            <a:r>
              <a:rPr lang="en-US" b="1" dirty="0"/>
              <a:t>by the end of the class</a:t>
            </a:r>
          </a:p>
          <a:p>
            <a:pPr lvl="1"/>
            <a:r>
              <a:rPr lang="en-US" dirty="0"/>
              <a:t>Graded based on </a:t>
            </a:r>
            <a:r>
              <a:rPr lang="en-US" b="1" dirty="0"/>
              <a:t>completeness</a:t>
            </a:r>
            <a:r>
              <a:rPr lang="en-US" dirty="0"/>
              <a:t> and </a:t>
            </a:r>
            <a:r>
              <a:rPr lang="en-US" b="1" dirty="0"/>
              <a:t>correctness</a:t>
            </a:r>
          </a:p>
          <a:p>
            <a:pPr lvl="1"/>
            <a:r>
              <a:rPr lang="en-US" dirty="0"/>
              <a:t>Graded by </a:t>
            </a:r>
            <a:r>
              <a:rPr lang="en-US" b="1" dirty="0"/>
              <a:t>success</a:t>
            </a:r>
            <a:r>
              <a:rPr lang="en-US" dirty="0"/>
              <a:t> or </a:t>
            </a:r>
            <a:r>
              <a:rPr lang="en-US" b="1" dirty="0"/>
              <a:t>fail</a:t>
            </a:r>
          </a:p>
          <a:p>
            <a:pPr lvl="1"/>
            <a:r>
              <a:rPr lang="en-US" dirty="0"/>
              <a:t>Will </a:t>
            </a:r>
            <a:r>
              <a:rPr lang="en-US" b="1" dirty="0"/>
              <a:t>not</a:t>
            </a:r>
            <a:r>
              <a:rPr lang="en-US" dirty="0"/>
              <a:t> accept late submission</a:t>
            </a:r>
          </a:p>
          <a:p>
            <a:pPr lvl="1"/>
            <a:r>
              <a:rPr lang="en-US" dirty="0"/>
              <a:t>Allowed to miss two submissions for in-class activities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A0101-5D30-40D2-840D-58CA7948E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9899B857-B418-4B25-96F0-C2A44E48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13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Presence &amp;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dirty="0"/>
              <a:t>Although class presence and participation are not a part of the evaluation, I will occasionally check the participation and use the record as a reference in case </a:t>
            </a:r>
            <a:r>
              <a:rPr lang="en-US"/>
              <a:t>I curve </a:t>
            </a:r>
            <a:r>
              <a:rPr lang="en-US" dirty="0"/>
              <a:t>the grades.</a:t>
            </a:r>
          </a:p>
          <a:p>
            <a:endParaRPr lang="en-US" dirty="0"/>
          </a:p>
          <a:p>
            <a:r>
              <a:rPr lang="en-US" dirty="0"/>
              <a:t>You should be in class at the moment I check the attendance to get a credit.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A8610-0B72-43F7-ABE7-55BEE11F7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176D3319-4BD9-451E-93E1-D9905E52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13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Plagiarism and Academic Dishonesty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75571"/>
            <a:ext cx="10515599" cy="4830763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Copying material directly, word-for-word, from a source (including the Internet) </a:t>
            </a:r>
          </a:p>
          <a:p>
            <a:pPr lvl="0"/>
            <a:r>
              <a:rPr lang="en-US" dirty="0"/>
              <a:t>Turning in an assignment from a previous semester as if it were your own</a:t>
            </a:r>
          </a:p>
          <a:p>
            <a:pPr lvl="0"/>
            <a:r>
              <a:rPr lang="en-US" dirty="0"/>
              <a:t>Having someone else complete your homework or project and submitting it as if it were your own</a:t>
            </a:r>
          </a:p>
          <a:p>
            <a:r>
              <a:rPr lang="en-US" dirty="0"/>
              <a:t>Using material from another student’s assignment in your own assignment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Penalties for such actions can range from a failing grade for the individual assignment, to a failing grade for the entire course, to expulsion from the program.</a:t>
            </a:r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4CAFB-1471-4EDD-84C8-AB12C84AE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BA214553-52AA-4982-8FA4-EC8B1742B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2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 Note on Regrade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7516"/>
            <a:ext cx="10515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Must be submitted within 1 week of the date when the grade was returned.</a:t>
            </a:r>
          </a:p>
          <a:p>
            <a:pPr lvl="0"/>
            <a:endParaRPr lang="en-US" sz="2000" dirty="0"/>
          </a:p>
          <a:p>
            <a:pPr lvl="0"/>
            <a:r>
              <a:rPr lang="en-US" dirty="0"/>
              <a:t>I and the ITA reserve the right to regrade the entire assignment/exam and thus your grade may go up or down.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AF959-BD71-46F1-AFB6-65572D9FF0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9943798B-7CA0-4453-9C2B-58A3865A6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80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433" y="677863"/>
            <a:ext cx="9308367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Professional Achievement Point Requirement (MIS Majors Only)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433" y="1996505"/>
            <a:ext cx="10034856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All MIS majors are required to earn a minimum of 200 professional achievement points by the end of the semester.  </a:t>
            </a:r>
          </a:p>
          <a:p>
            <a:pPr lvl="0"/>
            <a:r>
              <a:rPr lang="en-US" dirty="0"/>
              <a:t>Students who do not earn the minimum number of professional achievement points by the end of the semester will receive an “Incomplete” for this course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BEB87-118E-43AB-9B45-887106D27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6672B0B4-F2BD-423E-96AE-8E4EF099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10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5059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800000"/>
                </a:solidFill>
              </a:rPr>
              <a:t>Q</a:t>
            </a:r>
          </a:p>
          <a:p>
            <a:pPr marL="0" indent="0" algn="ctr">
              <a:buNone/>
            </a:pPr>
            <a:r>
              <a:rPr lang="en-US" sz="5400" dirty="0"/>
              <a:t>What comes to your mind when you think of</a:t>
            </a:r>
          </a:p>
          <a:p>
            <a:pPr marL="0" indent="0" algn="ctr">
              <a:buNone/>
            </a:pPr>
            <a:r>
              <a:rPr lang="en-US" sz="5400" dirty="0"/>
              <a:t>Data Analytics?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1E8C7-9B7F-4319-BCC8-CCF1E81E2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EF8308F-A317-4AC8-BFE1-0A7C2994E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5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 from Wikipedia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800000"/>
                </a:solidFill>
              </a:rPr>
              <a:t>“Data Analytics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800000"/>
                </a:solidFill>
              </a:rPr>
              <a:t>is the discovery and communication of </a:t>
            </a:r>
            <a:r>
              <a:rPr lang="en-US" sz="4000" b="1" dirty="0">
                <a:solidFill>
                  <a:srgbClr val="800000"/>
                </a:solidFill>
              </a:rPr>
              <a:t>meaningful patterns in data</a:t>
            </a:r>
            <a:r>
              <a:rPr lang="en-US" sz="4000" dirty="0">
                <a:solidFill>
                  <a:srgbClr val="800000"/>
                </a:solidFill>
              </a:rPr>
              <a:t>.”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BCABE-B61D-4EA0-9AEC-F046D4655C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DEF5119C-A737-41D5-B593-3AEE21D2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 from WhatIs.com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800000"/>
                </a:solidFill>
              </a:rPr>
              <a:t>“Data analytics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800000"/>
                </a:solidFill>
              </a:rPr>
              <a:t>is the science of examining raw data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800000"/>
                </a:solidFill>
              </a:rPr>
              <a:t>with the purpose of </a:t>
            </a:r>
            <a:r>
              <a:rPr lang="en-US" sz="4000" b="1" dirty="0">
                <a:solidFill>
                  <a:srgbClr val="800000"/>
                </a:solidFill>
              </a:rPr>
              <a:t>drawing conclusions</a:t>
            </a:r>
            <a:r>
              <a:rPr lang="en-US" sz="4000" dirty="0">
                <a:solidFill>
                  <a:srgbClr val="800000"/>
                </a:solidFill>
              </a:rPr>
              <a:t> about that information.”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9EDC1-2C7E-4DB4-BEDC-1B1CD7ED5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42704B7C-6737-4FBA-AD0B-D1CFA3C0B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2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 from </a:t>
            </a:r>
            <a:r>
              <a:rPr lang="en-US" b="1" dirty="0" err="1"/>
              <a:t>Techopedia</a:t>
            </a:r>
            <a:r>
              <a:rPr lang="en-US" b="1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800000"/>
                </a:solidFill>
              </a:rPr>
              <a:t>“Data analytics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800000"/>
                </a:solidFill>
              </a:rPr>
              <a:t>refers to qualitative and quantitative techniques and processes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800000"/>
                </a:solidFill>
              </a:rPr>
              <a:t>used to enhance </a:t>
            </a:r>
            <a:r>
              <a:rPr lang="en-US" sz="4000" b="1" dirty="0">
                <a:solidFill>
                  <a:srgbClr val="800000"/>
                </a:solidFill>
              </a:rPr>
              <a:t>productivity and business gain</a:t>
            </a:r>
            <a:r>
              <a:rPr lang="en-US" sz="4000" dirty="0">
                <a:solidFill>
                  <a:srgbClr val="800000"/>
                </a:solidFill>
              </a:rPr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CEA5F-1802-4E3E-A8F0-C5BB609513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9D7E4367-4B6E-4353-A729-9CE68B9CC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3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little bit about Me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60526"/>
            <a:ext cx="9677400" cy="46640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dirty="0">
                <a:ea typeface="ＭＳ Ｐゴシック" charset="0"/>
                <a:cs typeface="宋体" charset="0"/>
              </a:rPr>
              <a:t>Zhe (Joe) Deng (Just call me </a:t>
            </a:r>
            <a:r>
              <a:rPr lang="en-US" sz="2200" i="1" dirty="0">
                <a:ea typeface="ＭＳ Ｐゴシック" charset="0"/>
                <a:cs typeface="宋体" charset="0"/>
              </a:rPr>
              <a:t>Joe</a:t>
            </a:r>
            <a:r>
              <a:rPr lang="en-US" sz="2200" dirty="0">
                <a:ea typeface="ＭＳ Ｐゴシック" charset="0"/>
                <a:cs typeface="宋体" charset="0"/>
              </a:rPr>
              <a:t> or </a:t>
            </a:r>
            <a:r>
              <a:rPr lang="en-US" sz="2200" i="1" dirty="0">
                <a:ea typeface="ＭＳ Ｐゴシック" charset="0"/>
                <a:cs typeface="宋体" charset="0"/>
              </a:rPr>
              <a:t>Deng</a:t>
            </a:r>
            <a:r>
              <a:rPr lang="en-US" sz="2200" dirty="0">
                <a:ea typeface="ＭＳ Ｐゴシック" charset="0"/>
                <a:cs typeface="宋体" charset="0"/>
              </a:rPr>
              <a:t>)</a:t>
            </a:r>
          </a:p>
          <a:p>
            <a:pPr lvl="1">
              <a:defRPr/>
            </a:pPr>
            <a:r>
              <a:rPr lang="en-US" sz="2000" dirty="0"/>
              <a:t>Ph.D. student, RA, Presidential Fellow (Temple University)</a:t>
            </a:r>
          </a:p>
          <a:p>
            <a:pPr>
              <a:defRPr/>
            </a:pPr>
            <a:endParaRPr lang="en-US" sz="1000" dirty="0">
              <a:ea typeface="ＭＳ Ｐゴシック" charset="0"/>
              <a:cs typeface="宋体" charset="0"/>
            </a:endParaRPr>
          </a:p>
          <a:p>
            <a:pPr>
              <a:defRPr/>
            </a:pPr>
            <a:r>
              <a:rPr lang="en-US" sz="2200" dirty="0">
                <a:ea typeface="ＭＳ Ｐゴシック" charset="0"/>
                <a:cs typeface="宋体" charset="0"/>
              </a:rPr>
              <a:t>Background:</a:t>
            </a:r>
          </a:p>
          <a:p>
            <a:pPr lvl="1">
              <a:defRPr/>
            </a:pPr>
            <a:r>
              <a:rPr lang="en-US" sz="2000" dirty="0"/>
              <a:t>M.S. Information Systems and Operations Management (University of Florida)</a:t>
            </a:r>
          </a:p>
          <a:p>
            <a:pPr lvl="1">
              <a:defRPr/>
            </a:pPr>
            <a:r>
              <a:rPr lang="en-US" altLang="en-US" sz="2000" dirty="0"/>
              <a:t>B.S. Information Management and Information Systems (Northwest University)</a:t>
            </a:r>
            <a:endParaRPr lang="en-US" sz="2000" dirty="0"/>
          </a:p>
          <a:p>
            <a:pPr>
              <a:defRPr/>
            </a:pPr>
            <a:endParaRPr lang="en-US" sz="1000" dirty="0">
              <a:ea typeface="ＭＳ Ｐゴシック" charset="0"/>
              <a:cs typeface="宋体" charset="0"/>
            </a:endParaRPr>
          </a:p>
          <a:p>
            <a:pPr>
              <a:defRPr/>
            </a:pPr>
            <a:r>
              <a:rPr lang="en-US" sz="2200" dirty="0">
                <a:ea typeface="ＭＳ Ｐゴシック" charset="0"/>
                <a:cs typeface="宋体" charset="0"/>
              </a:rPr>
              <a:t>Research area: </a:t>
            </a:r>
          </a:p>
          <a:p>
            <a:pPr lvl="1">
              <a:defRPr/>
            </a:pPr>
            <a:r>
              <a:rPr lang="en-US" sz="2000" dirty="0">
                <a:cs typeface="宋体" charset="0"/>
              </a:rPr>
              <a:t>Economics of IS (Education), Healthcare IS, Social Network Mining</a:t>
            </a:r>
          </a:p>
          <a:p>
            <a:pPr lvl="1">
              <a:defRPr/>
            </a:pPr>
            <a:r>
              <a:rPr lang="en-US" sz="2000" dirty="0">
                <a:cs typeface="宋体" charset="0"/>
              </a:rPr>
              <a:t>Randomized field experiment, Econometric analysis</a:t>
            </a: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  <a:cs typeface="宋体" charset="0"/>
              </a:rPr>
              <a:t>Current programming languages: Stata, R, Python, SPSS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E903C-C39E-431D-B26A-E72F7CB84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B1CC6037-81DE-48E5-B949-94F92EF2C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go gators">
            <a:extLst>
              <a:ext uri="{FF2B5EF4-FFF2-40B4-BE49-F238E27FC236}">
                <a16:creationId xmlns:a16="http://schemas.microsoft.com/office/drawing/2014/main" id="{5E203775-3A3D-4467-98D6-3B539F33D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791" y="2125625"/>
            <a:ext cx="1408266" cy="140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3A393444-0B94-4972-806B-3F911135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567" y="1089544"/>
            <a:ext cx="1204594" cy="12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è¥¿åå¤§å­¦">
            <a:extLst>
              <a:ext uri="{FF2B5EF4-FFF2-40B4-BE49-F238E27FC236}">
                <a16:creationId xmlns:a16="http://schemas.microsoft.com/office/drawing/2014/main" id="{3ECA110B-2FDC-49D2-823C-FF5D7700F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5" t="17154" r="24217" b="18679"/>
          <a:stretch/>
        </p:blipFill>
        <p:spPr bwMode="auto">
          <a:xfrm>
            <a:off x="10230567" y="3333714"/>
            <a:ext cx="1196101" cy="118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22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Getting from Data to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about asking the right questions and being curious – be a “data detective”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825" y="2462074"/>
            <a:ext cx="4635500" cy="3424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5E5190-1F23-4931-82B8-541BA041DC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A85A43BA-05B4-40EB-96A7-50A07EA0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9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Steps to be a Data Detective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37494"/>
            <a:ext cx="10515599" cy="1036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1. Set objectives:</a:t>
            </a:r>
            <a:r>
              <a:rPr lang="en-US" sz="3200" dirty="0"/>
              <a:t> What do you want to achieve?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2451894"/>
            <a:ext cx="10515599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2. Gather data , analyze data:</a:t>
            </a:r>
            <a:r>
              <a:rPr lang="en-US" dirty="0"/>
              <a:t> What do you need to know?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3429000"/>
            <a:ext cx="10515599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3. Generate insights: </a:t>
            </a:r>
            <a:r>
              <a:rPr lang="en-US" dirty="0"/>
              <a:t>What did you learn? What questions still need to be answered?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199" y="4890294"/>
            <a:ext cx="10515599" cy="117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4. Make decisions: </a:t>
            </a:r>
            <a:r>
              <a:rPr lang="en-US" dirty="0"/>
              <a:t>How can you turn data-based insights into action?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373AED-D0B4-4527-859C-71844D413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9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FC8007E9-FD8F-448C-AE75-3187CA81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45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669"/>
            <a:ext cx="10515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What this course is about</a:t>
            </a:r>
            <a:br>
              <a:rPr lang="en-US" sz="2400" dirty="0"/>
            </a:br>
            <a:endParaRPr lang="en-US" sz="1000" dirty="0"/>
          </a:p>
          <a:p>
            <a:r>
              <a:rPr lang="en-US" sz="2400" dirty="0"/>
              <a:t>Introduce you to some fundamental and widely used concepts and techniques in data analytics</a:t>
            </a:r>
          </a:p>
          <a:p>
            <a:pPr marL="0" indent="0">
              <a:buNone/>
            </a:pPr>
            <a:r>
              <a:rPr lang="en-US" sz="2200" dirty="0"/>
              <a:t>	 -  designing database systems (e.g. ERD, SQL) and</a:t>
            </a:r>
          </a:p>
          <a:p>
            <a:pPr marL="0" indent="0">
              <a:buNone/>
            </a:pPr>
            <a:r>
              <a:rPr lang="en-US" sz="2200" dirty="0"/>
              <a:t>	 -  analyzing business data (e.g. Clustering, Classification)</a:t>
            </a:r>
          </a:p>
          <a:p>
            <a:pPr marL="0" indent="0">
              <a:buNone/>
            </a:pPr>
            <a:r>
              <a:rPr lang="en-US" sz="2200" dirty="0"/>
              <a:t>	 -  which have become part of today’s “business language”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Think about how you can use them in your future career</a:t>
            </a:r>
          </a:p>
          <a:p>
            <a:endParaRPr lang="en-US" sz="1000" dirty="0"/>
          </a:p>
          <a:p>
            <a:r>
              <a:rPr lang="en-US" sz="2400" dirty="0"/>
              <a:t>Expose you to various software tools (MySQL, R, Tableau Prep) to actually solve some problems using what you will learn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DE92A-5DB2-4BEB-98C6-F00F0A3CC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0122E6C0-E99C-4E17-8E90-BE554B502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92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547"/>
            <a:ext cx="10515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What this course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about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Ask you to memorize definitions, formulas, algorithms, or software commands</a:t>
            </a:r>
          </a:p>
          <a:p>
            <a:pPr marL="0" indent="0">
              <a:buNone/>
            </a:pPr>
            <a:r>
              <a:rPr lang="en-US" sz="2200" dirty="0"/>
              <a:t>	 -  Understanding and intuitions are far more important than  </a:t>
            </a:r>
            <a:br>
              <a:rPr lang="en-US" sz="2200" dirty="0"/>
            </a:br>
            <a:r>
              <a:rPr lang="en-US" sz="2200" dirty="0"/>
              <a:t>                   short-term memory, and a lot harder to forget</a:t>
            </a:r>
          </a:p>
          <a:p>
            <a:pPr marL="0" indent="0">
              <a:buNone/>
            </a:pPr>
            <a:r>
              <a:rPr lang="en-US" sz="2200" dirty="0"/>
              <a:t>	 -  In any homework/exam, I will never ask you to </a:t>
            </a:r>
            <a:br>
              <a:rPr lang="en-US" sz="2200" dirty="0"/>
            </a:br>
            <a:r>
              <a:rPr lang="en-US" sz="2200" dirty="0"/>
              <a:t>                  reproduce a definition, but will ask you to express your </a:t>
            </a:r>
            <a:br>
              <a:rPr lang="en-US" sz="2200" dirty="0"/>
            </a:br>
            <a:r>
              <a:rPr lang="en-US" sz="2200" dirty="0"/>
              <a:t>                  understanding of certain concepts</a:t>
            </a:r>
            <a:br>
              <a:rPr lang="en-US" sz="2200" dirty="0"/>
            </a:br>
            <a:endParaRPr lang="en-US" sz="1000" dirty="0"/>
          </a:p>
          <a:p>
            <a:r>
              <a:rPr lang="en-US" sz="2400" dirty="0"/>
              <a:t>Train you to be a skilled programmer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C5FA6-8CBF-45EA-A684-2766AE6CB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AB8AEF1B-72D8-4096-A8C8-2A50AA8CB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98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10 Analytics Data Mining Software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85800"/>
            <a:ext cx="814162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1194" y="5895201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http://www.kdnuggets.com/2015/05/poll-r-rapidminer-python-big-data-spark.html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2438400"/>
            <a:ext cx="7315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4600" y="3124200"/>
            <a:ext cx="7315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4701467"/>
            <a:ext cx="2758736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1CC098-4FE8-44FA-9270-9DB6DDE143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0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473E6C9-DC0D-41AA-8DBF-9470CA8E8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Office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82000" cy="4525963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3200" b="1" dirty="0"/>
              <a:t>Instructor: Zhe Deng </a:t>
            </a:r>
            <a:r>
              <a:rPr lang="en-US" sz="3200" dirty="0"/>
              <a:t>(</a:t>
            </a:r>
            <a:r>
              <a:rPr lang="en-US" sz="3200" dirty="0">
                <a:hlinkClick r:id="rId2"/>
              </a:rPr>
              <a:t>deng@temple.edu</a:t>
            </a:r>
            <a:r>
              <a:rPr lang="en-US" sz="3200" dirty="0"/>
              <a:t> )</a:t>
            </a:r>
          </a:p>
          <a:p>
            <a:pPr lvl="1"/>
            <a:r>
              <a:rPr lang="en-US" dirty="0"/>
              <a:t>Wednesdays, 15:00 – 17:00, 201 Speakman Hall</a:t>
            </a:r>
          </a:p>
          <a:p>
            <a:pPr lvl="1"/>
            <a:r>
              <a:rPr lang="en-US" dirty="0"/>
              <a:t>Or by </a:t>
            </a:r>
            <a:r>
              <a:rPr lang="en-US" dirty="0">
                <a:hlinkClick r:id="rId2"/>
              </a:rPr>
              <a:t>email</a:t>
            </a:r>
            <a:r>
              <a:rPr lang="en-US" dirty="0"/>
              <a:t> appointment</a:t>
            </a:r>
          </a:p>
          <a:p>
            <a:pPr lvl="1"/>
            <a:r>
              <a:rPr lang="en-US" dirty="0"/>
              <a:t>Please put </a:t>
            </a:r>
            <a:r>
              <a:rPr lang="en-US" b="1" dirty="0"/>
              <a:t>[MIS2502] </a:t>
            </a:r>
            <a:r>
              <a:rPr lang="en-US" dirty="0"/>
              <a:t>into the subject line</a:t>
            </a:r>
          </a:p>
          <a:p>
            <a:pPr lvl="1"/>
            <a:endParaRPr lang="en-US" dirty="0"/>
          </a:p>
          <a:p>
            <a:r>
              <a:rPr lang="en-US" sz="3200" b="1" dirty="0"/>
              <a:t> ITA: David Shin </a:t>
            </a:r>
            <a:r>
              <a:rPr lang="en-US" sz="3200" dirty="0"/>
              <a:t>(</a:t>
            </a:r>
            <a:r>
              <a:rPr lang="en-US" sz="3200" dirty="0">
                <a:hlinkClick r:id="rId3"/>
              </a:rPr>
              <a:t>david.shin@temple.edu</a:t>
            </a:r>
            <a:r>
              <a:rPr lang="en-US" sz="3200" dirty="0"/>
              <a:t>) </a:t>
            </a:r>
          </a:p>
          <a:p>
            <a:pPr lvl="1"/>
            <a:r>
              <a:rPr lang="en-US" dirty="0"/>
              <a:t>Mondays, 15:00 – 16:30, 602 Alter Hall</a:t>
            </a:r>
          </a:p>
          <a:p>
            <a:pPr lvl="1"/>
            <a:r>
              <a:rPr lang="en-US" dirty="0"/>
              <a:t>Please put </a:t>
            </a:r>
            <a:r>
              <a:rPr lang="en-US" b="1" dirty="0"/>
              <a:t>[MIS2502] </a:t>
            </a:r>
            <a:r>
              <a:rPr lang="en-US" dirty="0"/>
              <a:t>into the subject line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5303E8-2E34-471A-81DD-9E8F1680A9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4F3924C0-4407-44E4-9FF4-4637052AB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8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Board on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862804" cy="4074603"/>
          </a:xfrm>
        </p:spPr>
        <p:txBody>
          <a:bodyPr/>
          <a:lstStyle/>
          <a:p>
            <a:r>
              <a:rPr lang="en-US" dirty="0"/>
              <a:t>Maybe the best way to find your common questions and the fastest way to get feedback.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A8610-0B72-43F7-ABE7-55BEE11F7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176D3319-4BD9-451E-93E1-D9905E52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7680BA-48F1-4FBF-8528-40D1225E9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552" y="1690688"/>
            <a:ext cx="4966248" cy="407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8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little bit about You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37944" y="1828800"/>
            <a:ext cx="8516112" cy="35814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4000" b="1" dirty="0">
                <a:hlinkClick r:id="rId3"/>
              </a:rPr>
              <a:t>MIS 2502 Survey: Getting to know you</a:t>
            </a:r>
            <a:endParaRPr lang="en-US" sz="4000" b="1" dirty="0"/>
          </a:p>
          <a:p>
            <a:pPr marL="0" indent="0" algn="just">
              <a:buNone/>
            </a:pPr>
            <a:r>
              <a:rPr lang="en-US" dirty="0"/>
              <a:t>(Please complete the survey by Jan 14th)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88311-6415-4E2E-BA09-36405B7B08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0FF45DB2-F882-4055-8AC2-FD1CE317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0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Websites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73544"/>
              </p:ext>
            </p:extLst>
          </p:nvPr>
        </p:nvGraphicFramePr>
        <p:xfrm>
          <a:off x="1883664" y="1676400"/>
          <a:ext cx="8250936" cy="329184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161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Website</a:t>
                      </a:r>
                      <a:endParaRPr lang="en-US" sz="32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Usage</a:t>
                      </a:r>
                      <a:endParaRPr lang="en-US" sz="32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Community Site: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3"/>
                        </a:rPr>
                        <a:t>http://community.mis.temple.edu/mis2502sec004s2019</a:t>
                      </a:r>
                      <a:endParaRPr lang="en-US" sz="32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syllabus, schedule, class announcements, slide decks, in-class exercises, assignment instructions, as well as other course documents.</a:t>
                      </a:r>
                      <a:endParaRPr lang="en-US" sz="32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Canvas: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kern="1200" dirty="0">
                          <a:effectLst/>
                          <a:hlinkClick r:id="rId4"/>
                        </a:rPr>
                        <a:t>https://canvas.temple.edu</a:t>
                      </a:r>
                      <a:endParaRPr lang="en-US" sz="20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assignment submission,</a:t>
                      </a:r>
                      <a:r>
                        <a:rPr lang="en-US" sz="2000" baseline="0" dirty="0">
                          <a:effectLst/>
                        </a:rPr>
                        <a:t> share </a:t>
                      </a:r>
                      <a:r>
                        <a:rPr lang="en-US" sz="2000" dirty="0">
                          <a:effectLst/>
                        </a:rPr>
                        <a:t>solutions, and post grades.</a:t>
                      </a:r>
                      <a:endParaRPr lang="en-US" sz="32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CF93439-E027-430B-BBF0-A06179A4FE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7AAC22E-3B06-476C-B0D1-9F55D915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7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Evaluation and Grading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DF677C-49D0-4DD4-9BE1-0460091C5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067090"/>
              </p:ext>
            </p:extLst>
          </p:nvPr>
        </p:nvGraphicFramePr>
        <p:xfrm>
          <a:off x="3048000" y="2209800"/>
          <a:ext cx="6096000" cy="20955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03239625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125249874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Item</a:t>
                      </a:r>
                      <a:endParaRPr lang="en-US" sz="24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Percentage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88612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Exams (3) 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60%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0558999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Assignments (8)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288097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In-class activities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5%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78108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Presence &amp; participation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5%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13289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1499FB8-C634-4514-8405-9BD5F4E751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09CDEDEA-5AE9-4E08-8A2C-35174CC6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will be three exams. </a:t>
            </a:r>
          </a:p>
          <a:p>
            <a:endParaRPr lang="en-US" sz="2000" dirty="0"/>
          </a:p>
          <a:p>
            <a:r>
              <a:rPr lang="en-US" dirty="0"/>
              <a:t>Tentative exam schedules:</a:t>
            </a:r>
            <a:endParaRPr lang="en-US" b="1" dirty="0"/>
          </a:p>
          <a:p>
            <a:pPr lvl="1"/>
            <a:r>
              <a:rPr lang="en-US" dirty="0"/>
              <a:t>Exam 1: 2/19 during class time</a:t>
            </a:r>
          </a:p>
          <a:p>
            <a:pPr lvl="1"/>
            <a:r>
              <a:rPr lang="en-US" dirty="0"/>
              <a:t>Exam 2: 3/26 during class time</a:t>
            </a:r>
          </a:p>
          <a:p>
            <a:pPr lvl="1"/>
            <a:r>
              <a:rPr lang="en-US" dirty="0"/>
              <a:t>Exam 3: 5/7 during class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55B123-DAD6-4273-9125-DE2EA68D0F08}"/>
              </a:ext>
            </a:extLst>
          </p:cNvPr>
          <p:cNvSpPr/>
          <p:nvPr/>
        </p:nvSpPr>
        <p:spPr>
          <a:xfrm>
            <a:off x="1905000" y="4776926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i="1" dirty="0"/>
              <a:t>Makeup examinations will only be given </a:t>
            </a:r>
            <a:r>
              <a:rPr lang="en-US" sz="3200" b="1" i="1" dirty="0"/>
              <a:t>in accordance with the official University policy</a:t>
            </a:r>
            <a:r>
              <a:rPr lang="en-US" sz="3200" i="1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FB361-B5D8-4DEA-B009-170FB8F4D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DD9AFEE8-1394-46FA-820A-243B643F9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07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Assignments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BC59B3-8AA8-4103-8A00-4CAEE4DD2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92521"/>
              </p:ext>
            </p:extLst>
          </p:nvPr>
        </p:nvGraphicFramePr>
        <p:xfrm>
          <a:off x="2675890" y="1752601"/>
          <a:ext cx="6840220" cy="3962403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767135">
                  <a:extLst>
                    <a:ext uri="{9D8B030D-6E8A-4147-A177-3AD203B41FA5}">
                      <a16:colId xmlns:a16="http://schemas.microsoft.com/office/drawing/2014/main" val="1910720954"/>
                    </a:ext>
                  </a:extLst>
                </a:gridCol>
                <a:gridCol w="6073085">
                  <a:extLst>
                    <a:ext uri="{9D8B030D-6E8A-4147-A177-3AD203B41FA5}">
                      <a16:colId xmlns:a16="http://schemas.microsoft.com/office/drawing/2014/main" val="63515229"/>
                    </a:ext>
                  </a:extLst>
                </a:gridCol>
              </a:tblGrid>
              <a:tr h="440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#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Assignment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0202411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ER Modeling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1377618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SQL #1 – Getting Data out of the Database in </a:t>
                      </a:r>
                      <a:r>
                        <a:rPr lang="en-US" sz="1800" kern="1200" dirty="0" err="1">
                          <a:effectLst/>
                        </a:rPr>
                        <a:t>mySQL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1599500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SQL #2 – Putting Data into the Database in </a:t>
                      </a:r>
                      <a:r>
                        <a:rPr lang="en-US" sz="1800" kern="1200" dirty="0" err="1">
                          <a:effectLst/>
                        </a:rPr>
                        <a:t>mySQL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7428257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ETL in Tableau Prep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7215146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Introduction to R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02601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Decision Trees in R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8442180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Clustering in R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0520890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Association Rules in R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979840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3B97267-15D5-4D04-9B73-28D68D870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44AEB5BD-31F7-4949-BAAA-2F18A0E6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80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953</Words>
  <Application>Microsoft Office PowerPoint</Application>
  <PresentationFormat>Widescreen</PresentationFormat>
  <Paragraphs>169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Century Schoolbook</vt:lpstr>
      <vt:lpstr>Tahoma</vt:lpstr>
      <vt:lpstr>Times New Roman</vt:lpstr>
      <vt:lpstr>Office Theme</vt:lpstr>
      <vt:lpstr>MIS2502: Data Analytics Course Introduction</vt:lpstr>
      <vt:lpstr>A little bit about Me</vt:lpstr>
      <vt:lpstr>Office hours</vt:lpstr>
      <vt:lpstr>Discussion Board on Canvas</vt:lpstr>
      <vt:lpstr>A little bit about You</vt:lpstr>
      <vt:lpstr>Course Websites</vt:lpstr>
      <vt:lpstr>Evaluation and Grading</vt:lpstr>
      <vt:lpstr>Exams</vt:lpstr>
      <vt:lpstr>Assignments</vt:lpstr>
      <vt:lpstr>Late Assignment Policy</vt:lpstr>
      <vt:lpstr>In-Class Activities</vt:lpstr>
      <vt:lpstr>Presence &amp; Participation</vt:lpstr>
      <vt:lpstr>Plagiarism and Academic Dishonesty</vt:lpstr>
      <vt:lpstr>A Note on Regrade Requests</vt:lpstr>
      <vt:lpstr>Professional Achievement Point Requirement (MIS Majors Only) </vt:lpstr>
      <vt:lpstr>PowerPoint Presentation</vt:lpstr>
      <vt:lpstr>Definition from Wikipedia </vt:lpstr>
      <vt:lpstr>Definition from WhatIs.com</vt:lpstr>
      <vt:lpstr>Definition from Techopedia </vt:lpstr>
      <vt:lpstr>Getting from Data to Decisions</vt:lpstr>
      <vt:lpstr>Steps to be a Data Detective</vt:lpstr>
      <vt:lpstr>Course Overview</vt:lpstr>
      <vt:lpstr>Course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R</dc:title>
  <dc:creator>Zhe Deng</dc:creator>
  <cp:lastModifiedBy>Zhe Deng</cp:lastModifiedBy>
  <cp:revision>31</cp:revision>
  <dcterms:created xsi:type="dcterms:W3CDTF">2018-11-05T23:43:37Z</dcterms:created>
  <dcterms:modified xsi:type="dcterms:W3CDTF">2019-01-15T02:55:29Z</dcterms:modified>
</cp:coreProperties>
</file>