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97" r:id="rId2"/>
    <p:sldId id="400" r:id="rId3"/>
    <p:sldId id="333" r:id="rId4"/>
    <p:sldId id="341" r:id="rId5"/>
    <p:sldId id="263" r:id="rId6"/>
    <p:sldId id="340" r:id="rId7"/>
    <p:sldId id="307" r:id="rId8"/>
    <p:sldId id="308" r:id="rId9"/>
    <p:sldId id="309" r:id="rId10"/>
    <p:sldId id="310" r:id="rId11"/>
    <p:sldId id="312" r:id="rId12"/>
    <p:sldId id="346" r:id="rId13"/>
    <p:sldId id="299" r:id="rId14"/>
    <p:sldId id="292" r:id="rId15"/>
    <p:sldId id="264" r:id="rId16"/>
    <p:sldId id="293" r:id="rId17"/>
    <p:sldId id="294" r:id="rId18"/>
    <p:sldId id="401" r:id="rId19"/>
    <p:sldId id="315" r:id="rId20"/>
    <p:sldId id="316" r:id="rId21"/>
    <p:sldId id="317" r:id="rId22"/>
    <p:sldId id="318" r:id="rId23"/>
    <p:sldId id="402" r:id="rId24"/>
    <p:sldId id="319" r:id="rId25"/>
    <p:sldId id="3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94214-E77D-468B-827C-DDE7B1D4253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5E41A53-9164-4BF0-B8FB-9081E8A57140}">
      <dgm:prSet phldrT="[Text]"/>
      <dgm:spPr/>
      <dgm:t>
        <a:bodyPr/>
        <a:lstStyle/>
        <a:p>
          <a:r>
            <a:rPr lang="en-US" dirty="0"/>
            <a:t>Does it make sense for the maximum cardinality to be 1 for either entity?</a:t>
          </a:r>
        </a:p>
      </dgm:t>
    </dgm:pt>
    <dgm:pt modelId="{AB5F7C40-DDE1-48D9-9C8A-BE9FD9FD332F}" type="parTrans" cxnId="{9F750986-F714-42F7-8B20-F5306CAC091F}">
      <dgm:prSet/>
      <dgm:spPr/>
      <dgm:t>
        <a:bodyPr/>
        <a:lstStyle/>
        <a:p>
          <a:endParaRPr lang="en-US"/>
        </a:p>
      </dgm:t>
    </dgm:pt>
    <dgm:pt modelId="{85474ACE-F462-4AB8-8332-D82C03645FD6}" type="sibTrans" cxnId="{9F750986-F714-42F7-8B20-F5306CAC091F}">
      <dgm:prSet/>
      <dgm:spPr/>
      <dgm:t>
        <a:bodyPr/>
        <a:lstStyle/>
        <a:p>
          <a:endParaRPr lang="en-US"/>
        </a:p>
      </dgm:t>
    </dgm:pt>
    <dgm:pt modelId="{AAEB24E6-B98C-450F-BA98-C044AAB82F5D}">
      <dgm:prSet phldrT="[Text]"/>
      <dgm:spPr/>
      <dgm:t>
        <a:bodyPr/>
        <a:lstStyle/>
        <a:p>
          <a:r>
            <a:rPr lang="en-US" dirty="0"/>
            <a:t>Does it make sense for the minimum cardinality to be 0 (optional) for either entity?</a:t>
          </a:r>
        </a:p>
      </dgm:t>
    </dgm:pt>
    <dgm:pt modelId="{E47CAE89-199E-4662-8B4E-CA6A9A3664A9}" type="parTrans" cxnId="{5AF628FE-0AFE-4BDD-8575-2B1D4AFDFBB9}">
      <dgm:prSet/>
      <dgm:spPr/>
      <dgm:t>
        <a:bodyPr/>
        <a:lstStyle/>
        <a:p>
          <a:endParaRPr lang="en-US"/>
        </a:p>
      </dgm:t>
    </dgm:pt>
    <dgm:pt modelId="{1BC9B9C6-EEA9-4097-BBCB-2A5BB0CD2048}" type="sibTrans" cxnId="{5AF628FE-0AFE-4BDD-8575-2B1D4AFDFBB9}">
      <dgm:prSet/>
      <dgm:spPr/>
      <dgm:t>
        <a:bodyPr/>
        <a:lstStyle/>
        <a:p>
          <a:endParaRPr lang="en-US"/>
        </a:p>
      </dgm:t>
    </dgm:pt>
    <dgm:pt modelId="{9C496454-433D-40BF-8D1B-5ACA4403FAAD}" type="pres">
      <dgm:prSet presAssocID="{88E94214-E77D-468B-827C-DDE7B1D4253B}" presName="linear" presStyleCnt="0">
        <dgm:presLayoutVars>
          <dgm:animLvl val="lvl"/>
          <dgm:resizeHandles val="exact"/>
        </dgm:presLayoutVars>
      </dgm:prSet>
      <dgm:spPr/>
    </dgm:pt>
    <dgm:pt modelId="{6DAE6880-487F-4F74-8CC1-9966173CAD03}" type="pres">
      <dgm:prSet presAssocID="{B5E41A53-9164-4BF0-B8FB-9081E8A571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78957E-600E-40A0-8251-F3070AE7E256}" type="pres">
      <dgm:prSet presAssocID="{85474ACE-F462-4AB8-8332-D82C03645FD6}" presName="spacer" presStyleCnt="0"/>
      <dgm:spPr/>
    </dgm:pt>
    <dgm:pt modelId="{C249B1D9-91FC-4F5D-B8A8-898F3575A926}" type="pres">
      <dgm:prSet presAssocID="{AAEB24E6-B98C-450F-BA98-C044AAB82F5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750986-F714-42F7-8B20-F5306CAC091F}" srcId="{88E94214-E77D-468B-827C-DDE7B1D4253B}" destId="{B5E41A53-9164-4BF0-B8FB-9081E8A57140}" srcOrd="0" destOrd="0" parTransId="{AB5F7C40-DDE1-48D9-9C8A-BE9FD9FD332F}" sibTransId="{85474ACE-F462-4AB8-8332-D82C03645FD6}"/>
    <dgm:cxn modelId="{AD8BC9A7-8C01-45E7-A5C7-FDEBAE7E25E3}" type="presOf" srcId="{AAEB24E6-B98C-450F-BA98-C044AAB82F5D}" destId="{C249B1D9-91FC-4F5D-B8A8-898F3575A926}" srcOrd="0" destOrd="0" presId="urn:microsoft.com/office/officeart/2005/8/layout/vList2"/>
    <dgm:cxn modelId="{2013E6CF-03F8-426B-A1AA-0EAB61C8EA51}" type="presOf" srcId="{B5E41A53-9164-4BF0-B8FB-9081E8A57140}" destId="{6DAE6880-487F-4F74-8CC1-9966173CAD03}" srcOrd="0" destOrd="0" presId="urn:microsoft.com/office/officeart/2005/8/layout/vList2"/>
    <dgm:cxn modelId="{210926E4-C89B-42E7-A769-D4383E77AC79}" type="presOf" srcId="{88E94214-E77D-468B-827C-DDE7B1D4253B}" destId="{9C496454-433D-40BF-8D1B-5ACA4403FAAD}" srcOrd="0" destOrd="0" presId="urn:microsoft.com/office/officeart/2005/8/layout/vList2"/>
    <dgm:cxn modelId="{5AF628FE-0AFE-4BDD-8575-2B1D4AFDFBB9}" srcId="{88E94214-E77D-468B-827C-DDE7B1D4253B}" destId="{AAEB24E6-B98C-450F-BA98-C044AAB82F5D}" srcOrd="1" destOrd="0" parTransId="{E47CAE89-199E-4662-8B4E-CA6A9A3664A9}" sibTransId="{1BC9B9C6-EEA9-4097-BBCB-2A5BB0CD2048}"/>
    <dgm:cxn modelId="{1464B22C-37FB-42C2-AFD1-0F82EE0F8EFF}" type="presParOf" srcId="{9C496454-433D-40BF-8D1B-5ACA4403FAAD}" destId="{6DAE6880-487F-4F74-8CC1-9966173CAD03}" srcOrd="0" destOrd="0" presId="urn:microsoft.com/office/officeart/2005/8/layout/vList2"/>
    <dgm:cxn modelId="{19F1733F-D0E0-43B4-ABBB-5E9F6EA9E116}" type="presParOf" srcId="{9C496454-433D-40BF-8D1B-5ACA4403FAAD}" destId="{7A78957E-600E-40A0-8251-F3070AE7E256}" srcOrd="1" destOrd="0" presId="urn:microsoft.com/office/officeart/2005/8/layout/vList2"/>
    <dgm:cxn modelId="{1C71B428-D7C1-4676-B7AD-7259864CC465}" type="presParOf" srcId="{9C496454-433D-40BF-8D1B-5ACA4403FAAD}" destId="{C249B1D9-91FC-4F5D-B8A8-898F3575A9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6C2EE-61DE-4BD5-8040-B39DB01A1F57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8193B44-BC1C-4C6E-8D9E-288815502282}">
      <dgm:prSet/>
      <dgm:spPr/>
      <dgm:t>
        <a:bodyPr/>
        <a:lstStyle/>
        <a:p>
          <a:pPr rtl="0"/>
          <a:r>
            <a:rPr lang="en-US" dirty="0"/>
            <a:t>Each </a:t>
          </a:r>
          <a:r>
            <a:rPr lang="en-US" b="1" dirty="0"/>
            <a:t>transaction </a:t>
          </a:r>
          <a:r>
            <a:rPr lang="en-US" dirty="0"/>
            <a:t>is associated with a </a:t>
          </a:r>
          <a:r>
            <a:rPr lang="en-US" b="1" dirty="0"/>
            <a:t>car</a:t>
          </a:r>
          <a:r>
            <a:rPr lang="en-US" dirty="0"/>
            <a:t>, a </a:t>
          </a:r>
          <a:r>
            <a:rPr lang="en-US" b="1" dirty="0"/>
            <a:t>mechanic</a:t>
          </a:r>
          <a:r>
            <a:rPr lang="en-US" b="0" dirty="0"/>
            <a:t>, </a:t>
          </a:r>
          <a:r>
            <a:rPr lang="en-US" dirty="0"/>
            <a:t>and a </a:t>
          </a:r>
          <a:r>
            <a:rPr lang="en-US" b="1" dirty="0"/>
            <a:t>repair</a:t>
          </a:r>
          <a:r>
            <a:rPr lang="en-US" dirty="0"/>
            <a:t>.</a:t>
          </a:r>
        </a:p>
      </dgm:t>
    </dgm:pt>
    <dgm:pt modelId="{5A8EF28B-87FE-42D6-8C08-5F36B188875E}" type="parTrans" cxnId="{7E156224-732C-4CF1-A60F-DE95D40AE373}">
      <dgm:prSet/>
      <dgm:spPr/>
      <dgm:t>
        <a:bodyPr/>
        <a:lstStyle/>
        <a:p>
          <a:endParaRPr lang="en-US"/>
        </a:p>
      </dgm:t>
    </dgm:pt>
    <dgm:pt modelId="{3ECC52DA-E71E-4BB1-9D82-DAF0D52CC1F4}" type="sibTrans" cxnId="{7E156224-732C-4CF1-A60F-DE95D40AE373}">
      <dgm:prSet/>
      <dgm:spPr/>
      <dgm:t>
        <a:bodyPr/>
        <a:lstStyle/>
        <a:p>
          <a:endParaRPr lang="en-US"/>
        </a:p>
      </dgm:t>
    </dgm:pt>
    <dgm:pt modelId="{E86E3ADA-1172-477D-BDC5-8F6D23E2F78E}">
      <dgm:prSet/>
      <dgm:spPr/>
      <dgm:t>
        <a:bodyPr/>
        <a:lstStyle/>
        <a:p>
          <a:pPr rtl="0"/>
          <a:r>
            <a:rPr lang="en-US" dirty="0"/>
            <a:t>Many </a:t>
          </a:r>
          <a:r>
            <a:rPr lang="en-US" b="1" dirty="0"/>
            <a:t>transactions </a:t>
          </a:r>
          <a:r>
            <a:rPr lang="en-US" dirty="0"/>
            <a:t>can make up an </a:t>
          </a:r>
          <a:r>
            <a:rPr lang="en-US" b="1" dirty="0"/>
            <a:t>invoice</a:t>
          </a:r>
          <a:r>
            <a:rPr lang="en-US" dirty="0"/>
            <a:t>.</a:t>
          </a:r>
        </a:p>
      </dgm:t>
    </dgm:pt>
    <dgm:pt modelId="{6F501A6D-C064-48B4-B02A-F96AF8FA4EAE}" type="parTrans" cxnId="{A6145B77-9151-45B4-9876-A4E1E2CBFD5F}">
      <dgm:prSet/>
      <dgm:spPr/>
      <dgm:t>
        <a:bodyPr/>
        <a:lstStyle/>
        <a:p>
          <a:endParaRPr lang="en-US"/>
        </a:p>
      </dgm:t>
    </dgm:pt>
    <dgm:pt modelId="{FFC261E9-1C24-4A81-83EA-3AD9E68BE91D}" type="sibTrans" cxnId="{A6145B77-9151-45B4-9876-A4E1E2CBFD5F}">
      <dgm:prSet/>
      <dgm:spPr/>
      <dgm:t>
        <a:bodyPr/>
        <a:lstStyle/>
        <a:p>
          <a:endParaRPr lang="en-US"/>
        </a:p>
      </dgm:t>
    </dgm:pt>
    <dgm:pt modelId="{72E1CD7B-0D59-4242-85EC-91D163FBB5AE}">
      <dgm:prSet/>
      <dgm:spPr/>
      <dgm:t>
        <a:bodyPr/>
        <a:lstStyle/>
        <a:p>
          <a:pPr rtl="0"/>
          <a:r>
            <a:rPr lang="en-US" dirty="0"/>
            <a:t>A </a:t>
          </a:r>
          <a:r>
            <a:rPr lang="en-US" b="1" dirty="0"/>
            <a:t>transaction </a:t>
          </a:r>
          <a:r>
            <a:rPr lang="en-US" dirty="0"/>
            <a:t>can only belong to one </a:t>
          </a:r>
          <a:r>
            <a:rPr lang="en-US" b="1" dirty="0"/>
            <a:t>invoice</a:t>
          </a:r>
          <a:r>
            <a:rPr lang="en-US" dirty="0"/>
            <a:t>.</a:t>
          </a:r>
        </a:p>
      </dgm:t>
    </dgm:pt>
    <dgm:pt modelId="{0B7DD261-2A68-4480-ABA8-5B67FE65AA05}" type="parTrans" cxnId="{BDE64E97-F0B7-4978-8CCF-16F1A6897104}">
      <dgm:prSet/>
      <dgm:spPr/>
      <dgm:t>
        <a:bodyPr/>
        <a:lstStyle/>
        <a:p>
          <a:endParaRPr lang="en-US"/>
        </a:p>
      </dgm:t>
    </dgm:pt>
    <dgm:pt modelId="{FC9E5AF3-F38F-46EB-BF0B-D82A5A8DDEBC}" type="sibTrans" cxnId="{BDE64E97-F0B7-4978-8CCF-16F1A6897104}">
      <dgm:prSet/>
      <dgm:spPr/>
      <dgm:t>
        <a:bodyPr/>
        <a:lstStyle/>
        <a:p>
          <a:endParaRPr lang="en-US"/>
        </a:p>
      </dgm:t>
    </dgm:pt>
    <dgm:pt modelId="{28A55B2D-EFB4-45F8-9746-CF33A97FDA9D}">
      <dgm:prSet/>
      <dgm:spPr/>
      <dgm:t>
        <a:bodyPr/>
        <a:lstStyle/>
        <a:p>
          <a:pPr rtl="0"/>
          <a:r>
            <a:rPr lang="en-US" b="1" dirty="0"/>
            <a:t>Cars</a:t>
          </a:r>
          <a:r>
            <a:rPr lang="en-US" dirty="0"/>
            <a:t>, </a:t>
          </a:r>
          <a:r>
            <a:rPr lang="en-US" b="1" dirty="0"/>
            <a:t>mechanics</a:t>
          </a:r>
          <a:r>
            <a:rPr lang="en-US" dirty="0"/>
            <a:t>, and </a:t>
          </a:r>
          <a:r>
            <a:rPr lang="en-US" b="1" dirty="0"/>
            <a:t>repairs </a:t>
          </a:r>
          <a:r>
            <a:rPr lang="en-US" dirty="0"/>
            <a:t>can all be part of multiple </a:t>
          </a:r>
          <a:r>
            <a:rPr lang="en-US" b="1" dirty="0"/>
            <a:t>transactions</a:t>
          </a:r>
          <a:r>
            <a:rPr lang="en-US" dirty="0"/>
            <a:t>.</a:t>
          </a:r>
        </a:p>
      </dgm:t>
    </dgm:pt>
    <dgm:pt modelId="{675C0650-0A4F-4FF2-BB92-338D94BD59DB}" type="parTrans" cxnId="{9D3C28F3-0D77-4182-8102-02575E1D48B9}">
      <dgm:prSet/>
      <dgm:spPr/>
      <dgm:t>
        <a:bodyPr/>
        <a:lstStyle/>
        <a:p>
          <a:endParaRPr lang="en-US"/>
        </a:p>
      </dgm:t>
    </dgm:pt>
    <dgm:pt modelId="{FC78BAFF-867A-438F-B4E9-C4E835985AFE}" type="sibTrans" cxnId="{9D3C28F3-0D77-4182-8102-02575E1D48B9}">
      <dgm:prSet/>
      <dgm:spPr/>
      <dgm:t>
        <a:bodyPr/>
        <a:lstStyle/>
        <a:p>
          <a:endParaRPr lang="en-US"/>
        </a:p>
      </dgm:t>
    </dgm:pt>
    <dgm:pt modelId="{1B45979D-A517-4D40-81F5-5E81C9FFDCB3}" type="pres">
      <dgm:prSet presAssocID="{1B56C2EE-61DE-4BD5-8040-B39DB01A1F57}" presName="linear" presStyleCnt="0">
        <dgm:presLayoutVars>
          <dgm:animLvl val="lvl"/>
          <dgm:resizeHandles val="exact"/>
        </dgm:presLayoutVars>
      </dgm:prSet>
      <dgm:spPr/>
    </dgm:pt>
    <dgm:pt modelId="{2F3B3CC9-37BC-4524-85FC-9536DC70379A}" type="pres">
      <dgm:prSet presAssocID="{48193B44-BC1C-4C6E-8D9E-28881550228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41EBD4-3B74-4115-8D49-7D47A7964607}" type="pres">
      <dgm:prSet presAssocID="{3ECC52DA-E71E-4BB1-9D82-DAF0D52CC1F4}" presName="spacer" presStyleCnt="0"/>
      <dgm:spPr/>
    </dgm:pt>
    <dgm:pt modelId="{BF08DCF0-43DB-4E93-AF1F-3CC83C781464}" type="pres">
      <dgm:prSet presAssocID="{28A55B2D-EFB4-45F8-9746-CF33A97FDA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C25502-9797-4F0D-B9F1-AC4CB52CC588}" type="pres">
      <dgm:prSet presAssocID="{FC78BAFF-867A-438F-B4E9-C4E835985AFE}" presName="spacer" presStyleCnt="0"/>
      <dgm:spPr/>
    </dgm:pt>
    <dgm:pt modelId="{C5D5441E-4DB8-4C55-955A-8A66A038F6CA}" type="pres">
      <dgm:prSet presAssocID="{E86E3ADA-1172-477D-BDC5-8F6D23E2F7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E28A2E-B238-47F8-8DD3-FC01AC1BBD06}" type="pres">
      <dgm:prSet presAssocID="{FFC261E9-1C24-4A81-83EA-3AD9E68BE91D}" presName="spacer" presStyleCnt="0"/>
      <dgm:spPr/>
    </dgm:pt>
    <dgm:pt modelId="{7776D964-8D41-4780-94C2-387EE287158E}" type="pres">
      <dgm:prSet presAssocID="{72E1CD7B-0D59-4242-85EC-91D163FBB5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E156224-732C-4CF1-A60F-DE95D40AE373}" srcId="{1B56C2EE-61DE-4BD5-8040-B39DB01A1F57}" destId="{48193B44-BC1C-4C6E-8D9E-288815502282}" srcOrd="0" destOrd="0" parTransId="{5A8EF28B-87FE-42D6-8C08-5F36B188875E}" sibTransId="{3ECC52DA-E71E-4BB1-9D82-DAF0D52CC1F4}"/>
    <dgm:cxn modelId="{D7B38B43-6BB3-4A8C-BC5F-3D34AE479DA8}" type="presOf" srcId="{72E1CD7B-0D59-4242-85EC-91D163FBB5AE}" destId="{7776D964-8D41-4780-94C2-387EE287158E}" srcOrd="0" destOrd="0" presId="urn:microsoft.com/office/officeart/2005/8/layout/vList2"/>
    <dgm:cxn modelId="{A6145B77-9151-45B4-9876-A4E1E2CBFD5F}" srcId="{1B56C2EE-61DE-4BD5-8040-B39DB01A1F57}" destId="{E86E3ADA-1172-477D-BDC5-8F6D23E2F78E}" srcOrd="2" destOrd="0" parTransId="{6F501A6D-C064-48B4-B02A-F96AF8FA4EAE}" sibTransId="{FFC261E9-1C24-4A81-83EA-3AD9E68BE91D}"/>
    <dgm:cxn modelId="{F381A483-866A-4CC3-8246-289E1B51AA63}" type="presOf" srcId="{1B56C2EE-61DE-4BD5-8040-B39DB01A1F57}" destId="{1B45979D-A517-4D40-81F5-5E81C9FFDCB3}" srcOrd="0" destOrd="0" presId="urn:microsoft.com/office/officeart/2005/8/layout/vList2"/>
    <dgm:cxn modelId="{BDE64E97-F0B7-4978-8CCF-16F1A6897104}" srcId="{1B56C2EE-61DE-4BD5-8040-B39DB01A1F57}" destId="{72E1CD7B-0D59-4242-85EC-91D163FBB5AE}" srcOrd="3" destOrd="0" parTransId="{0B7DD261-2A68-4480-ABA8-5B67FE65AA05}" sibTransId="{FC9E5AF3-F38F-46EB-BF0B-D82A5A8DDEBC}"/>
    <dgm:cxn modelId="{3D4680B6-DB61-43C7-A70A-782033399D95}" type="presOf" srcId="{28A55B2D-EFB4-45F8-9746-CF33A97FDA9D}" destId="{BF08DCF0-43DB-4E93-AF1F-3CC83C781464}" srcOrd="0" destOrd="0" presId="urn:microsoft.com/office/officeart/2005/8/layout/vList2"/>
    <dgm:cxn modelId="{A36169CD-4B81-4DBA-8268-CB0D13DE50C4}" type="presOf" srcId="{E86E3ADA-1172-477D-BDC5-8F6D23E2F78E}" destId="{C5D5441E-4DB8-4C55-955A-8A66A038F6CA}" srcOrd="0" destOrd="0" presId="urn:microsoft.com/office/officeart/2005/8/layout/vList2"/>
    <dgm:cxn modelId="{9D3C28F3-0D77-4182-8102-02575E1D48B9}" srcId="{1B56C2EE-61DE-4BD5-8040-B39DB01A1F57}" destId="{28A55B2D-EFB4-45F8-9746-CF33A97FDA9D}" srcOrd="1" destOrd="0" parTransId="{675C0650-0A4F-4FF2-BB92-338D94BD59DB}" sibTransId="{FC78BAFF-867A-438F-B4E9-C4E835985AFE}"/>
    <dgm:cxn modelId="{2A1851F3-E04D-4EFD-9385-4D1711C39BB7}" type="presOf" srcId="{48193B44-BC1C-4C6E-8D9E-288815502282}" destId="{2F3B3CC9-37BC-4524-85FC-9536DC70379A}" srcOrd="0" destOrd="0" presId="urn:microsoft.com/office/officeart/2005/8/layout/vList2"/>
    <dgm:cxn modelId="{D5453879-64FB-45DE-ABE8-1528D240E6A9}" type="presParOf" srcId="{1B45979D-A517-4D40-81F5-5E81C9FFDCB3}" destId="{2F3B3CC9-37BC-4524-85FC-9536DC70379A}" srcOrd="0" destOrd="0" presId="urn:microsoft.com/office/officeart/2005/8/layout/vList2"/>
    <dgm:cxn modelId="{5905313F-994B-4BE2-8F45-ACBDEEBDB50E}" type="presParOf" srcId="{1B45979D-A517-4D40-81F5-5E81C9FFDCB3}" destId="{0841EBD4-3B74-4115-8D49-7D47A7964607}" srcOrd="1" destOrd="0" presId="urn:microsoft.com/office/officeart/2005/8/layout/vList2"/>
    <dgm:cxn modelId="{EB30CD5D-1131-4EAF-B10A-83AC754A0564}" type="presParOf" srcId="{1B45979D-A517-4D40-81F5-5E81C9FFDCB3}" destId="{BF08DCF0-43DB-4E93-AF1F-3CC83C781464}" srcOrd="2" destOrd="0" presId="urn:microsoft.com/office/officeart/2005/8/layout/vList2"/>
    <dgm:cxn modelId="{F636914D-D7C6-4259-AF3B-87B12A71226A}" type="presParOf" srcId="{1B45979D-A517-4D40-81F5-5E81C9FFDCB3}" destId="{74C25502-9797-4F0D-B9F1-AC4CB52CC588}" srcOrd="3" destOrd="0" presId="urn:microsoft.com/office/officeart/2005/8/layout/vList2"/>
    <dgm:cxn modelId="{79547AE9-C594-45D6-9A74-BDE94C7216AA}" type="presParOf" srcId="{1B45979D-A517-4D40-81F5-5E81C9FFDCB3}" destId="{C5D5441E-4DB8-4C55-955A-8A66A038F6CA}" srcOrd="4" destOrd="0" presId="urn:microsoft.com/office/officeart/2005/8/layout/vList2"/>
    <dgm:cxn modelId="{AFE88090-4DC2-4A63-B2C7-8F4D9D2A4CEE}" type="presParOf" srcId="{1B45979D-A517-4D40-81F5-5E81C9FFDCB3}" destId="{2AE28A2E-B238-47F8-8DD3-FC01AC1BBD06}" srcOrd="5" destOrd="0" presId="urn:microsoft.com/office/officeart/2005/8/layout/vList2"/>
    <dgm:cxn modelId="{29D3DF70-18A5-43AD-A2AB-5492EDC170A5}" type="presParOf" srcId="{1B45979D-A517-4D40-81F5-5E81C9FFDCB3}" destId="{7776D964-8D41-4780-94C2-387EE28715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6C2EE-61DE-4BD5-8040-B39DB01A1F5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DA50C-8F6D-4E64-A37D-4BCC59449C94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car</a:t>
          </a:r>
          <a:r>
            <a:rPr lang="en-US" dirty="0"/>
            <a:t> is described by a VIN, make, and model.</a:t>
          </a:r>
        </a:p>
      </dgm:t>
    </dgm:pt>
    <dgm:pt modelId="{B8488C20-87C2-4660-AD6F-D188449C0C9E}" type="parTrans" cxnId="{D671984B-9856-4643-9C2A-ADCC08AD97B1}">
      <dgm:prSet/>
      <dgm:spPr/>
      <dgm:t>
        <a:bodyPr/>
        <a:lstStyle/>
        <a:p>
          <a:endParaRPr lang="en-US"/>
        </a:p>
      </dgm:t>
    </dgm:pt>
    <dgm:pt modelId="{E14C59DB-CBEB-4951-9DE8-26151B08FE69}" type="sibTrans" cxnId="{D671984B-9856-4643-9C2A-ADCC08AD97B1}">
      <dgm:prSet/>
      <dgm:spPr/>
      <dgm:t>
        <a:bodyPr/>
        <a:lstStyle/>
        <a:p>
          <a:endParaRPr lang="en-US"/>
        </a:p>
      </dgm:t>
    </dgm:pt>
    <dgm:pt modelId="{385CEA50-3546-4D6F-9BC2-447D825C2A21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mechanic</a:t>
          </a:r>
          <a:r>
            <a:rPr lang="en-US" dirty="0"/>
            <a:t> is described by a name and SSN.</a:t>
          </a:r>
        </a:p>
      </dgm:t>
    </dgm:pt>
    <dgm:pt modelId="{42F10421-F417-4BBC-B0F5-980D218F9026}" type="parTrans" cxnId="{CE076EC9-EDF6-43FE-9B3E-5AD8C38E42B4}">
      <dgm:prSet/>
      <dgm:spPr/>
      <dgm:t>
        <a:bodyPr/>
        <a:lstStyle/>
        <a:p>
          <a:endParaRPr lang="en-US"/>
        </a:p>
      </dgm:t>
    </dgm:pt>
    <dgm:pt modelId="{DA59E215-7D30-4F00-BFE0-9EDB795FBE82}" type="sibTrans" cxnId="{CE076EC9-EDF6-43FE-9B3E-5AD8C38E42B4}">
      <dgm:prSet/>
      <dgm:spPr/>
      <dgm:t>
        <a:bodyPr/>
        <a:lstStyle/>
        <a:p>
          <a:endParaRPr lang="en-US"/>
        </a:p>
      </dgm:t>
    </dgm:pt>
    <dgm:pt modelId="{E96B5269-2E71-4943-B506-1E0F2B25FE8F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repair </a:t>
          </a:r>
          <a:r>
            <a:rPr lang="en-US" dirty="0"/>
            <a:t>is described by a price.</a:t>
          </a:r>
        </a:p>
      </dgm:t>
    </dgm:pt>
    <dgm:pt modelId="{C1EB39AF-69FA-4B1C-A03F-A9366DD676D4}" type="parTrans" cxnId="{C0DD8ECA-F746-465A-A07B-1A0340437FD3}">
      <dgm:prSet/>
      <dgm:spPr/>
      <dgm:t>
        <a:bodyPr/>
        <a:lstStyle/>
        <a:p>
          <a:endParaRPr lang="en-US"/>
        </a:p>
      </dgm:t>
    </dgm:pt>
    <dgm:pt modelId="{61216882-37E3-48F3-B7CE-0E682B126599}" type="sibTrans" cxnId="{C0DD8ECA-F746-465A-A07B-1A0340437FD3}">
      <dgm:prSet/>
      <dgm:spPr/>
      <dgm:t>
        <a:bodyPr/>
        <a:lstStyle/>
        <a:p>
          <a:endParaRPr lang="en-US"/>
        </a:p>
      </dgm:t>
    </dgm:pt>
    <dgm:pt modelId="{8A9DB98A-D1A1-4659-9878-9DF317A49F37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transaction</a:t>
          </a:r>
          <a:r>
            <a:rPr lang="en-US" dirty="0"/>
            <a:t> occurs on a particular date.</a:t>
          </a:r>
        </a:p>
      </dgm:t>
    </dgm:pt>
    <dgm:pt modelId="{623B8D28-F4BC-4A66-AF93-F74A3A742F10}" type="parTrans" cxnId="{B2481964-1873-4CE1-854D-D86DB5500ECB}">
      <dgm:prSet/>
      <dgm:spPr/>
      <dgm:t>
        <a:bodyPr/>
        <a:lstStyle/>
        <a:p>
          <a:endParaRPr lang="en-US"/>
        </a:p>
      </dgm:t>
    </dgm:pt>
    <dgm:pt modelId="{017F9A3B-0254-4E0C-81D0-B25317754EB9}" type="sibTrans" cxnId="{B2481964-1873-4CE1-854D-D86DB5500ECB}">
      <dgm:prSet/>
      <dgm:spPr/>
      <dgm:t>
        <a:bodyPr/>
        <a:lstStyle/>
        <a:p>
          <a:endParaRPr lang="en-US"/>
        </a:p>
      </dgm:t>
    </dgm:pt>
    <dgm:pt modelId="{48BAD015-53B7-4A02-9BF7-11C261DCB27D}">
      <dgm:prSet/>
      <dgm:spPr/>
      <dgm:t>
        <a:bodyPr/>
        <a:lstStyle/>
        <a:p>
          <a:r>
            <a:rPr lang="en-US" dirty="0"/>
            <a:t>An </a:t>
          </a:r>
          <a:r>
            <a:rPr lang="en-US" b="1" dirty="0"/>
            <a:t>invoice</a:t>
          </a:r>
          <a:r>
            <a:rPr lang="en-US" dirty="0"/>
            <a:t> has an invoice number and a billing name, city, state, and zip code.</a:t>
          </a:r>
        </a:p>
      </dgm:t>
    </dgm:pt>
    <dgm:pt modelId="{F4BA9901-4FFD-4732-9C3A-CA745A05CD03}" type="parTrans" cxnId="{E13493E2-9B7A-45AC-8856-261E7493D5D5}">
      <dgm:prSet/>
      <dgm:spPr/>
      <dgm:t>
        <a:bodyPr/>
        <a:lstStyle/>
        <a:p>
          <a:endParaRPr lang="en-US"/>
        </a:p>
      </dgm:t>
    </dgm:pt>
    <dgm:pt modelId="{528FD4F7-B58B-420B-ADA4-16BCD7200AC2}" type="sibTrans" cxnId="{E13493E2-9B7A-45AC-8856-261E7493D5D5}">
      <dgm:prSet/>
      <dgm:spPr/>
      <dgm:t>
        <a:bodyPr/>
        <a:lstStyle/>
        <a:p>
          <a:endParaRPr lang="en-US"/>
        </a:p>
      </dgm:t>
    </dgm:pt>
    <dgm:pt modelId="{1B45979D-A517-4D40-81F5-5E81C9FFDCB3}" type="pres">
      <dgm:prSet presAssocID="{1B56C2EE-61DE-4BD5-8040-B39DB01A1F57}" presName="linear" presStyleCnt="0">
        <dgm:presLayoutVars>
          <dgm:animLvl val="lvl"/>
          <dgm:resizeHandles val="exact"/>
        </dgm:presLayoutVars>
      </dgm:prSet>
      <dgm:spPr/>
    </dgm:pt>
    <dgm:pt modelId="{19D8BC11-DA2F-4865-98F4-E695A5D03345}" type="pres">
      <dgm:prSet presAssocID="{EA3DA50C-8F6D-4E64-A37D-4BCC59449C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35CE20-FC60-48A3-AF49-5C5ECA211ED0}" type="pres">
      <dgm:prSet presAssocID="{E14C59DB-CBEB-4951-9DE8-26151B08FE69}" presName="spacer" presStyleCnt="0"/>
      <dgm:spPr/>
    </dgm:pt>
    <dgm:pt modelId="{D1359A0C-8525-49BA-A193-FEB483BD2B47}" type="pres">
      <dgm:prSet presAssocID="{385CEA50-3546-4D6F-9BC2-447D825C2A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BCE109-4763-4BA7-B550-0AC94B95A1A7}" type="pres">
      <dgm:prSet presAssocID="{DA59E215-7D30-4F00-BFE0-9EDB795FBE82}" presName="spacer" presStyleCnt="0"/>
      <dgm:spPr/>
    </dgm:pt>
    <dgm:pt modelId="{A29AF6E5-8DCF-4591-B929-166357458D19}" type="pres">
      <dgm:prSet presAssocID="{E96B5269-2E71-4943-B506-1E0F2B25FE8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6C4AAC-F3E0-4FFF-A4AA-BD4AED47CDF6}" type="pres">
      <dgm:prSet presAssocID="{61216882-37E3-48F3-B7CE-0E682B126599}" presName="spacer" presStyleCnt="0"/>
      <dgm:spPr/>
    </dgm:pt>
    <dgm:pt modelId="{3AC649C9-6515-4F3A-B68E-85E3CD358C11}" type="pres">
      <dgm:prSet presAssocID="{8A9DB98A-D1A1-4659-9878-9DF317A49F3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C76836-8EE4-49EB-B705-43D0A8BA85F4}" type="pres">
      <dgm:prSet presAssocID="{017F9A3B-0254-4E0C-81D0-B25317754EB9}" presName="spacer" presStyleCnt="0"/>
      <dgm:spPr/>
    </dgm:pt>
    <dgm:pt modelId="{A816D8F3-9B7E-4256-A063-8D1CF4FBA88C}" type="pres">
      <dgm:prSet presAssocID="{48BAD015-53B7-4A02-9BF7-11C261DCB27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86CB1C-13D7-4B67-8DC6-C709590EB1B6}" type="presOf" srcId="{1B56C2EE-61DE-4BD5-8040-B39DB01A1F57}" destId="{1B45979D-A517-4D40-81F5-5E81C9FFDCB3}" srcOrd="0" destOrd="0" presId="urn:microsoft.com/office/officeart/2005/8/layout/vList2"/>
    <dgm:cxn modelId="{B2481964-1873-4CE1-854D-D86DB5500ECB}" srcId="{1B56C2EE-61DE-4BD5-8040-B39DB01A1F57}" destId="{8A9DB98A-D1A1-4659-9878-9DF317A49F37}" srcOrd="3" destOrd="0" parTransId="{623B8D28-F4BC-4A66-AF93-F74A3A742F10}" sibTransId="{017F9A3B-0254-4E0C-81D0-B25317754EB9}"/>
    <dgm:cxn modelId="{C65BEB65-2E4A-4A92-9BF0-F0F56895AA9D}" type="presOf" srcId="{48BAD015-53B7-4A02-9BF7-11C261DCB27D}" destId="{A816D8F3-9B7E-4256-A063-8D1CF4FBA88C}" srcOrd="0" destOrd="0" presId="urn:microsoft.com/office/officeart/2005/8/layout/vList2"/>
    <dgm:cxn modelId="{D671984B-9856-4643-9C2A-ADCC08AD97B1}" srcId="{1B56C2EE-61DE-4BD5-8040-B39DB01A1F57}" destId="{EA3DA50C-8F6D-4E64-A37D-4BCC59449C94}" srcOrd="0" destOrd="0" parTransId="{B8488C20-87C2-4660-AD6F-D188449C0C9E}" sibTransId="{E14C59DB-CBEB-4951-9DE8-26151B08FE69}"/>
    <dgm:cxn modelId="{2120BA4E-5977-47F4-BE84-CBACE4C4A3F0}" type="presOf" srcId="{E96B5269-2E71-4943-B506-1E0F2B25FE8F}" destId="{A29AF6E5-8DCF-4591-B929-166357458D19}" srcOrd="0" destOrd="0" presId="urn:microsoft.com/office/officeart/2005/8/layout/vList2"/>
    <dgm:cxn modelId="{CE076EC9-EDF6-43FE-9B3E-5AD8C38E42B4}" srcId="{1B56C2EE-61DE-4BD5-8040-B39DB01A1F57}" destId="{385CEA50-3546-4D6F-9BC2-447D825C2A21}" srcOrd="1" destOrd="0" parTransId="{42F10421-F417-4BBC-B0F5-980D218F9026}" sibTransId="{DA59E215-7D30-4F00-BFE0-9EDB795FBE82}"/>
    <dgm:cxn modelId="{C0DD8ECA-F746-465A-A07B-1A0340437FD3}" srcId="{1B56C2EE-61DE-4BD5-8040-B39DB01A1F57}" destId="{E96B5269-2E71-4943-B506-1E0F2B25FE8F}" srcOrd="2" destOrd="0" parTransId="{C1EB39AF-69FA-4B1C-A03F-A9366DD676D4}" sibTransId="{61216882-37E3-48F3-B7CE-0E682B126599}"/>
    <dgm:cxn modelId="{E13493E2-9B7A-45AC-8856-261E7493D5D5}" srcId="{1B56C2EE-61DE-4BD5-8040-B39DB01A1F57}" destId="{48BAD015-53B7-4A02-9BF7-11C261DCB27D}" srcOrd="4" destOrd="0" parTransId="{F4BA9901-4FFD-4732-9C3A-CA745A05CD03}" sibTransId="{528FD4F7-B58B-420B-ADA4-16BCD7200AC2}"/>
    <dgm:cxn modelId="{E906E6E5-DDB0-486D-8685-F1AEB0A65C3E}" type="presOf" srcId="{385CEA50-3546-4D6F-9BC2-447D825C2A21}" destId="{D1359A0C-8525-49BA-A193-FEB483BD2B47}" srcOrd="0" destOrd="0" presId="urn:microsoft.com/office/officeart/2005/8/layout/vList2"/>
    <dgm:cxn modelId="{3AB28CFA-3BEB-45D5-8DF1-5BB1E5BBB81F}" type="presOf" srcId="{EA3DA50C-8F6D-4E64-A37D-4BCC59449C94}" destId="{19D8BC11-DA2F-4865-98F4-E695A5D03345}" srcOrd="0" destOrd="0" presId="urn:microsoft.com/office/officeart/2005/8/layout/vList2"/>
    <dgm:cxn modelId="{6F3B5EFC-ADD6-46B7-B4BA-2373FF31251B}" type="presOf" srcId="{8A9DB98A-D1A1-4659-9878-9DF317A49F37}" destId="{3AC649C9-6515-4F3A-B68E-85E3CD358C11}" srcOrd="0" destOrd="0" presId="urn:microsoft.com/office/officeart/2005/8/layout/vList2"/>
    <dgm:cxn modelId="{4C771B03-09EA-46E5-B93D-D1A6F48F26D8}" type="presParOf" srcId="{1B45979D-A517-4D40-81F5-5E81C9FFDCB3}" destId="{19D8BC11-DA2F-4865-98F4-E695A5D03345}" srcOrd="0" destOrd="0" presId="urn:microsoft.com/office/officeart/2005/8/layout/vList2"/>
    <dgm:cxn modelId="{AF10BF7A-7782-4141-BB65-9211E8646E23}" type="presParOf" srcId="{1B45979D-A517-4D40-81F5-5E81C9FFDCB3}" destId="{0235CE20-FC60-48A3-AF49-5C5ECA211ED0}" srcOrd="1" destOrd="0" presId="urn:microsoft.com/office/officeart/2005/8/layout/vList2"/>
    <dgm:cxn modelId="{B27D0383-6DD4-49F9-BFD7-AAA742604444}" type="presParOf" srcId="{1B45979D-A517-4D40-81F5-5E81C9FFDCB3}" destId="{D1359A0C-8525-49BA-A193-FEB483BD2B47}" srcOrd="2" destOrd="0" presId="urn:microsoft.com/office/officeart/2005/8/layout/vList2"/>
    <dgm:cxn modelId="{2BB6AE38-9738-4B97-A712-50F435877D5F}" type="presParOf" srcId="{1B45979D-A517-4D40-81F5-5E81C9FFDCB3}" destId="{32BCE109-4763-4BA7-B550-0AC94B95A1A7}" srcOrd="3" destOrd="0" presId="urn:microsoft.com/office/officeart/2005/8/layout/vList2"/>
    <dgm:cxn modelId="{E1DE791F-0931-4898-9571-029DCBB6EBBB}" type="presParOf" srcId="{1B45979D-A517-4D40-81F5-5E81C9FFDCB3}" destId="{A29AF6E5-8DCF-4591-B929-166357458D19}" srcOrd="4" destOrd="0" presId="urn:microsoft.com/office/officeart/2005/8/layout/vList2"/>
    <dgm:cxn modelId="{AB2F46E7-D012-4A7B-8C5C-4332697E6EB4}" type="presParOf" srcId="{1B45979D-A517-4D40-81F5-5E81C9FFDCB3}" destId="{2B6C4AAC-F3E0-4FFF-A4AA-BD4AED47CDF6}" srcOrd="5" destOrd="0" presId="urn:microsoft.com/office/officeart/2005/8/layout/vList2"/>
    <dgm:cxn modelId="{BC0DDF19-DEB5-43DF-B2AA-B3E2785EC2B4}" type="presParOf" srcId="{1B45979D-A517-4D40-81F5-5E81C9FFDCB3}" destId="{3AC649C9-6515-4F3A-B68E-85E3CD358C11}" srcOrd="6" destOrd="0" presId="urn:microsoft.com/office/officeart/2005/8/layout/vList2"/>
    <dgm:cxn modelId="{C529E576-4BF9-4174-89BF-F2608C343DF6}" type="presParOf" srcId="{1B45979D-A517-4D40-81F5-5E81C9FFDCB3}" destId="{6BC76836-8EE4-49EB-B705-43D0A8BA85F4}" srcOrd="7" destOrd="0" presId="urn:microsoft.com/office/officeart/2005/8/layout/vList2"/>
    <dgm:cxn modelId="{97BFE809-9252-4F19-9ADA-B6D6D2DA01F8}" type="presParOf" srcId="{1B45979D-A517-4D40-81F5-5E81C9FFDCB3}" destId="{A816D8F3-9B7E-4256-A063-8D1CF4FBA8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E6880-487F-4F74-8CC1-9966173CAD03}">
      <dsp:nvSpPr>
        <dsp:cNvPr id="0" name=""/>
        <dsp:cNvSpPr/>
      </dsp:nvSpPr>
      <dsp:spPr>
        <a:xfrm>
          <a:off x="0" y="28193"/>
          <a:ext cx="3671873" cy="11547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Does it make sense for the maximum cardinality to be 1 for either entity?</a:t>
          </a:r>
        </a:p>
      </dsp:txBody>
      <dsp:txXfrm>
        <a:off x="56372" y="84565"/>
        <a:ext cx="3559129" cy="1042045"/>
      </dsp:txXfrm>
    </dsp:sp>
    <dsp:sp modelId="{C249B1D9-91FC-4F5D-B8A8-898F3575A926}">
      <dsp:nvSpPr>
        <dsp:cNvPr id="0" name=""/>
        <dsp:cNvSpPr/>
      </dsp:nvSpPr>
      <dsp:spPr>
        <a:xfrm>
          <a:off x="0" y="1243463"/>
          <a:ext cx="3671873" cy="11547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Does it make sense for the minimum cardinality to be 0 (optional) for either entity?</a:t>
          </a:r>
        </a:p>
      </dsp:txBody>
      <dsp:txXfrm>
        <a:off x="56372" y="1299835"/>
        <a:ext cx="3559129" cy="104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B3CC9-37BC-4524-85FC-9536DC70379A}">
      <dsp:nvSpPr>
        <dsp:cNvPr id="0" name=""/>
        <dsp:cNvSpPr/>
      </dsp:nvSpPr>
      <dsp:spPr>
        <a:xfrm>
          <a:off x="0" y="21971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Each </a:t>
          </a:r>
          <a:r>
            <a:rPr lang="en-US" sz="2100" b="1" kern="1200" dirty="0"/>
            <a:t>transaction </a:t>
          </a:r>
          <a:r>
            <a:rPr lang="en-US" sz="2100" kern="1200" dirty="0"/>
            <a:t>is associated with a </a:t>
          </a:r>
          <a:r>
            <a:rPr lang="en-US" sz="2100" b="1" kern="1200" dirty="0"/>
            <a:t>car</a:t>
          </a:r>
          <a:r>
            <a:rPr lang="en-US" sz="2100" kern="1200" dirty="0"/>
            <a:t>, a </a:t>
          </a:r>
          <a:r>
            <a:rPr lang="en-US" sz="2100" b="1" kern="1200" dirty="0"/>
            <a:t>mechanic</a:t>
          </a:r>
          <a:r>
            <a:rPr lang="en-US" sz="2100" b="0" kern="1200" dirty="0"/>
            <a:t>, </a:t>
          </a:r>
          <a:r>
            <a:rPr lang="en-US" sz="2100" kern="1200" dirty="0"/>
            <a:t>and a </a:t>
          </a:r>
          <a:r>
            <a:rPr lang="en-US" sz="2100" b="1" kern="1200" dirty="0"/>
            <a:t>repair</a:t>
          </a:r>
          <a:r>
            <a:rPr lang="en-US" sz="2100" kern="1200" dirty="0"/>
            <a:t>.</a:t>
          </a:r>
        </a:p>
      </dsp:txBody>
      <dsp:txXfrm>
        <a:off x="40780" y="260499"/>
        <a:ext cx="4109441" cy="753819"/>
      </dsp:txXfrm>
    </dsp:sp>
    <dsp:sp modelId="{BF08DCF0-43DB-4E93-AF1F-3CC83C781464}">
      <dsp:nvSpPr>
        <dsp:cNvPr id="0" name=""/>
        <dsp:cNvSpPr/>
      </dsp:nvSpPr>
      <dsp:spPr>
        <a:xfrm>
          <a:off x="0" y="111557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Cars</a:t>
          </a:r>
          <a:r>
            <a:rPr lang="en-US" sz="2100" kern="1200" dirty="0"/>
            <a:t>, </a:t>
          </a:r>
          <a:r>
            <a:rPr lang="en-US" sz="2100" b="1" kern="1200" dirty="0"/>
            <a:t>mechanics</a:t>
          </a:r>
          <a:r>
            <a:rPr lang="en-US" sz="2100" kern="1200" dirty="0"/>
            <a:t>, and </a:t>
          </a:r>
          <a:r>
            <a:rPr lang="en-US" sz="2100" b="1" kern="1200" dirty="0"/>
            <a:t>repairs </a:t>
          </a:r>
          <a:r>
            <a:rPr lang="en-US" sz="2100" kern="1200" dirty="0"/>
            <a:t>can all be part of multiple </a:t>
          </a:r>
          <a:r>
            <a:rPr lang="en-US" sz="2100" b="1" kern="1200" dirty="0"/>
            <a:t>transactions</a:t>
          </a:r>
          <a:r>
            <a:rPr lang="en-US" sz="2100" kern="1200" dirty="0"/>
            <a:t>.</a:t>
          </a:r>
        </a:p>
      </dsp:txBody>
      <dsp:txXfrm>
        <a:off x="40780" y="1156359"/>
        <a:ext cx="4109441" cy="753819"/>
      </dsp:txXfrm>
    </dsp:sp>
    <dsp:sp modelId="{C5D5441E-4DB8-4C55-955A-8A66A038F6CA}">
      <dsp:nvSpPr>
        <dsp:cNvPr id="0" name=""/>
        <dsp:cNvSpPr/>
      </dsp:nvSpPr>
      <dsp:spPr>
        <a:xfrm>
          <a:off x="0" y="201143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Many </a:t>
          </a:r>
          <a:r>
            <a:rPr lang="en-US" sz="2100" b="1" kern="1200" dirty="0"/>
            <a:t>transactions </a:t>
          </a:r>
          <a:r>
            <a:rPr lang="en-US" sz="2100" kern="1200" dirty="0"/>
            <a:t>can make up an </a:t>
          </a:r>
          <a:r>
            <a:rPr lang="en-US" sz="2100" b="1" kern="1200" dirty="0"/>
            <a:t>invoice</a:t>
          </a:r>
          <a:r>
            <a:rPr lang="en-US" sz="2100" kern="1200" dirty="0"/>
            <a:t>.</a:t>
          </a:r>
        </a:p>
      </dsp:txBody>
      <dsp:txXfrm>
        <a:off x="40780" y="2052219"/>
        <a:ext cx="4109441" cy="753819"/>
      </dsp:txXfrm>
    </dsp:sp>
    <dsp:sp modelId="{7776D964-8D41-4780-94C2-387EE287158E}">
      <dsp:nvSpPr>
        <dsp:cNvPr id="0" name=""/>
        <dsp:cNvSpPr/>
      </dsp:nvSpPr>
      <dsp:spPr>
        <a:xfrm>
          <a:off x="0" y="2907299"/>
          <a:ext cx="4191001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</a:t>
          </a:r>
          <a:r>
            <a:rPr lang="en-US" sz="2100" b="1" kern="1200" dirty="0"/>
            <a:t>transaction </a:t>
          </a:r>
          <a:r>
            <a:rPr lang="en-US" sz="2100" kern="1200" dirty="0"/>
            <a:t>can only belong to one </a:t>
          </a:r>
          <a:r>
            <a:rPr lang="en-US" sz="2100" b="1" kern="1200" dirty="0"/>
            <a:t>invoice</a:t>
          </a:r>
          <a:r>
            <a:rPr lang="en-US" sz="2100" kern="1200" dirty="0"/>
            <a:t>.</a:t>
          </a:r>
        </a:p>
      </dsp:txBody>
      <dsp:txXfrm>
        <a:off x="40780" y="2948079"/>
        <a:ext cx="4109441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8BC11-DA2F-4865-98F4-E695A5D03345}">
      <dsp:nvSpPr>
        <dsp:cNvPr id="0" name=""/>
        <dsp:cNvSpPr/>
      </dsp:nvSpPr>
      <dsp:spPr>
        <a:xfrm>
          <a:off x="0" y="32511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</a:t>
          </a:r>
          <a:r>
            <a:rPr lang="en-US" sz="1900" b="1" kern="1200" dirty="0"/>
            <a:t>car</a:t>
          </a:r>
          <a:r>
            <a:rPr lang="en-US" sz="1900" kern="1200" dirty="0"/>
            <a:t> is described by a VIN, make, and model.</a:t>
          </a:r>
        </a:p>
      </dsp:txBody>
      <dsp:txXfrm>
        <a:off x="36896" y="362006"/>
        <a:ext cx="3964809" cy="682028"/>
      </dsp:txXfrm>
    </dsp:sp>
    <dsp:sp modelId="{D1359A0C-8525-49BA-A193-FEB483BD2B47}">
      <dsp:nvSpPr>
        <dsp:cNvPr id="0" name=""/>
        <dsp:cNvSpPr/>
      </dsp:nvSpPr>
      <dsp:spPr>
        <a:xfrm>
          <a:off x="0" y="113565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</a:t>
          </a:r>
          <a:r>
            <a:rPr lang="en-US" sz="1900" b="1" kern="1200" dirty="0"/>
            <a:t>mechanic</a:t>
          </a:r>
          <a:r>
            <a:rPr lang="en-US" sz="1900" kern="1200" dirty="0"/>
            <a:t> is described by a name and SSN.</a:t>
          </a:r>
        </a:p>
      </dsp:txBody>
      <dsp:txXfrm>
        <a:off x="36896" y="1172546"/>
        <a:ext cx="3964809" cy="682028"/>
      </dsp:txXfrm>
    </dsp:sp>
    <dsp:sp modelId="{A29AF6E5-8DCF-4591-B929-166357458D19}">
      <dsp:nvSpPr>
        <dsp:cNvPr id="0" name=""/>
        <dsp:cNvSpPr/>
      </dsp:nvSpPr>
      <dsp:spPr>
        <a:xfrm>
          <a:off x="0" y="194619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</a:t>
          </a:r>
          <a:r>
            <a:rPr lang="en-US" sz="1900" b="1" kern="1200" dirty="0"/>
            <a:t>repair </a:t>
          </a:r>
          <a:r>
            <a:rPr lang="en-US" sz="1900" kern="1200" dirty="0"/>
            <a:t>is described by a price.</a:t>
          </a:r>
        </a:p>
      </dsp:txBody>
      <dsp:txXfrm>
        <a:off x="36896" y="1983086"/>
        <a:ext cx="3964809" cy="682028"/>
      </dsp:txXfrm>
    </dsp:sp>
    <dsp:sp modelId="{3AC649C9-6515-4F3A-B68E-85E3CD358C11}">
      <dsp:nvSpPr>
        <dsp:cNvPr id="0" name=""/>
        <dsp:cNvSpPr/>
      </dsp:nvSpPr>
      <dsp:spPr>
        <a:xfrm>
          <a:off x="0" y="275673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</a:t>
          </a:r>
          <a:r>
            <a:rPr lang="en-US" sz="1900" b="1" kern="1200" dirty="0"/>
            <a:t>transaction</a:t>
          </a:r>
          <a:r>
            <a:rPr lang="en-US" sz="1900" kern="1200" dirty="0"/>
            <a:t> occurs on a particular date.</a:t>
          </a:r>
        </a:p>
      </dsp:txBody>
      <dsp:txXfrm>
        <a:off x="36896" y="2793626"/>
        <a:ext cx="3964809" cy="682028"/>
      </dsp:txXfrm>
    </dsp:sp>
    <dsp:sp modelId="{A816D8F3-9B7E-4256-A063-8D1CF4FBA88C}">
      <dsp:nvSpPr>
        <dsp:cNvPr id="0" name=""/>
        <dsp:cNvSpPr/>
      </dsp:nvSpPr>
      <dsp:spPr>
        <a:xfrm>
          <a:off x="0" y="3567270"/>
          <a:ext cx="4038601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 </a:t>
          </a:r>
          <a:r>
            <a:rPr lang="en-US" sz="1900" b="1" kern="1200" dirty="0"/>
            <a:t>invoice</a:t>
          </a:r>
          <a:r>
            <a:rPr lang="en-US" sz="1900" kern="1200" dirty="0"/>
            <a:t> has an invoice number and a billing name, city, state, and zip code.</a:t>
          </a:r>
        </a:p>
      </dsp:txBody>
      <dsp:txXfrm>
        <a:off x="36896" y="3604166"/>
        <a:ext cx="3964809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7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2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9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99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4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6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6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34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54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6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6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3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1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3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</a:t>
            </a:r>
          </a:p>
          <a:p>
            <a:r>
              <a:rPr lang="en-US" dirty="0"/>
              <a:t>Award </a:t>
            </a:r>
          </a:p>
          <a:p>
            <a:r>
              <a:rPr lang="en-US" dirty="0"/>
              <a:t>Pet owner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6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em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mis.temple.edu/mis2502sec004s2019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410" y="2514595"/>
            <a:ext cx="6784259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Relational Data Modeling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4" y="2719389"/>
            <a:ext cx="7077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35" y="1441464"/>
            <a:ext cx="10727530" cy="1277924"/>
          </a:xfrm>
        </p:spPr>
        <p:txBody>
          <a:bodyPr>
            <a:normAutofit/>
          </a:bodyPr>
          <a:lstStyle/>
          <a:p>
            <a:r>
              <a:rPr lang="en-US" dirty="0"/>
              <a:t>Many-to-Many (</a:t>
            </a:r>
            <a:r>
              <a:rPr lang="en-US" dirty="0" err="1"/>
              <a:t>n:n</a:t>
            </a:r>
            <a:r>
              <a:rPr lang="en-US" dirty="0"/>
              <a:t> or m:m)</a:t>
            </a:r>
          </a:p>
          <a:p>
            <a:pPr lvl="1"/>
            <a:r>
              <a:rPr lang="en-US" dirty="0"/>
              <a:t>Each instance of one entity is related to multiple instances of another entity, and vice versa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81200" y="5175504"/>
            <a:ext cx="460533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An author can write </a:t>
            </a:r>
            <a:r>
              <a:rPr lang="en-US" sz="2000" b="1" dirty="0"/>
              <a:t>many</a:t>
            </a:r>
            <a:r>
              <a:rPr lang="en-US" sz="2000" dirty="0"/>
              <a:t> books</a:t>
            </a:r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H="1" flipV="1">
            <a:off x="7623989" y="3581401"/>
            <a:ext cx="256711" cy="714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99983" y="4295745"/>
            <a:ext cx="53614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book can be written by </a:t>
            </a:r>
            <a:r>
              <a:rPr lang="en-US" sz="2000" b="1" dirty="0"/>
              <a:t>many</a:t>
            </a:r>
            <a:r>
              <a:rPr lang="en-US" sz="2000" dirty="0"/>
              <a:t> authors</a:t>
            </a:r>
          </a:p>
        </p:txBody>
      </p:sp>
      <p:cxnSp>
        <p:nvCxnSpPr>
          <p:cNvPr id="11" name="Straight Arrow Connector 10"/>
          <p:cNvCxnSpPr>
            <a:stCxn id="2" idx="0"/>
          </p:cNvCxnSpPr>
          <p:nvPr/>
        </p:nvCxnSpPr>
        <p:spPr>
          <a:xfrm flipV="1">
            <a:off x="4283870" y="3581400"/>
            <a:ext cx="135731" cy="159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E949B1-197B-4F52-95AC-7D6CF0A632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92D8A52-2918-4863-BF05-E41B90F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A545454-0DB7-47B0-A3D4-88774F96AAC0}"/>
              </a:ext>
            </a:extLst>
          </p:cNvPr>
          <p:cNvSpPr txBox="1">
            <a:spLocks/>
          </p:cNvSpPr>
          <p:nvPr/>
        </p:nvSpPr>
        <p:spPr>
          <a:xfrm>
            <a:off x="787400" y="353219"/>
            <a:ext cx="1087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Maximum cardinality: </a:t>
            </a:r>
            <a:r>
              <a:rPr lang="en-US" b="1" dirty="0">
                <a:solidFill>
                  <a:srgbClr val="850212"/>
                </a:solidFill>
              </a:rPr>
              <a:t>Many-to-Many Relationship</a:t>
            </a:r>
          </a:p>
        </p:txBody>
      </p:sp>
    </p:spTree>
    <p:extLst>
      <p:ext uri="{BB962C8B-B14F-4D97-AF65-F5344CB8AC3E}">
        <p14:creationId xmlns:p14="http://schemas.microsoft.com/office/powerpoint/2010/main" val="36530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371600"/>
            <a:ext cx="10541000" cy="4721561"/>
          </a:xfrm>
        </p:spPr>
        <p:txBody>
          <a:bodyPr>
            <a:normAutofit/>
          </a:bodyPr>
          <a:lstStyle/>
          <a:p>
            <a:r>
              <a:rPr lang="en-US" dirty="0"/>
              <a:t>Minimums are generally stated as either zero or one:</a:t>
            </a:r>
          </a:p>
          <a:p>
            <a:pPr lvl="1"/>
            <a:r>
              <a:rPr lang="en-US" sz="2000" dirty="0"/>
              <a:t>0 (optional): participation in the relationship by the entity is optional.</a:t>
            </a:r>
          </a:p>
          <a:p>
            <a:pPr lvl="1"/>
            <a:r>
              <a:rPr lang="en-US" sz="2000" dirty="0"/>
              <a:t>1 (mandatory): participation in the relationship by the entity is mandatory.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5500" y="380373"/>
            <a:ext cx="9385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Minimum Cardinality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31858"/>
            <a:ext cx="7200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48400" y="2590801"/>
            <a:ext cx="3962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certificate is </a:t>
            </a:r>
            <a:r>
              <a:rPr lang="en-US" sz="2000" b="1" dirty="0"/>
              <a:t>optional</a:t>
            </a:r>
            <a:r>
              <a:rPr lang="en-US" sz="2000" dirty="0"/>
              <a:t> for a programmer; or a programmer may not have any certificates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24400" y="3511250"/>
            <a:ext cx="0" cy="603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49018" y="2590801"/>
            <a:ext cx="405003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programmer is </a:t>
            </a:r>
            <a:r>
              <a:rPr lang="en-US" sz="2000" b="1" dirty="0"/>
              <a:t>mandatory</a:t>
            </a:r>
            <a:r>
              <a:rPr lang="en-US" sz="2000" dirty="0"/>
              <a:t> for a certificate); or a certificate has to be issued to (at least) one programmer.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96200" y="3606464"/>
            <a:ext cx="0" cy="508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66269" y="5486401"/>
            <a:ext cx="460533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1:m maximum cardinality: a programmer</a:t>
            </a:r>
          </a:p>
          <a:p>
            <a:r>
              <a:rPr lang="en-US" sz="2000" dirty="0"/>
              <a:t>can have </a:t>
            </a:r>
            <a:r>
              <a:rPr lang="en-US" sz="2000" b="1" dirty="0"/>
              <a:t>many</a:t>
            </a:r>
            <a:r>
              <a:rPr lang="en-US" sz="2000" dirty="0"/>
              <a:t> certificates; a certificate is issued to (at most) </a:t>
            </a:r>
            <a:r>
              <a:rPr lang="en-US" sz="2000" b="1" dirty="0"/>
              <a:t>one</a:t>
            </a:r>
            <a:r>
              <a:rPr lang="en-US" sz="2000" dirty="0"/>
              <a:t> programmer</a:t>
            </a: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6368938" y="4419600"/>
            <a:ext cx="1555862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</p:cNvCxnSpPr>
          <p:nvPr/>
        </p:nvCxnSpPr>
        <p:spPr>
          <a:xfrm flipH="1" flipV="1">
            <a:off x="4569618" y="4495800"/>
            <a:ext cx="179932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696201" y="4160520"/>
            <a:ext cx="80916" cy="2286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4723881" y="4160520"/>
            <a:ext cx="0" cy="27432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9C02136-DD1E-499E-8F4A-FB000C7A89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812800" y="3871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Crow’s Foot Notation Summary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77574"/>
              </p:ext>
            </p:extLst>
          </p:nvPr>
        </p:nvGraphicFramePr>
        <p:xfrm>
          <a:off x="2628899" y="1530145"/>
          <a:ext cx="6934201" cy="455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35360878"/>
                    </a:ext>
                  </a:extLst>
                </a:gridCol>
                <a:gridCol w="4800601">
                  <a:extLst>
                    <a:ext uri="{9D8B030D-6E8A-4147-A177-3AD203B41FA5}">
                      <a16:colId xmlns:a16="http://schemas.microsoft.com/office/drawing/2014/main" val="2917140610"/>
                    </a:ext>
                  </a:extLst>
                </a:gridCol>
              </a:tblGrid>
              <a:tr h="6853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Minimum Cardinality + Maximum Cardinality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429119"/>
                  </a:ext>
                </a:extLst>
              </a:tr>
              <a:tr h="966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Optional + One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5927"/>
                  </a:ext>
                </a:extLst>
              </a:tr>
              <a:tr h="966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Mandatory + One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438976"/>
                  </a:ext>
                </a:extLst>
              </a:tr>
              <a:tr h="966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Optional + Many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356541"/>
                  </a:ext>
                </a:extLst>
              </a:tr>
              <a:tr h="966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Mandatory + Many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51842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8" y="2236897"/>
            <a:ext cx="914400" cy="866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690" y="3207061"/>
            <a:ext cx="815008" cy="932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039" y="4178340"/>
            <a:ext cx="972855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498" y="5127460"/>
            <a:ext cx="838200" cy="943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0FF3F1-1AB2-47D0-B97E-2AA817D677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3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8EAECAA-E523-4340-8CC3-56A2A606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2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Order-Product Example:</a:t>
            </a:r>
            <a:br>
              <a:rPr lang="en-US" sz="3600" b="1" dirty="0"/>
            </a:br>
            <a:r>
              <a:rPr lang="en-US" sz="3600" b="1" dirty="0">
                <a:solidFill>
                  <a:srgbClr val="850212"/>
                </a:solidFill>
              </a:rPr>
              <a:t>A Many-to-Many (</a:t>
            </a:r>
            <a:r>
              <a:rPr lang="en-US" sz="3600" b="1" dirty="0" err="1">
                <a:solidFill>
                  <a:srgbClr val="850212"/>
                </a:solidFill>
              </a:rPr>
              <a:t>m:m</a:t>
            </a:r>
            <a:r>
              <a:rPr lang="en-US" sz="3600" b="1" dirty="0">
                <a:solidFill>
                  <a:srgbClr val="850212"/>
                </a:solidFill>
              </a:rPr>
              <a:t>) Relationship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6891" y="2723090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Order</a:t>
            </a:r>
          </a:p>
        </p:txBody>
      </p:sp>
      <p:sp>
        <p:nvSpPr>
          <p:cNvPr id="5" name="Oval 4"/>
          <p:cNvSpPr/>
          <p:nvPr/>
        </p:nvSpPr>
        <p:spPr>
          <a:xfrm>
            <a:off x="7814074" y="5633056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Price</a:t>
            </a:r>
          </a:p>
        </p:txBody>
      </p:sp>
      <p:sp>
        <p:nvSpPr>
          <p:cNvPr id="6" name="Oval 5"/>
          <p:cNvSpPr/>
          <p:nvPr/>
        </p:nvSpPr>
        <p:spPr>
          <a:xfrm>
            <a:off x="9648090" y="4617011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br>
              <a:rPr lang="en-US" sz="1400" dirty="0"/>
            </a:br>
            <a:r>
              <a:rPr lang="en-US" sz="1400" dirty="0"/>
              <a:t>name</a:t>
            </a:r>
          </a:p>
        </p:txBody>
      </p:sp>
      <p:sp>
        <p:nvSpPr>
          <p:cNvPr id="7" name="Oval 6"/>
          <p:cNvSpPr/>
          <p:nvPr/>
        </p:nvSpPr>
        <p:spPr>
          <a:xfrm>
            <a:off x="9460519" y="170512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Order Date</a:t>
            </a:r>
          </a:p>
        </p:txBody>
      </p:sp>
      <p:sp>
        <p:nvSpPr>
          <p:cNvPr id="8" name="Oval 7"/>
          <p:cNvSpPr/>
          <p:nvPr/>
        </p:nvSpPr>
        <p:spPr>
          <a:xfrm>
            <a:off x="8059612" y="170512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Order </a:t>
            </a:r>
            <a:br>
              <a:rPr lang="en-US" sz="1400" u="sng" dirty="0"/>
            </a:br>
            <a:r>
              <a:rPr lang="en-US" sz="1400" u="sng" dirty="0"/>
              <a:t>number</a:t>
            </a:r>
          </a:p>
        </p:txBody>
      </p:sp>
      <p:cxnSp>
        <p:nvCxnSpPr>
          <p:cNvPr id="9" name="Straight Connector 8"/>
          <p:cNvCxnSpPr>
            <a:stCxn id="4" idx="0"/>
            <a:endCxn id="8" idx="4"/>
          </p:cNvCxnSpPr>
          <p:nvPr/>
        </p:nvCxnSpPr>
        <p:spPr>
          <a:xfrm flipV="1">
            <a:off x="8285931" y="2264904"/>
            <a:ext cx="245537" cy="458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7" idx="4"/>
          </p:cNvCxnSpPr>
          <p:nvPr/>
        </p:nvCxnSpPr>
        <p:spPr>
          <a:xfrm flipV="1">
            <a:off x="8904970" y="2264904"/>
            <a:ext cx="1027405" cy="71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3" idx="2"/>
            <a:endCxn id="5" idx="0"/>
          </p:cNvCxnSpPr>
          <p:nvPr/>
        </p:nvCxnSpPr>
        <p:spPr>
          <a:xfrm flipH="1">
            <a:off x="8285930" y="5151343"/>
            <a:ext cx="1" cy="481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3" idx="3"/>
            <a:endCxn id="6" idx="2"/>
          </p:cNvCxnSpPr>
          <p:nvPr/>
        </p:nvCxnSpPr>
        <p:spPr>
          <a:xfrm>
            <a:off x="8904970" y="4896899"/>
            <a:ext cx="743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66891" y="4642455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</p:txBody>
      </p:sp>
      <p:cxnSp>
        <p:nvCxnSpPr>
          <p:cNvPr id="14" name="Straight Connector 13"/>
          <p:cNvCxnSpPr>
            <a:stCxn id="13" idx="0"/>
            <a:endCxn id="15" idx="2"/>
          </p:cNvCxnSpPr>
          <p:nvPr/>
        </p:nvCxnSpPr>
        <p:spPr>
          <a:xfrm flipV="1">
            <a:off x="8285930" y="4251661"/>
            <a:ext cx="0" cy="39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7779444" y="3640994"/>
            <a:ext cx="1012973" cy="610666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contains</a:t>
            </a:r>
          </a:p>
        </p:txBody>
      </p:sp>
      <p:cxnSp>
        <p:nvCxnSpPr>
          <p:cNvPr id="16" name="Straight Connector 15"/>
          <p:cNvCxnSpPr>
            <a:stCxn id="15" idx="0"/>
            <a:endCxn id="4" idx="2"/>
          </p:cNvCxnSpPr>
          <p:nvPr/>
        </p:nvCxnSpPr>
        <p:spPr>
          <a:xfrm flipV="1">
            <a:off x="8285930" y="3231978"/>
            <a:ext cx="0" cy="40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438595" y="3653833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Quantity</a:t>
            </a:r>
          </a:p>
        </p:txBody>
      </p:sp>
      <p:cxnSp>
        <p:nvCxnSpPr>
          <p:cNvPr id="18" name="Straight Connector 17"/>
          <p:cNvCxnSpPr>
            <a:stCxn id="15" idx="3"/>
            <a:endCxn id="17" idx="2"/>
          </p:cNvCxnSpPr>
          <p:nvPr/>
        </p:nvCxnSpPr>
        <p:spPr>
          <a:xfrm flipV="1">
            <a:off x="8792417" y="3933721"/>
            <a:ext cx="646179" cy="12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86432" y="3201761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82442" y="4425848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9648090" y="5633055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Product 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8904969" y="5151343"/>
            <a:ext cx="881324" cy="563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78245" y="2876143"/>
            <a:ext cx="1647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most </a:t>
            </a:r>
            <a:r>
              <a:rPr lang="en-US" dirty="0"/>
              <a:t>– many</a:t>
            </a:r>
          </a:p>
          <a:p>
            <a:r>
              <a:rPr lang="en-US" b="1" dirty="0"/>
              <a:t>at least </a:t>
            </a:r>
            <a:r>
              <a:rPr lang="en-US" dirty="0"/>
              <a:t>– one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8245" y="4319290"/>
            <a:ext cx="160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least </a:t>
            </a:r>
            <a:r>
              <a:rPr lang="en-US" dirty="0"/>
              <a:t>– one</a:t>
            </a:r>
          </a:p>
          <a:p>
            <a:r>
              <a:rPr lang="en-US" b="1" dirty="0"/>
              <a:t>at most </a:t>
            </a:r>
            <a:r>
              <a:rPr lang="en-US" dirty="0"/>
              <a:t>- many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444348" y="3386895"/>
            <a:ext cx="615265" cy="411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451156" y="4413858"/>
            <a:ext cx="596735" cy="930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905001" y="1505790"/>
            <a:ext cx="3947759" cy="28134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200" dirty="0"/>
              <a:t>An order can be composed of </a:t>
            </a:r>
            <a:r>
              <a:rPr lang="en-US" sz="2200" b="1" dirty="0"/>
              <a:t>many</a:t>
            </a:r>
            <a:r>
              <a:rPr lang="en-US" sz="2200" dirty="0"/>
              <a:t> products.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An order has to have </a:t>
            </a:r>
            <a:r>
              <a:rPr lang="en-US" sz="2200" b="1" dirty="0"/>
              <a:t>at least one </a:t>
            </a:r>
            <a:r>
              <a:rPr lang="en-US" sz="2200" dirty="0"/>
              <a:t>product.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 product can be a part of </a:t>
            </a:r>
            <a:r>
              <a:rPr lang="en-US" sz="2200" b="1" dirty="0"/>
              <a:t>many</a:t>
            </a:r>
            <a:r>
              <a:rPr lang="en-US" sz="2200" dirty="0"/>
              <a:t> orders.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 product has to be associated with </a:t>
            </a:r>
            <a:r>
              <a:rPr lang="en-US" sz="2200" b="1" dirty="0"/>
              <a:t>at least one </a:t>
            </a:r>
            <a:r>
              <a:rPr lang="en-US" sz="2200" dirty="0"/>
              <a:t>order.</a:t>
            </a:r>
          </a:p>
        </p:txBody>
      </p:sp>
      <p:graphicFrame>
        <p:nvGraphicFramePr>
          <p:cNvPr id="34" name="Diagram 33"/>
          <p:cNvGraphicFramePr/>
          <p:nvPr>
            <p:extLst/>
          </p:nvPr>
        </p:nvGraphicFramePr>
        <p:xfrm>
          <a:off x="2012869" y="4355353"/>
          <a:ext cx="3671873" cy="242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758BCF5B-FB66-4F1B-A2DF-6B3467FD4F9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3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D513EE5-7AF9-4654-B911-91953AA2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2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379844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Relationship Attributes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1" y="2755900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Student</a:t>
            </a:r>
          </a:p>
        </p:txBody>
      </p:sp>
      <p:sp>
        <p:nvSpPr>
          <p:cNvPr id="7" name="Oval 6"/>
          <p:cNvSpPr/>
          <p:nvPr/>
        </p:nvSpPr>
        <p:spPr>
          <a:xfrm>
            <a:off x="2895601" y="5665866"/>
            <a:ext cx="1090895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Course Title</a:t>
            </a:r>
          </a:p>
        </p:txBody>
      </p:sp>
      <p:sp>
        <p:nvSpPr>
          <p:cNvPr id="8" name="Oval 7"/>
          <p:cNvSpPr/>
          <p:nvPr/>
        </p:nvSpPr>
        <p:spPr>
          <a:xfrm>
            <a:off x="4707753" y="5110790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Course </a:t>
            </a:r>
            <a:br>
              <a:rPr lang="en-US" sz="1400" u="sng" dirty="0"/>
            </a:br>
            <a:r>
              <a:rPr lang="en-US" sz="1400" u="sng" dirty="0"/>
              <a:t>number</a:t>
            </a:r>
          </a:p>
        </p:txBody>
      </p:sp>
      <p:sp>
        <p:nvSpPr>
          <p:cNvPr id="9" name="Oval 8"/>
          <p:cNvSpPr/>
          <p:nvPr/>
        </p:nvSpPr>
        <p:spPr>
          <a:xfrm>
            <a:off x="3796160" y="1604351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u="sng" dirty="0"/>
              <a:t>TUID</a:t>
            </a:r>
          </a:p>
        </p:txBody>
      </p:sp>
      <p:sp>
        <p:nvSpPr>
          <p:cNvPr id="10" name="Oval 9"/>
          <p:cNvSpPr/>
          <p:nvPr/>
        </p:nvSpPr>
        <p:spPr>
          <a:xfrm>
            <a:off x="2133600" y="1737936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Name</a:t>
            </a:r>
          </a:p>
        </p:txBody>
      </p:sp>
      <p:cxnSp>
        <p:nvCxnSpPr>
          <p:cNvPr id="11" name="Straight Connector 10"/>
          <p:cNvCxnSpPr>
            <a:stCxn id="6" idx="1"/>
            <a:endCxn id="10" idx="4"/>
          </p:cNvCxnSpPr>
          <p:nvPr/>
        </p:nvCxnSpPr>
        <p:spPr>
          <a:xfrm flipH="1" flipV="1">
            <a:off x="2605456" y="2297712"/>
            <a:ext cx="213945" cy="712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9" idx="4"/>
          </p:cNvCxnSpPr>
          <p:nvPr/>
        </p:nvCxnSpPr>
        <p:spPr>
          <a:xfrm flipV="1">
            <a:off x="4057479" y="2164128"/>
            <a:ext cx="210536" cy="846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5" idx="2"/>
            <a:endCxn id="7" idx="0"/>
          </p:cNvCxnSpPr>
          <p:nvPr/>
        </p:nvCxnSpPr>
        <p:spPr>
          <a:xfrm>
            <a:off x="3438440" y="5184153"/>
            <a:ext cx="2608" cy="481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" idx="3"/>
            <a:endCxn id="8" idx="2"/>
          </p:cNvCxnSpPr>
          <p:nvPr/>
        </p:nvCxnSpPr>
        <p:spPr>
          <a:xfrm>
            <a:off x="4057479" y="4929710"/>
            <a:ext cx="650274" cy="460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19401" y="4675265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Course</a:t>
            </a:r>
          </a:p>
        </p:txBody>
      </p:sp>
      <p:cxnSp>
        <p:nvCxnSpPr>
          <p:cNvPr id="16" name="Straight Connector 15"/>
          <p:cNvCxnSpPr>
            <a:stCxn id="15" idx="0"/>
            <a:endCxn id="17" idx="2"/>
          </p:cNvCxnSpPr>
          <p:nvPr/>
        </p:nvCxnSpPr>
        <p:spPr>
          <a:xfrm flipV="1">
            <a:off x="3438440" y="4284471"/>
            <a:ext cx="0" cy="39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mond 16"/>
          <p:cNvSpPr/>
          <p:nvPr/>
        </p:nvSpPr>
        <p:spPr>
          <a:xfrm>
            <a:off x="2931954" y="3673804"/>
            <a:ext cx="1012973" cy="610666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contains</a:t>
            </a:r>
          </a:p>
        </p:txBody>
      </p:sp>
      <p:cxnSp>
        <p:nvCxnSpPr>
          <p:cNvPr id="18" name="Straight Connector 17"/>
          <p:cNvCxnSpPr>
            <a:stCxn id="17" idx="0"/>
            <a:endCxn id="6" idx="2"/>
          </p:cNvCxnSpPr>
          <p:nvPr/>
        </p:nvCxnSpPr>
        <p:spPr>
          <a:xfrm flipV="1">
            <a:off x="3438440" y="3264788"/>
            <a:ext cx="0" cy="40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16219" y="3340905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Grade</a:t>
            </a:r>
          </a:p>
        </p:txBody>
      </p:sp>
      <p:cxnSp>
        <p:nvCxnSpPr>
          <p:cNvPr id="20" name="Straight Connector 19"/>
          <p:cNvCxnSpPr>
            <a:stCxn id="17" idx="3"/>
            <a:endCxn id="19" idx="2"/>
          </p:cNvCxnSpPr>
          <p:nvPr/>
        </p:nvCxnSpPr>
        <p:spPr>
          <a:xfrm flipV="1">
            <a:off x="3944927" y="3620793"/>
            <a:ext cx="671293" cy="35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38942" y="3234571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34952" y="4458658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553200" y="236635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grade and semester describes the combination of student and course</a:t>
            </a:r>
          </a:p>
          <a:p>
            <a:endParaRPr lang="en-US" sz="2400" dirty="0"/>
          </a:p>
          <a:p>
            <a:r>
              <a:rPr lang="en-US" sz="2400" dirty="0"/>
              <a:t>(i.e., Bob takes MIS2502 in Fall 2011 and receives a B; Sue takes MIS2502 in Fall 2012 and receives an A)</a:t>
            </a:r>
          </a:p>
        </p:txBody>
      </p:sp>
      <p:sp>
        <p:nvSpPr>
          <p:cNvPr id="34" name="Oval 33"/>
          <p:cNvSpPr/>
          <p:nvPr/>
        </p:nvSpPr>
        <p:spPr>
          <a:xfrm>
            <a:off x="4616219" y="4001692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Semester</a:t>
            </a:r>
          </a:p>
        </p:txBody>
      </p:sp>
      <p:cxnSp>
        <p:nvCxnSpPr>
          <p:cNvPr id="35" name="Straight Connector 34"/>
          <p:cNvCxnSpPr>
            <a:stCxn id="17" idx="3"/>
          </p:cNvCxnSpPr>
          <p:nvPr/>
        </p:nvCxnSpPr>
        <p:spPr>
          <a:xfrm>
            <a:off x="3944927" y="3979137"/>
            <a:ext cx="671293" cy="302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A2FADB9-76D4-4897-88E4-2DCB22CEBE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2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343F6B02-A799-4EBB-9BBB-5D074402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6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Cardinality is defined by business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9245"/>
            <a:ext cx="10515600" cy="4351338"/>
          </a:xfrm>
        </p:spPr>
        <p:txBody>
          <a:bodyPr/>
          <a:lstStyle/>
          <a:p>
            <a:r>
              <a:rPr lang="en-US" dirty="0"/>
              <a:t>What would the cardinality be in these situations?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1873" y="2260887"/>
            <a:ext cx="2099552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Order</a:t>
            </a:r>
          </a:p>
        </p:txBody>
      </p:sp>
      <p:sp>
        <p:nvSpPr>
          <p:cNvPr id="5" name="Diamond 4"/>
          <p:cNvSpPr/>
          <p:nvPr/>
        </p:nvSpPr>
        <p:spPr>
          <a:xfrm>
            <a:off x="5321272" y="2154207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contains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5625" y="2260887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Product</a:t>
            </a:r>
          </a:p>
        </p:txBody>
      </p:sp>
      <p:cxnSp>
        <p:nvCxnSpPr>
          <p:cNvPr id="7" name="Straight Connector 6"/>
          <p:cNvCxnSpPr>
            <a:stCxn id="5" idx="1"/>
            <a:endCxn id="4" idx="3"/>
          </p:cNvCxnSpPr>
          <p:nvPr/>
        </p:nvCxnSpPr>
        <p:spPr>
          <a:xfrm flipH="1">
            <a:off x="4601425" y="2794287"/>
            <a:ext cx="71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1"/>
            <a:endCxn id="5" idx="3"/>
          </p:cNvCxnSpPr>
          <p:nvPr/>
        </p:nvCxnSpPr>
        <p:spPr>
          <a:xfrm flipH="1">
            <a:off x="6914396" y="2794287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7807" y="2286288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1225" y="2285713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2" y="3766820"/>
            <a:ext cx="2099552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Course</a:t>
            </a:r>
          </a:p>
        </p:txBody>
      </p:sp>
      <p:sp>
        <p:nvSpPr>
          <p:cNvPr id="12" name="Diamond 11"/>
          <p:cNvSpPr/>
          <p:nvPr/>
        </p:nvSpPr>
        <p:spPr>
          <a:xfrm>
            <a:off x="5334001" y="3660140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/>
              <a:t>has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738354" y="376682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Section</a:t>
            </a:r>
          </a:p>
        </p:txBody>
      </p:sp>
      <p:cxnSp>
        <p:nvCxnSpPr>
          <p:cNvPr id="14" name="Straight Connector 13"/>
          <p:cNvCxnSpPr>
            <a:stCxn id="12" idx="1"/>
            <a:endCxn id="11" idx="3"/>
          </p:cNvCxnSpPr>
          <p:nvPr/>
        </p:nvCxnSpPr>
        <p:spPr>
          <a:xfrm flipH="1">
            <a:off x="4614154" y="4300220"/>
            <a:ext cx="71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1"/>
            <a:endCxn id="12" idx="3"/>
          </p:cNvCxnSpPr>
          <p:nvPr/>
        </p:nvCxnSpPr>
        <p:spPr>
          <a:xfrm flipH="1">
            <a:off x="6927125" y="4300220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90536" y="3792221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3954" y="3791646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4601" y="5217185"/>
            <a:ext cx="2086824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Employee</a:t>
            </a:r>
          </a:p>
        </p:txBody>
      </p:sp>
      <p:sp>
        <p:nvSpPr>
          <p:cNvPr id="19" name="Diamond 18"/>
          <p:cNvSpPr/>
          <p:nvPr/>
        </p:nvSpPr>
        <p:spPr>
          <a:xfrm>
            <a:off x="5321272" y="5110505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/>
              <a:t>has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7725625" y="5217185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Office</a:t>
            </a:r>
          </a:p>
        </p:txBody>
      </p:sp>
      <p:cxnSp>
        <p:nvCxnSpPr>
          <p:cNvPr id="21" name="Straight Connector 20"/>
          <p:cNvCxnSpPr>
            <a:stCxn id="19" idx="1"/>
            <a:endCxn id="18" idx="3"/>
          </p:cNvCxnSpPr>
          <p:nvPr/>
        </p:nvCxnSpPr>
        <p:spPr>
          <a:xfrm flipH="1">
            <a:off x="4601425" y="5750585"/>
            <a:ext cx="71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1"/>
            <a:endCxn id="19" idx="3"/>
          </p:cNvCxnSpPr>
          <p:nvPr/>
        </p:nvCxnSpPr>
        <p:spPr>
          <a:xfrm flipH="1">
            <a:off x="6914396" y="5750585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77807" y="5242586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11225" y="5242011"/>
            <a:ext cx="53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C07285-846A-465E-B603-03A07AA46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scenario: </a:t>
            </a:r>
            <a:r>
              <a:rPr lang="en-US" b="1" dirty="0">
                <a:solidFill>
                  <a:srgbClr val="850212"/>
                </a:solidFill>
              </a:rPr>
              <a:t>The auto repair shop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/>
          </p:nvPr>
        </p:nvGraphicFramePr>
        <p:xfrm>
          <a:off x="1828801" y="1828800"/>
          <a:ext cx="4191001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" name="Content Placeholder 16"/>
          <p:cNvGraphicFramePr>
            <a:graphicFrameLocks/>
          </p:cNvGraphicFramePr>
          <p:nvPr>
            <p:extLst/>
          </p:nvPr>
        </p:nvGraphicFramePr>
        <p:xfrm>
          <a:off x="6400800" y="1600200"/>
          <a:ext cx="4038601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BC9083C-82BB-4DA0-B762-A71B900886F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06E8789-96B8-43A8-9D97-30F0798D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0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Solution: </a:t>
            </a:r>
            <a:r>
              <a:rPr lang="en-US" b="1" dirty="0">
                <a:solidFill>
                  <a:srgbClr val="850212"/>
                </a:solidFill>
              </a:rPr>
              <a:t>Entities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09AA5-BB2A-470F-9D1D-78225612F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1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0275258-6191-46D6-ADB6-DB7A9535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0FB37DC-448A-411D-984F-C4E8FDCB0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417" r="45750" b="42417"/>
          <a:stretch/>
        </p:blipFill>
        <p:spPr bwMode="auto">
          <a:xfrm>
            <a:off x="1118090" y="730250"/>
            <a:ext cx="9955819" cy="54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5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Solution: </a:t>
            </a:r>
            <a:r>
              <a:rPr lang="en-US" b="1" dirty="0">
                <a:solidFill>
                  <a:srgbClr val="850212"/>
                </a:solidFill>
              </a:rPr>
              <a:t>EDR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09AA5-BB2A-470F-9D1D-78225612F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1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0275258-6191-46D6-ADB6-DB7A9535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B17D08-47DA-4876-839A-70AD50A10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84" r="45750" b="42917"/>
          <a:stretch/>
        </p:blipFill>
        <p:spPr bwMode="auto">
          <a:xfrm>
            <a:off x="929640" y="638658"/>
            <a:ext cx="10332720" cy="55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962A8-6A90-4F6A-87DC-15D15B598AE8}"/>
              </a:ext>
            </a:extLst>
          </p:cNvPr>
          <p:cNvSpPr txBox="1"/>
          <p:nvPr/>
        </p:nvSpPr>
        <p:spPr>
          <a:xfrm>
            <a:off x="332438" y="5296011"/>
            <a:ext cx="5052362" cy="923330"/>
          </a:xfrm>
          <a:prstGeom prst="rect">
            <a:avLst/>
          </a:prstGeom>
          <a:solidFill>
            <a:srgbClr val="8502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TIPS: ONE relationship can ONLY link TWO entities.</a:t>
            </a:r>
          </a:p>
          <a:p>
            <a:r>
              <a:rPr lang="en-US" dirty="0"/>
              <a:t>If one needs more connections, it should be a NEW entity! (E.g., transaction, order, record, etc.)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58940D2-6C74-4270-8775-651221E1BC2E}"/>
              </a:ext>
            </a:extLst>
          </p:cNvPr>
          <p:cNvSpPr/>
          <p:nvPr/>
        </p:nvSpPr>
        <p:spPr>
          <a:xfrm rot="19551223">
            <a:off x="4431986" y="4608935"/>
            <a:ext cx="1178560" cy="477520"/>
          </a:xfrm>
          <a:prstGeom prst="rightArrow">
            <a:avLst/>
          </a:prstGeom>
          <a:solidFill>
            <a:srgbClr val="85021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Normalization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86722"/>
            <a:ext cx="10515600" cy="4519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Organizing data to minimize redundancy (repeated data)</a:t>
            </a:r>
          </a:p>
          <a:p>
            <a:r>
              <a:rPr lang="en-US" dirty="0"/>
              <a:t>This is good for several reasons</a:t>
            </a:r>
          </a:p>
          <a:p>
            <a:pPr lvl="1"/>
            <a:r>
              <a:rPr lang="en-US" dirty="0"/>
              <a:t>The database takes up less space</a:t>
            </a:r>
          </a:p>
          <a:p>
            <a:pPr lvl="1"/>
            <a:r>
              <a:rPr lang="en-US" dirty="0"/>
              <a:t>Fewer inconsistencies in your data</a:t>
            </a:r>
          </a:p>
          <a:p>
            <a:pPr lvl="1"/>
            <a:r>
              <a:rPr lang="en-US" dirty="0"/>
              <a:t>Easier to search and navigate the data</a:t>
            </a:r>
          </a:p>
          <a:p>
            <a:r>
              <a:rPr lang="en-US" dirty="0"/>
              <a:t>It’s easier to make changes to the data</a:t>
            </a:r>
          </a:p>
          <a:p>
            <a:pPr lvl="1"/>
            <a:r>
              <a:rPr lang="en-US" dirty="0"/>
              <a:t>The relationships take care of the rest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61A7E-E829-4565-A4A7-B739472F6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A20118E-D9DD-45DF-8011-4D680E36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314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Entity Relationship Diagram (ERD)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8" y="1472283"/>
            <a:ext cx="10379243" cy="4525963"/>
          </a:xfrm>
        </p:spPr>
        <p:txBody>
          <a:bodyPr/>
          <a:lstStyle/>
          <a:p>
            <a:r>
              <a:rPr lang="en-US" dirty="0"/>
              <a:t>The primary way of modeling a relational database</a:t>
            </a:r>
          </a:p>
          <a:p>
            <a:r>
              <a:rPr lang="en-US" altLang="en-US" dirty="0"/>
              <a:t>ER Diagrams --- are sketches like this one!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48709D-5E60-4CBB-BB68-56122261B0AD}"/>
              </a:ext>
            </a:extLst>
          </p:cNvPr>
          <p:cNvSpPr/>
          <p:nvPr/>
        </p:nvSpPr>
        <p:spPr>
          <a:xfrm>
            <a:off x="3283109" y="4423267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Student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FEE9644-6A6C-42A4-9F36-831B8C074E93}"/>
              </a:ext>
            </a:extLst>
          </p:cNvPr>
          <p:cNvSpPr/>
          <p:nvPr/>
        </p:nvSpPr>
        <p:spPr>
          <a:xfrm>
            <a:off x="8179927" y="5351847"/>
            <a:ext cx="1090895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Course Title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9C2387-F891-486A-A1C5-D6454A730804}"/>
              </a:ext>
            </a:extLst>
          </p:cNvPr>
          <p:cNvSpPr/>
          <p:nvPr/>
        </p:nvSpPr>
        <p:spPr>
          <a:xfrm>
            <a:off x="8207894" y="347487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Course </a:t>
            </a:r>
            <a:br>
              <a:rPr lang="en-US" sz="1400" u="sng" dirty="0"/>
            </a:br>
            <a:r>
              <a:rPr lang="en-US" sz="1400" u="sng" dirty="0"/>
              <a:t>number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79AB8FD-1D91-4052-971A-8DB8D4BF1C8E}"/>
              </a:ext>
            </a:extLst>
          </p:cNvPr>
          <p:cNvSpPr/>
          <p:nvPr/>
        </p:nvSpPr>
        <p:spPr>
          <a:xfrm>
            <a:off x="4259868" y="3271718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u="sng" dirty="0"/>
              <a:t>TUID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BC6272B-0989-48E9-87FA-F067992CF50E}"/>
              </a:ext>
            </a:extLst>
          </p:cNvPr>
          <p:cNvSpPr/>
          <p:nvPr/>
        </p:nvSpPr>
        <p:spPr>
          <a:xfrm>
            <a:off x="1560620" y="3892346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Name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35F198-B79C-475A-A583-62E50F841BBB}"/>
              </a:ext>
            </a:extLst>
          </p:cNvPr>
          <p:cNvCxnSpPr>
            <a:cxnSpLocks/>
            <a:stCxn id="40" idx="1"/>
            <a:endCxn id="44" idx="5"/>
          </p:cNvCxnSpPr>
          <p:nvPr/>
        </p:nvCxnSpPr>
        <p:spPr>
          <a:xfrm flipH="1" flipV="1">
            <a:off x="2366127" y="4370146"/>
            <a:ext cx="916982" cy="307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DEB26C0-6633-45F4-8019-E7C277E666FF}"/>
              </a:ext>
            </a:extLst>
          </p:cNvPr>
          <p:cNvCxnSpPr>
            <a:cxnSpLocks/>
            <a:stCxn id="40" idx="0"/>
            <a:endCxn id="43" idx="3"/>
          </p:cNvCxnSpPr>
          <p:nvPr/>
        </p:nvCxnSpPr>
        <p:spPr>
          <a:xfrm flipV="1">
            <a:off x="3902149" y="3749518"/>
            <a:ext cx="495922" cy="67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2D9482-3A58-4F9B-8BFC-36E1B03562F1}"/>
              </a:ext>
            </a:extLst>
          </p:cNvPr>
          <p:cNvCxnSpPr>
            <a:cxnSpLocks/>
            <a:stCxn id="49" idx="2"/>
            <a:endCxn id="41" idx="1"/>
          </p:cNvCxnSpPr>
          <p:nvPr/>
        </p:nvCxnSpPr>
        <p:spPr>
          <a:xfrm>
            <a:off x="7588856" y="4927392"/>
            <a:ext cx="750829" cy="506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F19269-D1E5-41FA-8C83-512706715F6A}"/>
              </a:ext>
            </a:extLst>
          </p:cNvPr>
          <p:cNvCxnSpPr>
            <a:cxnSpLocks/>
            <a:stCxn id="49" idx="0"/>
            <a:endCxn id="42" idx="3"/>
          </p:cNvCxnSpPr>
          <p:nvPr/>
        </p:nvCxnSpPr>
        <p:spPr>
          <a:xfrm flipV="1">
            <a:off x="7588856" y="3952674"/>
            <a:ext cx="757241" cy="465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F17AF-3305-473B-957C-E3E3441DBA2F}"/>
              </a:ext>
            </a:extLst>
          </p:cNvPr>
          <p:cNvSpPr/>
          <p:nvPr/>
        </p:nvSpPr>
        <p:spPr>
          <a:xfrm>
            <a:off x="6969816" y="4418504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Course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FBBA04-2B67-4F0A-ABC0-15596C4E66A7}"/>
              </a:ext>
            </a:extLst>
          </p:cNvPr>
          <p:cNvCxnSpPr>
            <a:cxnSpLocks/>
            <a:stCxn id="49" idx="1"/>
            <a:endCxn id="51" idx="3"/>
          </p:cNvCxnSpPr>
          <p:nvPr/>
        </p:nvCxnSpPr>
        <p:spPr>
          <a:xfrm flipH="1">
            <a:off x="6184435" y="4672948"/>
            <a:ext cx="785381" cy="1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iamond 50">
            <a:extLst>
              <a:ext uri="{FF2B5EF4-FFF2-40B4-BE49-F238E27FC236}">
                <a16:creationId xmlns:a16="http://schemas.microsoft.com/office/drawing/2014/main" id="{3C81E750-F5CC-4981-84BD-74EE30BFDCB5}"/>
              </a:ext>
            </a:extLst>
          </p:cNvPr>
          <p:cNvSpPr/>
          <p:nvPr/>
        </p:nvSpPr>
        <p:spPr>
          <a:xfrm>
            <a:off x="5171462" y="4379475"/>
            <a:ext cx="1012973" cy="610666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contains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1C32E8-A230-4B22-940F-A42048778EA5}"/>
              </a:ext>
            </a:extLst>
          </p:cNvPr>
          <p:cNvCxnSpPr>
            <a:cxnSpLocks/>
            <a:stCxn id="51" idx="1"/>
            <a:endCxn id="40" idx="3"/>
          </p:cNvCxnSpPr>
          <p:nvPr/>
        </p:nvCxnSpPr>
        <p:spPr>
          <a:xfrm flipH="1" flipV="1">
            <a:off x="4521187" y="4677712"/>
            <a:ext cx="650274" cy="7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>
            <a:extLst>
              <a:ext uri="{FF2B5EF4-FFF2-40B4-BE49-F238E27FC236}">
                <a16:creationId xmlns:a16="http://schemas.microsoft.com/office/drawing/2014/main" id="{05DF3A88-F823-4396-9E45-EEA17F48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1763" y="4547093"/>
            <a:ext cx="200802" cy="2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279121D1-0535-4F5F-9496-927C6332821A}"/>
              </a:ext>
            </a:extLst>
          </p:cNvPr>
          <p:cNvSpPr/>
          <p:nvPr/>
        </p:nvSpPr>
        <p:spPr>
          <a:xfrm>
            <a:off x="2550300" y="548500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GPA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A687F-B059-4C8A-B50A-B37D956E3B20}"/>
              </a:ext>
            </a:extLst>
          </p:cNvPr>
          <p:cNvCxnSpPr>
            <a:cxnSpLocks/>
            <a:stCxn id="40" idx="2"/>
            <a:endCxn id="72" idx="7"/>
          </p:cNvCxnSpPr>
          <p:nvPr/>
        </p:nvCxnSpPr>
        <p:spPr>
          <a:xfrm flipH="1">
            <a:off x="3355807" y="4932155"/>
            <a:ext cx="546342" cy="634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11">
            <a:extLst>
              <a:ext uri="{FF2B5EF4-FFF2-40B4-BE49-F238E27FC236}">
                <a16:creationId xmlns:a16="http://schemas.microsoft.com/office/drawing/2014/main" id="{39279C1C-4A63-4438-B1A7-AE875965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877" y="5422420"/>
            <a:ext cx="6091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rgbClr val="FF0000"/>
                </a:solidFill>
              </a:rPr>
              <a:t>Entity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7" name="Line 17">
            <a:extLst>
              <a:ext uri="{FF2B5EF4-FFF2-40B4-BE49-F238E27FC236}">
                <a16:creationId xmlns:a16="http://schemas.microsoft.com/office/drawing/2014/main" id="{C8889805-84AB-41FE-BA81-ABE1C872AB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1187" y="5015749"/>
            <a:ext cx="387806" cy="3574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1" name="Rectangle 11">
            <a:extLst>
              <a:ext uri="{FF2B5EF4-FFF2-40B4-BE49-F238E27FC236}">
                <a16:creationId xmlns:a16="http://schemas.microsoft.com/office/drawing/2014/main" id="{E11F41F7-B842-49DF-97C4-16DD82AA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645" y="5422420"/>
            <a:ext cx="134652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rgbClr val="FF0000"/>
                </a:solidFill>
              </a:rPr>
              <a:t>Relationship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" name="Line 17">
            <a:extLst>
              <a:ext uri="{FF2B5EF4-FFF2-40B4-BE49-F238E27FC236}">
                <a16:creationId xmlns:a16="http://schemas.microsoft.com/office/drawing/2014/main" id="{9656660E-CF8E-4FEB-9F49-A14D98D7A8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95956" y="5015749"/>
            <a:ext cx="387806" cy="3574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3" name="Rectangle 11">
            <a:extLst>
              <a:ext uri="{FF2B5EF4-FFF2-40B4-BE49-F238E27FC236}">
                <a16:creationId xmlns:a16="http://schemas.microsoft.com/office/drawing/2014/main" id="{74D5BFF9-80B6-49CA-BEB8-CEB7E4533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236" y="5149809"/>
            <a:ext cx="90890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rgbClr val="FF0000"/>
                </a:solidFill>
              </a:rPr>
              <a:t>Attribute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4" name="Line 17">
            <a:extLst>
              <a:ext uri="{FF2B5EF4-FFF2-40B4-BE49-F238E27FC236}">
                <a16:creationId xmlns:a16="http://schemas.microsoft.com/office/drawing/2014/main" id="{7B71D1E8-594E-4147-8A56-2347420860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3835" y="5302210"/>
            <a:ext cx="490445" cy="653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5" name="Rectangle 11">
            <a:extLst>
              <a:ext uri="{FF2B5EF4-FFF2-40B4-BE49-F238E27FC236}">
                <a16:creationId xmlns:a16="http://schemas.microsoft.com/office/drawing/2014/main" id="{C27A8286-1F7A-4F60-B4C8-E1CCA356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555" y="2855655"/>
            <a:ext cx="132889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rgbClr val="FF0000"/>
                </a:solidFill>
              </a:rPr>
              <a:t>Primary Key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6" name="Line 17">
            <a:extLst>
              <a:ext uri="{FF2B5EF4-FFF2-40B4-BE49-F238E27FC236}">
                <a16:creationId xmlns:a16="http://schemas.microsoft.com/office/drawing/2014/main" id="{07AB5FB9-CEFF-4916-A602-D6F87496E9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8370" y="3046533"/>
            <a:ext cx="383184" cy="1950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CF523DCD-F261-490E-9408-03FBE64C1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078" y="4492749"/>
            <a:ext cx="265340" cy="352261"/>
          </a:xfrm>
          <a:prstGeom prst="rect">
            <a:avLst/>
          </a:prstGeom>
        </p:spPr>
      </p:pic>
      <p:sp>
        <p:nvSpPr>
          <p:cNvPr id="111" name="Rectangle 11">
            <a:extLst>
              <a:ext uri="{FF2B5EF4-FFF2-40B4-BE49-F238E27FC236}">
                <a16:creationId xmlns:a16="http://schemas.microsoft.com/office/drawing/2014/main" id="{5B9B7AD5-9838-4322-AE5F-83E2221C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543" y="3599958"/>
            <a:ext cx="1155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900" dirty="0">
                <a:solidFill>
                  <a:srgbClr val="FF0000"/>
                </a:solidFill>
              </a:rPr>
              <a:t>Cardinality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2" name="Line 17">
            <a:extLst>
              <a:ext uri="{FF2B5EF4-FFF2-40B4-BE49-F238E27FC236}">
                <a16:creationId xmlns:a16="http://schemas.microsoft.com/office/drawing/2014/main" id="{CE670F91-8DF4-488C-8DA1-5EEA5A7DD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078" y="3965079"/>
            <a:ext cx="68366" cy="37692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0C9180D-4125-4029-86D2-0AAAD7B511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33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CE91406-456D-444F-9D72-A22FC4DB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animBg="1"/>
      <p:bldP spid="101" grpId="0"/>
      <p:bldP spid="102" grpId="0" animBg="1"/>
      <p:bldP spid="103" grpId="0"/>
      <p:bldP spid="104" grpId="0" animBg="1"/>
      <p:bldP spid="105" grpId="0"/>
      <p:bldP spid="106" grpId="0" animBg="1"/>
      <p:bldP spid="111" grpId="0"/>
      <p:bldP spid="1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5162437" y="4839393"/>
            <a:ext cx="1973376" cy="173440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…do this </a:t>
            </a:r>
            <a:r>
              <a:rPr lang="en-US" sz="2400" dirty="0">
                <a:sym typeface="Wingdings" pitchFamily="2" charset="2"/>
              </a:rPr>
              <a:t></a:t>
            </a:r>
            <a:endParaRPr lang="en-US" sz="24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Then you won’t have to repeat vendor information for each product.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53" y="114634"/>
            <a:ext cx="8229600" cy="1143000"/>
          </a:xfrm>
        </p:spPr>
        <p:txBody>
          <a:bodyPr/>
          <a:lstStyle/>
          <a:p>
            <a:r>
              <a:rPr lang="en-US" b="1" dirty="0"/>
              <a:t>Normalizing your 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952" y="990600"/>
            <a:ext cx="1069208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an entity has multiple sets of related attributes, split them up into separate entities</a:t>
            </a:r>
          </a:p>
        </p:txBody>
      </p:sp>
      <p:sp>
        <p:nvSpPr>
          <p:cNvPr id="4" name="Oval 3"/>
          <p:cNvSpPr/>
          <p:nvPr/>
        </p:nvSpPr>
        <p:spPr>
          <a:xfrm>
            <a:off x="3263291" y="4753379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Price</a:t>
            </a:r>
          </a:p>
        </p:txBody>
      </p:sp>
      <p:sp>
        <p:nvSpPr>
          <p:cNvPr id="5" name="Oval 4"/>
          <p:cNvSpPr/>
          <p:nvPr/>
        </p:nvSpPr>
        <p:spPr>
          <a:xfrm>
            <a:off x="4787291" y="396593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br>
              <a:rPr lang="en-US" sz="1400" dirty="0"/>
            </a:br>
            <a:r>
              <a:rPr lang="en-US" sz="1400" dirty="0"/>
              <a:t>name</a:t>
            </a:r>
          </a:p>
        </p:txBody>
      </p:sp>
      <p:cxnSp>
        <p:nvCxnSpPr>
          <p:cNvPr id="6" name="Straight Connector 5"/>
          <p:cNvCxnSpPr>
            <a:stCxn id="8" idx="2"/>
            <a:endCxn id="4" idx="0"/>
          </p:cNvCxnSpPr>
          <p:nvPr/>
        </p:nvCxnSpPr>
        <p:spPr>
          <a:xfrm flipH="1">
            <a:off x="3735147" y="4500266"/>
            <a:ext cx="1" cy="253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3"/>
            <a:endCxn id="5" idx="2"/>
          </p:cNvCxnSpPr>
          <p:nvPr/>
        </p:nvCxnSpPr>
        <p:spPr>
          <a:xfrm>
            <a:off x="4354187" y="4245822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16108" y="3991378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</p:txBody>
      </p:sp>
      <p:cxnSp>
        <p:nvCxnSpPr>
          <p:cNvPr id="9" name="Straight Connector 8"/>
          <p:cNvCxnSpPr>
            <a:stCxn id="8" idx="0"/>
            <a:endCxn id="12" idx="4"/>
          </p:cNvCxnSpPr>
          <p:nvPr/>
        </p:nvCxnSpPr>
        <p:spPr>
          <a:xfrm flipH="1" flipV="1">
            <a:off x="3735147" y="3404164"/>
            <a:ext cx="1" cy="587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22938" y="2844388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Vendor Name</a:t>
            </a:r>
          </a:p>
        </p:txBody>
      </p:sp>
      <p:sp>
        <p:nvSpPr>
          <p:cNvPr id="15" name="Oval 14"/>
          <p:cNvSpPr/>
          <p:nvPr/>
        </p:nvSpPr>
        <p:spPr>
          <a:xfrm>
            <a:off x="4253891" y="3191606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Vendor Address</a:t>
            </a:r>
          </a:p>
        </p:txBody>
      </p:sp>
      <p:cxnSp>
        <p:nvCxnSpPr>
          <p:cNvPr id="17" name="Straight Connector 16"/>
          <p:cNvCxnSpPr>
            <a:stCxn id="8" idx="0"/>
            <a:endCxn id="15" idx="4"/>
          </p:cNvCxnSpPr>
          <p:nvPr/>
        </p:nvCxnSpPr>
        <p:spPr>
          <a:xfrm flipV="1">
            <a:off x="3735147" y="3751382"/>
            <a:ext cx="1130952" cy="23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25" idx="4"/>
          </p:cNvCxnSpPr>
          <p:nvPr/>
        </p:nvCxnSpPr>
        <p:spPr>
          <a:xfrm flipH="1" flipV="1">
            <a:off x="2498683" y="3684052"/>
            <a:ext cx="1236464" cy="307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886475" y="3124276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Vendor Phone</a:t>
            </a:r>
          </a:p>
        </p:txBody>
      </p:sp>
      <p:sp>
        <p:nvSpPr>
          <p:cNvPr id="42" name="Oval 41"/>
          <p:cNvSpPr/>
          <p:nvPr/>
        </p:nvSpPr>
        <p:spPr>
          <a:xfrm>
            <a:off x="7988953" y="582832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Price</a:t>
            </a:r>
          </a:p>
        </p:txBody>
      </p:sp>
      <p:sp>
        <p:nvSpPr>
          <p:cNvPr id="43" name="Oval 42"/>
          <p:cNvSpPr/>
          <p:nvPr/>
        </p:nvSpPr>
        <p:spPr>
          <a:xfrm>
            <a:off x="9512953" y="5040879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Product </a:t>
            </a:r>
            <a:br>
              <a:rPr lang="en-US" sz="1400" dirty="0"/>
            </a:br>
            <a:r>
              <a:rPr lang="en-US" sz="1400" dirty="0"/>
              <a:t>name</a:t>
            </a:r>
          </a:p>
        </p:txBody>
      </p:sp>
      <p:cxnSp>
        <p:nvCxnSpPr>
          <p:cNvPr id="44" name="Straight Connector 43"/>
          <p:cNvCxnSpPr>
            <a:stCxn id="46" idx="2"/>
            <a:endCxn id="42" idx="0"/>
          </p:cNvCxnSpPr>
          <p:nvPr/>
        </p:nvCxnSpPr>
        <p:spPr>
          <a:xfrm flipH="1">
            <a:off x="8460809" y="5575211"/>
            <a:ext cx="1" cy="253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6" idx="3"/>
            <a:endCxn id="43" idx="2"/>
          </p:cNvCxnSpPr>
          <p:nvPr/>
        </p:nvCxnSpPr>
        <p:spPr>
          <a:xfrm>
            <a:off x="9079849" y="5320767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841770" y="5066323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</a:t>
            </a:r>
          </a:p>
        </p:txBody>
      </p:sp>
      <p:cxnSp>
        <p:nvCxnSpPr>
          <p:cNvPr id="47" name="Straight Connector 46"/>
          <p:cNvCxnSpPr>
            <a:stCxn id="53" idx="0"/>
            <a:endCxn id="48" idx="4"/>
          </p:cNvCxnSpPr>
          <p:nvPr/>
        </p:nvCxnSpPr>
        <p:spPr>
          <a:xfrm flipH="1" flipV="1">
            <a:off x="8460808" y="2604478"/>
            <a:ext cx="6832" cy="58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848600" y="2044702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Vendor Name</a:t>
            </a:r>
          </a:p>
        </p:txBody>
      </p:sp>
      <p:sp>
        <p:nvSpPr>
          <p:cNvPr id="49" name="Oval 48"/>
          <p:cNvSpPr/>
          <p:nvPr/>
        </p:nvSpPr>
        <p:spPr>
          <a:xfrm>
            <a:off x="8979553" y="2391920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Vendor Address</a:t>
            </a:r>
          </a:p>
        </p:txBody>
      </p:sp>
      <p:cxnSp>
        <p:nvCxnSpPr>
          <p:cNvPr id="50" name="Straight Connector 49"/>
          <p:cNvCxnSpPr>
            <a:stCxn id="53" idx="0"/>
            <a:endCxn id="49" idx="4"/>
          </p:cNvCxnSpPr>
          <p:nvPr/>
        </p:nvCxnSpPr>
        <p:spPr>
          <a:xfrm flipV="1">
            <a:off x="8467641" y="2951696"/>
            <a:ext cx="1124121" cy="241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3" idx="0"/>
            <a:endCxn id="52" idx="4"/>
          </p:cNvCxnSpPr>
          <p:nvPr/>
        </p:nvCxnSpPr>
        <p:spPr>
          <a:xfrm flipH="1" flipV="1">
            <a:off x="7224346" y="2884366"/>
            <a:ext cx="1243295" cy="308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12137" y="2324590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Vendor Phone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48601" y="3192952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Vendor</a:t>
            </a:r>
          </a:p>
        </p:txBody>
      </p:sp>
      <p:cxnSp>
        <p:nvCxnSpPr>
          <p:cNvPr id="57" name="Straight Connector 56"/>
          <p:cNvCxnSpPr>
            <a:stCxn id="58" idx="0"/>
            <a:endCxn id="53" idx="2"/>
          </p:cNvCxnSpPr>
          <p:nvPr/>
        </p:nvCxnSpPr>
        <p:spPr>
          <a:xfrm flipV="1">
            <a:off x="8467640" y="3701840"/>
            <a:ext cx="0" cy="324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iamond 57"/>
          <p:cNvSpPr/>
          <p:nvPr/>
        </p:nvSpPr>
        <p:spPr>
          <a:xfrm>
            <a:off x="7968545" y="4025901"/>
            <a:ext cx="998191" cy="660619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sells</a:t>
            </a:r>
            <a:endParaRPr lang="en-US" dirty="0"/>
          </a:p>
        </p:txBody>
      </p:sp>
      <p:cxnSp>
        <p:nvCxnSpPr>
          <p:cNvPr id="65" name="Straight Connector 64"/>
          <p:cNvCxnSpPr>
            <a:stCxn id="46" idx="0"/>
            <a:endCxn id="58" idx="2"/>
          </p:cNvCxnSpPr>
          <p:nvPr/>
        </p:nvCxnSpPr>
        <p:spPr>
          <a:xfrm flipV="1">
            <a:off x="8460810" y="4686519"/>
            <a:ext cx="6831" cy="379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771447" y="2046621"/>
            <a:ext cx="2057400" cy="6122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Don’t do this…</a:t>
            </a:r>
          </a:p>
        </p:txBody>
      </p:sp>
      <p:sp>
        <p:nvSpPr>
          <p:cNvPr id="73" name="Oval 72"/>
          <p:cNvSpPr/>
          <p:nvPr/>
        </p:nvSpPr>
        <p:spPr>
          <a:xfrm>
            <a:off x="9372600" y="3161325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u="sng" dirty="0"/>
              <a:t>Vendor ID</a:t>
            </a:r>
          </a:p>
        </p:txBody>
      </p:sp>
      <p:cxnSp>
        <p:nvCxnSpPr>
          <p:cNvPr id="74" name="Straight Connector 73"/>
          <p:cNvCxnSpPr>
            <a:stCxn id="53" idx="3"/>
            <a:endCxn id="73" idx="2"/>
          </p:cNvCxnSpPr>
          <p:nvPr/>
        </p:nvCxnSpPr>
        <p:spPr>
          <a:xfrm flipV="1">
            <a:off x="9086680" y="3441214"/>
            <a:ext cx="285921" cy="6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9512953" y="5753056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Product 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56" name="Straight Connector 55"/>
          <p:cNvCxnSpPr>
            <a:endCxn id="55" idx="1"/>
          </p:cNvCxnSpPr>
          <p:nvPr/>
        </p:nvCxnSpPr>
        <p:spPr>
          <a:xfrm>
            <a:off x="9073016" y="5575212"/>
            <a:ext cx="578140" cy="259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886475" y="3965934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Product 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60" name="Straight Connector 59"/>
          <p:cNvCxnSpPr>
            <a:stCxn id="59" idx="6"/>
            <a:endCxn id="8" idx="1"/>
          </p:cNvCxnSpPr>
          <p:nvPr/>
        </p:nvCxnSpPr>
        <p:spPr>
          <a:xfrm>
            <a:off x="2830185" y="4245822"/>
            <a:ext cx="285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8388350" y="3708400"/>
            <a:ext cx="69850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473990" y="3702050"/>
            <a:ext cx="7311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369300" y="3848100"/>
            <a:ext cx="19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386720" y="4953405"/>
            <a:ext cx="7311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8465132" y="4954146"/>
            <a:ext cx="69850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359775" y="4913923"/>
            <a:ext cx="19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" descr="File:Stop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1" y="2002209"/>
            <a:ext cx="701091" cy="7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681D735-E643-4E8E-9043-F3036E117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2" grpId="0" animBg="1"/>
      <p:bldP spid="43" grpId="0" animBg="1"/>
      <p:bldP spid="46" grpId="0" animBg="1"/>
      <p:bldP spid="48" grpId="0" animBg="1"/>
      <p:bldP spid="49" grpId="0" animBg="1"/>
      <p:bldP spid="52" grpId="0" animBg="1"/>
      <p:bldP spid="53" grpId="0" animBg="1"/>
      <p:bldP spid="58" grpId="0" animBg="1"/>
      <p:bldP spid="73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6851707" y="2433499"/>
            <a:ext cx="1883074" cy="5734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…do this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36" y="330062"/>
            <a:ext cx="8229600" cy="1143000"/>
          </a:xfrm>
        </p:spPr>
        <p:txBody>
          <a:bodyPr/>
          <a:lstStyle/>
          <a:p>
            <a:r>
              <a:rPr lang="en-US" b="1" dirty="0"/>
              <a:t>Normalizing your 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54618"/>
            <a:ext cx="11658600" cy="717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Each attribute should be </a:t>
            </a:r>
            <a:r>
              <a:rPr lang="en-US" sz="3600" b="1" dirty="0">
                <a:solidFill>
                  <a:srgbClr val="FF0000"/>
                </a:solidFill>
              </a:rPr>
              <a:t>atomic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dirty="0"/>
              <a:t>– you can’t (logically) break it up any further.</a:t>
            </a:r>
          </a:p>
        </p:txBody>
      </p:sp>
      <p:sp>
        <p:nvSpPr>
          <p:cNvPr id="5" name="Oval 4"/>
          <p:cNvSpPr/>
          <p:nvPr/>
        </p:nvSpPr>
        <p:spPr>
          <a:xfrm>
            <a:off x="4743321" y="4330505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First/Last</a:t>
            </a:r>
            <a:br>
              <a:rPr lang="en-US" sz="1400" dirty="0"/>
            </a:br>
            <a:r>
              <a:rPr lang="en-US" sz="1400" dirty="0"/>
              <a:t>Name</a:t>
            </a:r>
          </a:p>
        </p:txBody>
      </p:sp>
      <p:cxnSp>
        <p:nvCxnSpPr>
          <p:cNvPr id="7" name="Straight Connector 6"/>
          <p:cNvCxnSpPr>
            <a:stCxn id="8" idx="3"/>
            <a:endCxn id="5" idx="2"/>
          </p:cNvCxnSpPr>
          <p:nvPr/>
        </p:nvCxnSpPr>
        <p:spPr>
          <a:xfrm>
            <a:off x="4310217" y="4610393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72138" y="4355949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Customer</a:t>
            </a:r>
          </a:p>
        </p:txBody>
      </p:sp>
      <p:sp>
        <p:nvSpPr>
          <p:cNvPr id="15" name="Oval 14"/>
          <p:cNvSpPr/>
          <p:nvPr/>
        </p:nvSpPr>
        <p:spPr>
          <a:xfrm>
            <a:off x="3914560" y="3376340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Address</a:t>
            </a:r>
          </a:p>
        </p:txBody>
      </p:sp>
      <p:cxnSp>
        <p:nvCxnSpPr>
          <p:cNvPr id="17" name="Straight Connector 16"/>
          <p:cNvCxnSpPr>
            <a:stCxn id="8" idx="0"/>
            <a:endCxn id="15" idx="4"/>
          </p:cNvCxnSpPr>
          <p:nvPr/>
        </p:nvCxnSpPr>
        <p:spPr>
          <a:xfrm flipV="1">
            <a:off x="3691178" y="3936117"/>
            <a:ext cx="835591" cy="41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25" idx="4"/>
          </p:cNvCxnSpPr>
          <p:nvPr/>
        </p:nvCxnSpPr>
        <p:spPr>
          <a:xfrm flipH="1" flipV="1">
            <a:off x="2901663" y="3931561"/>
            <a:ext cx="789514" cy="42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289455" y="3371784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Phone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57515" y="2417896"/>
            <a:ext cx="2057400" cy="61226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Don’t do this…</a:t>
            </a:r>
          </a:p>
        </p:txBody>
      </p:sp>
      <p:sp>
        <p:nvSpPr>
          <p:cNvPr id="59" name="Oval 58"/>
          <p:cNvSpPr/>
          <p:nvPr/>
        </p:nvSpPr>
        <p:spPr>
          <a:xfrm>
            <a:off x="1842505" y="4330505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Customer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60" name="Straight Connector 59"/>
          <p:cNvCxnSpPr>
            <a:stCxn id="59" idx="6"/>
            <a:endCxn id="8" idx="1"/>
          </p:cNvCxnSpPr>
          <p:nvPr/>
        </p:nvCxnSpPr>
        <p:spPr>
          <a:xfrm>
            <a:off x="2786215" y="4610393"/>
            <a:ext cx="285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9595984" y="4305060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Last Name</a:t>
            </a:r>
          </a:p>
        </p:txBody>
      </p:sp>
      <p:cxnSp>
        <p:nvCxnSpPr>
          <p:cNvPr id="69" name="Straight Connector 68"/>
          <p:cNvCxnSpPr>
            <a:stCxn id="72" idx="3"/>
            <a:endCxn id="68" idx="2"/>
          </p:cNvCxnSpPr>
          <p:nvPr/>
        </p:nvCxnSpPr>
        <p:spPr>
          <a:xfrm>
            <a:off x="9162880" y="4584948"/>
            <a:ext cx="433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924801" y="4330504"/>
            <a:ext cx="1238079" cy="508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Customer</a:t>
            </a:r>
          </a:p>
        </p:txBody>
      </p:sp>
      <p:sp>
        <p:nvSpPr>
          <p:cNvPr id="75" name="Oval 74"/>
          <p:cNvSpPr/>
          <p:nvPr/>
        </p:nvSpPr>
        <p:spPr>
          <a:xfrm>
            <a:off x="8767223" y="3350895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First Name</a:t>
            </a:r>
          </a:p>
        </p:txBody>
      </p:sp>
      <p:cxnSp>
        <p:nvCxnSpPr>
          <p:cNvPr id="76" name="Straight Connector 75"/>
          <p:cNvCxnSpPr>
            <a:stCxn id="72" idx="0"/>
            <a:endCxn id="75" idx="4"/>
          </p:cNvCxnSpPr>
          <p:nvPr/>
        </p:nvCxnSpPr>
        <p:spPr>
          <a:xfrm flipV="1">
            <a:off x="8543841" y="3910672"/>
            <a:ext cx="835591" cy="41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2" idx="0"/>
            <a:endCxn id="78" idx="4"/>
          </p:cNvCxnSpPr>
          <p:nvPr/>
        </p:nvCxnSpPr>
        <p:spPr>
          <a:xfrm flipH="1" flipV="1">
            <a:off x="7754326" y="3906116"/>
            <a:ext cx="789514" cy="42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7142118" y="3346339"/>
            <a:ext cx="1224416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Phone</a:t>
            </a:r>
          </a:p>
        </p:txBody>
      </p:sp>
      <p:sp>
        <p:nvSpPr>
          <p:cNvPr id="79" name="Oval 78"/>
          <p:cNvSpPr/>
          <p:nvPr/>
        </p:nvSpPr>
        <p:spPr>
          <a:xfrm>
            <a:off x="6695168" y="4305060"/>
            <a:ext cx="943710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u="sng" dirty="0"/>
              <a:t>Customer</a:t>
            </a:r>
            <a:br>
              <a:rPr lang="en-US" sz="1400" u="sng" dirty="0"/>
            </a:br>
            <a:r>
              <a:rPr lang="en-US" sz="1400" u="sng" dirty="0"/>
              <a:t>ID</a:t>
            </a:r>
          </a:p>
        </p:txBody>
      </p:sp>
      <p:cxnSp>
        <p:nvCxnSpPr>
          <p:cNvPr id="80" name="Straight Connector 79"/>
          <p:cNvCxnSpPr>
            <a:stCxn id="79" idx="6"/>
            <a:endCxn id="72" idx="1"/>
          </p:cNvCxnSpPr>
          <p:nvPr/>
        </p:nvCxnSpPr>
        <p:spPr>
          <a:xfrm>
            <a:off x="7638878" y="4584948"/>
            <a:ext cx="285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833560" y="5174731"/>
            <a:ext cx="825728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City</a:t>
            </a:r>
          </a:p>
        </p:txBody>
      </p:sp>
      <p:cxnSp>
        <p:nvCxnSpPr>
          <p:cNvPr id="82" name="Straight Connector 81"/>
          <p:cNvCxnSpPr>
            <a:stCxn id="72" idx="2"/>
            <a:endCxn id="81" idx="0"/>
          </p:cNvCxnSpPr>
          <p:nvPr/>
        </p:nvCxnSpPr>
        <p:spPr>
          <a:xfrm flipH="1">
            <a:off x="8246424" y="4839392"/>
            <a:ext cx="297416" cy="33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2" idx="2"/>
            <a:endCxn id="84" idx="0"/>
          </p:cNvCxnSpPr>
          <p:nvPr/>
        </p:nvCxnSpPr>
        <p:spPr>
          <a:xfrm flipH="1">
            <a:off x="7281832" y="4839392"/>
            <a:ext cx="1262009" cy="351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6809336" y="5190725"/>
            <a:ext cx="944991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Street</a:t>
            </a:r>
          </a:p>
        </p:txBody>
      </p:sp>
      <p:sp>
        <p:nvSpPr>
          <p:cNvPr id="85" name="Oval 84"/>
          <p:cNvSpPr/>
          <p:nvPr/>
        </p:nvSpPr>
        <p:spPr>
          <a:xfrm>
            <a:off x="8699272" y="5174732"/>
            <a:ext cx="825728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</a:t>
            </a:r>
          </a:p>
        </p:txBody>
      </p:sp>
      <p:sp>
        <p:nvSpPr>
          <p:cNvPr id="86" name="Oval 85"/>
          <p:cNvSpPr/>
          <p:nvPr/>
        </p:nvSpPr>
        <p:spPr>
          <a:xfrm>
            <a:off x="9601200" y="5174731"/>
            <a:ext cx="825728" cy="55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Zip</a:t>
            </a:r>
          </a:p>
        </p:txBody>
      </p:sp>
      <p:cxnSp>
        <p:nvCxnSpPr>
          <p:cNvPr id="87" name="Straight Connector 86"/>
          <p:cNvCxnSpPr>
            <a:stCxn id="72" idx="2"/>
            <a:endCxn id="85" idx="0"/>
          </p:cNvCxnSpPr>
          <p:nvPr/>
        </p:nvCxnSpPr>
        <p:spPr>
          <a:xfrm>
            <a:off x="8543840" y="4839393"/>
            <a:ext cx="568296" cy="33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2" idx="2"/>
            <a:endCxn id="86" idx="0"/>
          </p:cNvCxnSpPr>
          <p:nvPr/>
        </p:nvCxnSpPr>
        <p:spPr>
          <a:xfrm>
            <a:off x="8543840" y="4839392"/>
            <a:ext cx="1470224" cy="33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87032" y="5943601"/>
            <a:ext cx="473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This way you can search or sort by last name OR first name, and by city, state, or zip code.</a:t>
            </a:r>
          </a:p>
        </p:txBody>
      </p:sp>
      <p:pic>
        <p:nvPicPr>
          <p:cNvPr id="1026" name="Picture 2" descr="File:Stop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1" y="2360947"/>
            <a:ext cx="701091" cy="7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8C0F32-1AB1-4913-B03A-2F20C2A13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8" grpId="0" animBg="1"/>
      <p:bldP spid="72" grpId="0" animBg="1"/>
      <p:bldP spid="75" grpId="0" animBg="1"/>
      <p:bldP spid="78" grpId="0" animBg="1"/>
      <p:bldP spid="79" grpId="0" animBg="1"/>
      <p:bldP spid="81" grpId="0" animBg="1"/>
      <p:bldP spid="84" grpId="0" animBg="1"/>
      <p:bldP spid="85" grpId="0" animBg="1"/>
      <p:bldP spid="86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65125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/>
              <a:t>Summary of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157287"/>
            <a:ext cx="10439400" cy="54864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/>
              <a:t>Key concepts</a:t>
            </a:r>
          </a:p>
          <a:p>
            <a:pPr lvl="1"/>
            <a:r>
              <a:rPr lang="en-US" dirty="0"/>
              <a:t>Entity</a:t>
            </a:r>
          </a:p>
          <a:p>
            <a:pPr lvl="1"/>
            <a:r>
              <a:rPr lang="en-US" dirty="0"/>
              <a:t>Relationship</a:t>
            </a:r>
          </a:p>
          <a:p>
            <a:pPr lvl="1"/>
            <a:r>
              <a:rPr lang="en-US" dirty="0"/>
              <a:t>Attributes</a:t>
            </a:r>
          </a:p>
          <a:p>
            <a:pPr lvl="2"/>
            <a:r>
              <a:rPr lang="en-US" dirty="0"/>
              <a:t>Entity attributes: primary key vs. non-key </a:t>
            </a:r>
          </a:p>
          <a:p>
            <a:pPr lvl="2"/>
            <a:r>
              <a:rPr lang="en-US" dirty="0"/>
              <a:t>Relationship attributes</a:t>
            </a:r>
          </a:p>
          <a:p>
            <a:pPr lvl="1"/>
            <a:r>
              <a:rPr lang="en-US" dirty="0"/>
              <a:t>Cardinality</a:t>
            </a:r>
          </a:p>
          <a:p>
            <a:pPr lvl="2"/>
            <a:r>
              <a:rPr lang="en-US" dirty="0"/>
              <a:t>Minimum cardinality: optional or mandatory (i.e., 0 or 1)</a:t>
            </a:r>
          </a:p>
          <a:p>
            <a:pPr lvl="2"/>
            <a:r>
              <a:rPr lang="en-US" dirty="0"/>
              <a:t>Maximum cardinality: 1:1, 1:m, m:m</a:t>
            </a:r>
          </a:p>
          <a:p>
            <a:pPr lvl="2"/>
            <a:r>
              <a:rPr lang="en-US" dirty="0"/>
              <a:t>Crow’s foot notation</a:t>
            </a:r>
          </a:p>
          <a:p>
            <a:r>
              <a:rPr lang="en-US" sz="2400" b="1" dirty="0"/>
              <a:t>Key skills</a:t>
            </a:r>
          </a:p>
          <a:p>
            <a:pPr lvl="1"/>
            <a:r>
              <a:rPr lang="en-US" dirty="0"/>
              <a:t>Interpret simple ERDs</a:t>
            </a:r>
          </a:p>
          <a:p>
            <a:pPr lvl="1"/>
            <a:r>
              <a:rPr lang="en-US" dirty="0"/>
              <a:t>Draw an ERD based on a scenario description</a:t>
            </a:r>
          </a:p>
          <a:p>
            <a:pPr lvl="2"/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C265C-7288-4D82-9F95-B18B8D7F5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D221518-8F02-4A30-ACA8-B3D766A6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7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F831CB-FF92-431C-B6D2-3FB8E0EB17A5}"/>
              </a:ext>
            </a:extLst>
          </p:cNvPr>
          <p:cNvSpPr txBox="1">
            <a:spLocks/>
          </p:cNvSpPr>
          <p:nvPr/>
        </p:nvSpPr>
        <p:spPr>
          <a:xfrm>
            <a:off x="876300" y="365125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Mapping natural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FF2E1-BABE-4665-B3E3-1AD136537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ABC8479-394F-4026-B915-6EC525B9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B72502-BBEE-4AAE-A934-BA036B122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68867"/>
              </p:ext>
            </p:extLst>
          </p:nvPr>
        </p:nvGraphicFramePr>
        <p:xfrm>
          <a:off x="838200" y="2263934"/>
          <a:ext cx="10515600" cy="2286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50825346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20276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English grammar 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ER structure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706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Proper noun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Entity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080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Transitive 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Relationship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3614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Adjective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Attribute for entity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804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Adverb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Attribute for relationship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95635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5B3488-A773-4A98-8ED9-726BAB73C211}"/>
              </a:ext>
            </a:extLst>
          </p:cNvPr>
          <p:cNvSpPr txBox="1"/>
          <p:nvPr/>
        </p:nvSpPr>
        <p:spPr>
          <a:xfrm>
            <a:off x="1911407" y="5193468"/>
            <a:ext cx="944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Chen, P. P. S. (1997). English, Chinese and ER diagrams. </a:t>
            </a:r>
            <a:r>
              <a:rPr lang="en-US" i="1" dirty="0"/>
              <a:t>Data &amp; Knowledge Engineering</a:t>
            </a:r>
            <a:r>
              <a:rPr lang="en-US" dirty="0"/>
              <a:t>, </a:t>
            </a:r>
            <a:r>
              <a:rPr lang="en-US" i="1" dirty="0"/>
              <a:t>23</a:t>
            </a:r>
            <a:r>
              <a:rPr lang="en-US" dirty="0"/>
              <a:t>(1), 5-16.</a:t>
            </a:r>
          </a:p>
        </p:txBody>
      </p:sp>
    </p:spTree>
    <p:extLst>
      <p:ext uri="{BB962C8B-B14F-4D97-AF65-F5344CB8AC3E}">
        <p14:creationId xmlns:p14="http://schemas.microsoft.com/office/powerpoint/2010/main" val="2441941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Drawing ERD With </a:t>
            </a:r>
            <a:r>
              <a:rPr lang="en-US" b="1" dirty="0" err="1">
                <a:hlinkClick r:id="rId3"/>
              </a:rPr>
              <a:t>ERDPlus</a:t>
            </a:r>
            <a:r>
              <a:rPr lang="en-US" b="1" dirty="0"/>
              <a:t>: A Checklist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Entities</a:t>
            </a:r>
          </a:p>
          <a:p>
            <a:pPr marL="285750" indent="-285750"/>
            <a:r>
              <a:rPr lang="en-US" dirty="0"/>
              <a:t>Entity attributes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u="sng" dirty="0"/>
              <a:t>Primary key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Non-key attributes</a:t>
            </a:r>
          </a:p>
          <a:p>
            <a:pPr marL="285750" indent="-285750"/>
            <a:r>
              <a:rPr lang="en-US" dirty="0"/>
              <a:t>Relationships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Minimum cardinality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Maximum cardinality</a:t>
            </a:r>
          </a:p>
          <a:p>
            <a:pPr marL="285750" indent="-285750"/>
            <a:r>
              <a:rPr lang="en-US" dirty="0"/>
              <a:t>Relationship attributes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938A9-686D-462C-89CA-9004B7C66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3419551-BAF2-47DC-89AA-680A7D0F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4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for our 2</a:t>
            </a:r>
            <a:r>
              <a:rPr lang="en-US" sz="6000" b="1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ICA!</a:t>
            </a:r>
          </a:p>
        </p:txBody>
      </p:sp>
      <p:pic>
        <p:nvPicPr>
          <p:cNvPr id="3076" name="Picture 4" descr="Image result for CONFIDENCE">
            <a:extLst>
              <a:ext uri="{FF2B5EF4-FFF2-40B4-BE49-F238E27FC236}">
                <a16:creationId xmlns:a16="http://schemas.microsoft.com/office/drawing/2014/main" id="{9066CA0B-70C8-4D40-81E8-A34560EF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NFIDENCE">
            <a:extLst>
              <a:ext uri="{FF2B5EF4-FFF2-40B4-BE49-F238E27FC236}">
                <a16:creationId xmlns:a16="http://schemas.microsoft.com/office/drawing/2014/main" id="{F1F7EDD5-7DF4-45E6-943A-7B1E9874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1" b="-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262" y="3141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Entity Relationship Diagram (ERD)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262" y="1273985"/>
            <a:ext cx="7391400" cy="4525963"/>
          </a:xfrm>
        </p:spPr>
        <p:txBody>
          <a:bodyPr/>
          <a:lstStyle/>
          <a:p>
            <a:r>
              <a:rPr lang="en-US" dirty="0"/>
              <a:t>Three main diagrammatic elements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6262" y="2209800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Entity</a:t>
            </a:r>
          </a:p>
        </p:txBody>
      </p:sp>
      <p:sp>
        <p:nvSpPr>
          <p:cNvPr id="7" name="Diamond 6"/>
          <p:cNvSpPr/>
          <p:nvPr/>
        </p:nvSpPr>
        <p:spPr>
          <a:xfrm>
            <a:off x="3200400" y="4583724"/>
            <a:ext cx="1676400" cy="1436077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000" dirty="0"/>
              <a:t>Relationship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5662" y="223602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uniquely identifiable thing (i.e., person, order)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5662" y="4784285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Describes how two entities relate to one another </a:t>
            </a:r>
            <a:br>
              <a:rPr lang="en-US" sz="2000" dirty="0"/>
            </a:br>
            <a:r>
              <a:rPr lang="en-US" sz="2000" dirty="0"/>
              <a:t>(i.e., makes)</a:t>
            </a:r>
          </a:p>
        </p:txBody>
      </p:sp>
      <p:sp>
        <p:nvSpPr>
          <p:cNvPr id="11" name="Oval 10"/>
          <p:cNvSpPr/>
          <p:nvPr/>
        </p:nvSpPr>
        <p:spPr>
          <a:xfrm>
            <a:off x="3206262" y="3453971"/>
            <a:ext cx="1676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Attribute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5662" y="3358663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characteristic of an entity or relationship (i.e., first name, order number)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654803-B1A3-4235-BD95-7AA728977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4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C54DA99-291D-486B-8B4C-47EB68A3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D22D9-06B3-4BA4-AFC4-427C74078E2B}"/>
              </a:ext>
            </a:extLst>
          </p:cNvPr>
          <p:cNvSpPr txBox="1"/>
          <p:nvPr/>
        </p:nvSpPr>
        <p:spPr>
          <a:xfrm>
            <a:off x="10100733" y="2379133"/>
            <a:ext cx="11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Rectangle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E361D-B97A-476F-9F5D-E938DDC2E8E8}"/>
              </a:ext>
            </a:extLst>
          </p:cNvPr>
          <p:cNvSpPr txBox="1"/>
          <p:nvPr/>
        </p:nvSpPr>
        <p:spPr>
          <a:xfrm>
            <a:off x="10100733" y="3681828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Ellipse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FA0A5-A5F6-4EF6-80C0-9370188D7CF3}"/>
              </a:ext>
            </a:extLst>
          </p:cNvPr>
          <p:cNvSpPr txBox="1"/>
          <p:nvPr/>
        </p:nvSpPr>
        <p:spPr>
          <a:xfrm>
            <a:off x="10100733" y="511709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Diamond</a:t>
            </a:r>
          </a:p>
        </p:txBody>
      </p:sp>
    </p:spTree>
    <p:extLst>
      <p:ext uri="{BB962C8B-B14F-4D97-AF65-F5344CB8AC3E}">
        <p14:creationId xmlns:p14="http://schemas.microsoft.com/office/powerpoint/2010/main" val="33243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1" y="1320258"/>
            <a:ext cx="8229600" cy="780803"/>
          </a:xfrm>
        </p:spPr>
        <p:txBody>
          <a:bodyPr>
            <a:normAutofit/>
          </a:bodyPr>
          <a:lstStyle/>
          <a:p>
            <a:r>
              <a:rPr lang="en-US" sz="2600" dirty="0"/>
              <a:t>Crow’s Foot Notation</a:t>
            </a:r>
          </a:p>
        </p:txBody>
      </p:sp>
      <p:pic>
        <p:nvPicPr>
          <p:cNvPr id="2050" name="Picture 2" descr="C:\Users\David\AppData\Local\Microsoft\Windows\Temporary Internet Files\Content.IE5\4JMCXGXT\MC9000529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59" y="4747262"/>
            <a:ext cx="945063" cy="12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4601" y="2030412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Customer</a:t>
            </a:r>
          </a:p>
        </p:txBody>
      </p:sp>
      <p:sp>
        <p:nvSpPr>
          <p:cNvPr id="13" name="Diamond 12"/>
          <p:cNvSpPr/>
          <p:nvPr/>
        </p:nvSpPr>
        <p:spPr>
          <a:xfrm>
            <a:off x="4834648" y="1923732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/>
              <a:t>makes</a:t>
            </a:r>
            <a:endParaRPr lang="en-US" sz="3200" dirty="0"/>
          </a:p>
        </p:txBody>
      </p:sp>
      <p:cxnSp>
        <p:nvCxnSpPr>
          <p:cNvPr id="15" name="Straight Connector 14"/>
          <p:cNvCxnSpPr>
            <a:stCxn id="13" idx="1"/>
            <a:endCxn id="12" idx="3"/>
          </p:cNvCxnSpPr>
          <p:nvPr/>
        </p:nvCxnSpPr>
        <p:spPr>
          <a:xfrm flipH="1">
            <a:off x="4461753" y="2563812"/>
            <a:ext cx="372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1"/>
            <a:endCxn id="13" idx="3"/>
          </p:cNvCxnSpPr>
          <p:nvPr/>
        </p:nvCxnSpPr>
        <p:spPr>
          <a:xfrm flipH="1">
            <a:off x="6427772" y="2563812"/>
            <a:ext cx="506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37953" y="2379540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749890" y="2551646"/>
            <a:ext cx="184446" cy="18789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59290" y="2379540"/>
            <a:ext cx="175046" cy="1764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14153" y="2379540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749890" y="2555994"/>
            <a:ext cx="184446" cy="78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34201" y="2030412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Order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204981" y="4890123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3320754" y="5062228"/>
            <a:ext cx="184446" cy="1878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H="1">
            <a:off x="3330154" y="4890123"/>
            <a:ext cx="175046" cy="1764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>
            <a:off x="3089210" y="5074395"/>
            <a:ext cx="43821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848601" y="3657600"/>
            <a:ext cx="2362199" cy="18001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There are other ways of denoting cardinality, but this one is pretty standard.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1" y="4019383"/>
            <a:ext cx="257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called because this…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24401" y="4019383"/>
            <a:ext cx="323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…looks something like this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51219" y="5563210"/>
            <a:ext cx="2362199" cy="106619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There are also variations of the crows feet notion!</a:t>
            </a:r>
          </a:p>
        </p:txBody>
      </p:sp>
      <p:sp>
        <p:nvSpPr>
          <p:cNvPr id="24" name="Oval 23"/>
          <p:cNvSpPr/>
          <p:nvPr/>
        </p:nvSpPr>
        <p:spPr>
          <a:xfrm>
            <a:off x="6576820" y="2339808"/>
            <a:ext cx="161833" cy="458592"/>
          </a:xfrm>
          <a:prstGeom prst="ellips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81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Last component: Cardinality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1AC5731-A4EF-4B51-B74E-DED42B6B2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3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A3403E5-1196-4568-A615-3B7AD3AA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0426D258-8596-4882-960C-CBFE57A6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05" y="1085228"/>
            <a:ext cx="2292178" cy="22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6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219439"/>
            <a:ext cx="9220199" cy="1143000"/>
          </a:xfrm>
        </p:spPr>
        <p:txBody>
          <a:bodyPr/>
          <a:lstStyle/>
          <a:p>
            <a:r>
              <a:rPr lang="en-US" b="1" dirty="0"/>
              <a:t>Cardinality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990601" y="1143001"/>
            <a:ext cx="10210793" cy="4525963"/>
          </a:xfrm>
        </p:spPr>
        <p:txBody>
          <a:bodyPr>
            <a:normAutofit/>
          </a:bodyPr>
          <a:lstStyle/>
          <a:p>
            <a:r>
              <a:rPr lang="en-US" sz="3200" dirty="0"/>
              <a:t>Defines the rules of the association between entities</a:t>
            </a:r>
            <a:endParaRPr lang="en-US" sz="3200" i="1" dirty="0"/>
          </a:p>
        </p:txBody>
      </p:sp>
      <p:sp>
        <p:nvSpPr>
          <p:cNvPr id="4" name="Rectangle 3"/>
          <p:cNvSpPr/>
          <p:nvPr/>
        </p:nvSpPr>
        <p:spPr>
          <a:xfrm>
            <a:off x="2735095" y="239268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Customer</a:t>
            </a:r>
          </a:p>
        </p:txBody>
      </p:sp>
      <p:sp>
        <p:nvSpPr>
          <p:cNvPr id="5" name="Diamond 4"/>
          <p:cNvSpPr/>
          <p:nvPr/>
        </p:nvSpPr>
        <p:spPr>
          <a:xfrm>
            <a:off x="5402095" y="2286000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/>
              <a:t>makes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806448" y="239268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Order</a:t>
            </a:r>
          </a:p>
        </p:txBody>
      </p:sp>
      <p:cxnSp>
        <p:nvCxnSpPr>
          <p:cNvPr id="7" name="Straight Connector 6"/>
          <p:cNvCxnSpPr>
            <a:stCxn id="5" idx="1"/>
            <a:endCxn id="4" idx="3"/>
          </p:cNvCxnSpPr>
          <p:nvPr/>
        </p:nvCxnSpPr>
        <p:spPr>
          <a:xfrm flipH="1">
            <a:off x="4682248" y="2926080"/>
            <a:ext cx="719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1"/>
            <a:endCxn id="5" idx="3"/>
          </p:cNvCxnSpPr>
          <p:nvPr/>
        </p:nvCxnSpPr>
        <p:spPr>
          <a:xfrm flipH="1">
            <a:off x="6995219" y="2926080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51447" y="3040822"/>
            <a:ext cx="282542" cy="454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58447" y="2741808"/>
            <a:ext cx="0" cy="3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622001" y="2913914"/>
            <a:ext cx="184446" cy="187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31401" y="2741808"/>
            <a:ext cx="175046" cy="176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34647" y="2741808"/>
            <a:ext cx="0" cy="3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464633" y="2682431"/>
            <a:ext cx="161833" cy="458592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35601" y="3569455"/>
            <a:ext cx="224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Minimum cardinality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(Close to relationship)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1761" y="1660229"/>
            <a:ext cx="216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Maximum cardinality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(Close to entities)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902500" y="3044880"/>
            <a:ext cx="253029" cy="467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14047" y="2057400"/>
            <a:ext cx="296755" cy="581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777893" y="2057400"/>
            <a:ext cx="347790" cy="581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396246" y="4277121"/>
            <a:ext cx="7966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Maximum cardinality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Describes the maximum number of entities that participate in a relationship (either    or       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13000" y="5402368"/>
            <a:ext cx="8289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Minimum cardinality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Describes the minimum number of entities that must participate in a relationship (either     or     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08C3E9-FC5C-41F5-88E4-BD77266A6914}"/>
              </a:ext>
            </a:extLst>
          </p:cNvPr>
          <p:cNvCxnSpPr>
            <a:cxnSpLocks/>
          </p:cNvCxnSpPr>
          <p:nvPr/>
        </p:nvCxnSpPr>
        <p:spPr>
          <a:xfrm>
            <a:off x="5391390" y="4918084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5B3BFE-9EAA-411A-9202-C81673A644B9}"/>
              </a:ext>
            </a:extLst>
          </p:cNvPr>
          <p:cNvCxnSpPr>
            <a:cxnSpLocks/>
          </p:cNvCxnSpPr>
          <p:nvPr/>
        </p:nvCxnSpPr>
        <p:spPr>
          <a:xfrm flipH="1" flipV="1">
            <a:off x="5835354" y="5091056"/>
            <a:ext cx="184446" cy="1878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5DF233-024C-4030-9DBB-BC9B109CE3F2}"/>
              </a:ext>
            </a:extLst>
          </p:cNvPr>
          <p:cNvCxnSpPr>
            <a:cxnSpLocks/>
          </p:cNvCxnSpPr>
          <p:nvPr/>
        </p:nvCxnSpPr>
        <p:spPr>
          <a:xfrm flipH="1">
            <a:off x="5844754" y="4918951"/>
            <a:ext cx="175046" cy="17645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80E924-0ADF-4B5F-8349-73A748CFE1C4}"/>
              </a:ext>
            </a:extLst>
          </p:cNvPr>
          <p:cNvCxnSpPr>
            <a:cxnSpLocks/>
          </p:cNvCxnSpPr>
          <p:nvPr/>
        </p:nvCxnSpPr>
        <p:spPr>
          <a:xfrm flipH="1" flipV="1">
            <a:off x="5825944" y="5099315"/>
            <a:ext cx="193856" cy="390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91DC62-1C3A-4A19-92DE-1630A5EB1E46}"/>
              </a:ext>
            </a:extLst>
          </p:cNvPr>
          <p:cNvCxnSpPr>
            <a:cxnSpLocks/>
          </p:cNvCxnSpPr>
          <p:nvPr/>
        </p:nvCxnSpPr>
        <p:spPr>
          <a:xfrm>
            <a:off x="5915319" y="6049486"/>
            <a:ext cx="0" cy="3685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46EC01B1-ABD7-4C7B-BAF9-E8D5D6C7F368}"/>
              </a:ext>
            </a:extLst>
          </p:cNvPr>
          <p:cNvSpPr/>
          <p:nvPr/>
        </p:nvSpPr>
        <p:spPr>
          <a:xfrm>
            <a:off x="5323410" y="6038488"/>
            <a:ext cx="157369" cy="327751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2FA8445-30ED-4F79-9560-D81729567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838200" y="1379378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How to understand the notations: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FF0000"/>
                </a:solidFill>
              </a:rPr>
              <a:t>Entity – Relationship – Cardinality – Entity</a:t>
            </a:r>
            <a:r>
              <a:rPr lang="en-US" dirty="0"/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35095" y="246888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Customer</a:t>
            </a:r>
          </a:p>
        </p:txBody>
      </p:sp>
      <p:sp>
        <p:nvSpPr>
          <p:cNvPr id="5" name="Diamond 4"/>
          <p:cNvSpPr/>
          <p:nvPr/>
        </p:nvSpPr>
        <p:spPr>
          <a:xfrm>
            <a:off x="5402095" y="2362200"/>
            <a:ext cx="1593125" cy="1280160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/>
              <a:t>makes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806448" y="2468880"/>
            <a:ext cx="1947153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Order</a:t>
            </a:r>
          </a:p>
        </p:txBody>
      </p:sp>
      <p:cxnSp>
        <p:nvCxnSpPr>
          <p:cNvPr id="7" name="Straight Connector 6"/>
          <p:cNvCxnSpPr>
            <a:stCxn id="5" idx="1"/>
            <a:endCxn id="4" idx="3"/>
          </p:cNvCxnSpPr>
          <p:nvPr/>
        </p:nvCxnSpPr>
        <p:spPr>
          <a:xfrm flipH="1">
            <a:off x="4682248" y="3002280"/>
            <a:ext cx="719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1"/>
            <a:endCxn id="5" idx="3"/>
          </p:cNvCxnSpPr>
          <p:nvPr/>
        </p:nvCxnSpPr>
        <p:spPr>
          <a:xfrm flipH="1">
            <a:off x="6995219" y="3002280"/>
            <a:ext cx="811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73416" y="4578854"/>
            <a:ext cx="7650480" cy="20399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Maxinum</a:t>
            </a:r>
            <a:r>
              <a:rPr lang="en-US" sz="2400" dirty="0"/>
              <a:t> cardinality: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One customer can have </a:t>
            </a:r>
            <a:r>
              <a:rPr lang="en-US" sz="2000" b="1" dirty="0"/>
              <a:t>many</a:t>
            </a:r>
            <a:r>
              <a:rPr lang="en-US" sz="2000" dirty="0"/>
              <a:t> orders.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One order can only belong to </a:t>
            </a:r>
            <a:r>
              <a:rPr lang="en-US" sz="2000" b="1" dirty="0"/>
              <a:t>one</a:t>
            </a:r>
            <a:r>
              <a:rPr lang="en-US" sz="2000" dirty="0"/>
              <a:t> customer.</a:t>
            </a:r>
          </a:p>
          <a:p>
            <a:r>
              <a:rPr lang="en-US" sz="2400" dirty="0"/>
              <a:t>Minimum cardinality: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customer could have </a:t>
            </a:r>
            <a:r>
              <a:rPr lang="en-US" sz="2000" b="1" dirty="0"/>
              <a:t>no orders</a:t>
            </a:r>
            <a:r>
              <a:rPr lang="en-US" sz="20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 order has to belong to </a:t>
            </a:r>
            <a:r>
              <a:rPr lang="en-US" sz="2000" b="1" dirty="0"/>
              <a:t>at least one </a:t>
            </a:r>
            <a:r>
              <a:rPr lang="en-US" sz="2000" dirty="0"/>
              <a:t>customer.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400833" y="3186552"/>
            <a:ext cx="230568" cy="6276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1" y="3773270"/>
            <a:ext cx="247837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least </a:t>
            </a:r>
            <a:r>
              <a:rPr lang="en-US" dirty="0"/>
              <a:t>– zero (optional)</a:t>
            </a:r>
          </a:p>
          <a:p>
            <a:pPr>
              <a:spcBef>
                <a:spcPts val="600"/>
              </a:spcBef>
            </a:pPr>
            <a:r>
              <a:rPr lang="en-US" b="1" dirty="0"/>
              <a:t>at most </a:t>
            </a:r>
            <a:r>
              <a:rPr lang="en-US" dirty="0"/>
              <a:t>- many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758447" y="2818008"/>
            <a:ext cx="0" cy="3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622001" y="2990114"/>
            <a:ext cx="184446" cy="187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31401" y="2818008"/>
            <a:ext cx="175046" cy="176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34647" y="2818008"/>
            <a:ext cx="0" cy="36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912816" y="3186552"/>
            <a:ext cx="268785" cy="5472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86201" y="3773270"/>
            <a:ext cx="146399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least </a:t>
            </a:r>
            <a:r>
              <a:rPr lang="en-US" dirty="0"/>
              <a:t>– one</a:t>
            </a:r>
          </a:p>
          <a:p>
            <a:pPr>
              <a:spcBef>
                <a:spcPts val="600"/>
              </a:spcBef>
            </a:pPr>
            <a:r>
              <a:rPr lang="en-US" b="1" dirty="0"/>
              <a:t>at most </a:t>
            </a:r>
            <a:r>
              <a:rPr lang="en-US" dirty="0"/>
              <a:t>- one</a:t>
            </a:r>
          </a:p>
        </p:txBody>
      </p:sp>
      <p:sp>
        <p:nvSpPr>
          <p:cNvPr id="3" name="Oval 2"/>
          <p:cNvSpPr/>
          <p:nvPr/>
        </p:nvSpPr>
        <p:spPr>
          <a:xfrm>
            <a:off x="7464633" y="2758631"/>
            <a:ext cx="161833" cy="458592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69867" y="3773269"/>
            <a:ext cx="219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Minimum cardinality: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6400" y="4096279"/>
            <a:ext cx="222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Maximum cardinality: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DC5D9AA-BFB8-42B4-8417-98075BD59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A6B2F3E-FC2A-4702-ACD8-AAE339A9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Cardinality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201"/>
            <a:ext cx="10515600" cy="5135563"/>
          </a:xfrm>
        </p:spPr>
        <p:txBody>
          <a:bodyPr>
            <a:normAutofit/>
          </a:bodyPr>
          <a:lstStyle/>
          <a:p>
            <a:r>
              <a:rPr lang="en-US" dirty="0"/>
              <a:t>Maximum cardinality (type of relationship)</a:t>
            </a:r>
          </a:p>
          <a:p>
            <a:pPr lvl="1"/>
            <a:r>
              <a:rPr lang="en-US" dirty="0"/>
              <a:t>Describes the maximum number of entity instances that participate in a relationship</a:t>
            </a:r>
          </a:p>
          <a:p>
            <a:pPr lvl="2"/>
            <a:r>
              <a:rPr lang="en-US" dirty="0"/>
              <a:t>One-to-one</a:t>
            </a:r>
          </a:p>
          <a:p>
            <a:pPr lvl="2"/>
            <a:r>
              <a:rPr lang="en-US" dirty="0"/>
              <a:t>One-to-many</a:t>
            </a:r>
          </a:p>
          <a:p>
            <a:pPr lvl="2"/>
            <a:r>
              <a:rPr lang="en-US" dirty="0"/>
              <a:t>Many-to-many</a:t>
            </a:r>
          </a:p>
          <a:p>
            <a:pPr lvl="2"/>
            <a:endParaRPr lang="en-US" dirty="0"/>
          </a:p>
          <a:p>
            <a:r>
              <a:rPr lang="en-US" dirty="0"/>
              <a:t>Minimum cardinality</a:t>
            </a:r>
          </a:p>
          <a:p>
            <a:pPr lvl="1"/>
            <a:r>
              <a:rPr lang="en-US" dirty="0"/>
              <a:t>Describes the minimum number of entity instances that must participate in a relationship</a:t>
            </a:r>
          </a:p>
          <a:p>
            <a:pPr lvl="2"/>
            <a:r>
              <a:rPr lang="en-US" dirty="0"/>
              <a:t>Either optional or mandatory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E9755-CB7D-4051-978D-912159088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D1F543A-8692-4A76-AB7A-66CC722E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BB376D48-CCFA-4433-AA5C-8DE46B8D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Maximum and Minimum Cardinality</a:t>
            </a:r>
          </a:p>
        </p:txBody>
      </p:sp>
    </p:spTree>
    <p:extLst>
      <p:ext uri="{BB962C8B-B14F-4D97-AF65-F5344CB8AC3E}">
        <p14:creationId xmlns:p14="http://schemas.microsoft.com/office/powerpoint/2010/main" val="171726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409825"/>
            <a:ext cx="7181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357312"/>
            <a:ext cx="10617200" cy="5135563"/>
          </a:xfrm>
        </p:spPr>
        <p:txBody>
          <a:bodyPr>
            <a:normAutofit/>
          </a:bodyPr>
          <a:lstStyle/>
          <a:p>
            <a:r>
              <a:rPr lang="en-US" dirty="0"/>
              <a:t>One-to-One (1:1)</a:t>
            </a:r>
          </a:p>
          <a:p>
            <a:pPr lvl="1"/>
            <a:r>
              <a:rPr lang="en-US" dirty="0"/>
              <a:t>A single instance of one entity is related to a single instance of another entity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7400" y="353219"/>
            <a:ext cx="1061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Maximum cardinality: </a:t>
            </a:r>
            <a:r>
              <a:rPr lang="en-US" b="1" dirty="0">
                <a:solidFill>
                  <a:srgbClr val="850212"/>
                </a:solidFill>
              </a:rPr>
              <a:t>One-to-One Relationship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5029200"/>
            <a:ext cx="434340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governor governs (at most) </a:t>
            </a:r>
            <a:r>
              <a:rPr lang="en-US" sz="2000" b="1" dirty="0"/>
              <a:t>one</a:t>
            </a:r>
            <a:r>
              <a:rPr lang="en-US" sz="2000" dirty="0"/>
              <a:t> state</a:t>
            </a:r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H="1" flipV="1">
            <a:off x="4523232" y="3435096"/>
            <a:ext cx="277368" cy="981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19400" y="4416552"/>
            <a:ext cx="39624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state has (at most) </a:t>
            </a:r>
            <a:r>
              <a:rPr lang="en-US" sz="2000" b="1" dirty="0"/>
              <a:t>one</a:t>
            </a:r>
            <a:r>
              <a:rPr lang="en-US" sz="2000" dirty="0"/>
              <a:t> governor</a:t>
            </a:r>
          </a:p>
        </p:txBody>
      </p:sp>
      <p:cxnSp>
        <p:nvCxnSpPr>
          <p:cNvPr id="11" name="Straight Arrow Connector 10"/>
          <p:cNvCxnSpPr>
            <a:stCxn id="2" idx="0"/>
          </p:cNvCxnSpPr>
          <p:nvPr/>
        </p:nvCxnSpPr>
        <p:spPr>
          <a:xfrm flipV="1">
            <a:off x="7277100" y="3352800"/>
            <a:ext cx="342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5E6DB41-6C8F-43AA-81C8-54D25B8943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8B304B8-3636-4830-A30F-26EB1509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4" y="2625725"/>
            <a:ext cx="68865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524000"/>
            <a:ext cx="11010900" cy="1143001"/>
          </a:xfrm>
        </p:spPr>
        <p:txBody>
          <a:bodyPr>
            <a:normAutofit/>
          </a:bodyPr>
          <a:lstStyle/>
          <a:p>
            <a:r>
              <a:rPr lang="en-US" dirty="0"/>
              <a:t>One-to-Many (1:n or 1:m)</a:t>
            </a:r>
          </a:p>
          <a:p>
            <a:pPr lvl="1"/>
            <a:r>
              <a:rPr lang="en-US" dirty="0"/>
              <a:t>A single instance of one entity is related to multiple instances of another entity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79264" y="5168900"/>
            <a:ext cx="512673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book is published by (at most) </a:t>
            </a:r>
            <a:r>
              <a:rPr lang="en-US" sz="2000" b="1" dirty="0"/>
              <a:t>one</a:t>
            </a:r>
            <a:r>
              <a:rPr lang="en-US" sz="2000" dirty="0"/>
              <a:t> publisher</a:t>
            </a:r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H="1" flipV="1">
            <a:off x="4419600" y="3492500"/>
            <a:ext cx="359664" cy="106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4556252"/>
            <a:ext cx="49865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publisher can publish </a:t>
            </a:r>
            <a:r>
              <a:rPr lang="en-US" sz="2000" b="1" dirty="0"/>
              <a:t>many</a:t>
            </a:r>
            <a:r>
              <a:rPr lang="en-US" sz="2000" dirty="0"/>
              <a:t> books</a:t>
            </a:r>
          </a:p>
        </p:txBody>
      </p:sp>
      <p:cxnSp>
        <p:nvCxnSpPr>
          <p:cNvPr id="11" name="Straight Arrow Connector 10"/>
          <p:cNvCxnSpPr>
            <a:stCxn id="2" idx="0"/>
          </p:cNvCxnSpPr>
          <p:nvPr/>
        </p:nvCxnSpPr>
        <p:spPr>
          <a:xfrm flipV="1">
            <a:off x="7342632" y="3492500"/>
            <a:ext cx="277368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6DF0F7-57EF-4F09-925C-7701BE281D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227C206B-EF69-490E-9734-F923178C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568B42D-9F7D-4168-B48C-E71DDAEEAD5B}"/>
              </a:ext>
            </a:extLst>
          </p:cNvPr>
          <p:cNvSpPr txBox="1">
            <a:spLocks/>
          </p:cNvSpPr>
          <p:nvPr/>
        </p:nvSpPr>
        <p:spPr>
          <a:xfrm>
            <a:off x="787400" y="353219"/>
            <a:ext cx="1087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Maximum cardinality: </a:t>
            </a:r>
            <a:r>
              <a:rPr lang="en-US" b="1" dirty="0">
                <a:solidFill>
                  <a:srgbClr val="850212"/>
                </a:solidFill>
              </a:rPr>
              <a:t>One-to-Many Relationship</a:t>
            </a:r>
          </a:p>
        </p:txBody>
      </p:sp>
    </p:spTree>
    <p:extLst>
      <p:ext uri="{BB962C8B-B14F-4D97-AF65-F5344CB8AC3E}">
        <p14:creationId xmlns:p14="http://schemas.microsoft.com/office/powerpoint/2010/main" val="25356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1290</Words>
  <Application>Microsoft Office PowerPoint</Application>
  <PresentationFormat>Widescreen</PresentationFormat>
  <Paragraphs>288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Wingdings</vt:lpstr>
      <vt:lpstr>Office Theme</vt:lpstr>
      <vt:lpstr>MIS2502: Data Analytics Relational Data Modeling 2</vt:lpstr>
      <vt:lpstr>The Entity Relationship Diagram (ERD)</vt:lpstr>
      <vt:lpstr>The Entity Relationship Diagram (ERD)</vt:lpstr>
      <vt:lpstr>Crow’s Foot Notation</vt:lpstr>
      <vt:lpstr>Cardinality</vt:lpstr>
      <vt:lpstr>Cardinality</vt:lpstr>
      <vt:lpstr>Maximum and Minimum Cardinality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Order-Product Example: A Many-to-Many (m:m) Relationship</vt:lpstr>
      <vt:lpstr>Relationship Attributes</vt:lpstr>
      <vt:lpstr>Cardinality is defined by business rules</vt:lpstr>
      <vt:lpstr>A scenario: The auto repair shop</vt:lpstr>
      <vt:lpstr>Solution: Entities</vt:lpstr>
      <vt:lpstr>Solution: EDR</vt:lpstr>
      <vt:lpstr>Normalization</vt:lpstr>
      <vt:lpstr>Normalizing your ER Model</vt:lpstr>
      <vt:lpstr>Normalizing your ER Model</vt:lpstr>
      <vt:lpstr>Summary of ERD</vt:lpstr>
      <vt:lpstr>PowerPoint Presentation</vt:lpstr>
      <vt:lpstr>Drawing ERD With ERDPlus: A Checklist</vt:lpstr>
      <vt:lpstr>Time for our 2nd ICA!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MIS2502: Data Analytics Relational Data Modeling</dc:title>
  <dc:creator>Zhe Deng</dc:creator>
  <cp:lastModifiedBy>Zhe Deng</cp:lastModifiedBy>
  <cp:revision>21</cp:revision>
  <dcterms:created xsi:type="dcterms:W3CDTF">2019-01-17T02:49:02Z</dcterms:created>
  <dcterms:modified xsi:type="dcterms:W3CDTF">2019-01-21T04:30:53Z</dcterms:modified>
</cp:coreProperties>
</file>