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7" r:id="rId2"/>
    <p:sldId id="358" r:id="rId3"/>
    <p:sldId id="400" r:id="rId4"/>
    <p:sldId id="401" r:id="rId5"/>
    <p:sldId id="335" r:id="rId6"/>
    <p:sldId id="359" r:id="rId7"/>
    <p:sldId id="336" r:id="rId8"/>
    <p:sldId id="360" r:id="rId9"/>
    <p:sldId id="361" r:id="rId10"/>
    <p:sldId id="339" r:id="rId11"/>
    <p:sldId id="340" r:id="rId12"/>
    <p:sldId id="362" r:id="rId13"/>
    <p:sldId id="363" r:id="rId14"/>
    <p:sldId id="364" r:id="rId15"/>
    <p:sldId id="365" r:id="rId16"/>
    <p:sldId id="366" r:id="rId17"/>
    <p:sldId id="347" r:id="rId18"/>
    <p:sldId id="353" r:id="rId19"/>
    <p:sldId id="367" r:id="rId20"/>
    <p:sldId id="349" r:id="rId21"/>
    <p:sldId id="350" r:id="rId22"/>
    <p:sldId id="355" r:id="rId23"/>
    <p:sldId id="356" r:id="rId24"/>
    <p:sldId id="351" r:id="rId25"/>
    <p:sldId id="3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545A9-A390-4E7B-8BB1-FD1878A0AD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38AA6-3C62-4DE8-B536-C7404406AC97}">
      <dgm:prSet phldrT="[Text]" custT="1"/>
      <dgm:spPr/>
      <dgm:t>
        <a:bodyPr/>
        <a:lstStyle/>
        <a:p>
          <a:r>
            <a:rPr lang="en-US" sz="2400" dirty="0"/>
            <a:t>It returns the MIN(price): $1.29</a:t>
          </a:r>
        </a:p>
      </dgm:t>
    </dgm:pt>
    <dgm:pt modelId="{4D2B22F2-3E4A-462A-80F3-A730DE975638}" type="parTrans" cxnId="{16AFA1B2-E1CF-4959-BC8F-1A9B1ED381B0}">
      <dgm:prSet/>
      <dgm:spPr/>
      <dgm:t>
        <a:bodyPr/>
        <a:lstStyle/>
        <a:p>
          <a:endParaRPr lang="en-US" sz="1400"/>
        </a:p>
      </dgm:t>
    </dgm:pt>
    <dgm:pt modelId="{DDAEBA82-479E-43B5-BC98-5C2455E5B62C}" type="sibTrans" cxnId="{16AFA1B2-E1CF-4959-BC8F-1A9B1ED381B0}">
      <dgm:prSet/>
      <dgm:spPr/>
      <dgm:t>
        <a:bodyPr/>
        <a:lstStyle/>
        <a:p>
          <a:endParaRPr lang="en-US" sz="1400"/>
        </a:p>
      </dgm:t>
    </dgm:pt>
    <dgm:pt modelId="{F3BB0080-B6FF-49B0-B9A3-CD35814F985C}">
      <dgm:prSet phldrT="[Text]" custT="1"/>
      <dgm:spPr/>
      <dgm:t>
        <a:bodyPr/>
        <a:lstStyle/>
        <a:p>
          <a:r>
            <a:rPr lang="en-US" sz="2400" dirty="0"/>
            <a:t>MIN() will always return only one row</a:t>
          </a:r>
        </a:p>
      </dgm:t>
    </dgm:pt>
    <dgm:pt modelId="{D346BD07-A78E-46E5-96C0-D89E25ABC3EF}" type="parTrans" cxnId="{9EC4804F-A409-4F1D-A7E4-E194778C8371}">
      <dgm:prSet/>
      <dgm:spPr/>
      <dgm:t>
        <a:bodyPr/>
        <a:lstStyle/>
        <a:p>
          <a:endParaRPr lang="en-US" sz="1400"/>
        </a:p>
      </dgm:t>
    </dgm:pt>
    <dgm:pt modelId="{B1CE3100-59EC-4EE2-B1E6-4651475E0797}" type="sibTrans" cxnId="{9EC4804F-A409-4F1D-A7E4-E194778C8371}">
      <dgm:prSet/>
      <dgm:spPr/>
      <dgm:t>
        <a:bodyPr/>
        <a:lstStyle/>
        <a:p>
          <a:endParaRPr lang="en-US" sz="1400"/>
        </a:p>
      </dgm:t>
    </dgm:pt>
    <dgm:pt modelId="{9036ECFF-6CC4-4FFA-A635-76406AAE8854}">
      <dgm:prSet phldrT="[Text]" custT="1"/>
      <dgm:spPr/>
      <dgm:t>
        <a:bodyPr/>
        <a:lstStyle/>
        <a:p>
          <a:r>
            <a:rPr lang="en-US" sz="2400" dirty="0"/>
            <a:t>So for </a:t>
          </a:r>
          <a:r>
            <a:rPr lang="en-US" sz="2400" dirty="0" err="1"/>
            <a:t>ProductName</a:t>
          </a:r>
          <a:r>
            <a:rPr lang="en-US" sz="2400" dirty="0"/>
            <a:t>, it chooses the first row in the Product column, i.e., Cheerios</a:t>
          </a:r>
        </a:p>
      </dgm:t>
    </dgm:pt>
    <dgm:pt modelId="{69339A45-E966-45A1-8677-88977AB780A5}" type="parTrans" cxnId="{8F214A4F-E4D5-465C-963D-2E01539F4F5E}">
      <dgm:prSet/>
      <dgm:spPr/>
      <dgm:t>
        <a:bodyPr/>
        <a:lstStyle/>
        <a:p>
          <a:endParaRPr lang="en-US" sz="1400"/>
        </a:p>
      </dgm:t>
    </dgm:pt>
    <dgm:pt modelId="{27DBC5BB-787B-4F8E-847F-412AA221D154}" type="sibTrans" cxnId="{8F214A4F-E4D5-465C-963D-2E01539F4F5E}">
      <dgm:prSet/>
      <dgm:spPr/>
      <dgm:t>
        <a:bodyPr/>
        <a:lstStyle/>
        <a:p>
          <a:endParaRPr lang="en-US" sz="1400"/>
        </a:p>
      </dgm:t>
    </dgm:pt>
    <dgm:pt modelId="{7249AED0-7750-4498-B6E0-A11299B89771}" type="pres">
      <dgm:prSet presAssocID="{83D545A9-A390-4E7B-8BB1-FD1878A0AD7E}" presName="linear" presStyleCnt="0">
        <dgm:presLayoutVars>
          <dgm:animLvl val="lvl"/>
          <dgm:resizeHandles val="exact"/>
        </dgm:presLayoutVars>
      </dgm:prSet>
      <dgm:spPr/>
    </dgm:pt>
    <dgm:pt modelId="{5A2DFCCD-344C-436B-BFE1-7CD56106334E}" type="pres">
      <dgm:prSet presAssocID="{42838AA6-3C62-4DE8-B536-C7404406AC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58F443-EE0A-448A-B085-16533DD94E9B}" type="pres">
      <dgm:prSet presAssocID="{DDAEBA82-479E-43B5-BC98-5C2455E5B62C}" presName="spacer" presStyleCnt="0"/>
      <dgm:spPr/>
    </dgm:pt>
    <dgm:pt modelId="{008E00B6-5812-493A-AE09-66EB203689C1}" type="pres">
      <dgm:prSet presAssocID="{F3BB0080-B6FF-49B0-B9A3-CD35814F98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4F0EA6-4206-41D9-8E54-2C2AE61F2341}" type="pres">
      <dgm:prSet presAssocID="{B1CE3100-59EC-4EE2-B1E6-4651475E0797}" presName="spacer" presStyleCnt="0"/>
      <dgm:spPr/>
    </dgm:pt>
    <dgm:pt modelId="{CB79ECB2-99FA-4BF3-9391-A7C88F98B843}" type="pres">
      <dgm:prSet presAssocID="{9036ECFF-6CC4-4FFA-A635-76406AAE88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BD3B5E-CFE3-4F35-B31D-C3D7059AE6FC}" type="presOf" srcId="{42838AA6-3C62-4DE8-B536-C7404406AC97}" destId="{5A2DFCCD-344C-436B-BFE1-7CD56106334E}" srcOrd="0" destOrd="0" presId="urn:microsoft.com/office/officeart/2005/8/layout/vList2"/>
    <dgm:cxn modelId="{8F214A4F-E4D5-465C-963D-2E01539F4F5E}" srcId="{83D545A9-A390-4E7B-8BB1-FD1878A0AD7E}" destId="{9036ECFF-6CC4-4FFA-A635-76406AAE8854}" srcOrd="2" destOrd="0" parTransId="{69339A45-E966-45A1-8677-88977AB780A5}" sibTransId="{27DBC5BB-787B-4F8E-847F-412AA221D154}"/>
    <dgm:cxn modelId="{9EC4804F-A409-4F1D-A7E4-E194778C8371}" srcId="{83D545A9-A390-4E7B-8BB1-FD1878A0AD7E}" destId="{F3BB0080-B6FF-49B0-B9A3-CD35814F985C}" srcOrd="1" destOrd="0" parTransId="{D346BD07-A78E-46E5-96C0-D89E25ABC3EF}" sibTransId="{B1CE3100-59EC-4EE2-B1E6-4651475E0797}"/>
    <dgm:cxn modelId="{0949A6A2-BE6F-481B-9B31-4BFD903D375B}" type="presOf" srcId="{9036ECFF-6CC4-4FFA-A635-76406AAE8854}" destId="{CB79ECB2-99FA-4BF3-9391-A7C88F98B843}" srcOrd="0" destOrd="0" presId="urn:microsoft.com/office/officeart/2005/8/layout/vList2"/>
    <dgm:cxn modelId="{16AFA1B2-E1CF-4959-BC8F-1A9B1ED381B0}" srcId="{83D545A9-A390-4E7B-8BB1-FD1878A0AD7E}" destId="{42838AA6-3C62-4DE8-B536-C7404406AC97}" srcOrd="0" destOrd="0" parTransId="{4D2B22F2-3E4A-462A-80F3-A730DE975638}" sibTransId="{DDAEBA82-479E-43B5-BC98-5C2455E5B62C}"/>
    <dgm:cxn modelId="{F9C1BBC8-83A7-4762-A6C9-B66BDFD0A227}" type="presOf" srcId="{83D545A9-A390-4E7B-8BB1-FD1878A0AD7E}" destId="{7249AED0-7750-4498-B6E0-A11299B89771}" srcOrd="0" destOrd="0" presId="urn:microsoft.com/office/officeart/2005/8/layout/vList2"/>
    <dgm:cxn modelId="{0CC339FB-9C2C-461D-A860-C2E09B93AAA1}" type="presOf" srcId="{F3BB0080-B6FF-49B0-B9A3-CD35814F985C}" destId="{008E00B6-5812-493A-AE09-66EB203689C1}" srcOrd="0" destOrd="0" presId="urn:microsoft.com/office/officeart/2005/8/layout/vList2"/>
    <dgm:cxn modelId="{A8E70D85-B587-4B4C-82AB-5036C833F16C}" type="presParOf" srcId="{7249AED0-7750-4498-B6E0-A11299B89771}" destId="{5A2DFCCD-344C-436B-BFE1-7CD56106334E}" srcOrd="0" destOrd="0" presId="urn:microsoft.com/office/officeart/2005/8/layout/vList2"/>
    <dgm:cxn modelId="{EE03978E-82DA-4FE2-80A2-044C5B4A8959}" type="presParOf" srcId="{7249AED0-7750-4498-B6E0-A11299B89771}" destId="{D358F443-EE0A-448A-B085-16533DD94E9B}" srcOrd="1" destOrd="0" presId="urn:microsoft.com/office/officeart/2005/8/layout/vList2"/>
    <dgm:cxn modelId="{CB3F4CD1-C6D6-4B70-AB23-F57C1B74EC06}" type="presParOf" srcId="{7249AED0-7750-4498-B6E0-A11299B89771}" destId="{008E00B6-5812-493A-AE09-66EB203689C1}" srcOrd="2" destOrd="0" presId="urn:microsoft.com/office/officeart/2005/8/layout/vList2"/>
    <dgm:cxn modelId="{3F8DF547-7BDA-4F73-8DC5-6B9CE10D379C}" type="presParOf" srcId="{7249AED0-7750-4498-B6E0-A11299B89771}" destId="{7A4F0EA6-4206-41D9-8E54-2C2AE61F2341}" srcOrd="3" destOrd="0" presId="urn:microsoft.com/office/officeart/2005/8/layout/vList2"/>
    <dgm:cxn modelId="{EEF90101-88C4-41DD-9B67-9D0122F89723}" type="presParOf" srcId="{7249AED0-7750-4498-B6E0-A11299B89771}" destId="{CB79ECB2-99FA-4BF3-9391-A7C88F98B8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57616-AD18-4238-A0A9-296B6A6E3F3B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C1C3EA-607C-4DD2-A0EF-62972540BF82}">
      <dgm:prSet phldrT="[Text]" custT="1"/>
      <dgm:spPr/>
      <dgm:t>
        <a:bodyPr/>
        <a:lstStyle/>
        <a:p>
          <a:r>
            <a:rPr lang="en-US" sz="2400" dirty="0"/>
            <a:t>Step 1: Execute what is in the parentheses to find the lowest price  </a:t>
          </a:r>
        </a:p>
      </dgm:t>
    </dgm:pt>
    <dgm:pt modelId="{CD61C597-145B-4DC4-9901-86AFB00F813E}" type="parTrans" cxnId="{5A1CF8BC-1206-4BCB-B36E-FFB00F6287EF}">
      <dgm:prSet/>
      <dgm:spPr/>
      <dgm:t>
        <a:bodyPr/>
        <a:lstStyle/>
        <a:p>
          <a:endParaRPr lang="en-US" sz="2400"/>
        </a:p>
      </dgm:t>
    </dgm:pt>
    <dgm:pt modelId="{FC2D9DC3-B2BE-4FE2-9324-7E4EEBB7401B}" type="sibTrans" cxnId="{5A1CF8BC-1206-4BCB-B36E-FFB00F6287EF}">
      <dgm:prSet custT="1"/>
      <dgm:spPr/>
      <dgm:t>
        <a:bodyPr/>
        <a:lstStyle/>
        <a:p>
          <a:endParaRPr lang="en-US" sz="3200"/>
        </a:p>
      </dgm:t>
    </dgm:pt>
    <dgm:pt modelId="{A89A746B-66E0-4890-8AE0-B137C83C3310}">
      <dgm:prSet phldrT="[Text]" custT="1"/>
      <dgm:spPr/>
      <dgm:t>
        <a:bodyPr/>
        <a:lstStyle/>
        <a:p>
          <a:r>
            <a:rPr lang="en-US" sz="2400" dirty="0"/>
            <a:t>Step 2: Plug the lowest price into the main query, and execute the main query </a:t>
          </a:r>
          <a:endParaRPr lang="en-US" sz="2400" b="0" dirty="0"/>
        </a:p>
      </dgm:t>
    </dgm:pt>
    <dgm:pt modelId="{98BDAF38-538C-4872-98CB-CE0F31DC4421}" type="sibTrans" cxnId="{E7881124-6E67-47F8-AEA8-E889487072C7}">
      <dgm:prSet custT="1"/>
      <dgm:spPr/>
      <dgm:t>
        <a:bodyPr/>
        <a:lstStyle/>
        <a:p>
          <a:endParaRPr lang="en-US" sz="3200"/>
        </a:p>
      </dgm:t>
    </dgm:pt>
    <dgm:pt modelId="{3FA023B7-6BCA-4EAF-9A71-4B8FA14E52F9}" type="parTrans" cxnId="{E7881124-6E67-47F8-AEA8-E889487072C7}">
      <dgm:prSet/>
      <dgm:spPr/>
      <dgm:t>
        <a:bodyPr/>
        <a:lstStyle/>
        <a:p>
          <a:endParaRPr lang="en-US" sz="2400"/>
        </a:p>
      </dgm:t>
    </dgm:pt>
    <dgm:pt modelId="{A962EB1E-7D40-48FD-A057-D490B613D701}" type="pres">
      <dgm:prSet presAssocID="{54557616-AD18-4238-A0A9-296B6A6E3F3B}" presName="outerComposite" presStyleCnt="0">
        <dgm:presLayoutVars>
          <dgm:chMax val="5"/>
          <dgm:dir/>
          <dgm:resizeHandles val="exact"/>
        </dgm:presLayoutVars>
      </dgm:prSet>
      <dgm:spPr/>
    </dgm:pt>
    <dgm:pt modelId="{43334472-67EB-4346-8AF2-7624AF2B3B88}" type="pres">
      <dgm:prSet presAssocID="{54557616-AD18-4238-A0A9-296B6A6E3F3B}" presName="dummyMaxCanvas" presStyleCnt="0">
        <dgm:presLayoutVars/>
      </dgm:prSet>
      <dgm:spPr/>
    </dgm:pt>
    <dgm:pt modelId="{305C28D7-1A77-409C-9B94-52DF896D326E}" type="pres">
      <dgm:prSet presAssocID="{54557616-AD18-4238-A0A9-296B6A6E3F3B}" presName="TwoNodes_1" presStyleLbl="node1" presStyleIdx="0" presStyleCnt="2">
        <dgm:presLayoutVars>
          <dgm:bulletEnabled val="1"/>
        </dgm:presLayoutVars>
      </dgm:prSet>
      <dgm:spPr/>
    </dgm:pt>
    <dgm:pt modelId="{FB1CFA96-4208-4D8B-9B4B-69EB4AD934BA}" type="pres">
      <dgm:prSet presAssocID="{54557616-AD18-4238-A0A9-296B6A6E3F3B}" presName="TwoNodes_2" presStyleLbl="node1" presStyleIdx="1" presStyleCnt="2" custLinFactNeighborX="-18801" custLinFactNeighborY="474">
        <dgm:presLayoutVars>
          <dgm:bulletEnabled val="1"/>
        </dgm:presLayoutVars>
      </dgm:prSet>
      <dgm:spPr/>
    </dgm:pt>
    <dgm:pt modelId="{98C1990C-9819-4F4E-B5CB-CD4A70869119}" type="pres">
      <dgm:prSet presAssocID="{54557616-AD18-4238-A0A9-296B6A6E3F3B}" presName="TwoConn_1-2" presStyleLbl="fgAccFollowNode1" presStyleIdx="0" presStyleCnt="1">
        <dgm:presLayoutVars>
          <dgm:bulletEnabled val="1"/>
        </dgm:presLayoutVars>
      </dgm:prSet>
      <dgm:spPr/>
    </dgm:pt>
    <dgm:pt modelId="{BBF8ACBD-6B9B-4E23-A2CD-77D3403985D7}" type="pres">
      <dgm:prSet presAssocID="{54557616-AD18-4238-A0A9-296B6A6E3F3B}" presName="TwoNodes_1_text" presStyleLbl="node1" presStyleIdx="1" presStyleCnt="2">
        <dgm:presLayoutVars>
          <dgm:bulletEnabled val="1"/>
        </dgm:presLayoutVars>
      </dgm:prSet>
      <dgm:spPr/>
    </dgm:pt>
    <dgm:pt modelId="{4F20AB3A-DD9F-4721-8E44-122316B724B2}" type="pres">
      <dgm:prSet presAssocID="{54557616-AD18-4238-A0A9-296B6A6E3F3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7881124-6E67-47F8-AEA8-E889487072C7}" srcId="{54557616-AD18-4238-A0A9-296B6A6E3F3B}" destId="{A89A746B-66E0-4890-8AE0-B137C83C3310}" srcOrd="1" destOrd="0" parTransId="{3FA023B7-6BCA-4EAF-9A71-4B8FA14E52F9}" sibTransId="{98BDAF38-538C-4872-98CB-CE0F31DC4421}"/>
    <dgm:cxn modelId="{18B70C35-364C-42C0-AE6A-A150B064D118}" type="presOf" srcId="{A89A746B-66E0-4890-8AE0-B137C83C3310}" destId="{4F20AB3A-DD9F-4721-8E44-122316B724B2}" srcOrd="1" destOrd="0" presId="urn:microsoft.com/office/officeart/2005/8/layout/vProcess5"/>
    <dgm:cxn modelId="{364FF865-E6F0-498C-92CC-1F7B7A8FEBEC}" type="presOf" srcId="{FC2D9DC3-B2BE-4FE2-9324-7E4EEBB7401B}" destId="{98C1990C-9819-4F4E-B5CB-CD4A70869119}" srcOrd="0" destOrd="0" presId="urn:microsoft.com/office/officeart/2005/8/layout/vProcess5"/>
    <dgm:cxn modelId="{AF938959-6030-41F3-B731-A29C95ADCF20}" type="presOf" srcId="{E9C1C3EA-607C-4DD2-A0EF-62972540BF82}" destId="{BBF8ACBD-6B9B-4E23-A2CD-77D3403985D7}" srcOrd="1" destOrd="0" presId="urn:microsoft.com/office/officeart/2005/8/layout/vProcess5"/>
    <dgm:cxn modelId="{2887C985-4B84-404B-8070-E07108C1F36F}" type="presOf" srcId="{54557616-AD18-4238-A0A9-296B6A6E3F3B}" destId="{A962EB1E-7D40-48FD-A057-D490B613D701}" srcOrd="0" destOrd="0" presId="urn:microsoft.com/office/officeart/2005/8/layout/vProcess5"/>
    <dgm:cxn modelId="{5A1CF8BC-1206-4BCB-B36E-FFB00F6287EF}" srcId="{54557616-AD18-4238-A0A9-296B6A6E3F3B}" destId="{E9C1C3EA-607C-4DD2-A0EF-62972540BF82}" srcOrd="0" destOrd="0" parTransId="{CD61C597-145B-4DC4-9901-86AFB00F813E}" sibTransId="{FC2D9DC3-B2BE-4FE2-9324-7E4EEBB7401B}"/>
    <dgm:cxn modelId="{15DEE9D1-F3A5-4FF3-8E4E-0E5F8F44970D}" type="presOf" srcId="{E9C1C3EA-607C-4DD2-A0EF-62972540BF82}" destId="{305C28D7-1A77-409C-9B94-52DF896D326E}" srcOrd="0" destOrd="0" presId="urn:microsoft.com/office/officeart/2005/8/layout/vProcess5"/>
    <dgm:cxn modelId="{6C9F97D9-E86C-4076-8F0E-B2A10B4DC738}" type="presOf" srcId="{A89A746B-66E0-4890-8AE0-B137C83C3310}" destId="{FB1CFA96-4208-4D8B-9B4B-69EB4AD934BA}" srcOrd="0" destOrd="0" presId="urn:microsoft.com/office/officeart/2005/8/layout/vProcess5"/>
    <dgm:cxn modelId="{77926D67-25F4-4D03-ACBD-FC144A6A9AEB}" type="presParOf" srcId="{A962EB1E-7D40-48FD-A057-D490B613D701}" destId="{43334472-67EB-4346-8AF2-7624AF2B3B88}" srcOrd="0" destOrd="0" presId="urn:microsoft.com/office/officeart/2005/8/layout/vProcess5"/>
    <dgm:cxn modelId="{0A1FC4C8-AA4F-4C9B-A115-721FC6CB47A4}" type="presParOf" srcId="{A962EB1E-7D40-48FD-A057-D490B613D701}" destId="{305C28D7-1A77-409C-9B94-52DF896D326E}" srcOrd="1" destOrd="0" presId="urn:microsoft.com/office/officeart/2005/8/layout/vProcess5"/>
    <dgm:cxn modelId="{682CE9E4-5C53-4513-B0A5-92E71D13A6D5}" type="presParOf" srcId="{A962EB1E-7D40-48FD-A057-D490B613D701}" destId="{FB1CFA96-4208-4D8B-9B4B-69EB4AD934BA}" srcOrd="2" destOrd="0" presId="urn:microsoft.com/office/officeart/2005/8/layout/vProcess5"/>
    <dgm:cxn modelId="{BF8E52B2-AFA2-4200-9EFF-F9F32DC31192}" type="presParOf" srcId="{A962EB1E-7D40-48FD-A057-D490B613D701}" destId="{98C1990C-9819-4F4E-B5CB-CD4A70869119}" srcOrd="3" destOrd="0" presId="urn:microsoft.com/office/officeart/2005/8/layout/vProcess5"/>
    <dgm:cxn modelId="{563F9D90-994B-4A55-AAC4-B92E2E806C3C}" type="presParOf" srcId="{A962EB1E-7D40-48FD-A057-D490B613D701}" destId="{BBF8ACBD-6B9B-4E23-A2CD-77D3403985D7}" srcOrd="4" destOrd="0" presId="urn:microsoft.com/office/officeart/2005/8/layout/vProcess5"/>
    <dgm:cxn modelId="{894D05AD-58C0-4EE7-9C03-FC74DD6FAA5E}" type="presParOf" srcId="{A962EB1E-7D40-48FD-A057-D490B613D701}" destId="{4F20AB3A-DD9F-4721-8E44-122316B724B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DFCCD-344C-436B-BFE1-7CD56106334E}">
      <dsp:nvSpPr>
        <dsp:cNvPr id="0" name=""/>
        <dsp:cNvSpPr/>
      </dsp:nvSpPr>
      <dsp:spPr>
        <a:xfrm>
          <a:off x="0" y="2891"/>
          <a:ext cx="4816433" cy="1316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returns the MIN(price): $1.29</a:t>
          </a:r>
        </a:p>
      </dsp:txBody>
      <dsp:txXfrm>
        <a:off x="64254" y="67145"/>
        <a:ext cx="4687925" cy="1187751"/>
      </dsp:txXfrm>
    </dsp:sp>
    <dsp:sp modelId="{008E00B6-5812-493A-AE09-66EB203689C1}">
      <dsp:nvSpPr>
        <dsp:cNvPr id="0" name=""/>
        <dsp:cNvSpPr/>
      </dsp:nvSpPr>
      <dsp:spPr>
        <a:xfrm>
          <a:off x="0" y="1373870"/>
          <a:ext cx="4816433" cy="1316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MIN() will always return only one row</a:t>
          </a:r>
        </a:p>
      </dsp:txBody>
      <dsp:txXfrm>
        <a:off x="64254" y="1438124"/>
        <a:ext cx="4687925" cy="1187751"/>
      </dsp:txXfrm>
    </dsp:sp>
    <dsp:sp modelId="{CB79ECB2-99FA-4BF3-9391-A7C88F98B843}">
      <dsp:nvSpPr>
        <dsp:cNvPr id="0" name=""/>
        <dsp:cNvSpPr/>
      </dsp:nvSpPr>
      <dsp:spPr>
        <a:xfrm>
          <a:off x="0" y="2744849"/>
          <a:ext cx="4816433" cy="1316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 for </a:t>
          </a:r>
          <a:r>
            <a:rPr lang="en-US" sz="2400" kern="1200" dirty="0" err="1"/>
            <a:t>ProductName</a:t>
          </a:r>
          <a:r>
            <a:rPr lang="en-US" sz="2400" kern="1200" dirty="0"/>
            <a:t>, it chooses the first row in the Product column, i.e., Cheerios</a:t>
          </a:r>
        </a:p>
      </dsp:txBody>
      <dsp:txXfrm>
        <a:off x="64254" y="2809103"/>
        <a:ext cx="4687925" cy="1187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C28D7-1A77-409C-9B94-52DF896D326E}">
      <dsp:nvSpPr>
        <dsp:cNvPr id="0" name=""/>
        <dsp:cNvSpPr/>
      </dsp:nvSpPr>
      <dsp:spPr>
        <a:xfrm>
          <a:off x="0" y="0"/>
          <a:ext cx="5437580" cy="113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1: Execute what is in the parentheses to find the lowest price  </a:t>
          </a:r>
        </a:p>
      </dsp:txBody>
      <dsp:txXfrm>
        <a:off x="33143" y="33143"/>
        <a:ext cx="4268013" cy="1065284"/>
      </dsp:txXfrm>
    </dsp:sp>
    <dsp:sp modelId="{FB1CFA96-4208-4D8B-9B4B-69EB4AD934BA}">
      <dsp:nvSpPr>
        <dsp:cNvPr id="0" name=""/>
        <dsp:cNvSpPr/>
      </dsp:nvSpPr>
      <dsp:spPr>
        <a:xfrm>
          <a:off x="0" y="1383029"/>
          <a:ext cx="5437580" cy="113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2: Plug the lowest price into the main query, and execute the main query </a:t>
          </a:r>
          <a:endParaRPr lang="en-US" sz="2400" b="0" kern="1200" dirty="0"/>
        </a:p>
      </dsp:txBody>
      <dsp:txXfrm>
        <a:off x="33143" y="1416172"/>
        <a:ext cx="3676200" cy="1065284"/>
      </dsp:txXfrm>
    </dsp:sp>
    <dsp:sp modelId="{98C1990C-9819-4F4E-B5CB-CD4A70869119}">
      <dsp:nvSpPr>
        <dsp:cNvPr id="0" name=""/>
        <dsp:cNvSpPr/>
      </dsp:nvSpPr>
      <dsp:spPr>
        <a:xfrm>
          <a:off x="4702059" y="889539"/>
          <a:ext cx="735520" cy="7355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867551" y="889539"/>
        <a:ext cx="404536" cy="55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72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7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99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8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55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75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2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9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5" y="2514595"/>
            <a:ext cx="7718119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SQL – Getting Information Out of a Database</a:t>
            </a:r>
            <a:b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 2: Advanced Queries</a:t>
            </a:r>
            <a:endParaRPr lang="en-US" sz="4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49"/>
          </a:xfrm>
        </p:spPr>
        <p:txBody>
          <a:bodyPr/>
          <a:lstStyle/>
          <a:p>
            <a:r>
              <a:rPr lang="en-US" b="1" dirty="0"/>
              <a:t>Now there are endless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38400"/>
            <a:ext cx="10515599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SELECT </a:t>
            </a:r>
            <a:r>
              <a:rPr lang="en-US" sz="2200" b="1" dirty="0">
                <a:solidFill>
                  <a:srgbClr val="FF0000"/>
                </a:solidFill>
              </a:rPr>
              <a:t>SUM(</a:t>
            </a:r>
            <a:r>
              <a:rPr lang="en-US" sz="2200" b="1" dirty="0" err="1">
                <a:solidFill>
                  <a:srgbClr val="FF0000"/>
                </a:solidFill>
              </a:rPr>
              <a:t>Product.Price</a:t>
            </a:r>
            <a:r>
              <a:rPr lang="en-US" sz="2200" b="1" dirty="0">
                <a:solidFill>
                  <a:srgbClr val="FF0000"/>
                </a:solidFill>
              </a:rPr>
              <a:t>*</a:t>
            </a:r>
            <a:r>
              <a:rPr lang="en-US" sz="2200" b="1" dirty="0" err="1">
                <a:solidFill>
                  <a:srgbClr val="FF0000"/>
                </a:solidFill>
              </a:rPr>
              <a:t>OrderProduct.Quantity</a:t>
            </a:r>
            <a:r>
              <a:rPr lang="en-US" sz="22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/>
              <a:t>FROM </a:t>
            </a:r>
            <a:r>
              <a:rPr lang="en-US" sz="2200" dirty="0" err="1"/>
              <a:t>orderdb.Customer</a:t>
            </a:r>
            <a:r>
              <a:rPr lang="en-US" sz="2200" dirty="0"/>
              <a:t>, </a:t>
            </a:r>
            <a:r>
              <a:rPr lang="en-US" sz="2200" dirty="0" err="1"/>
              <a:t>orderdb</a:t>
            </a:r>
            <a:r>
              <a:rPr lang="en-US" sz="2200" dirty="0"/>
              <a:t>.`Order`, </a:t>
            </a:r>
            <a:r>
              <a:rPr lang="en-US" sz="2200" dirty="0" err="1"/>
              <a:t>orderdb.Product</a:t>
            </a:r>
            <a:r>
              <a:rPr lang="en-US" sz="2200" dirty="0"/>
              <a:t>, </a:t>
            </a:r>
            <a:r>
              <a:rPr lang="en-US" sz="2200" dirty="0" err="1"/>
              <a:t>orderdb.OrderProduct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WHERE </a:t>
            </a:r>
            <a:r>
              <a:rPr lang="en-US" sz="2200" dirty="0" err="1"/>
              <a:t>Customer.CustomerID</a:t>
            </a:r>
            <a:r>
              <a:rPr lang="en-US" sz="2200" dirty="0"/>
              <a:t>=`Order`.</a:t>
            </a:r>
            <a:r>
              <a:rPr lang="en-US" sz="2200" dirty="0" err="1"/>
              <a:t>CustomerID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      AND `Order`.</a:t>
            </a:r>
            <a:r>
              <a:rPr lang="en-US" sz="2200" dirty="0" err="1"/>
              <a:t>OrderNumber</a:t>
            </a:r>
            <a:r>
              <a:rPr lang="en-US" sz="2200" dirty="0"/>
              <a:t>=</a:t>
            </a:r>
            <a:r>
              <a:rPr lang="en-US" sz="2200" dirty="0" err="1"/>
              <a:t>OrderProduct.OrderNumber</a:t>
            </a:r>
            <a:br>
              <a:rPr lang="en-US" sz="2200" dirty="0"/>
            </a:br>
            <a:r>
              <a:rPr lang="en-US" sz="2200" dirty="0"/>
              <a:t>      AND </a:t>
            </a:r>
            <a:r>
              <a:rPr lang="en-US" sz="2200" dirty="0" err="1"/>
              <a:t>Product.ProductID</a:t>
            </a:r>
            <a:r>
              <a:rPr lang="en-US" sz="2200" dirty="0"/>
              <a:t>=</a:t>
            </a:r>
            <a:r>
              <a:rPr lang="en-US" sz="2200" dirty="0" err="1"/>
              <a:t>OrderProduct.ProductID</a:t>
            </a:r>
            <a:br>
              <a:rPr lang="en-US" sz="2200" dirty="0"/>
            </a:br>
            <a:r>
              <a:rPr lang="en-US" sz="2200" dirty="0"/>
              <a:t>      </a:t>
            </a:r>
            <a:r>
              <a:rPr lang="en-US" sz="2200" b="1" dirty="0">
                <a:solidFill>
                  <a:srgbClr val="FF0000"/>
                </a:solidFill>
              </a:rPr>
              <a:t>AND </a:t>
            </a:r>
            <a:r>
              <a:rPr lang="en-US" sz="2200" b="1" dirty="0" err="1">
                <a:solidFill>
                  <a:srgbClr val="FF0000"/>
                </a:solidFill>
              </a:rPr>
              <a:t>Customer.CustomerID</a:t>
            </a:r>
            <a:r>
              <a:rPr lang="en-US" sz="2200" b="1" dirty="0">
                <a:solidFill>
                  <a:srgbClr val="FF0000"/>
                </a:solidFill>
              </a:rPr>
              <a:t>=1001</a:t>
            </a:r>
            <a:r>
              <a:rPr lang="en-US" sz="2200" b="1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Answer:</a:t>
            </a: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98611"/>
              </p:ext>
            </p:extLst>
          </p:nvPr>
        </p:nvGraphicFramePr>
        <p:xfrm>
          <a:off x="2364463" y="5137517"/>
          <a:ext cx="1066800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346">
                <a:tc>
                  <a:txBody>
                    <a:bodyPr/>
                    <a:lstStyle/>
                    <a:p>
                      <a:r>
                        <a:rPr lang="en-US" sz="2400" dirty="0"/>
                        <a:t>23.81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5998" y="4718417"/>
            <a:ext cx="4876800" cy="1295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You could have also said </a:t>
            </a:r>
            <a:r>
              <a:rPr lang="en-US" sz="2100" dirty="0" err="1"/>
              <a:t>Customer.LastName</a:t>
            </a:r>
            <a:r>
              <a:rPr lang="en-US" sz="2100" dirty="0"/>
              <a:t>=‘House’, but it’s better to use the unique identifier.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7863" y="1367074"/>
            <a:ext cx="62484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Question: What is the total cost (prices) of all products bought by the customer “Greg House”?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73A40-F5AA-4FFF-A27E-8B47ECDDF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E524C5E-B2BC-4960-A244-DFBBBE89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4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365125"/>
            <a:ext cx="8229600" cy="741362"/>
          </a:xfrm>
        </p:spPr>
        <p:txBody>
          <a:bodyPr/>
          <a:lstStyle/>
          <a:p>
            <a:r>
              <a:rPr lang="en-US" b="1" dirty="0"/>
              <a:t>What’s with the SUM()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219201"/>
            <a:ext cx="10772775" cy="3181349"/>
          </a:xfrm>
        </p:spPr>
        <p:txBody>
          <a:bodyPr>
            <a:normAutofit/>
          </a:bodyPr>
          <a:lstStyle/>
          <a:p>
            <a:r>
              <a:rPr lang="en-US" dirty="0"/>
              <a:t>Notice that we’ve introduced something new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FF0000"/>
                </a:solidFill>
              </a:rPr>
              <a:t>SUM(</a:t>
            </a:r>
            <a:r>
              <a:rPr lang="en-US" b="1" dirty="0" err="1">
                <a:solidFill>
                  <a:srgbClr val="FF0000"/>
                </a:solidFill>
              </a:rPr>
              <a:t>Product.Price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OrderProduct.Quantity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r>
              <a:rPr lang="en-US" dirty="0"/>
              <a:t>This multiplies price by quantity for each returned record, and then adds them together.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rgbClr val="FF0000"/>
                </a:solidFill>
              </a:rPr>
              <a:t>can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perform arithmetic operations as long as the fields are numeric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4491040"/>
            <a:ext cx="8077200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Question: </a:t>
            </a:r>
            <a:r>
              <a:rPr lang="en-US" sz="2400" dirty="0"/>
              <a:t>What do you think would get returned if you left off the SUM() and just had</a:t>
            </a:r>
          </a:p>
          <a:p>
            <a:pPr algn="ctr"/>
            <a:r>
              <a:rPr lang="en-US" sz="2400" dirty="0"/>
              <a:t>SELECT </a:t>
            </a:r>
            <a:r>
              <a:rPr lang="en-US" sz="2400" dirty="0" err="1"/>
              <a:t>Product.Price</a:t>
            </a:r>
            <a:r>
              <a:rPr lang="en-US" sz="2400" dirty="0"/>
              <a:t> * </a:t>
            </a:r>
            <a:r>
              <a:rPr lang="en-US" sz="2400" dirty="0" err="1"/>
              <a:t>Product.Quantity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C4CF1-0F51-4A1E-907A-509B38E0C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29E40DF-A126-4497-BFF6-07974FB9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9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04825"/>
            <a:ext cx="9258300" cy="714375"/>
          </a:xfrm>
        </p:spPr>
        <p:txBody>
          <a:bodyPr>
            <a:normAutofit/>
          </a:bodyPr>
          <a:lstStyle/>
          <a:p>
            <a:r>
              <a:rPr lang="en-US" b="1" dirty="0"/>
              <a:t>Recall the LIMIT Clause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499" y="1600200"/>
            <a:ext cx="102774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could try to use LIMIT to find the least expensive product: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SELECT * FROM </a:t>
            </a:r>
            <a:r>
              <a:rPr lang="en-US" dirty="0" err="1">
                <a:solidFill>
                  <a:schemeClr val="tx2"/>
                </a:solidFill>
              </a:rPr>
              <a:t>orderdb.Product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ORDER BY Price ASC LIMIT 1;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 if there is more than one product with the lowest value for price AND we don’t know how many there are?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6C554-46E2-4463-85DF-47D8C7C3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D918901-6216-474D-9DEB-CFF7E49E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1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11" y="347556"/>
            <a:ext cx="8229600" cy="719033"/>
          </a:xfrm>
        </p:spPr>
        <p:txBody>
          <a:bodyPr/>
          <a:lstStyle/>
          <a:p>
            <a:r>
              <a:rPr lang="en-US" b="1" dirty="0"/>
              <a:t>Where MIN() alone fails us…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7711" y="1172634"/>
            <a:ext cx="916068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MIN(price)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orderdb.Product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</a:rPr>
              <a:t>BUT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MIN(price),</a:t>
            </a:r>
            <a:r>
              <a:rPr lang="en-US" dirty="0" err="1"/>
              <a:t>ProductName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orderdb.Product</a:t>
            </a:r>
            <a:r>
              <a:rPr lang="en-US" dirty="0"/>
              <a:t>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38543"/>
              </p:ext>
            </p:extLst>
          </p:nvPr>
        </p:nvGraphicFramePr>
        <p:xfrm>
          <a:off x="8203068" y="1117600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21830"/>
              </p:ext>
            </p:extLst>
          </p:nvPr>
        </p:nvGraphicFramePr>
        <p:xfrm>
          <a:off x="8203068" y="3852545"/>
          <a:ext cx="182886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109929" y="1259840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711" y="4915869"/>
            <a:ext cx="1039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2"/>
                </a:solidFill>
              </a:rPr>
              <a:t>Wait…. Cheerios’ price should be 3.99. </a:t>
            </a:r>
          </a:p>
          <a:p>
            <a:r>
              <a:rPr lang="en-US" sz="3600" i="1" dirty="0">
                <a:solidFill>
                  <a:schemeClr val="accent2"/>
                </a:solidFill>
              </a:rPr>
              <a:t>So what’s going on??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D9048-345D-4377-A35E-D051B37F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6BDA0F5-5CDE-40D4-9BE3-656779BA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4">
            <a:extLst>
              <a:ext uri="{FF2B5EF4-FFF2-40B4-BE49-F238E27FC236}">
                <a16:creationId xmlns:a16="http://schemas.microsoft.com/office/drawing/2014/main" id="{E1930E66-A109-432A-A0E3-CCD27731AA33}"/>
              </a:ext>
            </a:extLst>
          </p:cNvPr>
          <p:cNvSpPr/>
          <p:nvPr/>
        </p:nvSpPr>
        <p:spPr>
          <a:xfrm>
            <a:off x="6096000" y="3994785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26720"/>
            <a:ext cx="9105900" cy="792480"/>
          </a:xfrm>
        </p:spPr>
        <p:txBody>
          <a:bodyPr/>
          <a:lstStyle/>
          <a:p>
            <a:r>
              <a:rPr lang="en-US" b="1" dirty="0"/>
              <a:t>What’s wrong…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4900" y="1447800"/>
            <a:ext cx="89535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MIN(price),</a:t>
            </a:r>
            <a:r>
              <a:rPr lang="en-US" dirty="0" err="1"/>
              <a:t>ProductName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orderdb.Product</a:t>
            </a:r>
            <a:r>
              <a:rPr lang="en-US" dirty="0"/>
              <a:t>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45390"/>
              </p:ext>
            </p:extLst>
          </p:nvPr>
        </p:nvGraphicFramePr>
        <p:xfrm>
          <a:off x="6705536" y="2595880"/>
          <a:ext cx="3505264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ProductName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Cheerios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5102220"/>
              </p:ext>
            </p:extLst>
          </p:nvPr>
        </p:nvGraphicFramePr>
        <p:xfrm>
          <a:off x="1660502" y="2367280"/>
          <a:ext cx="48164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934136" y="3967480"/>
            <a:ext cx="3175210" cy="228600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And it will do this for any function (AVG, SUM, etc.)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B8766-9C2B-4FCE-8964-5B3EA2AF86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en-US" b="1" dirty="0"/>
              <a:t>So we need a SQL </a:t>
            </a:r>
            <a:r>
              <a:rPr lang="en-US" b="1" dirty="0" err="1"/>
              <a:t>subselect</a:t>
            </a:r>
            <a:r>
              <a:rPr lang="en-US" b="1" dirty="0"/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0"/>
            <a:ext cx="105155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It’s where you have a SELECT statement nested inside another SELECT statement!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SELECT </a:t>
            </a:r>
            <a:r>
              <a:rPr lang="en-US" b="1" dirty="0" err="1"/>
              <a:t>Price,ProductName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FROM </a:t>
            </a:r>
            <a:r>
              <a:rPr lang="en-US" b="1" dirty="0" err="1"/>
              <a:t>orderdb.Product</a:t>
            </a:r>
            <a:br>
              <a:rPr lang="en-US" b="1" dirty="0"/>
            </a:br>
            <a:r>
              <a:rPr lang="en-US" b="1" dirty="0"/>
              <a:t>WHERE Price=</a:t>
            </a:r>
            <a:r>
              <a:rPr lang="en-US" b="1" dirty="0">
                <a:solidFill>
                  <a:srgbClr val="850212"/>
                </a:solidFill>
              </a:rPr>
              <a:t>(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SELECT MIN(Price) FROM </a:t>
            </a:r>
            <a:r>
              <a:rPr lang="en-US" b="1" dirty="0" err="1">
                <a:solidFill>
                  <a:schemeClr val="accent1"/>
                </a:solidFill>
              </a:rPr>
              <a:t>orderdb.Product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</a:t>
            </a:r>
            <a:r>
              <a:rPr lang="en-US" b="1" dirty="0">
                <a:solidFill>
                  <a:srgbClr val="850212"/>
                </a:solidFill>
              </a:rPr>
              <a:t>)</a:t>
            </a:r>
            <a:r>
              <a:rPr lang="en-US" b="1" dirty="0"/>
              <a:t>; 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4381502" y="1789101"/>
            <a:ext cx="304800" cy="61722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798" y="5090693"/>
            <a:ext cx="633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</a:t>
            </a:r>
            <a:r>
              <a:rPr lang="en-US" sz="2800" b="1" dirty="0"/>
              <a:t>temporary table </a:t>
            </a:r>
            <a:r>
              <a:rPr lang="en-US" sz="2800" dirty="0"/>
              <a:t>from the database with one column and one row.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1924" y="2498724"/>
            <a:ext cx="3352800" cy="14478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Now you get all records back with that (lowest) price and avoid the quirk of the MIN() function.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F681C-383C-42B6-861F-F792F179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7B317E5-774D-463A-843A-562BEEFD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9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b="1" dirty="0"/>
              <a:t>How would SQL execute this query?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9372600" cy="1824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Price,ProductName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FROM </a:t>
            </a:r>
            <a:r>
              <a:rPr lang="en-US" b="1" dirty="0" err="1"/>
              <a:t>orderdb.Product</a:t>
            </a:r>
            <a:br>
              <a:rPr lang="en-US" b="1" dirty="0"/>
            </a:br>
            <a:r>
              <a:rPr lang="en-US" b="1" dirty="0"/>
              <a:t>WHERE Price=(</a:t>
            </a:r>
            <a:br>
              <a:rPr lang="en-US" b="1" dirty="0"/>
            </a:br>
            <a:r>
              <a:rPr lang="en-US" b="1" dirty="0"/>
              <a:t>      </a:t>
            </a:r>
            <a:r>
              <a:rPr lang="en-US" b="1" dirty="0">
                <a:solidFill>
                  <a:schemeClr val="accent1"/>
                </a:solidFill>
              </a:rPr>
              <a:t>SELECT MIN(Price) FROM </a:t>
            </a:r>
            <a:r>
              <a:rPr lang="en-US" b="1" dirty="0" err="1">
                <a:solidFill>
                  <a:schemeClr val="accent1"/>
                </a:solidFill>
              </a:rPr>
              <a:t>orderdb.Product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      ); 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22BD7B-9781-475F-92DD-40371590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637621"/>
              </p:ext>
            </p:extLst>
          </p:nvPr>
        </p:nvGraphicFramePr>
        <p:xfrm>
          <a:off x="1769021" y="3093864"/>
          <a:ext cx="6397153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40636"/>
              </p:ext>
            </p:extLst>
          </p:nvPr>
        </p:nvGraphicFramePr>
        <p:xfrm>
          <a:off x="8535907" y="3561322"/>
          <a:ext cx="1247934" cy="70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MIN(Price)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268862" y="2843914"/>
            <a:ext cx="2405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SELECT MIN(Price) </a:t>
            </a:r>
          </a:p>
          <a:p>
            <a:r>
              <a:rPr lang="en-US" b="1" dirty="0">
                <a:solidFill>
                  <a:schemeClr val="accent1"/>
                </a:solidFill>
              </a:rPr>
              <a:t>FROM </a:t>
            </a:r>
            <a:r>
              <a:rPr lang="en-US" b="1" dirty="0" err="1">
                <a:solidFill>
                  <a:schemeClr val="accent1"/>
                </a:solidFill>
              </a:rPr>
              <a:t>orderdb.Product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7899473" y="3529753"/>
            <a:ext cx="533400" cy="609600"/>
          </a:xfrm>
          <a:prstGeom prst="bent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8862" y="4559382"/>
            <a:ext cx="2909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 </a:t>
            </a:r>
            <a:r>
              <a:rPr lang="en-US" b="1" dirty="0" err="1"/>
              <a:t>Price,ProductName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FROM </a:t>
            </a:r>
            <a:r>
              <a:rPr lang="en-US" b="1" dirty="0" err="1"/>
              <a:t>orderdb.Product</a:t>
            </a:r>
            <a:br>
              <a:rPr lang="en-US" b="1" dirty="0"/>
            </a:br>
            <a:r>
              <a:rPr lang="en-US" b="1" dirty="0"/>
              <a:t>WHERE Price=</a:t>
            </a:r>
            <a:r>
              <a:rPr lang="en-US" b="1" dirty="0">
                <a:solidFill>
                  <a:schemeClr val="accent1"/>
                </a:solidFill>
              </a:rPr>
              <a:t>1.29</a:t>
            </a:r>
            <a:r>
              <a:rPr lang="en-US" b="1" dirty="0"/>
              <a:t>;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74227"/>
              </p:ext>
            </p:extLst>
          </p:nvPr>
        </p:nvGraphicFramePr>
        <p:xfrm>
          <a:off x="8172704" y="5500214"/>
          <a:ext cx="2038096" cy="70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ProductName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Bent-Up Arrow 12"/>
          <p:cNvSpPr/>
          <p:nvPr/>
        </p:nvSpPr>
        <p:spPr>
          <a:xfrm rot="5400000">
            <a:off x="7474740" y="5460408"/>
            <a:ext cx="533400" cy="609600"/>
          </a:xfrm>
          <a:prstGeom prst="bent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ED9EAC-B51A-4B8E-9317-B61F8492F1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7ABD6D0-0339-40B5-AEC8-48F47C25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Subselects</a:t>
            </a:r>
            <a:r>
              <a:rPr lang="en-US" sz="4000" b="1" dirty="0"/>
              <a:t> come in handy in other situations too…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52601"/>
            <a:ext cx="10515599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We want to get a COUNT of how many DISTINCT states there are in the table.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3800" b="1" dirty="0"/>
              <a:t>SELECT COUNT(*) </a:t>
            </a:r>
          </a:p>
          <a:p>
            <a:pPr marL="0" indent="0">
              <a:buNone/>
            </a:pPr>
            <a:r>
              <a:rPr lang="en-US" sz="3800" b="1" dirty="0"/>
              <a:t>FROM </a:t>
            </a:r>
            <a:r>
              <a:rPr lang="en-US" sz="3800" b="1" dirty="0">
                <a:solidFill>
                  <a:schemeClr val="accent1"/>
                </a:solidFill>
              </a:rPr>
              <a:t>(SELECT DISTINCT State FROM  </a:t>
            </a:r>
            <a:r>
              <a:rPr lang="en-US" sz="3800" b="1" dirty="0" err="1">
                <a:solidFill>
                  <a:schemeClr val="accent1"/>
                </a:solidFill>
              </a:rPr>
              <a:t>orderdb.Customer</a:t>
            </a:r>
            <a:r>
              <a:rPr lang="en-US" sz="3800" b="1" dirty="0">
                <a:solidFill>
                  <a:schemeClr val="accent1"/>
                </a:solidFill>
              </a:rPr>
              <a:t>) </a:t>
            </a:r>
            <a:r>
              <a:rPr lang="en-US" sz="3700" b="1" dirty="0"/>
              <a:t>AS tmp1;</a:t>
            </a:r>
          </a:p>
          <a:p>
            <a:endParaRPr lang="en-US" dirty="0"/>
          </a:p>
          <a:p>
            <a:r>
              <a:rPr lang="en-US" dirty="0"/>
              <a:t>To see how this works:</a:t>
            </a:r>
          </a:p>
          <a:p>
            <a:pPr lvl="1"/>
            <a:r>
              <a:rPr lang="en-US" dirty="0"/>
              <a:t>Start with what is in the parentheses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	SELECT DISTINCT State FROM </a:t>
            </a:r>
            <a:r>
              <a:rPr lang="en-US" b="1" dirty="0" err="1">
                <a:solidFill>
                  <a:schemeClr val="accent1"/>
                </a:solidFill>
              </a:rPr>
              <a:t>orderdb.Customer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…then COUNT those values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51191"/>
              </p:ext>
            </p:extLst>
          </p:nvPr>
        </p:nvGraphicFramePr>
        <p:xfrm>
          <a:off x="8870315" y="4157884"/>
          <a:ext cx="762000" cy="104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46580"/>
              </p:ext>
            </p:extLst>
          </p:nvPr>
        </p:nvGraphicFramePr>
        <p:xfrm>
          <a:off x="8917781" y="5393166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081839" y="4478559"/>
            <a:ext cx="1533525" cy="4000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4F2CF-D58A-474E-8B96-516213F63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F009CB2-B9C1-46CB-A93E-988D61B8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5">
            <a:extLst>
              <a:ext uri="{FF2B5EF4-FFF2-40B4-BE49-F238E27FC236}">
                <a16:creationId xmlns:a16="http://schemas.microsoft.com/office/drawing/2014/main" id="{F90725FF-9BB4-4445-89A3-F7680C0482C7}"/>
              </a:ext>
            </a:extLst>
          </p:cNvPr>
          <p:cNvSpPr/>
          <p:nvPr/>
        </p:nvSpPr>
        <p:spPr>
          <a:xfrm>
            <a:off x="7081838" y="5378561"/>
            <a:ext cx="1533525" cy="4000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777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do we need 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SELECT COUNT(*) 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>
                <a:solidFill>
                  <a:schemeClr val="accent1"/>
                </a:solidFill>
              </a:rPr>
              <a:t>(SELECT DISTINCT State FROM </a:t>
            </a:r>
            <a:r>
              <a:rPr lang="en-US" b="1" dirty="0" err="1">
                <a:solidFill>
                  <a:schemeClr val="accent1"/>
                </a:solidFill>
              </a:rPr>
              <a:t>orderdb.Customer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b="1" dirty="0"/>
              <a:t> AS tmp1;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You’re basically </a:t>
            </a:r>
            <a:r>
              <a:rPr lang="en-US" dirty="0" err="1"/>
              <a:t>SELECTing</a:t>
            </a:r>
            <a:r>
              <a:rPr lang="en-US" dirty="0"/>
              <a:t> from the temporary table generated by the nested query.</a:t>
            </a:r>
          </a:p>
          <a:p>
            <a:r>
              <a:rPr lang="en-US" dirty="0"/>
              <a:t>But since you’re </a:t>
            </a:r>
            <a:r>
              <a:rPr lang="en-US" dirty="0" err="1"/>
              <a:t>SELECTing</a:t>
            </a:r>
            <a:r>
              <a:rPr lang="en-US" dirty="0"/>
              <a:t> FROM that temporary table you have to give it a name (i.e., tmp1)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BD478-3358-4743-BD3D-A78248ED8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8E6A283-4C6B-472A-AE80-A36198B8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2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B1298-0D5A-4A70-8D5B-AE56FF67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39" y="2373485"/>
            <a:ext cx="8407113" cy="271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err="1"/>
              <a:t>Subselects</a:t>
            </a:r>
            <a:r>
              <a:rPr lang="en-US" b="1" dirty="0"/>
              <a:t> with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5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Question: What is the least expensive product bought by customers from New Jersey?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To do this, we will need all the tables.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676400" y="4317674"/>
            <a:ext cx="2057400" cy="33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90731" y="3896649"/>
            <a:ext cx="2057400" cy="330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05100" y="4648200"/>
            <a:ext cx="1025374" cy="1114425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8458201" y="4227176"/>
            <a:ext cx="1025372" cy="1535450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8AE40-78F5-4437-9C38-73237384F8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8057BAB-3757-443B-9FE7-902F52B6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4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Querying multiple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7639"/>
            <a:ext cx="10515599" cy="4525963"/>
          </a:xfrm>
        </p:spPr>
        <p:txBody>
          <a:bodyPr>
            <a:normAutofit/>
          </a:bodyPr>
          <a:lstStyle/>
          <a:p>
            <a:r>
              <a:rPr lang="en-US" dirty="0"/>
              <a:t>Right now, you can answer with data from a </a:t>
            </a:r>
            <a:r>
              <a:rPr lang="en-US" b="1" dirty="0">
                <a:solidFill>
                  <a:srgbClr val="C00000"/>
                </a:solidFill>
              </a:rPr>
              <a:t>single</a:t>
            </a:r>
            <a:r>
              <a:rPr lang="en-US" dirty="0"/>
              <a:t> table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What if you need to combine </a:t>
            </a:r>
            <a:r>
              <a:rPr lang="en-US" b="1" dirty="0">
                <a:solidFill>
                  <a:srgbClr val="C00000"/>
                </a:solidFill>
              </a:rPr>
              <a:t>two (or more)</a:t>
            </a:r>
            <a:r>
              <a:rPr lang="en-US" dirty="0"/>
              <a:t> tables?</a:t>
            </a:r>
          </a:p>
          <a:p>
            <a:pPr lvl="1"/>
            <a:r>
              <a:rPr lang="en-US" dirty="0"/>
              <a:t>For example, what if we want to find out the orders a customer placed?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3D2CD23-6EF0-4B0A-ACE2-52EE073DA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36" y="3838538"/>
            <a:ext cx="6526995" cy="211097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0EC0596-5E53-4F59-BA38-0F523D3AA5B7}"/>
              </a:ext>
            </a:extLst>
          </p:cNvPr>
          <p:cNvSpPr/>
          <p:nvPr/>
        </p:nvSpPr>
        <p:spPr>
          <a:xfrm>
            <a:off x="2124269" y="3643300"/>
            <a:ext cx="39624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197E-9787-4A7B-AA5F-6AF19C968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C4E1EB2-7FBA-4CAB-9E28-00CF359C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25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19882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err="1"/>
              <a:t>Subselects</a:t>
            </a:r>
            <a:r>
              <a:rPr lang="en-US" b="1" dirty="0"/>
              <a:t> with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71600"/>
            <a:ext cx="104775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First, we need to figure out the lowest price of products by customers from New Jersey?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But this is not enough… We also need to find the product name.</a:t>
            </a:r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9110"/>
              </p:ext>
            </p:extLst>
          </p:nvPr>
        </p:nvGraphicFramePr>
        <p:xfrm>
          <a:off x="1209675" y="2376248"/>
          <a:ext cx="10125075" cy="2239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SELECT 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MIN(</a:t>
                      </a:r>
                      <a:r>
                        <a:rPr lang="en-US" sz="20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Product.Price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orderdb.Customer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.`Order`,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orderdb.Product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orderdb.OrderProduct</a:t>
                      </a:r>
                      <a:endParaRPr lang="en-US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Customer.CustomerID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=`Order`.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CustomerID</a:t>
                      </a:r>
                      <a:b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AND `Order`.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OrderNumber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OrderProduct.OrderNumber</a:t>
                      </a:r>
                      <a:endParaRPr lang="en-US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AND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Product.ProductID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=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OrderProduct.ProductID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AND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Customer.State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='NJ';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69166"/>
              </p:ext>
            </p:extLst>
          </p:nvPr>
        </p:nvGraphicFramePr>
        <p:xfrm>
          <a:off x="9372441" y="3962400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A7B5900-390D-448B-AD8B-220C0DAD2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D024402-D6A7-4CAF-AA6F-5BD0AD0C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5125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err="1"/>
              <a:t>Subselects</a:t>
            </a:r>
            <a:r>
              <a:rPr lang="en-US" b="1" dirty="0"/>
              <a:t> with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990600"/>
            <a:ext cx="1019175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 we nest the previous query in a big query: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72384"/>
              </p:ext>
            </p:extLst>
          </p:nvPr>
        </p:nvGraphicFramePr>
        <p:xfrm>
          <a:off x="1000126" y="1522412"/>
          <a:ext cx="10191749" cy="4872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SELECT </a:t>
                      </a:r>
                      <a:r>
                        <a:rPr lang="en-US" sz="20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Product.ProductName</a:t>
                      </a:r>
                      <a:r>
                        <a:rPr lang="en-US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Product.Price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orderdb.Customer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orderdb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.`Order`, 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orderdb.Product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orderdb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.`Order-Product`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Customer.CustomerID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=`Order`.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CustomerID</a:t>
                      </a:r>
                      <a:b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AND `Order`.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OrderNumber</a:t>
                      </a: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0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OrderProduct.OrderNumber</a:t>
                      </a:r>
                      <a:endParaRPr lang="en-US" sz="20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</a:rPr>
                        <a:t>Product.ProductID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=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</a:rPr>
                        <a:t>OrderProduct.ProductID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7030A0"/>
                          </a:solidFill>
                        </a:rPr>
                        <a:t>AND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</a:rPr>
                        <a:t>Customer.State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='NJ'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200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Product.Price</a:t>
                      </a:r>
                      <a:r>
                        <a:rPr lang="en-US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SELECT 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MIN(</a:t>
                      </a:r>
                      <a:r>
                        <a:rPr lang="en-US" sz="20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Product.Price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FROM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orderdb.Customer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.`Order`, 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orderdb.Product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orderdb.OrderProduct</a:t>
                      </a:r>
                      <a:endParaRPr lang="en-US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WHERE 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Customer.CustomerID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=`Order`.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CustomerID</a:t>
                      </a:r>
                      <a:b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AND `Order`.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OrderNumber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20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OrderProduct.OrderNumber</a:t>
                      </a:r>
                      <a:endParaRPr lang="en-US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AND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Product.ProductID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=`Order-Product`.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ProductID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AND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Customer.State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='NJ’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20879"/>
              </p:ext>
            </p:extLst>
          </p:nvPr>
        </p:nvGraphicFramePr>
        <p:xfrm>
          <a:off x="8548052" y="5319473"/>
          <a:ext cx="1906652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26FC75-0729-407D-8662-D661E5DAF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38471A9-1F24-4507-AEBE-E660F02C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1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365125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b="1" dirty="0"/>
              <a:t>Pattern Match Search Condition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348584"/>
            <a:ext cx="10267950" cy="4857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When searching for text, sometimes we want inexact match (e.g. like find all </a:t>
            </a:r>
            <a:r>
              <a:rPr lang="en-US" altLang="zh-CN" dirty="0" err="1"/>
              <a:t>lastnames</a:t>
            </a:r>
            <a:r>
              <a:rPr lang="en-US" altLang="zh-CN" dirty="0"/>
              <a:t> starting from “A…”)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 can use </a:t>
            </a:r>
            <a:r>
              <a:rPr lang="en-US" altLang="zh-CN" b="1" dirty="0"/>
              <a:t>LIKE</a:t>
            </a:r>
            <a:r>
              <a:rPr lang="en-US" altLang="zh-CN" dirty="0"/>
              <a:t>/</a:t>
            </a:r>
            <a:r>
              <a:rPr lang="en-US" altLang="zh-CN" b="1" dirty="0"/>
              <a:t>NOT LIKE</a:t>
            </a:r>
            <a:r>
              <a:rPr lang="en-US" altLang="zh-CN" dirty="0"/>
              <a:t> and </a:t>
            </a:r>
            <a:r>
              <a:rPr lang="en-US" altLang="zh-CN" b="1" dirty="0"/>
              <a:t>%</a:t>
            </a:r>
            <a:r>
              <a:rPr lang="en-US" altLang="zh-CN" dirty="0"/>
              <a:t> to test whether a string matches a specified pattern</a:t>
            </a:r>
          </a:p>
          <a:p>
            <a:pPr lvl="1">
              <a:spcAft>
                <a:spcPts val="1200"/>
              </a:spcAft>
            </a:pPr>
            <a:r>
              <a:rPr lang="en-US" altLang="zh-CN" b="1" dirty="0">
                <a:solidFill>
                  <a:srgbClr val="7030A0"/>
                </a:solidFill>
              </a:rPr>
              <a:t>WHERE </a:t>
            </a:r>
            <a:r>
              <a:rPr lang="en-US" altLang="zh-CN" dirty="0" err="1">
                <a:solidFill>
                  <a:srgbClr val="7030A0"/>
                </a:solidFill>
              </a:rPr>
              <a:t>col_name</a:t>
            </a:r>
            <a:r>
              <a:rPr lang="en-US" altLang="zh-CN" b="1" dirty="0">
                <a:solidFill>
                  <a:srgbClr val="7030A0"/>
                </a:solidFill>
              </a:rPr>
              <a:t> LIKE</a:t>
            </a:r>
            <a:r>
              <a:rPr lang="en-US" altLang="zh-CN" dirty="0">
                <a:solidFill>
                  <a:srgbClr val="7030A0"/>
                </a:solidFill>
              </a:rPr>
              <a:t> ‘%berry’</a:t>
            </a:r>
            <a:r>
              <a:rPr lang="en-US" altLang="zh-CN" dirty="0"/>
              <a:t>: will find all the text strings like ‘berry’, ‘cranberry’, ‘blackberry’ and so on.</a:t>
            </a:r>
            <a:endParaRPr lang="en-US" altLang="zh-CN" b="1" dirty="0"/>
          </a:p>
          <a:p>
            <a:pPr lvl="1">
              <a:spcAft>
                <a:spcPts val="1200"/>
              </a:spcAft>
            </a:pPr>
            <a:r>
              <a:rPr lang="en-US" altLang="zh-CN" b="1" dirty="0">
                <a:solidFill>
                  <a:srgbClr val="7030A0"/>
                </a:solidFill>
              </a:rPr>
              <a:t>WHERE </a:t>
            </a:r>
            <a:r>
              <a:rPr lang="en-US" altLang="zh-CN" dirty="0" err="1">
                <a:solidFill>
                  <a:srgbClr val="7030A0"/>
                </a:solidFill>
              </a:rPr>
              <a:t>col_name</a:t>
            </a:r>
            <a:r>
              <a:rPr lang="en-US" altLang="zh-CN" b="1" dirty="0">
                <a:solidFill>
                  <a:srgbClr val="7030A0"/>
                </a:solidFill>
              </a:rPr>
              <a:t> LIKE </a:t>
            </a:r>
            <a:r>
              <a:rPr lang="en-US" altLang="zh-CN" dirty="0">
                <a:solidFill>
                  <a:srgbClr val="7030A0"/>
                </a:solidFill>
              </a:rPr>
              <a:t>‘%d%’</a:t>
            </a:r>
            <a:r>
              <a:rPr lang="en-US" altLang="zh-CN" b="1" dirty="0"/>
              <a:t>: </a:t>
            </a:r>
            <a:r>
              <a:rPr lang="en-US" altLang="zh-CN" dirty="0"/>
              <a:t>will find all the text string that contain ‘d’ letter.</a:t>
            </a:r>
            <a:endParaRPr lang="en-US" altLang="en-US" dirty="0"/>
          </a:p>
          <a:p>
            <a:pPr lvl="1">
              <a:spcAft>
                <a:spcPts val="1200"/>
              </a:spcAft>
            </a:pPr>
            <a:r>
              <a:rPr lang="en-US" altLang="zh-CN" b="1" dirty="0">
                <a:solidFill>
                  <a:srgbClr val="7030A0"/>
                </a:solidFill>
              </a:rPr>
              <a:t>WHERE </a:t>
            </a:r>
            <a:r>
              <a:rPr lang="en-US" altLang="zh-CN" dirty="0" err="1">
                <a:solidFill>
                  <a:srgbClr val="7030A0"/>
                </a:solidFill>
              </a:rPr>
              <a:t>col_name</a:t>
            </a:r>
            <a:r>
              <a:rPr lang="en-US" altLang="zh-CN" b="1" dirty="0">
                <a:solidFill>
                  <a:srgbClr val="7030A0"/>
                </a:solidFill>
              </a:rPr>
              <a:t> NOT LIKE </a:t>
            </a:r>
            <a:r>
              <a:rPr lang="en-US" altLang="zh-CN" dirty="0">
                <a:solidFill>
                  <a:srgbClr val="7030A0"/>
                </a:solidFill>
              </a:rPr>
              <a:t>‘%d%’</a:t>
            </a:r>
            <a:r>
              <a:rPr lang="en-US" altLang="zh-CN" b="1" dirty="0"/>
              <a:t>: </a:t>
            </a:r>
            <a:r>
              <a:rPr lang="en-US" altLang="zh-CN" dirty="0"/>
              <a:t>will find all the text string that do not contain ‘d’ letter.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56C30-9DD5-42C7-9905-3C9DA0D7C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BB2A791-98B0-43F1-AC8C-161314F3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9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4" y="335755"/>
            <a:ext cx="10267949" cy="792162"/>
          </a:xfrm>
        </p:spPr>
        <p:txBody>
          <a:bodyPr>
            <a:normAutofit/>
          </a:bodyPr>
          <a:lstStyle/>
          <a:p>
            <a:r>
              <a:rPr lang="en-US" altLang="zh-CN" b="1" dirty="0"/>
              <a:t>Pattern Match Search Condition: </a:t>
            </a:r>
            <a:r>
              <a:rPr lang="en-US" altLang="zh-CN" b="1" dirty="0">
                <a:solidFill>
                  <a:srgbClr val="850212"/>
                </a:solidFill>
              </a:rPr>
              <a:t>Example</a:t>
            </a:r>
            <a:r>
              <a:rPr lang="en-US" altLang="zh-CN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571624"/>
            <a:ext cx="10267950" cy="513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List all the customers who live in the city that starts with “P” letter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What’s going to be the result?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4311B-C3B2-4922-9856-728FCE69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14083"/>
              </p:ext>
            </p:extLst>
          </p:nvPr>
        </p:nvGraphicFramePr>
        <p:xfrm>
          <a:off x="3367973" y="2200593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9A18D-F0F7-4383-AD50-FA421B2C3E5C}"/>
              </a:ext>
            </a:extLst>
          </p:cNvPr>
          <p:cNvSpPr txBox="1">
            <a:spLocks/>
          </p:cNvSpPr>
          <p:nvPr/>
        </p:nvSpPr>
        <p:spPr>
          <a:xfrm>
            <a:off x="4133847" y="4138611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City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>
                <a:solidFill>
                  <a:srgbClr val="FF0000"/>
                </a:solidFill>
              </a:rPr>
              <a:t> ‘p%’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6E3F8-6D0C-4729-9B31-DA9008A8F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FA4AC4A-BD05-4E0C-82DB-225757B4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6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36512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066800"/>
            <a:ext cx="10458450" cy="5486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Given a schema of a database, we now should be able to create a SQL statement (query) to answer a question</a:t>
            </a:r>
          </a:p>
          <a:p>
            <a:pPr lvl="0"/>
            <a:r>
              <a:rPr lang="en-US" dirty="0"/>
              <a:t>Understand how to use</a:t>
            </a:r>
          </a:p>
          <a:p>
            <a:pPr lvl="1"/>
            <a:r>
              <a:rPr lang="en-US" dirty="0"/>
              <a:t>SELECT … FROM …</a:t>
            </a:r>
          </a:p>
          <a:p>
            <a:pPr lvl="1"/>
            <a:r>
              <a:rPr lang="en-US" dirty="0"/>
              <a:t>DISTINCT</a:t>
            </a:r>
          </a:p>
          <a:p>
            <a:pPr lvl="1"/>
            <a:r>
              <a:rPr lang="en-US" dirty="0"/>
              <a:t>WHERE (and how to specify conditions)</a:t>
            </a:r>
          </a:p>
          <a:p>
            <a:pPr lvl="1"/>
            <a:r>
              <a:rPr lang="en-US" dirty="0"/>
              <a:t>AND/OR</a:t>
            </a:r>
          </a:p>
          <a:p>
            <a:pPr lvl="1"/>
            <a:r>
              <a:rPr lang="en-US" dirty="0"/>
              <a:t>ORDER BY (ASC/DESC)</a:t>
            </a:r>
          </a:p>
          <a:p>
            <a:pPr lvl="1"/>
            <a:r>
              <a:rPr lang="en-US" dirty="0"/>
              <a:t>Functions: COUNT, AVG, MIN, MAX, SUM</a:t>
            </a:r>
          </a:p>
          <a:p>
            <a:pPr lvl="1"/>
            <a:r>
              <a:rPr lang="en-US" dirty="0"/>
              <a:t>GROUP BY</a:t>
            </a:r>
          </a:p>
          <a:p>
            <a:pPr lvl="1"/>
            <a:r>
              <a:rPr lang="en-US" dirty="0"/>
              <a:t>LIMIT</a:t>
            </a:r>
          </a:p>
          <a:p>
            <a:pPr lvl="1"/>
            <a:r>
              <a:rPr lang="en-US" b="1" dirty="0"/>
              <a:t>Joins</a:t>
            </a:r>
          </a:p>
          <a:p>
            <a:pPr lvl="1"/>
            <a:r>
              <a:rPr lang="en-US" b="1" dirty="0" err="1"/>
              <a:t>Subselects</a:t>
            </a: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97642-4E1E-49EF-AD9B-501A42EA4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4E283EA-1144-4EB2-A555-72C11869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7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5</a:t>
            </a:r>
            <a:r>
              <a:rPr lang="en-US" sz="60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(Inner)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4715"/>
            <a:ext cx="10515599" cy="5008485"/>
          </a:xfrm>
        </p:spPr>
        <p:txBody>
          <a:bodyPr>
            <a:normAutofit/>
          </a:bodyPr>
          <a:lstStyle/>
          <a:p>
            <a:r>
              <a:rPr lang="en-US" dirty="0"/>
              <a:t>We’ve seen this before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matched the Order and Customer tables based on the common field (</a:t>
            </a:r>
            <a:r>
              <a:rPr lang="en-US" dirty="0" err="1"/>
              <a:t>CustomerID</a:t>
            </a:r>
            <a:r>
              <a:rPr lang="en-US" dirty="0"/>
              <a:t>)</a:t>
            </a:r>
          </a:p>
          <a:p>
            <a:r>
              <a:rPr lang="en-US" dirty="0"/>
              <a:t>We can construct a SQL query to do this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57402" y="2667000"/>
          <a:ext cx="8305799" cy="19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`Order`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OrderDate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Cuddy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2057401" y="2057400"/>
            <a:ext cx="3200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Order Table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5334001" y="2061200"/>
            <a:ext cx="49530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393F1-0F84-444A-A228-A14A2444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4A6E243-32A9-4E72-BA8C-45AC8FB1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4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Joining tables using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4180"/>
            <a:ext cx="10515599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b="1" dirty="0" err="1">
                <a:solidFill>
                  <a:srgbClr val="0070C0"/>
                </a:solidFill>
              </a:rPr>
              <a:t>orderdb.Customer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70C0"/>
                </a:solidFill>
              </a:rPr>
              <a:t>orderdb</a:t>
            </a:r>
            <a:r>
              <a:rPr lang="en-US" b="1" dirty="0">
                <a:solidFill>
                  <a:srgbClr val="0070C0"/>
                </a:solidFill>
              </a:rPr>
              <a:t>.`Order`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 </a:t>
            </a:r>
            <a:r>
              <a:rPr lang="en-US" b="1" dirty="0" err="1">
                <a:solidFill>
                  <a:srgbClr val="FF0000"/>
                </a:solidFill>
              </a:rPr>
              <a:t>Customer.CustomerID</a:t>
            </a:r>
            <a:r>
              <a:rPr lang="en-US" b="1" dirty="0">
                <a:solidFill>
                  <a:srgbClr val="FF0000"/>
                </a:solidFill>
              </a:rPr>
              <a:t>=`Order`.</a:t>
            </a:r>
            <a:r>
              <a:rPr lang="en-US" b="1" dirty="0" err="1">
                <a:solidFill>
                  <a:srgbClr val="FF0000"/>
                </a:solidFill>
              </a:rPr>
              <a:t>CustomerID</a:t>
            </a:r>
            <a:r>
              <a:rPr lang="en-US" dirty="0"/>
              <a:t>;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Returns this: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56715"/>
              </p:ext>
            </p:extLst>
          </p:nvPr>
        </p:nvGraphicFramePr>
        <p:xfrm>
          <a:off x="1981200" y="2818659"/>
          <a:ext cx="8182116" cy="200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Customer.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CustomerID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Order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OrderDate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Order.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CustomerID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39291" y="4971494"/>
            <a:ext cx="7086600" cy="11565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Note that all the fields are there, but depending on the database system, the field order may be different.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19193-B52A-4B4B-986C-CA73909F0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58AA5FE-5B89-4A6F-A87E-76FB5D0E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1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034"/>
          </a:xfrm>
        </p:spPr>
        <p:txBody>
          <a:bodyPr/>
          <a:lstStyle/>
          <a:p>
            <a:r>
              <a:rPr lang="en-US" b="1" dirty="0"/>
              <a:t>A closer look at the JOIN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9372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b="1" dirty="0" err="1">
                <a:solidFill>
                  <a:srgbClr val="0070C0"/>
                </a:solidFill>
              </a:rPr>
              <a:t>orderdb.Customer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70C0"/>
                </a:solidFill>
              </a:rPr>
              <a:t>orderdb</a:t>
            </a:r>
            <a:r>
              <a:rPr lang="en-US" b="1" dirty="0">
                <a:solidFill>
                  <a:srgbClr val="0070C0"/>
                </a:solidFill>
              </a:rPr>
              <a:t>.`Order`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 </a:t>
            </a:r>
            <a:r>
              <a:rPr lang="en-US" b="1" dirty="0" err="1">
                <a:solidFill>
                  <a:srgbClr val="FF0000"/>
                </a:solidFill>
              </a:rPr>
              <a:t>Customer.CustomerID</a:t>
            </a:r>
            <a:r>
              <a:rPr lang="en-US" b="1" dirty="0">
                <a:solidFill>
                  <a:srgbClr val="FF0000"/>
                </a:solidFill>
              </a:rPr>
              <a:t>=`Order`.</a:t>
            </a:r>
            <a:r>
              <a:rPr lang="en-US" b="1" dirty="0" err="1">
                <a:solidFill>
                  <a:srgbClr val="FF0000"/>
                </a:solidFill>
              </a:rPr>
              <a:t>CustomerID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70450"/>
              </p:ext>
            </p:extLst>
          </p:nvPr>
        </p:nvGraphicFramePr>
        <p:xfrm>
          <a:off x="2055891" y="2404367"/>
          <a:ext cx="80010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000" b="1" dirty="0"/>
                        <a:t>SELECT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all the columns from both tables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</a:t>
                      </a:r>
                      <a:r>
                        <a:rPr lang="en-US" sz="2000" b="1" dirty="0" err="1"/>
                        <a:t>orderdb.Customer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orderdb</a:t>
                      </a:r>
                      <a:r>
                        <a:rPr lang="en-US" sz="2000" b="1" dirty="0"/>
                        <a:t>.`Order`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two </a:t>
                      </a:r>
                      <a:r>
                        <a:rPr lang="en-US" sz="2000" baseline="0" dirty="0"/>
                        <a:t>tables to be joined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</a:t>
                      </a:r>
                      <a:r>
                        <a:rPr lang="en-US" sz="2000" b="1" dirty="0" err="1"/>
                        <a:t>Customer.CustomerID</a:t>
                      </a:r>
                      <a:r>
                        <a:rPr lang="en-US" sz="2000" b="1" dirty="0"/>
                        <a:t> = `Order`.</a:t>
                      </a:r>
                      <a:r>
                        <a:rPr lang="en-US" sz="2000" b="1" dirty="0" err="1"/>
                        <a:t>CustomerID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Only choose records where the </a:t>
                      </a:r>
                      <a:r>
                        <a:rPr lang="en-US" sz="2000" baseline="0" dirty="0" err="1"/>
                        <a:t>CustomerID</a:t>
                      </a:r>
                      <a:r>
                        <a:rPr lang="en-US" sz="2000" baseline="0" dirty="0"/>
                        <a:t> exists in both tables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57400" y="4766568"/>
            <a:ext cx="8077200" cy="775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Another way to say it:</a:t>
            </a:r>
          </a:p>
          <a:p>
            <a:pPr algn="ctr"/>
            <a:r>
              <a:rPr lang="en-US" sz="2400" dirty="0"/>
              <a:t>Choose customers that have placed an order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5667437"/>
            <a:ext cx="8077200" cy="7755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The “.” notation is </a:t>
            </a:r>
            <a:r>
              <a:rPr lang="en-US" sz="2400" i="1" dirty="0" err="1"/>
              <a:t>table_name.column_name</a:t>
            </a:r>
            <a:endParaRPr lang="en-US" sz="2400" i="1" dirty="0"/>
          </a:p>
          <a:p>
            <a:pPr algn="ctr"/>
            <a:r>
              <a:rPr lang="en-US" sz="2400" i="1" dirty="0"/>
              <a:t>We need this when two tables have the same column name.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72658-3F38-42F5-ADAB-0BDA8319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B708-19FB-46BC-B9F6-A03DE80D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85" y="3508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What If We Don’t Have the WHERE condition?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DC6131-2FCA-49F3-9D18-26C2D008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90600"/>
            <a:ext cx="76581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b="1" dirty="0" err="1">
                <a:solidFill>
                  <a:srgbClr val="0070C0"/>
                </a:solidFill>
              </a:rPr>
              <a:t>orderdb.Customer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orderdb</a:t>
            </a:r>
            <a:r>
              <a:rPr lang="en-US" sz="2400" b="1" dirty="0">
                <a:solidFill>
                  <a:srgbClr val="0070C0"/>
                </a:solidFill>
              </a:rPr>
              <a:t>.`Order`</a:t>
            </a:r>
          </a:p>
          <a:p>
            <a:pPr marL="0" indent="0">
              <a:buNone/>
            </a:pPr>
            <a:r>
              <a:rPr lang="en-US" sz="2400" b="1" strike="sngStrike" dirty="0">
                <a:solidFill>
                  <a:srgbClr val="FF0000"/>
                </a:solidFill>
              </a:rPr>
              <a:t>WHERE </a:t>
            </a:r>
            <a:r>
              <a:rPr lang="en-US" sz="2400" b="1" strike="sngStrike" dirty="0" err="1">
                <a:solidFill>
                  <a:srgbClr val="FF0000"/>
                </a:solidFill>
              </a:rPr>
              <a:t>Customer.CustomerID</a:t>
            </a:r>
            <a:r>
              <a:rPr lang="en-US" sz="2400" b="1" strike="sngStrike" dirty="0">
                <a:solidFill>
                  <a:srgbClr val="FF0000"/>
                </a:solidFill>
              </a:rPr>
              <a:t>=`Order`.</a:t>
            </a:r>
            <a:r>
              <a:rPr lang="en-US" sz="2400" b="1" strike="sngStrike" dirty="0" err="1">
                <a:solidFill>
                  <a:srgbClr val="FF0000"/>
                </a:solidFill>
              </a:rPr>
              <a:t>CustomerID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000" dirty="0"/>
              <a:t>Returns this: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5F01D7-314F-4B56-9490-94C281D45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31955"/>
              </p:ext>
            </p:extLst>
          </p:nvPr>
        </p:nvGraphicFramePr>
        <p:xfrm>
          <a:off x="1609725" y="2190929"/>
          <a:ext cx="8601075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2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4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Customer.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CustomerID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Zip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Order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Number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OrderDate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Order.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CustomerID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Warminster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169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1009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6568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Warminster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37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4243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0477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375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Warminster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7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2299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99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735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41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98AFCB8-24A5-4EA3-BF07-8CF45FA174E1}"/>
              </a:ext>
            </a:extLst>
          </p:cNvPr>
          <p:cNvSpPr/>
          <p:nvPr/>
        </p:nvSpPr>
        <p:spPr>
          <a:xfrm>
            <a:off x="8407969" y="914401"/>
            <a:ext cx="221337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dirty="0"/>
              <a:t>It will fetch </a:t>
            </a:r>
            <a:r>
              <a:rPr lang="en-US" altLang="en-US" b="1" dirty="0"/>
              <a:t>every possible combination (pair) </a:t>
            </a:r>
            <a:r>
              <a:rPr lang="en-US" altLang="en-US" dirty="0"/>
              <a:t>of records from the two 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81352-3C86-4B88-9199-3F984C5C8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more complex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84438"/>
            <a:ext cx="8534400" cy="3840163"/>
          </a:xfrm>
        </p:spPr>
        <p:txBody>
          <a:bodyPr>
            <a:normAutofit/>
          </a:bodyPr>
          <a:lstStyle/>
          <a:p>
            <a:r>
              <a:rPr lang="en-US" dirty="0"/>
              <a:t>We want to wind up with this view of the database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43200" y="3094037"/>
          <a:ext cx="6570982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Greg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House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Cheerios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Cuddy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657600" y="1371600"/>
            <a:ext cx="47244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Question: What products did each customer order?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94634-C353-4C86-A3A2-2C5C84F32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441D6F4-9692-47AB-8412-95EC416E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9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23449"/>
            <a:ext cx="8229600" cy="1143000"/>
          </a:xfrm>
        </p:spPr>
        <p:txBody>
          <a:bodyPr/>
          <a:lstStyle/>
          <a:p>
            <a:r>
              <a:rPr lang="en-US" b="1" dirty="0"/>
              <a:t>How to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9" y="1285875"/>
            <a:ext cx="10353675" cy="4306889"/>
          </a:xfrm>
        </p:spPr>
        <p:txBody>
          <a:bodyPr>
            <a:normAutofit/>
          </a:bodyPr>
          <a:lstStyle/>
          <a:p>
            <a:r>
              <a:rPr lang="en-US" dirty="0"/>
              <a:t>We need information from Customer and Product (and </a:t>
            </a:r>
            <a:r>
              <a:rPr lang="en-US" dirty="0" err="1"/>
              <a:t>OrderProduct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To associate Customer table with Product table, we need to follow the path from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Customer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Product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6D25B-2524-46DD-B216-F7B0DC8DB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3955162"/>
            <a:ext cx="7721313" cy="2497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6D44A9-C765-4F18-B5DA-68FA11A36A2F}"/>
              </a:ext>
            </a:extLst>
          </p:cNvPr>
          <p:cNvCxnSpPr>
            <a:cxnSpLocks/>
          </p:cNvCxnSpPr>
          <p:nvPr/>
        </p:nvCxnSpPr>
        <p:spPr>
          <a:xfrm flipH="1">
            <a:off x="3124201" y="3429000"/>
            <a:ext cx="952499" cy="540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1B7710-93D0-47ED-8E33-7E60EBB3015A}"/>
              </a:ext>
            </a:extLst>
          </p:cNvPr>
          <p:cNvCxnSpPr>
            <a:cxnSpLocks/>
          </p:cNvCxnSpPr>
          <p:nvPr/>
        </p:nvCxnSpPr>
        <p:spPr>
          <a:xfrm>
            <a:off x="6467475" y="3429000"/>
            <a:ext cx="2600325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EE7501-D465-4976-9878-CBC26F3F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1D606B3-5A48-4A45-8274-F7077E19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7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66984"/>
            <a:ext cx="8229600" cy="723900"/>
          </a:xfrm>
        </p:spPr>
        <p:txBody>
          <a:bodyPr/>
          <a:lstStyle/>
          <a:p>
            <a:pPr algn="l"/>
            <a:r>
              <a:rPr lang="en-US" b="1" dirty="0"/>
              <a:t>Here’s the query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4196598"/>
            <a:ext cx="8077200" cy="1219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looks more complicated than it actually is!</a:t>
            </a:r>
          </a:p>
          <a:p>
            <a:pPr algn="ctr"/>
            <a:r>
              <a:rPr lang="en-US" sz="2400" dirty="0"/>
              <a:t>Note that we have three conditions in the WHERE clause, and we have three relationships in our schema.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14914"/>
              </p:ext>
            </p:extLst>
          </p:nvPr>
        </p:nvGraphicFramePr>
        <p:xfrm>
          <a:off x="638175" y="1442202"/>
          <a:ext cx="1114425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SELECT </a:t>
                      </a:r>
                      <a:r>
                        <a:rPr lang="en-US" sz="2400" dirty="0"/>
                        <a:t>`Order`.</a:t>
                      </a:r>
                      <a:r>
                        <a:rPr lang="en-US" sz="2400" dirty="0" err="1"/>
                        <a:t>OrderNumber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Customer.FirstName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Customer.LastName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Product.ProductName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OrderProduct.Quantity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Product.Price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FROM </a:t>
                      </a:r>
                      <a:r>
                        <a:rPr lang="en-US" sz="2400" b="1" dirty="0" err="1"/>
                        <a:t>orderdb.Customer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orderdb</a:t>
                      </a:r>
                      <a:r>
                        <a:rPr lang="en-US" sz="2400" b="1" dirty="0"/>
                        <a:t>.`Order`, </a:t>
                      </a:r>
                      <a:r>
                        <a:rPr lang="en-US" sz="2400" b="1" dirty="0" err="1"/>
                        <a:t>orderdb.Product</a:t>
                      </a:r>
                      <a:r>
                        <a:rPr lang="en-US" sz="2400" b="1" dirty="0"/>
                        <a:t>, </a:t>
                      </a:r>
                      <a:r>
                        <a:rPr lang="en-US" sz="2400" b="1" dirty="0" err="1"/>
                        <a:t>orderdb.OrderProduct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WHERE </a:t>
                      </a:r>
                      <a:r>
                        <a:rPr lang="en-US" sz="2400" b="1" dirty="0" err="1"/>
                        <a:t>Customer.CustomerID</a:t>
                      </a:r>
                      <a:r>
                        <a:rPr lang="en-US" sz="2400" b="1" dirty="0"/>
                        <a:t>=`Order`.</a:t>
                      </a:r>
                      <a:r>
                        <a:rPr lang="en-US" sz="2400" b="1" dirty="0" err="1"/>
                        <a:t>CustomerID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     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AND </a:t>
                      </a:r>
                      <a:r>
                        <a:rPr lang="en-US" sz="2400" b="1" dirty="0"/>
                        <a:t>`Order`.</a:t>
                      </a:r>
                      <a:r>
                        <a:rPr lang="en-US" sz="2400" b="1" dirty="0" err="1"/>
                        <a:t>OrderNumber</a:t>
                      </a:r>
                      <a:r>
                        <a:rPr lang="en-US" sz="2400" b="1" dirty="0"/>
                        <a:t>=</a:t>
                      </a:r>
                      <a:r>
                        <a:rPr lang="en-US" sz="2400" b="1" dirty="0" err="1"/>
                        <a:t>OrderProduct.OrderNumber</a:t>
                      </a:r>
                      <a:endParaRPr lang="en-US" sz="2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      AND </a:t>
                      </a:r>
                      <a:r>
                        <a:rPr lang="en-US" sz="2400" b="1" dirty="0" err="1"/>
                        <a:t>Product.ProductID</a:t>
                      </a:r>
                      <a:r>
                        <a:rPr lang="en-US" sz="2400" b="1" dirty="0"/>
                        <a:t>=</a:t>
                      </a:r>
                      <a:r>
                        <a:rPr lang="en-US" sz="2400" b="1" dirty="0" err="1"/>
                        <a:t>OrderProduct.ProductID</a:t>
                      </a:r>
                      <a:r>
                        <a:rPr lang="en-US" sz="2400" b="1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9DBD713-35ED-44DB-9CC8-7179C10E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0EFA855C-E86C-4A9E-99A9-2239D12E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1738</Words>
  <Application>Microsoft Office PowerPoint</Application>
  <PresentationFormat>Widescreen</PresentationFormat>
  <Paragraphs>580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Schoolbook</vt:lpstr>
      <vt:lpstr>Office Theme</vt:lpstr>
      <vt:lpstr>MIS2502: Data Analytics SQL – Getting Information Out of a Database Part 2: Advanced Queries</vt:lpstr>
      <vt:lpstr>Querying multiple tables</vt:lpstr>
      <vt:lpstr>The (Inner) Join</vt:lpstr>
      <vt:lpstr>Joining tables using WHERE</vt:lpstr>
      <vt:lpstr>A closer look at the JOIN syntax</vt:lpstr>
      <vt:lpstr>What If We Don’t Have the WHERE condition?</vt:lpstr>
      <vt:lpstr>A more complex join</vt:lpstr>
      <vt:lpstr>How to do it?</vt:lpstr>
      <vt:lpstr>Here’s the query</vt:lpstr>
      <vt:lpstr>Now there are endless variations</vt:lpstr>
      <vt:lpstr>What’s with the SUM() function?</vt:lpstr>
      <vt:lpstr>Recall the LIMIT Clause</vt:lpstr>
      <vt:lpstr>Where MIN() alone fails us…</vt:lpstr>
      <vt:lpstr>What’s wrong…</vt:lpstr>
      <vt:lpstr>So we need a SQL subselect statement</vt:lpstr>
      <vt:lpstr>How would SQL execute this query?</vt:lpstr>
      <vt:lpstr>Subselects come in handy in other situations too…</vt:lpstr>
      <vt:lpstr>Why do we need AS?</vt:lpstr>
      <vt:lpstr>Subselects with Joins</vt:lpstr>
      <vt:lpstr>Subselects with Joins</vt:lpstr>
      <vt:lpstr>Subselects with Joins</vt:lpstr>
      <vt:lpstr>Pattern Match Search Condition</vt:lpstr>
      <vt:lpstr>Pattern Match Search Condition: Example </vt:lpstr>
      <vt:lpstr>Summary</vt:lpstr>
      <vt:lpstr>Time for our 5th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Relational Data Modeling</dc:title>
  <dc:creator>Zhe Deng</dc:creator>
  <cp:lastModifiedBy>Zhe Deng</cp:lastModifiedBy>
  <cp:revision>21</cp:revision>
  <dcterms:created xsi:type="dcterms:W3CDTF">2019-01-17T02:49:02Z</dcterms:created>
  <dcterms:modified xsi:type="dcterms:W3CDTF">2019-01-27T03:27:44Z</dcterms:modified>
</cp:coreProperties>
</file>