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7" r:id="rId2"/>
    <p:sldId id="332" r:id="rId3"/>
    <p:sldId id="345" r:id="rId4"/>
    <p:sldId id="317" r:id="rId5"/>
    <p:sldId id="402" r:id="rId6"/>
    <p:sldId id="320" r:id="rId7"/>
    <p:sldId id="321" r:id="rId8"/>
    <p:sldId id="400" r:id="rId9"/>
    <p:sldId id="401" r:id="rId10"/>
    <p:sldId id="399" r:id="rId11"/>
    <p:sldId id="340" r:id="rId12"/>
    <p:sldId id="322" r:id="rId13"/>
    <p:sldId id="323" r:id="rId14"/>
    <p:sldId id="324" r:id="rId15"/>
    <p:sldId id="325" r:id="rId16"/>
    <p:sldId id="326" r:id="rId17"/>
    <p:sldId id="338" r:id="rId18"/>
    <p:sldId id="328" r:id="rId19"/>
    <p:sldId id="333" r:id="rId20"/>
    <p:sldId id="3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Extract</a:t>
          </a:r>
          <a:r>
            <a:rPr lang="en-US" dirty="0"/>
            <a:t> data from the operational data store</a:t>
          </a: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/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/>
        </a:p>
      </dgm:t>
    </dgm:pt>
    <dgm:pt modelId="{6B16168C-2219-462B-9726-AE36E7403C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Transform</a:t>
          </a:r>
          <a:r>
            <a:rPr lang="en-US" dirty="0"/>
            <a:t> data into an analysis-ready format</a:t>
          </a: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/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/>
        </a:p>
      </dgm:t>
    </dgm:pt>
    <dgm:pt modelId="{2900A92A-93F9-48D2-BC79-CFD5D68375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Load</a:t>
          </a:r>
          <a:r>
            <a:rPr lang="en-US" dirty="0"/>
            <a:t> it into the analytical data store</a:t>
          </a: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/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/>
        </a:p>
      </dgm:t>
    </dgm:pt>
    <dgm:pt modelId="{057B9408-6E33-4D50-831C-1D60CDC69938}" type="pres">
      <dgm:prSet presAssocID="{A95867F0-A8EE-41DE-9D1B-EA86AD368579}" presName="root" presStyleCnt="0">
        <dgm:presLayoutVars>
          <dgm:dir/>
          <dgm:resizeHandles val="exact"/>
        </dgm:presLayoutVars>
      </dgm:prSet>
      <dgm:spPr/>
    </dgm:pt>
    <dgm:pt modelId="{66ED1132-44E6-48A1-9DA8-DE71F1840110}" type="pres">
      <dgm:prSet presAssocID="{60DE9AFF-A74A-48CC-AEDC-78BF6A1C744F}" presName="compNode" presStyleCnt="0"/>
      <dgm:spPr/>
    </dgm:pt>
    <dgm:pt modelId="{98164600-11BB-44E7-830C-2BFC10D68268}" type="pres">
      <dgm:prSet presAssocID="{60DE9AFF-A74A-48CC-AEDC-78BF6A1C744F}" presName="bgRect" presStyleLbl="bgShp" presStyleIdx="0" presStyleCnt="3"/>
      <dgm:spPr/>
    </dgm:pt>
    <dgm:pt modelId="{342F4105-D1AF-492E-BC36-D4BF9DCCB6D0}" type="pres">
      <dgm:prSet presAssocID="{60DE9AFF-A74A-48CC-AEDC-78BF6A1C74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FBCF6EC-372B-4676-90A0-21A330156A5C}" type="pres">
      <dgm:prSet presAssocID="{60DE9AFF-A74A-48CC-AEDC-78BF6A1C744F}" presName="spaceRect" presStyleCnt="0"/>
      <dgm:spPr/>
    </dgm:pt>
    <dgm:pt modelId="{8B10041A-270A-4F92-8D0D-9C86BFD827BD}" type="pres">
      <dgm:prSet presAssocID="{60DE9AFF-A74A-48CC-AEDC-78BF6A1C744F}" presName="parTx" presStyleLbl="revTx" presStyleIdx="0" presStyleCnt="3">
        <dgm:presLayoutVars>
          <dgm:chMax val="0"/>
          <dgm:chPref val="0"/>
        </dgm:presLayoutVars>
      </dgm:prSet>
      <dgm:spPr/>
    </dgm:pt>
    <dgm:pt modelId="{955B941A-563C-4335-8C06-2F2635FB2E3E}" type="pres">
      <dgm:prSet presAssocID="{AF06DDD3-43DB-40C5-8FF0-9F6581C96D93}" presName="sibTrans" presStyleCnt="0"/>
      <dgm:spPr/>
    </dgm:pt>
    <dgm:pt modelId="{FBC8E501-CA9A-49AE-B32E-1BF179A35AEB}" type="pres">
      <dgm:prSet presAssocID="{6B16168C-2219-462B-9726-AE36E7403C60}" presName="compNode" presStyleCnt="0"/>
      <dgm:spPr/>
    </dgm:pt>
    <dgm:pt modelId="{A52DE896-C90E-42FE-B42E-2088329C106E}" type="pres">
      <dgm:prSet presAssocID="{6B16168C-2219-462B-9726-AE36E7403C60}" presName="bgRect" presStyleLbl="bgShp" presStyleIdx="1" presStyleCnt="3"/>
      <dgm:spPr/>
    </dgm:pt>
    <dgm:pt modelId="{0E36A467-46D0-4C91-9E00-412A06D11956}" type="pres">
      <dgm:prSet presAssocID="{6B16168C-2219-462B-9726-AE36E7403C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55417ED-13BF-4FBE-93B4-20C12A27D1EE}" type="pres">
      <dgm:prSet presAssocID="{6B16168C-2219-462B-9726-AE36E7403C60}" presName="spaceRect" presStyleCnt="0"/>
      <dgm:spPr/>
    </dgm:pt>
    <dgm:pt modelId="{7D7903ED-DC8A-4976-9BF9-15319729E7EC}" type="pres">
      <dgm:prSet presAssocID="{6B16168C-2219-462B-9726-AE36E7403C60}" presName="parTx" presStyleLbl="revTx" presStyleIdx="1" presStyleCnt="3">
        <dgm:presLayoutVars>
          <dgm:chMax val="0"/>
          <dgm:chPref val="0"/>
        </dgm:presLayoutVars>
      </dgm:prSet>
      <dgm:spPr/>
    </dgm:pt>
    <dgm:pt modelId="{D8E698A0-4F77-4697-9A88-C65C0ADB17C5}" type="pres">
      <dgm:prSet presAssocID="{4B321265-7A20-4B82-B8AB-EE9CB9205798}" presName="sibTrans" presStyleCnt="0"/>
      <dgm:spPr/>
    </dgm:pt>
    <dgm:pt modelId="{0854314B-B14C-4BFA-B6DF-42287A030B00}" type="pres">
      <dgm:prSet presAssocID="{2900A92A-93F9-48D2-BC79-CFD5D68375AC}" presName="compNode" presStyleCnt="0"/>
      <dgm:spPr/>
    </dgm:pt>
    <dgm:pt modelId="{C71B5B23-B084-44D1-A261-79277A097D7D}" type="pres">
      <dgm:prSet presAssocID="{2900A92A-93F9-48D2-BC79-CFD5D68375AC}" presName="bgRect" presStyleLbl="bgShp" presStyleIdx="2" presStyleCnt="3"/>
      <dgm:spPr/>
    </dgm:pt>
    <dgm:pt modelId="{FE073348-1065-433B-AD4B-DFE9E452F48C}" type="pres">
      <dgm:prSet presAssocID="{2900A92A-93F9-48D2-BC79-CFD5D68375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CEC8AB6-DBEB-4B9C-A846-7AAA621F3579}" type="pres">
      <dgm:prSet presAssocID="{2900A92A-93F9-48D2-BC79-CFD5D68375AC}" presName="spaceRect" presStyleCnt="0"/>
      <dgm:spPr/>
    </dgm:pt>
    <dgm:pt modelId="{BD0B2738-FB2D-447B-A7FD-3C5991147911}" type="pres">
      <dgm:prSet presAssocID="{2900A92A-93F9-48D2-BC79-CFD5D68375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1C021E-386E-429F-B329-C3D905BB7191}" type="presOf" srcId="{A95867F0-A8EE-41DE-9D1B-EA86AD368579}" destId="{057B9408-6E33-4D50-831C-1D60CDC69938}" srcOrd="0" destOrd="0" presId="urn:microsoft.com/office/officeart/2018/2/layout/IconVerticalSolidList"/>
    <dgm:cxn modelId="{D1480C27-BAC1-4462-8DA2-8B73B5ABF1F5}" type="presOf" srcId="{6B16168C-2219-462B-9726-AE36E7403C60}" destId="{7D7903ED-DC8A-4976-9BF9-15319729E7EC}" srcOrd="0" destOrd="0" presId="urn:microsoft.com/office/officeart/2018/2/layout/IconVerticalSolidList"/>
    <dgm:cxn modelId="{14C8D42E-4302-4E34-B4EE-27D8E2A71970}" type="presOf" srcId="{60DE9AFF-A74A-48CC-AEDC-78BF6A1C744F}" destId="{8B10041A-270A-4F92-8D0D-9C86BFD827BD}" srcOrd="0" destOrd="0" presId="urn:microsoft.com/office/officeart/2018/2/layout/IconVerticalSolidList"/>
    <dgm:cxn modelId="{DC8DE06A-66D0-40E5-9BE0-C7DB27FDDB16}" type="presOf" srcId="{2900A92A-93F9-48D2-BC79-CFD5D68375AC}" destId="{BD0B2738-FB2D-447B-A7FD-3C5991147911}" srcOrd="0" destOrd="0" presId="urn:microsoft.com/office/officeart/2018/2/layout/IconVerticalSolidList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66B22A14-5997-42A1-A62A-988D6B061B08}" type="presParOf" srcId="{057B9408-6E33-4D50-831C-1D60CDC69938}" destId="{66ED1132-44E6-48A1-9DA8-DE71F1840110}" srcOrd="0" destOrd="0" presId="urn:microsoft.com/office/officeart/2018/2/layout/IconVerticalSolidList"/>
    <dgm:cxn modelId="{C6CBFF8F-CE70-4C4D-AC03-96DEC3D3935B}" type="presParOf" srcId="{66ED1132-44E6-48A1-9DA8-DE71F1840110}" destId="{98164600-11BB-44E7-830C-2BFC10D68268}" srcOrd="0" destOrd="0" presId="urn:microsoft.com/office/officeart/2018/2/layout/IconVerticalSolidList"/>
    <dgm:cxn modelId="{464CDE97-8960-4655-9C6E-348AAC4B5478}" type="presParOf" srcId="{66ED1132-44E6-48A1-9DA8-DE71F1840110}" destId="{342F4105-D1AF-492E-BC36-D4BF9DCCB6D0}" srcOrd="1" destOrd="0" presId="urn:microsoft.com/office/officeart/2018/2/layout/IconVerticalSolidList"/>
    <dgm:cxn modelId="{604911B4-F83F-4130-85D3-7334F7F717F2}" type="presParOf" srcId="{66ED1132-44E6-48A1-9DA8-DE71F1840110}" destId="{7FBCF6EC-372B-4676-90A0-21A330156A5C}" srcOrd="2" destOrd="0" presId="urn:microsoft.com/office/officeart/2018/2/layout/IconVerticalSolidList"/>
    <dgm:cxn modelId="{BBEF2303-E356-40F1-9599-2352D444F942}" type="presParOf" srcId="{66ED1132-44E6-48A1-9DA8-DE71F1840110}" destId="{8B10041A-270A-4F92-8D0D-9C86BFD827BD}" srcOrd="3" destOrd="0" presId="urn:microsoft.com/office/officeart/2018/2/layout/IconVerticalSolidList"/>
    <dgm:cxn modelId="{C39662BE-67C6-4351-8581-D857B5DED913}" type="presParOf" srcId="{057B9408-6E33-4D50-831C-1D60CDC69938}" destId="{955B941A-563C-4335-8C06-2F2635FB2E3E}" srcOrd="1" destOrd="0" presId="urn:microsoft.com/office/officeart/2018/2/layout/IconVerticalSolidList"/>
    <dgm:cxn modelId="{BFB33DF8-FCEB-4CC7-8C19-85FB371A3E9C}" type="presParOf" srcId="{057B9408-6E33-4D50-831C-1D60CDC69938}" destId="{FBC8E501-CA9A-49AE-B32E-1BF179A35AEB}" srcOrd="2" destOrd="0" presId="urn:microsoft.com/office/officeart/2018/2/layout/IconVerticalSolidList"/>
    <dgm:cxn modelId="{55518BA3-DE05-43C2-B77D-5947FD913119}" type="presParOf" srcId="{FBC8E501-CA9A-49AE-B32E-1BF179A35AEB}" destId="{A52DE896-C90E-42FE-B42E-2088329C106E}" srcOrd="0" destOrd="0" presId="urn:microsoft.com/office/officeart/2018/2/layout/IconVerticalSolidList"/>
    <dgm:cxn modelId="{556FC61F-A6A0-474E-B4AD-FDAA55083E0F}" type="presParOf" srcId="{FBC8E501-CA9A-49AE-B32E-1BF179A35AEB}" destId="{0E36A467-46D0-4C91-9E00-412A06D11956}" srcOrd="1" destOrd="0" presId="urn:microsoft.com/office/officeart/2018/2/layout/IconVerticalSolidList"/>
    <dgm:cxn modelId="{AC6A9832-C37F-4A85-8A8E-16B8AEFC92C1}" type="presParOf" srcId="{FBC8E501-CA9A-49AE-B32E-1BF179A35AEB}" destId="{F55417ED-13BF-4FBE-93B4-20C12A27D1EE}" srcOrd="2" destOrd="0" presId="urn:microsoft.com/office/officeart/2018/2/layout/IconVerticalSolidList"/>
    <dgm:cxn modelId="{0345FE4E-AE84-4BA3-AAD5-671D3D2C2378}" type="presParOf" srcId="{FBC8E501-CA9A-49AE-B32E-1BF179A35AEB}" destId="{7D7903ED-DC8A-4976-9BF9-15319729E7EC}" srcOrd="3" destOrd="0" presId="urn:microsoft.com/office/officeart/2018/2/layout/IconVerticalSolidList"/>
    <dgm:cxn modelId="{A662BA67-A36C-4D70-ABC8-105BBA9B79FC}" type="presParOf" srcId="{057B9408-6E33-4D50-831C-1D60CDC69938}" destId="{D8E698A0-4F77-4697-9A88-C65C0ADB17C5}" srcOrd="3" destOrd="0" presId="urn:microsoft.com/office/officeart/2018/2/layout/IconVerticalSolidList"/>
    <dgm:cxn modelId="{BCE1BF34-862F-4B46-B0C8-DA71A55CD2C4}" type="presParOf" srcId="{057B9408-6E33-4D50-831C-1D60CDC69938}" destId="{0854314B-B14C-4BFA-B6DF-42287A030B00}" srcOrd="4" destOrd="0" presId="urn:microsoft.com/office/officeart/2018/2/layout/IconVerticalSolidList"/>
    <dgm:cxn modelId="{7D4823AA-B05A-4653-B05D-29EEAA9046A8}" type="presParOf" srcId="{0854314B-B14C-4BFA-B6DF-42287A030B00}" destId="{C71B5B23-B084-44D1-A261-79277A097D7D}" srcOrd="0" destOrd="0" presId="urn:microsoft.com/office/officeart/2018/2/layout/IconVerticalSolidList"/>
    <dgm:cxn modelId="{213CCB96-D622-4DC8-A1DE-6FAF93F11C92}" type="presParOf" srcId="{0854314B-B14C-4BFA-B6DF-42287A030B00}" destId="{FE073348-1065-433B-AD4B-DFE9E452F48C}" srcOrd="1" destOrd="0" presId="urn:microsoft.com/office/officeart/2018/2/layout/IconVerticalSolidList"/>
    <dgm:cxn modelId="{EAD32369-81BF-42E1-98B5-126E03B7575A}" type="presParOf" srcId="{0854314B-B14C-4BFA-B6DF-42287A030B00}" destId="{0CEC8AB6-DBEB-4B9C-A846-7AAA621F3579}" srcOrd="2" destOrd="0" presId="urn:microsoft.com/office/officeart/2018/2/layout/IconVerticalSolidList"/>
    <dgm:cxn modelId="{7296FDB3-33E9-4F95-936C-3E3CECE36922}" type="presParOf" srcId="{0854314B-B14C-4BFA-B6DF-42287A030B00}" destId="{BD0B2738-FB2D-447B-A7FD-3C5991147911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/>
            <a:t>Choose data consistent with the goals of analysis</a:t>
          </a:r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/>
            <a:t>Verify that the data really measures what it claims to measure</a:t>
          </a:r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dirty="0"/>
            <a:t>Include the analysts in the design process</a:t>
          </a:r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A3D89255-F1DB-4F50-8F2B-1A4A63F8BA57}" type="pres">
      <dgm:prSet presAssocID="{F12493BE-AF8B-49D0-8DB1-516110EAD2ED}" presName="linear" presStyleCnt="0">
        <dgm:presLayoutVars>
          <dgm:animLvl val="lvl"/>
          <dgm:resizeHandles val="exact"/>
        </dgm:presLayoutVars>
      </dgm:prSet>
      <dgm:spPr/>
    </dgm:pt>
    <dgm:pt modelId="{EC6FFCCA-1774-40EE-AAAE-FE0B4B81A33B}" type="pres">
      <dgm:prSet presAssocID="{7626BCC9-DBFB-45C2-85E4-E7DBB733E9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CEDB44-D7A5-4F6D-84B4-689492E2AB96}" type="pres">
      <dgm:prSet presAssocID="{297A9A2E-6467-4841-9739-1503BA441A3C}" presName="spacer" presStyleCnt="0"/>
      <dgm:spPr/>
    </dgm:pt>
    <dgm:pt modelId="{2EE26F8C-1981-4FF4-912A-B494F43CEF92}" type="pres">
      <dgm:prSet presAssocID="{CEDC7D78-7C8F-4CB2-886C-6483053467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372952-D5CF-40E3-B4DC-375451F9A258}" type="pres">
      <dgm:prSet presAssocID="{3E9DF014-F92F-4A38-9718-5EB10E090911}" presName="spacer" presStyleCnt="0"/>
      <dgm:spPr/>
    </dgm:pt>
    <dgm:pt modelId="{5B889497-E6AE-4373-94C1-679FDB11ABF1}" type="pres">
      <dgm:prSet presAssocID="{7AC07DA1-B142-4E93-BE01-CCD293D7A26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76B0BC3A-9F36-4D2F-BA71-4184D066A171}" type="presOf" srcId="{7626BCC9-DBFB-45C2-85E4-E7DBB733E96D}" destId="{EC6FFCCA-1774-40EE-AAAE-FE0B4B81A33B}" srcOrd="0" destOrd="0" presId="urn:microsoft.com/office/officeart/2005/8/layout/vList2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E64E674D-0DE7-4B60-9777-8293B808F1A0}" type="presOf" srcId="{F12493BE-AF8B-49D0-8DB1-516110EAD2ED}" destId="{A3D89255-F1DB-4F50-8F2B-1A4A63F8BA57}" srcOrd="0" destOrd="0" presId="urn:microsoft.com/office/officeart/2005/8/layout/vList2"/>
    <dgm:cxn modelId="{2D819E89-4EB5-4BCC-BE5E-1F6E9BBFCFC2}" type="presOf" srcId="{CEDC7D78-7C8F-4CB2-886C-64830534675E}" destId="{2EE26F8C-1981-4FF4-912A-B494F43CEF92}" srcOrd="0" destOrd="0" presId="urn:microsoft.com/office/officeart/2005/8/layout/vList2"/>
    <dgm:cxn modelId="{07D7C0AB-80BA-472D-9839-9A2EE08E2398}" type="presOf" srcId="{7AC07DA1-B142-4E93-BE01-CCD293D7A26D}" destId="{5B889497-E6AE-4373-94C1-679FDB11ABF1}" srcOrd="0" destOrd="0" presId="urn:microsoft.com/office/officeart/2005/8/layout/vList2"/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6D5C0B2E-F18E-405B-A164-B97FBA7ACF79}" type="presParOf" srcId="{A3D89255-F1DB-4F50-8F2B-1A4A63F8BA57}" destId="{EC6FFCCA-1774-40EE-AAAE-FE0B4B81A33B}" srcOrd="0" destOrd="0" presId="urn:microsoft.com/office/officeart/2005/8/layout/vList2"/>
    <dgm:cxn modelId="{92C1F512-B29C-47A1-842B-B980FE1F3884}" type="presParOf" srcId="{A3D89255-F1DB-4F50-8F2B-1A4A63F8BA57}" destId="{E5CEDB44-D7A5-4F6D-84B4-689492E2AB96}" srcOrd="1" destOrd="0" presId="urn:microsoft.com/office/officeart/2005/8/layout/vList2"/>
    <dgm:cxn modelId="{FBA68088-92F7-4369-A15B-25C13BA1DA99}" type="presParOf" srcId="{A3D89255-F1DB-4F50-8F2B-1A4A63F8BA57}" destId="{2EE26F8C-1981-4FF4-912A-B494F43CEF92}" srcOrd="2" destOrd="0" presId="urn:microsoft.com/office/officeart/2005/8/layout/vList2"/>
    <dgm:cxn modelId="{1F139046-DD1D-4759-97B5-EAAA93B7CE24}" type="presParOf" srcId="{A3D89255-F1DB-4F50-8F2B-1A4A63F8BA57}" destId="{AF372952-D5CF-40E3-B4DC-375451F9A258}" srcOrd="3" destOrd="0" presId="urn:microsoft.com/office/officeart/2005/8/layout/vList2"/>
    <dgm:cxn modelId="{3E6F0585-B2B1-4494-8B92-84EFB97DA63A}" type="presParOf" srcId="{A3D89255-F1DB-4F50-8F2B-1A4A63F8BA57}" destId="{5B889497-E6AE-4373-94C1-679FDB11AB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/>
            <a:t>Know where the data comes from</a:t>
          </a:r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/>
            <a:t>Manual verification through sampling</a:t>
          </a:r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/>
            <a:t>Use of knowledge experts</a:t>
          </a:r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/>
            <a:t>Verify calculations for derived measures</a:t>
          </a:r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6900901-E40A-4D9F-ADB4-047AC9F822A4}" type="pres">
      <dgm:prSet presAssocID="{D59C8703-C624-4065-9AE2-3A6E2E7755AC}" presName="linear" presStyleCnt="0">
        <dgm:presLayoutVars>
          <dgm:animLvl val="lvl"/>
          <dgm:resizeHandles val="exact"/>
        </dgm:presLayoutVars>
      </dgm:prSet>
      <dgm:spPr/>
    </dgm:pt>
    <dgm:pt modelId="{5ED9E0E9-2C68-4E55-819B-10CE171E37DE}" type="pres">
      <dgm:prSet presAssocID="{6F9DC2D4-D24D-44B4-B27A-5B06EC1FD7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9C1FC0-BDB3-406A-846E-2310BF3F0E0F}" type="pres">
      <dgm:prSet presAssocID="{C29EF6B2-DED4-4C0A-968B-6769C51458BF}" presName="spacer" presStyleCnt="0"/>
      <dgm:spPr/>
    </dgm:pt>
    <dgm:pt modelId="{BD1FE243-9CDA-4745-A08E-C5963C213E79}" type="pres">
      <dgm:prSet presAssocID="{9CDEFC88-22C1-4885-BD5B-2E4F3E828D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656353-BF33-4786-9CA7-52289203CB13}" type="pres">
      <dgm:prSet presAssocID="{02D2D5C3-F08A-43C7-8181-3FA09D4E152B}" presName="spacer" presStyleCnt="0"/>
      <dgm:spPr/>
    </dgm:pt>
    <dgm:pt modelId="{F99BEB55-9E1C-4238-8300-5DD2890A06C4}" type="pres">
      <dgm:prSet presAssocID="{1CC453B3-85BA-4393-B48F-F2367F05F9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A1B245-DE2B-40A1-B0EF-99A23449F422}" type="pres">
      <dgm:prSet presAssocID="{65347CB1-3E74-4E4C-B0C8-772A45789E2C}" presName="spacer" presStyleCnt="0"/>
      <dgm:spPr/>
    </dgm:pt>
    <dgm:pt modelId="{F74F9195-8D11-46D9-8C95-F93466508C4B}" type="pres">
      <dgm:prSet presAssocID="{09025759-E624-4904-9ADA-A54DB39B18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FAD20D-6B67-46C9-A6EC-EBBD8B5DF99A}" type="presOf" srcId="{D59C8703-C624-4065-9AE2-3A6E2E7755AC}" destId="{66900901-E40A-4D9F-ADB4-047AC9F822A4}" srcOrd="0" destOrd="0" presId="urn:microsoft.com/office/officeart/2005/8/layout/vList2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4CA8E160-24AF-41D9-8F37-F28BDCC54D97}" type="presOf" srcId="{9CDEFC88-22C1-4885-BD5B-2E4F3E828D95}" destId="{BD1FE243-9CDA-4745-A08E-C5963C213E79}" srcOrd="0" destOrd="0" presId="urn:microsoft.com/office/officeart/2005/8/layout/vList2"/>
    <dgm:cxn modelId="{37455670-151D-4ACB-A09B-FF79832A7C7D}" type="presOf" srcId="{1CC453B3-85BA-4393-B48F-F2367F05F989}" destId="{F99BEB55-9E1C-4238-8300-5DD2890A06C4}" srcOrd="0" destOrd="0" presId="urn:microsoft.com/office/officeart/2005/8/layout/vList2"/>
    <dgm:cxn modelId="{12CF6873-6811-472F-AF8F-A093E3032B2A}" type="presOf" srcId="{6F9DC2D4-D24D-44B4-B27A-5B06EC1FD73C}" destId="{5ED9E0E9-2C68-4E55-819B-10CE171E37DE}" srcOrd="0" destOrd="0" presId="urn:microsoft.com/office/officeart/2005/8/layout/vList2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E36A0-DB31-41BC-AEC5-875EEF895B91}" type="presOf" srcId="{09025759-E624-4904-9ADA-A54DB39B18DA}" destId="{F74F9195-8D11-46D9-8C95-F93466508C4B}" srcOrd="0" destOrd="0" presId="urn:microsoft.com/office/officeart/2005/8/layout/vList2"/>
    <dgm:cxn modelId="{C31BC73E-3776-402A-AAC3-1DE1A5A73811}" type="presParOf" srcId="{66900901-E40A-4D9F-ADB4-047AC9F822A4}" destId="{5ED9E0E9-2C68-4E55-819B-10CE171E37DE}" srcOrd="0" destOrd="0" presId="urn:microsoft.com/office/officeart/2005/8/layout/vList2"/>
    <dgm:cxn modelId="{C62458AC-6BCF-4BBB-9792-CBB60837E14D}" type="presParOf" srcId="{66900901-E40A-4D9F-ADB4-047AC9F822A4}" destId="{F19C1FC0-BDB3-406A-846E-2310BF3F0E0F}" srcOrd="1" destOrd="0" presId="urn:microsoft.com/office/officeart/2005/8/layout/vList2"/>
    <dgm:cxn modelId="{7397BD10-F3BE-4504-82D9-4E3F07CA565A}" type="presParOf" srcId="{66900901-E40A-4D9F-ADB4-047AC9F822A4}" destId="{BD1FE243-9CDA-4745-A08E-C5963C213E79}" srcOrd="2" destOrd="0" presId="urn:microsoft.com/office/officeart/2005/8/layout/vList2"/>
    <dgm:cxn modelId="{27BC5CD1-2BCE-4FB7-91E1-6632A951AB36}" type="presParOf" srcId="{66900901-E40A-4D9F-ADB4-047AC9F822A4}" destId="{DE656353-BF33-4786-9CA7-52289203CB13}" srcOrd="3" destOrd="0" presId="urn:microsoft.com/office/officeart/2005/8/layout/vList2"/>
    <dgm:cxn modelId="{98B0993F-20FA-432A-9ACA-0ECE7387EF2B}" type="presParOf" srcId="{66900901-E40A-4D9F-ADB4-047AC9F822A4}" destId="{F99BEB55-9E1C-4238-8300-5DD2890A06C4}" srcOrd="4" destOrd="0" presId="urn:microsoft.com/office/officeart/2005/8/layout/vList2"/>
    <dgm:cxn modelId="{1922D233-A815-4D5C-AD68-19A964A5B672}" type="presParOf" srcId="{66900901-E40A-4D9F-ADB4-047AC9F822A4}" destId="{7CA1B245-DE2B-40A1-B0EF-99A23449F422}" srcOrd="5" destOrd="0" presId="urn:microsoft.com/office/officeart/2005/8/layout/vList2"/>
    <dgm:cxn modelId="{421ACEFE-B90A-4311-B162-6DDBB8DC0E56}" type="presParOf" srcId="{66900901-E40A-4D9F-ADB4-047AC9F822A4}" destId="{F74F9195-8D11-46D9-8C95-F93466508C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/>
            <a:t>Build fault tolerance into the process</a:t>
          </a:r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/>
            <a:t>Periodically run reports, check logs, and verify results</a:t>
          </a:r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/>
            <a:t>Keep up with (and communicate) changes</a:t>
          </a:r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A83540A0-2309-46BA-AAA0-B63ED55E90FC}" type="pres">
      <dgm:prSet presAssocID="{66B699D5-81D7-4F16-8545-2BC6BBCFC9B1}" presName="linear" presStyleCnt="0">
        <dgm:presLayoutVars>
          <dgm:animLvl val="lvl"/>
          <dgm:resizeHandles val="exact"/>
        </dgm:presLayoutVars>
      </dgm:prSet>
      <dgm:spPr/>
    </dgm:pt>
    <dgm:pt modelId="{9FBC22F6-64BF-4463-93D5-D62F8854D030}" type="pres">
      <dgm:prSet presAssocID="{134B824B-707D-4BFF-BECA-A808A7BA7C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307DD4-A89B-4FA1-A75D-BB2BCFAFC1C6}" type="pres">
      <dgm:prSet presAssocID="{31F0C098-A216-4EFB-89C8-BF4D9220B698}" presName="spacer" presStyleCnt="0"/>
      <dgm:spPr/>
    </dgm:pt>
    <dgm:pt modelId="{318749E8-1E85-4A76-A39A-5BC26F7415CC}" type="pres">
      <dgm:prSet presAssocID="{F0EDF7D9-0DBE-4ACB-9307-DD96E35BB3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F02701-18EE-4BB6-8A62-0E2ABF4E9524}" type="pres">
      <dgm:prSet presAssocID="{6DA73068-8047-4688-962D-4FE6F4DCF820}" presName="spacer" presStyleCnt="0"/>
      <dgm:spPr/>
    </dgm:pt>
    <dgm:pt modelId="{4120E34A-48DA-4D99-8D40-7F3AC0F26040}" type="pres">
      <dgm:prSet presAssocID="{D5D275D2-C204-42AD-AAAF-85BE238847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409116-6ABC-4745-833A-41AEA67341EE}" type="presOf" srcId="{66B699D5-81D7-4F16-8545-2BC6BBCFC9B1}" destId="{A83540A0-2309-46BA-AAA0-B63ED55E90FC}" srcOrd="0" destOrd="0" presId="urn:microsoft.com/office/officeart/2005/8/layout/vList2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BEBBE05D-FD38-4E4E-ABE9-A2F269CD63A5}" type="presOf" srcId="{F0EDF7D9-0DBE-4ACB-9307-DD96E35BB392}" destId="{318749E8-1E85-4A76-A39A-5BC26F7415CC}" srcOrd="0" destOrd="0" presId="urn:microsoft.com/office/officeart/2005/8/layout/vList2"/>
    <dgm:cxn modelId="{ACC98B81-5C8B-4484-AB59-41137FBAA839}" type="presOf" srcId="{134B824B-707D-4BFF-BECA-A808A7BA7CF2}" destId="{9FBC22F6-64BF-4463-93D5-D62F8854D030}" srcOrd="0" destOrd="0" presId="urn:microsoft.com/office/officeart/2005/8/layout/vList2"/>
    <dgm:cxn modelId="{8CC6A586-CDC6-4484-ADA8-7312EA1695CA}" type="presOf" srcId="{D5D275D2-C204-42AD-AAAF-85BE23884731}" destId="{4120E34A-48DA-4D99-8D40-7F3AC0F26040}" srcOrd="0" destOrd="0" presId="urn:microsoft.com/office/officeart/2005/8/layout/vList2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FFBB59BC-7D62-40D8-BEBE-A0E66C2B07EE}" type="presParOf" srcId="{A83540A0-2309-46BA-AAA0-B63ED55E90FC}" destId="{9FBC22F6-64BF-4463-93D5-D62F8854D030}" srcOrd="0" destOrd="0" presId="urn:microsoft.com/office/officeart/2005/8/layout/vList2"/>
    <dgm:cxn modelId="{665F923B-CB6C-401F-B770-1C87856FBC27}" type="presParOf" srcId="{A83540A0-2309-46BA-AAA0-B63ED55E90FC}" destId="{C9307DD4-A89B-4FA1-A75D-BB2BCFAFC1C6}" srcOrd="1" destOrd="0" presId="urn:microsoft.com/office/officeart/2005/8/layout/vList2"/>
    <dgm:cxn modelId="{7283D1B8-8DFD-4D08-87FF-C4D39C323ADC}" type="presParOf" srcId="{A83540A0-2309-46BA-AAA0-B63ED55E90FC}" destId="{318749E8-1E85-4A76-A39A-5BC26F7415CC}" srcOrd="2" destOrd="0" presId="urn:microsoft.com/office/officeart/2005/8/layout/vList2"/>
    <dgm:cxn modelId="{1F285BAB-5B1C-4CC1-810C-877A9EA45BEE}" type="presParOf" srcId="{A83540A0-2309-46BA-AAA0-B63ED55E90FC}" destId="{FFF02701-18EE-4BB6-8A62-0E2ABF4E9524}" srcOrd="3" destOrd="0" presId="urn:microsoft.com/office/officeart/2005/8/layout/vList2"/>
    <dgm:cxn modelId="{6C5FAC6C-5842-4D38-B150-272A4125D6FB}" type="presParOf" srcId="{A83540A0-2309-46BA-AAA0-B63ED55E90FC}" destId="{4120E34A-48DA-4D99-8D40-7F3AC0F26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dirty="0"/>
            <a:t>Data Consistency</a:t>
          </a:r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/>
            <a:t>What if the data is in different formats?</a:t>
          </a:r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/>
            <a:t>Data Quality</a:t>
          </a:r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/>
            <a:t>How do we know it’s correct?</a:t>
          </a:r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/>
            <a:t>What if the data we need isn’t there?</a:t>
          </a:r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/>
            <a:t>What if there is missing data?</a:t>
          </a:r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AA264-E6F5-4435-B461-A8720ABFD5C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F900CB-4B5F-4187-965C-8B7C10D41046}">
      <dgm:prSet phldrT="[Text]"/>
      <dgm:spPr/>
      <dgm:t>
        <a:bodyPr/>
        <a:lstStyle/>
        <a:p>
          <a:r>
            <a:rPr lang="en-US" dirty="0"/>
            <a:t>Too much risk</a:t>
          </a:r>
        </a:p>
      </dgm:t>
    </dgm:pt>
    <dgm:pt modelId="{97591264-A428-40B1-9597-BDBAE2BE15BD}" type="parTrans" cxnId="{EC272BF4-1282-42D7-9663-49F7244D737C}">
      <dgm:prSet/>
      <dgm:spPr/>
      <dgm:t>
        <a:bodyPr/>
        <a:lstStyle/>
        <a:p>
          <a:endParaRPr lang="en-US"/>
        </a:p>
      </dgm:t>
    </dgm:pt>
    <dgm:pt modelId="{C8157561-9049-422B-A989-15CAC7ED1C5D}" type="sibTrans" cxnId="{EC272BF4-1282-42D7-9663-49F7244D737C}">
      <dgm:prSet/>
      <dgm:spPr/>
      <dgm:t>
        <a:bodyPr/>
        <a:lstStyle/>
        <a:p>
          <a:endParaRPr lang="en-US"/>
        </a:p>
      </dgm:t>
    </dgm:pt>
    <dgm:pt modelId="{A4E8FC69-3D9C-4B51-8C33-EA1372EFBDB0}">
      <dgm:prSet phldrT="[Text]"/>
      <dgm:spPr/>
      <dgm:t>
        <a:bodyPr/>
        <a:lstStyle/>
        <a:p>
          <a:r>
            <a:rPr lang="en-US" dirty="0"/>
            <a:t>Prohibitive cost</a:t>
          </a:r>
        </a:p>
      </dgm:t>
    </dgm:pt>
    <dgm:pt modelId="{F96D19B4-5E74-4DA1-B571-6FD5D7DADDD4}" type="parTrans" cxnId="{596F632C-7D73-4DB9-ACD7-25A37AED2E03}">
      <dgm:prSet/>
      <dgm:spPr/>
      <dgm:t>
        <a:bodyPr/>
        <a:lstStyle/>
        <a:p>
          <a:endParaRPr lang="en-US"/>
        </a:p>
      </dgm:t>
    </dgm:pt>
    <dgm:pt modelId="{38677CDC-D6D7-497D-BD2E-372D9CA35EBA}" type="sibTrans" cxnId="{596F632C-7D73-4DB9-ACD7-25A37AED2E03}">
      <dgm:prSet/>
      <dgm:spPr/>
      <dgm:t>
        <a:bodyPr/>
        <a:lstStyle/>
        <a:p>
          <a:endParaRPr lang="en-US"/>
        </a:p>
      </dgm:t>
    </dgm:pt>
    <dgm:pt modelId="{0B0ACBF4-BC57-443F-AE36-3356F7BEE468}">
      <dgm:prSet phldrT="[Text]"/>
      <dgm:spPr/>
      <dgm:t>
        <a:bodyPr/>
        <a:lstStyle/>
        <a:p>
          <a:r>
            <a:rPr lang="en-US" dirty="0"/>
            <a:t>User reluctance</a:t>
          </a:r>
        </a:p>
      </dgm:t>
    </dgm:pt>
    <dgm:pt modelId="{154BDBD4-08AE-4287-94B1-9B4CF5C76ADC}" type="parTrans" cxnId="{5FACD269-C609-4DB5-AD70-55477DDE2CBD}">
      <dgm:prSet/>
      <dgm:spPr/>
      <dgm:t>
        <a:bodyPr/>
        <a:lstStyle/>
        <a:p>
          <a:endParaRPr lang="en-US"/>
        </a:p>
      </dgm:t>
    </dgm:pt>
    <dgm:pt modelId="{F4A19230-D43E-4709-B65A-7409656A67CD}" type="sibTrans" cxnId="{5FACD269-C609-4DB5-AD70-55477DDE2CBD}">
      <dgm:prSet/>
      <dgm:spPr/>
      <dgm:t>
        <a:bodyPr/>
        <a:lstStyle/>
        <a:p>
          <a:endParaRPr lang="en-US"/>
        </a:p>
      </dgm:t>
    </dgm:pt>
    <dgm:pt modelId="{A22F609B-2FBE-4AEE-9F25-62906DD1EA43}">
      <dgm:prSet phldrT="[Text]"/>
      <dgm:spPr/>
      <dgm:t>
        <a:bodyPr/>
        <a:lstStyle/>
        <a:p>
          <a:r>
            <a:rPr lang="en-US" dirty="0"/>
            <a:t>Limited business agility</a:t>
          </a:r>
        </a:p>
      </dgm:t>
    </dgm:pt>
    <dgm:pt modelId="{2EA221F5-ABD7-4B13-B122-5D4A32B79FBF}" type="parTrans" cxnId="{A2DF0A11-84F0-4EDF-BA68-F2E47EB3513F}">
      <dgm:prSet/>
      <dgm:spPr/>
      <dgm:t>
        <a:bodyPr/>
        <a:lstStyle/>
        <a:p>
          <a:endParaRPr lang="en-US"/>
        </a:p>
      </dgm:t>
    </dgm:pt>
    <dgm:pt modelId="{03A867B8-9848-46F1-8700-2F4AE6AA01A2}" type="sibTrans" cxnId="{A2DF0A11-84F0-4EDF-BA68-F2E47EB3513F}">
      <dgm:prSet/>
      <dgm:spPr/>
      <dgm:t>
        <a:bodyPr/>
        <a:lstStyle/>
        <a:p>
          <a:endParaRPr lang="en-US"/>
        </a:p>
      </dgm:t>
    </dgm:pt>
    <dgm:pt modelId="{8768C743-6A6A-4E62-9B09-D987C4B28783}">
      <dgm:prSet phldrT="[Text]"/>
      <dgm:spPr/>
      <dgm:t>
        <a:bodyPr/>
        <a:lstStyle/>
        <a:p>
          <a:r>
            <a:rPr lang="en-US" dirty="0"/>
            <a:t>Speed of delivery</a:t>
          </a:r>
        </a:p>
      </dgm:t>
    </dgm:pt>
    <dgm:pt modelId="{C232FC48-C0CF-4471-8143-104E625A806A}" type="parTrans" cxnId="{48FF0C93-3330-4385-A13D-897675B6D409}">
      <dgm:prSet/>
      <dgm:spPr/>
      <dgm:t>
        <a:bodyPr/>
        <a:lstStyle/>
        <a:p>
          <a:endParaRPr lang="en-US"/>
        </a:p>
      </dgm:t>
    </dgm:pt>
    <dgm:pt modelId="{960ACD7A-F024-4B80-8246-FC1C4F9DCE98}" type="sibTrans" cxnId="{48FF0C93-3330-4385-A13D-897675B6D409}">
      <dgm:prSet/>
      <dgm:spPr/>
      <dgm:t>
        <a:bodyPr/>
        <a:lstStyle/>
        <a:p>
          <a:endParaRPr lang="en-US"/>
        </a:p>
      </dgm:t>
    </dgm:pt>
    <dgm:pt modelId="{8C48E270-3206-45E3-B8AD-4AC029D2AF2F}" type="pres">
      <dgm:prSet presAssocID="{60AAA264-E6F5-4435-B461-A8720ABFD5CA}" presName="diagram" presStyleCnt="0">
        <dgm:presLayoutVars>
          <dgm:dir/>
          <dgm:resizeHandles val="exact"/>
        </dgm:presLayoutVars>
      </dgm:prSet>
      <dgm:spPr/>
    </dgm:pt>
    <dgm:pt modelId="{BBAAA064-E274-4077-A82C-D36B8A8D81B0}" type="pres">
      <dgm:prSet presAssocID="{92F900CB-4B5F-4187-965C-8B7C10D41046}" presName="node" presStyleLbl="node1" presStyleIdx="0" presStyleCnt="5">
        <dgm:presLayoutVars>
          <dgm:bulletEnabled val="1"/>
        </dgm:presLayoutVars>
      </dgm:prSet>
      <dgm:spPr/>
    </dgm:pt>
    <dgm:pt modelId="{34030459-97F8-4111-A812-8B82E125108C}" type="pres">
      <dgm:prSet presAssocID="{C8157561-9049-422B-A989-15CAC7ED1C5D}" presName="sibTrans" presStyleCnt="0"/>
      <dgm:spPr/>
    </dgm:pt>
    <dgm:pt modelId="{CE57243C-AD0D-40C3-A02B-A485060B8601}" type="pres">
      <dgm:prSet presAssocID="{A4E8FC69-3D9C-4B51-8C33-EA1372EFBDB0}" presName="node" presStyleLbl="node1" presStyleIdx="1" presStyleCnt="5">
        <dgm:presLayoutVars>
          <dgm:bulletEnabled val="1"/>
        </dgm:presLayoutVars>
      </dgm:prSet>
      <dgm:spPr/>
    </dgm:pt>
    <dgm:pt modelId="{414DCA5C-4894-4F80-B7BA-26D5F7C12EF7}" type="pres">
      <dgm:prSet presAssocID="{38677CDC-D6D7-497D-BD2E-372D9CA35EBA}" presName="sibTrans" presStyleCnt="0"/>
      <dgm:spPr/>
    </dgm:pt>
    <dgm:pt modelId="{E53859B9-C05C-4DD0-BAFF-A09340520504}" type="pres">
      <dgm:prSet presAssocID="{0B0ACBF4-BC57-443F-AE36-3356F7BEE468}" presName="node" presStyleLbl="node1" presStyleIdx="2" presStyleCnt="5">
        <dgm:presLayoutVars>
          <dgm:bulletEnabled val="1"/>
        </dgm:presLayoutVars>
      </dgm:prSet>
      <dgm:spPr/>
    </dgm:pt>
    <dgm:pt modelId="{2C40C96D-8925-440E-BDC0-4E97CBB4152B}" type="pres">
      <dgm:prSet presAssocID="{F4A19230-D43E-4709-B65A-7409656A67CD}" presName="sibTrans" presStyleCnt="0"/>
      <dgm:spPr/>
    </dgm:pt>
    <dgm:pt modelId="{DF19EDF3-B41B-4472-A7B9-4304CB88E859}" type="pres">
      <dgm:prSet presAssocID="{A22F609B-2FBE-4AEE-9F25-62906DD1EA43}" presName="node" presStyleLbl="node1" presStyleIdx="3" presStyleCnt="5">
        <dgm:presLayoutVars>
          <dgm:bulletEnabled val="1"/>
        </dgm:presLayoutVars>
      </dgm:prSet>
      <dgm:spPr/>
    </dgm:pt>
    <dgm:pt modelId="{98D033B0-EC86-4A39-9950-797F1C97E8BC}" type="pres">
      <dgm:prSet presAssocID="{03A867B8-9848-46F1-8700-2F4AE6AA01A2}" presName="sibTrans" presStyleCnt="0"/>
      <dgm:spPr/>
    </dgm:pt>
    <dgm:pt modelId="{AB657EB5-5F37-4425-AE42-7DD5203BFA56}" type="pres">
      <dgm:prSet presAssocID="{8768C743-6A6A-4E62-9B09-D987C4B28783}" presName="node" presStyleLbl="node1" presStyleIdx="4" presStyleCnt="5">
        <dgm:presLayoutVars>
          <dgm:bulletEnabled val="1"/>
        </dgm:presLayoutVars>
      </dgm:prSet>
      <dgm:spPr/>
    </dgm:pt>
  </dgm:ptLst>
  <dgm:cxnLst>
    <dgm:cxn modelId="{A2DF0A11-84F0-4EDF-BA68-F2E47EB3513F}" srcId="{60AAA264-E6F5-4435-B461-A8720ABFD5CA}" destId="{A22F609B-2FBE-4AEE-9F25-62906DD1EA43}" srcOrd="3" destOrd="0" parTransId="{2EA221F5-ABD7-4B13-B122-5D4A32B79FBF}" sibTransId="{03A867B8-9848-46F1-8700-2F4AE6AA01A2}"/>
    <dgm:cxn modelId="{463EF31A-A597-4976-BA4E-00F551FFA2CC}" type="presOf" srcId="{92F900CB-4B5F-4187-965C-8B7C10D41046}" destId="{BBAAA064-E274-4077-A82C-D36B8A8D81B0}" srcOrd="0" destOrd="0" presId="urn:microsoft.com/office/officeart/2005/8/layout/default"/>
    <dgm:cxn modelId="{596F632C-7D73-4DB9-ACD7-25A37AED2E03}" srcId="{60AAA264-E6F5-4435-B461-A8720ABFD5CA}" destId="{A4E8FC69-3D9C-4B51-8C33-EA1372EFBDB0}" srcOrd="1" destOrd="0" parTransId="{F96D19B4-5E74-4DA1-B571-6FD5D7DADDD4}" sibTransId="{38677CDC-D6D7-497D-BD2E-372D9CA35EBA}"/>
    <dgm:cxn modelId="{F763EE5E-B783-4CDF-89B8-90B25F2773FF}" type="presOf" srcId="{8768C743-6A6A-4E62-9B09-D987C4B28783}" destId="{AB657EB5-5F37-4425-AE42-7DD5203BFA56}" srcOrd="0" destOrd="0" presId="urn:microsoft.com/office/officeart/2005/8/layout/default"/>
    <dgm:cxn modelId="{5FACD269-C609-4DB5-AD70-55477DDE2CBD}" srcId="{60AAA264-E6F5-4435-B461-A8720ABFD5CA}" destId="{0B0ACBF4-BC57-443F-AE36-3356F7BEE468}" srcOrd="2" destOrd="0" parTransId="{154BDBD4-08AE-4287-94B1-9B4CF5C76ADC}" sibTransId="{F4A19230-D43E-4709-B65A-7409656A67CD}"/>
    <dgm:cxn modelId="{99EC8086-B24A-40A3-900A-A4CE4BDA4070}" type="presOf" srcId="{A4E8FC69-3D9C-4B51-8C33-EA1372EFBDB0}" destId="{CE57243C-AD0D-40C3-A02B-A485060B8601}" srcOrd="0" destOrd="0" presId="urn:microsoft.com/office/officeart/2005/8/layout/default"/>
    <dgm:cxn modelId="{48FF0C93-3330-4385-A13D-897675B6D409}" srcId="{60AAA264-E6F5-4435-B461-A8720ABFD5CA}" destId="{8768C743-6A6A-4E62-9B09-D987C4B28783}" srcOrd="4" destOrd="0" parTransId="{C232FC48-C0CF-4471-8143-104E625A806A}" sibTransId="{960ACD7A-F024-4B80-8246-FC1C4F9DCE98}"/>
    <dgm:cxn modelId="{B69C47CB-4F65-4F5C-94C2-0EE8C31509A3}" type="presOf" srcId="{60AAA264-E6F5-4435-B461-A8720ABFD5CA}" destId="{8C48E270-3206-45E3-B8AD-4AC029D2AF2F}" srcOrd="0" destOrd="0" presId="urn:microsoft.com/office/officeart/2005/8/layout/default"/>
    <dgm:cxn modelId="{1A286ED1-835C-491B-8FC5-9DE49C05D17B}" type="presOf" srcId="{A22F609B-2FBE-4AEE-9F25-62906DD1EA43}" destId="{DF19EDF3-B41B-4472-A7B9-4304CB88E859}" srcOrd="0" destOrd="0" presId="urn:microsoft.com/office/officeart/2005/8/layout/default"/>
    <dgm:cxn modelId="{9876F9D5-EF99-4F61-8DDD-8C3CB7D1A7A6}" type="presOf" srcId="{0B0ACBF4-BC57-443F-AE36-3356F7BEE468}" destId="{E53859B9-C05C-4DD0-BAFF-A09340520504}" srcOrd="0" destOrd="0" presId="urn:microsoft.com/office/officeart/2005/8/layout/default"/>
    <dgm:cxn modelId="{EC272BF4-1282-42D7-9663-49F7244D737C}" srcId="{60AAA264-E6F5-4435-B461-A8720ABFD5CA}" destId="{92F900CB-4B5F-4187-965C-8B7C10D41046}" srcOrd="0" destOrd="0" parTransId="{97591264-A428-40B1-9597-BDBAE2BE15BD}" sibTransId="{C8157561-9049-422B-A989-15CAC7ED1C5D}"/>
    <dgm:cxn modelId="{24A9D936-90CE-4256-A427-1FC89D88046D}" type="presParOf" srcId="{8C48E270-3206-45E3-B8AD-4AC029D2AF2F}" destId="{BBAAA064-E274-4077-A82C-D36B8A8D81B0}" srcOrd="0" destOrd="0" presId="urn:microsoft.com/office/officeart/2005/8/layout/default"/>
    <dgm:cxn modelId="{15523016-B199-4AAB-BD90-FDB801616F78}" type="presParOf" srcId="{8C48E270-3206-45E3-B8AD-4AC029D2AF2F}" destId="{34030459-97F8-4111-A812-8B82E125108C}" srcOrd="1" destOrd="0" presId="urn:microsoft.com/office/officeart/2005/8/layout/default"/>
    <dgm:cxn modelId="{018E644E-BF95-4344-B8E9-EAC358CC01A6}" type="presParOf" srcId="{8C48E270-3206-45E3-B8AD-4AC029D2AF2F}" destId="{CE57243C-AD0D-40C3-A02B-A485060B8601}" srcOrd="2" destOrd="0" presId="urn:microsoft.com/office/officeart/2005/8/layout/default"/>
    <dgm:cxn modelId="{57EAB7F2-1160-4819-AB17-587C83B7052F}" type="presParOf" srcId="{8C48E270-3206-45E3-B8AD-4AC029D2AF2F}" destId="{414DCA5C-4894-4F80-B7BA-26D5F7C12EF7}" srcOrd="3" destOrd="0" presId="urn:microsoft.com/office/officeart/2005/8/layout/default"/>
    <dgm:cxn modelId="{35884B00-B96F-4922-B1E8-00C7725DCCBD}" type="presParOf" srcId="{8C48E270-3206-45E3-B8AD-4AC029D2AF2F}" destId="{E53859B9-C05C-4DD0-BAFF-A09340520504}" srcOrd="4" destOrd="0" presId="urn:microsoft.com/office/officeart/2005/8/layout/default"/>
    <dgm:cxn modelId="{90A7BBB0-A7BF-4915-AA61-C6612B0E7F0B}" type="presParOf" srcId="{8C48E270-3206-45E3-B8AD-4AC029D2AF2F}" destId="{2C40C96D-8925-440E-BDC0-4E97CBB4152B}" srcOrd="5" destOrd="0" presId="urn:microsoft.com/office/officeart/2005/8/layout/default"/>
    <dgm:cxn modelId="{51B13B9A-889E-4496-8C1A-84C5F51E1C54}" type="presParOf" srcId="{8C48E270-3206-45E3-B8AD-4AC029D2AF2F}" destId="{DF19EDF3-B41B-4472-A7B9-4304CB88E859}" srcOrd="6" destOrd="0" presId="urn:microsoft.com/office/officeart/2005/8/layout/default"/>
    <dgm:cxn modelId="{BF39A7D7-5647-4705-99F9-DDDA46C4696A}" type="presParOf" srcId="{8C48E270-3206-45E3-B8AD-4AC029D2AF2F}" destId="{98D033B0-EC86-4A39-9950-797F1C97E8BC}" srcOrd="7" destOrd="0" presId="urn:microsoft.com/office/officeart/2005/8/layout/default"/>
    <dgm:cxn modelId="{251AC7FC-E524-461A-A735-46991B9066BC}" type="presParOf" srcId="{8C48E270-3206-45E3-B8AD-4AC029D2AF2F}" destId="{AB657EB5-5F37-4425-AE42-7DD5203BFA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dirty="0"/>
            <a:t>Redundant data across the organization</a:t>
          </a:r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dirty="0"/>
            <a:t>Customer record maintained by accounts receivable and marketing</a:t>
          </a:r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/>
            <a:t>The same data element stored in different formats</a:t>
          </a:r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/>
            <a:t>Social Security number (123-45-6789 versus 123456789)</a:t>
          </a:r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/>
            <a:t>Different naming conventions</a:t>
          </a:r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/>
            <a:t>“Doritos” versus “Frito-Lay’s Doritos” verus “Regular Doritos”</a:t>
          </a:r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/>
            <a:t>Different unique identifiers used</a:t>
          </a:r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/>
            <a:t>Account_Number versus Customer_ID</a:t>
          </a:r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</dgm:pt>
  </dgm:ptLst>
  <dgm:cxnLst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dirty="0"/>
            <a:t>This is a fundamental problem for creating data cubes</a:t>
          </a:r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/>
            <a:t>We often need to combine information from several transactional databases</a:t>
          </a:r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/>
            <a:t>How do we know if we’re talking about the same customer or product?</a:t>
          </a:r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/>
            <a:t>What are the differences between a “guest” and a “customer”?</a:t>
          </a:r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/>
            <a:t>Is there any way to know if a customer of the café is staying at the hotel?</a:t>
          </a:r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AF663-9501-4087-BECA-D527B4923C7A}" type="pres">
      <dgm:prSet presAssocID="{CF9F6B9B-62E0-4A96-9468-1267CB95EA97}" presName="spacer" presStyleCnt="0"/>
      <dgm:spPr/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/>
            <a:t>Getting to a “single view” of data:</a:t>
          </a:r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/>
            <a:t>What would you use to uniquely identify a guest/customer?</a:t>
          </a:r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/>
            <a:t>Would you include email address?</a:t>
          </a:r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/>
            <a:t>How would you represent “name?”</a:t>
          </a:r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</dgm:pt>
    <dgm:pt modelId="{7394D39F-67E7-417C-9939-B3219B9DBE4C}" type="pres">
      <dgm:prSet presAssocID="{066A5A84-C1C4-4D5E-9D8F-7A1F1155D897}" presName="roof" presStyleLbl="dkBgShp" presStyleIdx="0" presStyleCnt="2"/>
      <dgm:spPr/>
    </dgm:pt>
    <dgm:pt modelId="{6362AB69-B3CE-4546-81F3-AB74E55F3515}" type="pres">
      <dgm:prSet presAssocID="{066A5A84-C1C4-4D5E-9D8F-7A1F1155D897}" presName="pillars" presStyleCnt="0"/>
      <dgm:spPr/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</dgm:pt>
    <dgm:pt modelId="{CE867A98-C591-4A09-827E-8C6FD9A726AA}" type="pres">
      <dgm:prSet presAssocID="{066A5A84-C1C4-4D5E-9D8F-7A1F1155D897}" presName="base" presStyleLbl="dkBgShp" presStyleIdx="1" presStyleCnt="2"/>
      <dgm:spPr/>
    </dgm:pt>
  </dgm:ptLst>
  <dgm:cxnLst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42F2B3-3D99-4388-AAE3-6608EF236C85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0CFEC1-E115-4C87-AD7A-B99D8ECEA684}">
      <dgm:prSet phldrT="[Text]"/>
      <dgm:spPr/>
      <dgm:t>
        <a:bodyPr/>
        <a:lstStyle/>
        <a:p>
          <a:r>
            <a:rPr lang="en-US" dirty="0"/>
            <a:t>Parsing</a:t>
          </a:r>
        </a:p>
      </dgm:t>
    </dgm:pt>
    <dgm:pt modelId="{D16C4A31-5B71-4C05-9EB0-FA8E7B3BD5D7}" type="parTrans" cxnId="{28759BC7-4C43-4BFC-9E97-754FC8C60F84}">
      <dgm:prSet/>
      <dgm:spPr/>
      <dgm:t>
        <a:bodyPr/>
        <a:lstStyle/>
        <a:p>
          <a:endParaRPr lang="en-US"/>
        </a:p>
      </dgm:t>
    </dgm:pt>
    <dgm:pt modelId="{13F97D0D-9339-449E-83D3-C49E5B5D1307}" type="sibTrans" cxnId="{28759BC7-4C43-4BFC-9E97-754FC8C60F84}">
      <dgm:prSet/>
      <dgm:spPr/>
      <dgm:t>
        <a:bodyPr/>
        <a:lstStyle/>
        <a:p>
          <a:endParaRPr lang="en-US"/>
        </a:p>
      </dgm:t>
    </dgm:pt>
    <dgm:pt modelId="{B5524866-FB55-46A0-83E5-E82EA0EC6DF6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Decomposes data elements</a:t>
          </a:r>
          <a:endParaRPr lang="en-US" sz="2000" dirty="0"/>
        </a:p>
      </dgm:t>
    </dgm:pt>
    <dgm:pt modelId="{CF84894C-6A58-4D5E-99B9-54FB530EF750}" type="parTrans" cxnId="{71452D94-EEC5-4B27-B82E-97A899DCA1CC}">
      <dgm:prSet/>
      <dgm:spPr/>
      <dgm:t>
        <a:bodyPr/>
        <a:lstStyle/>
        <a:p>
          <a:endParaRPr lang="en-US"/>
        </a:p>
      </dgm:t>
    </dgm:pt>
    <dgm:pt modelId="{F49D69E2-1DC4-432E-82A8-F06009B2D797}" type="sibTrans" cxnId="{71452D94-EEC5-4B27-B82E-97A899DCA1CC}">
      <dgm:prSet/>
      <dgm:spPr/>
      <dgm:t>
        <a:bodyPr/>
        <a:lstStyle/>
        <a:p>
          <a:endParaRPr lang="en-US"/>
        </a:p>
      </dgm:t>
    </dgm:pt>
    <dgm:pt modelId="{3AD4F3CC-8B12-4325-A73B-31EEAD9C7A04}">
      <dgm:prSet phldrT="[Text]"/>
      <dgm:spPr/>
      <dgm:t>
        <a:bodyPr/>
        <a:lstStyle/>
        <a:p>
          <a:r>
            <a:rPr lang="en-US" dirty="0"/>
            <a:t>Standardizing</a:t>
          </a:r>
        </a:p>
      </dgm:t>
    </dgm:pt>
    <dgm:pt modelId="{44B1EA7B-AE02-42AA-BB0D-F76C47E5A672}" type="parTrans" cxnId="{AE8C7616-1E44-4A69-BD07-FEF556EECDDF}">
      <dgm:prSet/>
      <dgm:spPr/>
      <dgm:t>
        <a:bodyPr/>
        <a:lstStyle/>
        <a:p>
          <a:endParaRPr lang="en-US"/>
        </a:p>
      </dgm:t>
    </dgm:pt>
    <dgm:pt modelId="{97F79425-1837-4EEA-97AD-E0AD6C922398}" type="sibTrans" cxnId="{AE8C7616-1E44-4A69-BD07-FEF556EECDDF}">
      <dgm:prSet/>
      <dgm:spPr/>
      <dgm:t>
        <a:bodyPr/>
        <a:lstStyle/>
        <a:p>
          <a:endParaRPr lang="en-US"/>
        </a:p>
      </dgm:t>
    </dgm:pt>
    <dgm:pt modelId="{E8C7DA8D-469E-439D-8B85-969DB0FC5279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Transforms data into its preferred format</a:t>
          </a:r>
          <a:endParaRPr lang="en-US" sz="2000" dirty="0"/>
        </a:p>
      </dgm:t>
    </dgm:pt>
    <dgm:pt modelId="{C0238AE6-8FD4-4C1A-B7F8-DAC57D974D16}" type="parTrans" cxnId="{BC494928-503D-429B-8161-75133A4747A2}">
      <dgm:prSet/>
      <dgm:spPr/>
      <dgm:t>
        <a:bodyPr/>
        <a:lstStyle/>
        <a:p>
          <a:endParaRPr lang="en-US"/>
        </a:p>
      </dgm:t>
    </dgm:pt>
    <dgm:pt modelId="{6A205B7A-3865-4DBF-A129-98D6CCD4A33D}" type="sibTrans" cxnId="{BC494928-503D-429B-8161-75133A4747A2}">
      <dgm:prSet/>
      <dgm:spPr/>
      <dgm:t>
        <a:bodyPr/>
        <a:lstStyle/>
        <a:p>
          <a:endParaRPr lang="en-US"/>
        </a:p>
      </dgm:t>
    </dgm:pt>
    <dgm:pt modelId="{32A336C6-ACE4-414D-B360-09E816753B03}">
      <dgm:prSet/>
      <dgm:spPr/>
      <dgm:t>
        <a:bodyPr/>
        <a:lstStyle/>
        <a:p>
          <a:r>
            <a:rPr lang="en-US" dirty="0"/>
            <a:t>Matching</a:t>
          </a:r>
        </a:p>
      </dgm:t>
    </dgm:pt>
    <dgm:pt modelId="{A17C35A5-C58F-4A22-A6A1-D7B7180419E7}" type="parTrans" cxnId="{0CBB0134-3C36-4BB7-9AAC-87E7CEC21964}">
      <dgm:prSet/>
      <dgm:spPr/>
      <dgm:t>
        <a:bodyPr/>
        <a:lstStyle/>
        <a:p>
          <a:endParaRPr lang="en-US"/>
        </a:p>
      </dgm:t>
    </dgm:pt>
    <dgm:pt modelId="{32FDF5C5-1A4A-4298-9D32-ACA89FB1843D}" type="sibTrans" cxnId="{0CBB0134-3C36-4BB7-9AAC-87E7CEC21964}">
      <dgm:prSet/>
      <dgm:spPr/>
      <dgm:t>
        <a:bodyPr/>
        <a:lstStyle/>
        <a:p>
          <a:endParaRPr lang="en-US"/>
        </a:p>
      </dgm:t>
    </dgm:pt>
    <dgm:pt modelId="{9EA9EEB4-1EC7-4B0A-B1E4-12DF3CFC93AA}">
      <dgm:prSet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Matches records within and across data sources</a:t>
          </a:r>
          <a:endParaRPr lang="en-US" sz="2000" dirty="0"/>
        </a:p>
      </dgm:t>
    </dgm:pt>
    <dgm:pt modelId="{3F044FDF-40AC-476B-A332-199B9116A89B}" type="parTrans" cxnId="{726E3A8E-6568-4BE0-BA01-36F977CDE352}">
      <dgm:prSet/>
      <dgm:spPr/>
      <dgm:t>
        <a:bodyPr/>
        <a:lstStyle/>
        <a:p>
          <a:endParaRPr lang="en-US"/>
        </a:p>
      </dgm:t>
    </dgm:pt>
    <dgm:pt modelId="{110D6981-E5D2-42B1-9F6F-B8357E58FAA7}" type="sibTrans" cxnId="{726E3A8E-6568-4BE0-BA01-36F977CDE352}">
      <dgm:prSet/>
      <dgm:spPr/>
      <dgm:t>
        <a:bodyPr/>
        <a:lstStyle/>
        <a:p>
          <a:endParaRPr lang="en-US"/>
        </a:p>
      </dgm:t>
    </dgm:pt>
    <dgm:pt modelId="{1EAD5C81-A693-47F6-A3BE-5E3069E77E06}">
      <dgm:prSet phldrT="[Text]"/>
      <dgm:spPr/>
      <dgm:t>
        <a:bodyPr/>
        <a:lstStyle/>
        <a:p>
          <a:r>
            <a:rPr lang="en-US" dirty="0"/>
            <a:t>Correcting</a:t>
          </a:r>
        </a:p>
      </dgm:t>
    </dgm:pt>
    <dgm:pt modelId="{BF202799-F785-4866-AD50-FE3FB51B458C}" type="sibTrans" cxnId="{B6FD8A76-52FF-4749-B37A-35D83299B409}">
      <dgm:prSet/>
      <dgm:spPr/>
      <dgm:t>
        <a:bodyPr/>
        <a:lstStyle/>
        <a:p>
          <a:endParaRPr lang="en-US"/>
        </a:p>
      </dgm:t>
    </dgm:pt>
    <dgm:pt modelId="{9684D02E-592A-4190-A809-2437A3E44384}" type="parTrans" cxnId="{B6FD8A76-52FF-4749-B37A-35D83299B409}">
      <dgm:prSet/>
      <dgm:spPr/>
      <dgm:t>
        <a:bodyPr/>
        <a:lstStyle/>
        <a:p>
          <a:endParaRPr lang="en-US"/>
        </a:p>
      </dgm:t>
    </dgm:pt>
    <dgm:pt modelId="{769F7139-7A90-4871-9AE6-D1F2B549F35F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Corrects parsed data elements</a:t>
          </a:r>
          <a:endParaRPr lang="en-US" sz="2000" dirty="0"/>
        </a:p>
      </dgm:t>
    </dgm:pt>
    <dgm:pt modelId="{D135F656-1BFE-43D6-A307-C56C3940BBEE}" type="sibTrans" cxnId="{767FA3E2-6419-47F9-A09C-64F3591EE5C1}">
      <dgm:prSet/>
      <dgm:spPr/>
      <dgm:t>
        <a:bodyPr/>
        <a:lstStyle/>
        <a:p>
          <a:endParaRPr lang="en-US"/>
        </a:p>
      </dgm:t>
    </dgm:pt>
    <dgm:pt modelId="{8230CC42-837B-449A-A26E-CF4D8E2A6E49}" type="parTrans" cxnId="{767FA3E2-6419-47F9-A09C-64F3591EE5C1}">
      <dgm:prSet/>
      <dgm:spPr/>
      <dgm:t>
        <a:bodyPr/>
        <a:lstStyle/>
        <a:p>
          <a:endParaRPr lang="en-US"/>
        </a:p>
      </dgm:t>
    </dgm:pt>
    <dgm:pt modelId="{89426C8C-28AA-4018-89FC-3ED877C2A679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street name does not exist and is replaced with the "closest" one</a:t>
          </a:r>
          <a:endParaRPr lang="en-US" sz="2000" dirty="0"/>
        </a:p>
      </dgm:t>
    </dgm:pt>
    <dgm:pt modelId="{0DAD49C5-DAF7-482D-9D79-B24C18BD13E8}" type="parTrans" cxnId="{503BC411-06F6-45FC-98D8-C2CD80FBBC55}">
      <dgm:prSet/>
      <dgm:spPr/>
      <dgm:t>
        <a:bodyPr/>
        <a:lstStyle/>
        <a:p>
          <a:endParaRPr lang="en-US"/>
        </a:p>
      </dgm:t>
    </dgm:pt>
    <dgm:pt modelId="{A0729697-3012-4F33-B8FA-F579BEC7B127}" type="sibTrans" cxnId="{503BC411-06F6-45FC-98D8-C2CD80FBBC55}">
      <dgm:prSet/>
      <dgm:spPr/>
      <dgm:t>
        <a:bodyPr/>
        <a:lstStyle/>
        <a:p>
          <a:endParaRPr lang="en-US"/>
        </a:p>
      </dgm:t>
    </dgm:pt>
    <dgm:pt modelId="{8AFFF53E-895F-4F1F-972A-25C023703C7B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[name: Joe Cool ] </a:t>
          </a:r>
          <a:r>
            <a:rPr lang="en-US" altLang="en-US" sz="2000" dirty="0">
              <a:latin typeface="Calibri"/>
              <a:cs typeface="Times New Roman" pitchFamily="18" charset="0"/>
            </a:rPr>
            <a:t>→ [FirstName: Joe, </a:t>
          </a:r>
          <a:r>
            <a:rPr lang="en-US" altLang="en-US" sz="2000" dirty="0" err="1">
              <a:latin typeface="Calibri"/>
              <a:cs typeface="Times New Roman" pitchFamily="18" charset="0"/>
            </a:rPr>
            <a:t>LastName</a:t>
          </a:r>
          <a:r>
            <a:rPr lang="en-US" altLang="en-US" sz="2000" dirty="0">
              <a:latin typeface="Calibri"/>
              <a:cs typeface="Times New Roman" pitchFamily="18" charset="0"/>
            </a:rPr>
            <a:t>: Deng</a:t>
          </a:r>
          <a:r>
            <a:rPr lang="en-US" altLang="en-US" sz="2000" dirty="0">
              <a:cs typeface="Times New Roman" pitchFamily="18" charset="0"/>
            </a:rPr>
            <a:t>)</a:t>
          </a:r>
          <a:endParaRPr lang="en-US" sz="2000" dirty="0"/>
        </a:p>
      </dgm:t>
    </dgm:pt>
    <dgm:pt modelId="{9AE1B662-CF46-4708-B65C-37761C8C23D0}" type="parTrans" cxnId="{A125B005-68C4-4C77-8362-AD772AD0430F}">
      <dgm:prSet/>
      <dgm:spPr/>
      <dgm:t>
        <a:bodyPr/>
        <a:lstStyle/>
        <a:p>
          <a:endParaRPr lang="en-US"/>
        </a:p>
      </dgm:t>
    </dgm:pt>
    <dgm:pt modelId="{0C9C1184-E199-42CC-A34C-E4939D1B4466}" type="sibTrans" cxnId="{A125B005-68C4-4C77-8362-AD772AD0430F}">
      <dgm:prSet/>
      <dgm:spPr/>
      <dgm:t>
        <a:bodyPr/>
        <a:lstStyle/>
        <a:p>
          <a:endParaRPr lang="en-US"/>
        </a:p>
      </dgm:t>
    </dgm:pt>
    <dgm:pt modelId="{CB709670-9619-4011-84F3-8AF57281C9BF}">
      <dgm:prSet phldrT="[Text]" custT="1"/>
      <dgm:spPr/>
      <dgm:t>
        <a:bodyPr/>
        <a:lstStyle/>
        <a:p>
          <a:r>
            <a:rPr lang="en-US" altLang="en-US" sz="2000" dirty="0">
              <a:cs typeface="Times New Roman" pitchFamily="18" charset="0"/>
            </a:rPr>
            <a:t>Example: Broad ST </a:t>
          </a:r>
          <a:r>
            <a:rPr lang="en-US" altLang="en-US" sz="2000" dirty="0">
              <a:latin typeface="Calibri"/>
              <a:cs typeface="Times New Roman" pitchFamily="18" charset="0"/>
            </a:rPr>
            <a:t>→ Broad Street</a:t>
          </a:r>
          <a:endParaRPr lang="en-US" sz="2000" dirty="0"/>
        </a:p>
      </dgm:t>
    </dgm:pt>
    <dgm:pt modelId="{B0BF880D-96FF-4831-A846-53598F96090F}" type="parTrans" cxnId="{A25878C8-DBE8-494D-ADFD-7296448032F1}">
      <dgm:prSet/>
      <dgm:spPr/>
      <dgm:t>
        <a:bodyPr/>
        <a:lstStyle/>
        <a:p>
          <a:endParaRPr lang="en-US"/>
        </a:p>
      </dgm:t>
    </dgm:pt>
    <dgm:pt modelId="{9C528628-8DFC-40D7-8751-9D9E7B57811E}" type="sibTrans" cxnId="{A25878C8-DBE8-494D-ADFD-7296448032F1}">
      <dgm:prSet/>
      <dgm:spPr/>
      <dgm:t>
        <a:bodyPr/>
        <a:lstStyle/>
        <a:p>
          <a:endParaRPr lang="en-US"/>
        </a:p>
      </dgm:t>
    </dgm:pt>
    <dgm:pt modelId="{D5883E55-4EA6-4E1F-A3AB-140BA3BD7340}" type="pres">
      <dgm:prSet presAssocID="{6042F2B3-3D99-4388-AAE3-6608EF236C85}" presName="Name0" presStyleCnt="0">
        <dgm:presLayoutVars>
          <dgm:dir/>
          <dgm:animLvl val="lvl"/>
          <dgm:resizeHandles val="exact"/>
        </dgm:presLayoutVars>
      </dgm:prSet>
      <dgm:spPr/>
    </dgm:pt>
    <dgm:pt modelId="{E8165BA9-28B4-4F84-9735-28133200E3D0}" type="pres">
      <dgm:prSet presAssocID="{AE0CFEC1-E115-4C87-AD7A-B99D8ECEA684}" presName="linNode" presStyleCnt="0"/>
      <dgm:spPr/>
    </dgm:pt>
    <dgm:pt modelId="{6BC29C7D-6143-4E6C-9BC6-B463FDDE4936}" type="pres">
      <dgm:prSet presAssocID="{AE0CFEC1-E115-4C87-AD7A-B99D8ECEA684}" presName="parentText" presStyleLbl="node1" presStyleIdx="0" presStyleCnt="4" custScaleX="70988">
        <dgm:presLayoutVars>
          <dgm:chMax val="1"/>
          <dgm:bulletEnabled val="1"/>
        </dgm:presLayoutVars>
      </dgm:prSet>
      <dgm:spPr/>
    </dgm:pt>
    <dgm:pt modelId="{514E03B8-53EB-4FA4-8FFB-E8AC38577F5E}" type="pres">
      <dgm:prSet presAssocID="{AE0CFEC1-E115-4C87-AD7A-B99D8ECEA684}" presName="descendantText" presStyleLbl="alignAccFollowNode1" presStyleIdx="0" presStyleCnt="4" custScaleX="143722" custScaleY="107733">
        <dgm:presLayoutVars>
          <dgm:bulletEnabled val="1"/>
        </dgm:presLayoutVars>
      </dgm:prSet>
      <dgm:spPr/>
    </dgm:pt>
    <dgm:pt modelId="{629042D0-ACDA-46F4-9406-69ECE66FCE9F}" type="pres">
      <dgm:prSet presAssocID="{13F97D0D-9339-449E-83D3-C49E5B5D1307}" presName="sp" presStyleCnt="0"/>
      <dgm:spPr/>
    </dgm:pt>
    <dgm:pt modelId="{9D5B7316-BA3A-4109-8893-DCF966A08132}" type="pres">
      <dgm:prSet presAssocID="{1EAD5C81-A693-47F6-A3BE-5E3069E77E06}" presName="linNode" presStyleCnt="0"/>
      <dgm:spPr/>
    </dgm:pt>
    <dgm:pt modelId="{8860D58B-C94D-42F0-BB2C-F9B323D40A4E}" type="pres">
      <dgm:prSet presAssocID="{1EAD5C81-A693-47F6-A3BE-5E3069E77E06}" presName="parentText" presStyleLbl="node1" presStyleIdx="1" presStyleCnt="4" custScaleX="70988">
        <dgm:presLayoutVars>
          <dgm:chMax val="1"/>
          <dgm:bulletEnabled val="1"/>
        </dgm:presLayoutVars>
      </dgm:prSet>
      <dgm:spPr/>
    </dgm:pt>
    <dgm:pt modelId="{1C4E1237-4F0A-4C41-82E2-A89645AE2F98}" type="pres">
      <dgm:prSet presAssocID="{1EAD5C81-A693-47F6-A3BE-5E3069E77E06}" presName="descendantText" presStyleLbl="alignAccFollowNode1" presStyleIdx="1" presStyleCnt="4" custScaleX="143722" custScaleY="107733">
        <dgm:presLayoutVars>
          <dgm:bulletEnabled val="1"/>
        </dgm:presLayoutVars>
      </dgm:prSet>
      <dgm:spPr/>
    </dgm:pt>
    <dgm:pt modelId="{AFF7BBE2-7F66-4991-B1DF-E5271FBC4926}" type="pres">
      <dgm:prSet presAssocID="{BF202799-F785-4866-AD50-FE3FB51B458C}" presName="sp" presStyleCnt="0"/>
      <dgm:spPr/>
    </dgm:pt>
    <dgm:pt modelId="{D18DA282-FA51-4B0F-8FF0-485E436CF89D}" type="pres">
      <dgm:prSet presAssocID="{3AD4F3CC-8B12-4325-A73B-31EEAD9C7A04}" presName="linNode" presStyleCnt="0"/>
      <dgm:spPr/>
    </dgm:pt>
    <dgm:pt modelId="{D49B18BA-8954-4C26-B43D-B9CF497F348B}" type="pres">
      <dgm:prSet presAssocID="{3AD4F3CC-8B12-4325-A73B-31EEAD9C7A04}" presName="parentText" presStyleLbl="node1" presStyleIdx="2" presStyleCnt="4" custScaleX="70988">
        <dgm:presLayoutVars>
          <dgm:chMax val="1"/>
          <dgm:bulletEnabled val="1"/>
        </dgm:presLayoutVars>
      </dgm:prSet>
      <dgm:spPr/>
    </dgm:pt>
    <dgm:pt modelId="{68B5AAB2-9ABF-402C-A362-812118AD92ED}" type="pres">
      <dgm:prSet presAssocID="{3AD4F3CC-8B12-4325-A73B-31EEAD9C7A04}" presName="descendantText" presStyleLbl="alignAccFollowNode1" presStyleIdx="2" presStyleCnt="4" custScaleX="143722" custScaleY="107733">
        <dgm:presLayoutVars>
          <dgm:bulletEnabled val="1"/>
        </dgm:presLayoutVars>
      </dgm:prSet>
      <dgm:spPr/>
    </dgm:pt>
    <dgm:pt modelId="{534FDBA1-3FE7-4C69-A6A1-13054E6547FA}" type="pres">
      <dgm:prSet presAssocID="{97F79425-1837-4EEA-97AD-E0AD6C922398}" presName="sp" presStyleCnt="0"/>
      <dgm:spPr/>
    </dgm:pt>
    <dgm:pt modelId="{201D024A-A87C-4AB9-9DC4-40D333CBB31C}" type="pres">
      <dgm:prSet presAssocID="{32A336C6-ACE4-414D-B360-09E816753B03}" presName="linNode" presStyleCnt="0"/>
      <dgm:spPr/>
    </dgm:pt>
    <dgm:pt modelId="{3DFF0AF7-0DF2-4770-BD12-7A6F830ECF0C}" type="pres">
      <dgm:prSet presAssocID="{32A336C6-ACE4-414D-B360-09E816753B03}" presName="parentText" presStyleLbl="node1" presStyleIdx="3" presStyleCnt="4" custScaleX="70988">
        <dgm:presLayoutVars>
          <dgm:chMax val="1"/>
          <dgm:bulletEnabled val="1"/>
        </dgm:presLayoutVars>
      </dgm:prSet>
      <dgm:spPr/>
    </dgm:pt>
    <dgm:pt modelId="{E486CCBC-7B30-43DD-B8C6-2499CC5D600A}" type="pres">
      <dgm:prSet presAssocID="{32A336C6-ACE4-414D-B360-09E816753B03}" presName="descendantText" presStyleLbl="alignAccFollowNode1" presStyleIdx="3" presStyleCnt="4" custScaleX="143722" custScaleY="107733">
        <dgm:presLayoutVars>
          <dgm:bulletEnabled val="1"/>
        </dgm:presLayoutVars>
      </dgm:prSet>
      <dgm:spPr/>
    </dgm:pt>
  </dgm:ptLst>
  <dgm:cxnLst>
    <dgm:cxn modelId="{AAF57B02-E35F-406F-A8FC-A573AEA7C557}" type="presOf" srcId="{6042F2B3-3D99-4388-AAE3-6608EF236C85}" destId="{D5883E55-4EA6-4E1F-A3AB-140BA3BD7340}" srcOrd="0" destOrd="0" presId="urn:microsoft.com/office/officeart/2005/8/layout/vList5"/>
    <dgm:cxn modelId="{A125B005-68C4-4C77-8362-AD772AD0430F}" srcId="{AE0CFEC1-E115-4C87-AD7A-B99D8ECEA684}" destId="{8AFFF53E-895F-4F1F-972A-25C023703C7B}" srcOrd="1" destOrd="0" parTransId="{9AE1B662-CF46-4708-B65C-37761C8C23D0}" sibTransId="{0C9C1184-E199-42CC-A34C-E4939D1B4466}"/>
    <dgm:cxn modelId="{1D3E0807-BC38-4E28-A9BD-7B15AC74CF20}" type="presOf" srcId="{1EAD5C81-A693-47F6-A3BE-5E3069E77E06}" destId="{8860D58B-C94D-42F0-BB2C-F9B323D40A4E}" srcOrd="0" destOrd="0" presId="urn:microsoft.com/office/officeart/2005/8/layout/vList5"/>
    <dgm:cxn modelId="{503BC411-06F6-45FC-98D8-C2CD80FBBC55}" srcId="{1EAD5C81-A693-47F6-A3BE-5E3069E77E06}" destId="{89426C8C-28AA-4018-89FC-3ED877C2A679}" srcOrd="1" destOrd="0" parTransId="{0DAD49C5-DAF7-482D-9D79-B24C18BD13E8}" sibTransId="{A0729697-3012-4F33-B8FA-F579BEC7B127}"/>
    <dgm:cxn modelId="{AE8C7616-1E44-4A69-BD07-FEF556EECDDF}" srcId="{6042F2B3-3D99-4388-AAE3-6608EF236C85}" destId="{3AD4F3CC-8B12-4325-A73B-31EEAD9C7A04}" srcOrd="2" destOrd="0" parTransId="{44B1EA7B-AE02-42AA-BB0D-F76C47E5A672}" sibTransId="{97F79425-1837-4EEA-97AD-E0AD6C922398}"/>
    <dgm:cxn modelId="{80873B17-D24D-49EF-812D-C9869EFAE2DC}" type="presOf" srcId="{AE0CFEC1-E115-4C87-AD7A-B99D8ECEA684}" destId="{6BC29C7D-6143-4E6C-9BC6-B463FDDE4936}" srcOrd="0" destOrd="0" presId="urn:microsoft.com/office/officeart/2005/8/layout/vList5"/>
    <dgm:cxn modelId="{BC494928-503D-429B-8161-75133A4747A2}" srcId="{3AD4F3CC-8B12-4325-A73B-31EEAD9C7A04}" destId="{E8C7DA8D-469E-439D-8B85-969DB0FC5279}" srcOrd="0" destOrd="0" parTransId="{C0238AE6-8FD4-4C1A-B7F8-DAC57D974D16}" sibTransId="{6A205B7A-3865-4DBF-A129-98D6CCD4A33D}"/>
    <dgm:cxn modelId="{42E3B828-607B-4C20-B6C6-6DE6987E910C}" type="presOf" srcId="{E8C7DA8D-469E-439D-8B85-969DB0FC5279}" destId="{68B5AAB2-9ABF-402C-A362-812118AD92ED}" srcOrd="0" destOrd="0" presId="urn:microsoft.com/office/officeart/2005/8/layout/vList5"/>
    <dgm:cxn modelId="{0CBB0134-3C36-4BB7-9AAC-87E7CEC21964}" srcId="{6042F2B3-3D99-4388-AAE3-6608EF236C85}" destId="{32A336C6-ACE4-414D-B360-09E816753B03}" srcOrd="3" destOrd="0" parTransId="{A17C35A5-C58F-4A22-A6A1-D7B7180419E7}" sibTransId="{32FDF5C5-1A4A-4298-9D32-ACA89FB1843D}"/>
    <dgm:cxn modelId="{7A94E139-9344-475F-8D56-6E69B3ED3A5C}" type="presOf" srcId="{3AD4F3CC-8B12-4325-A73B-31EEAD9C7A04}" destId="{D49B18BA-8954-4C26-B43D-B9CF497F348B}" srcOrd="0" destOrd="0" presId="urn:microsoft.com/office/officeart/2005/8/layout/vList5"/>
    <dgm:cxn modelId="{AA95553C-D867-427D-8870-6FA5B4609194}" type="presOf" srcId="{89426C8C-28AA-4018-89FC-3ED877C2A679}" destId="{1C4E1237-4F0A-4C41-82E2-A89645AE2F98}" srcOrd="0" destOrd="1" presId="urn:microsoft.com/office/officeart/2005/8/layout/vList5"/>
    <dgm:cxn modelId="{ED517141-D284-4EAC-89D1-4609D58D4F85}" type="presOf" srcId="{CB709670-9619-4011-84F3-8AF57281C9BF}" destId="{68B5AAB2-9ABF-402C-A362-812118AD92ED}" srcOrd="0" destOrd="1" presId="urn:microsoft.com/office/officeart/2005/8/layout/vList5"/>
    <dgm:cxn modelId="{B6FD8A76-52FF-4749-B37A-35D83299B409}" srcId="{6042F2B3-3D99-4388-AAE3-6608EF236C85}" destId="{1EAD5C81-A693-47F6-A3BE-5E3069E77E06}" srcOrd="1" destOrd="0" parTransId="{9684D02E-592A-4190-A809-2437A3E44384}" sibTransId="{BF202799-F785-4866-AD50-FE3FB51B458C}"/>
    <dgm:cxn modelId="{726E3A8E-6568-4BE0-BA01-36F977CDE352}" srcId="{32A336C6-ACE4-414D-B360-09E816753B03}" destId="{9EA9EEB4-1EC7-4B0A-B1E4-12DF3CFC93AA}" srcOrd="0" destOrd="0" parTransId="{3F044FDF-40AC-476B-A332-199B9116A89B}" sibTransId="{110D6981-E5D2-42B1-9F6F-B8357E58FAA7}"/>
    <dgm:cxn modelId="{71452D94-EEC5-4B27-B82E-97A899DCA1CC}" srcId="{AE0CFEC1-E115-4C87-AD7A-B99D8ECEA684}" destId="{B5524866-FB55-46A0-83E5-E82EA0EC6DF6}" srcOrd="0" destOrd="0" parTransId="{CF84894C-6A58-4D5E-99B9-54FB530EF750}" sibTransId="{F49D69E2-1DC4-432E-82A8-F06009B2D797}"/>
    <dgm:cxn modelId="{B5E61DA5-BA77-44F9-864B-7D34973DF7EE}" type="presOf" srcId="{8AFFF53E-895F-4F1F-972A-25C023703C7B}" destId="{514E03B8-53EB-4FA4-8FFB-E8AC38577F5E}" srcOrd="0" destOrd="1" presId="urn:microsoft.com/office/officeart/2005/8/layout/vList5"/>
    <dgm:cxn modelId="{A6BA60C2-226F-4B9E-A8EA-7ABF4BAB060E}" type="presOf" srcId="{32A336C6-ACE4-414D-B360-09E816753B03}" destId="{3DFF0AF7-0DF2-4770-BD12-7A6F830ECF0C}" srcOrd="0" destOrd="0" presId="urn:microsoft.com/office/officeart/2005/8/layout/vList5"/>
    <dgm:cxn modelId="{642746C5-8D63-4372-9734-3A698DAF2431}" type="presOf" srcId="{769F7139-7A90-4871-9AE6-D1F2B549F35F}" destId="{1C4E1237-4F0A-4C41-82E2-A89645AE2F98}" srcOrd="0" destOrd="0" presId="urn:microsoft.com/office/officeart/2005/8/layout/vList5"/>
    <dgm:cxn modelId="{28759BC7-4C43-4BFC-9E97-754FC8C60F84}" srcId="{6042F2B3-3D99-4388-AAE3-6608EF236C85}" destId="{AE0CFEC1-E115-4C87-AD7A-B99D8ECEA684}" srcOrd="0" destOrd="0" parTransId="{D16C4A31-5B71-4C05-9EB0-FA8E7B3BD5D7}" sibTransId="{13F97D0D-9339-449E-83D3-C49E5B5D1307}"/>
    <dgm:cxn modelId="{A25878C8-DBE8-494D-ADFD-7296448032F1}" srcId="{3AD4F3CC-8B12-4325-A73B-31EEAD9C7A04}" destId="{CB709670-9619-4011-84F3-8AF57281C9BF}" srcOrd="1" destOrd="0" parTransId="{B0BF880D-96FF-4831-A846-53598F96090F}" sibTransId="{9C528628-8DFC-40D7-8751-9D9E7B57811E}"/>
    <dgm:cxn modelId="{C37840C9-16BF-4FF7-99D1-6E7A0E46E603}" type="presOf" srcId="{9EA9EEB4-1EC7-4B0A-B1E4-12DF3CFC93AA}" destId="{E486CCBC-7B30-43DD-B8C6-2499CC5D600A}" srcOrd="0" destOrd="0" presId="urn:microsoft.com/office/officeart/2005/8/layout/vList5"/>
    <dgm:cxn modelId="{767FA3E2-6419-47F9-A09C-64F3591EE5C1}" srcId="{1EAD5C81-A693-47F6-A3BE-5E3069E77E06}" destId="{769F7139-7A90-4871-9AE6-D1F2B549F35F}" srcOrd="0" destOrd="0" parTransId="{8230CC42-837B-449A-A26E-CF4D8E2A6E49}" sibTransId="{D135F656-1BFE-43D6-A307-C56C3940BBEE}"/>
    <dgm:cxn modelId="{20BEECE4-792E-4230-BF78-9ED2D0780CEC}" type="presOf" srcId="{B5524866-FB55-46A0-83E5-E82EA0EC6DF6}" destId="{514E03B8-53EB-4FA4-8FFB-E8AC38577F5E}" srcOrd="0" destOrd="0" presId="urn:microsoft.com/office/officeart/2005/8/layout/vList5"/>
    <dgm:cxn modelId="{667FE547-66A9-42FD-887D-AE5367E55E8F}" type="presParOf" srcId="{D5883E55-4EA6-4E1F-A3AB-140BA3BD7340}" destId="{E8165BA9-28B4-4F84-9735-28133200E3D0}" srcOrd="0" destOrd="0" presId="urn:microsoft.com/office/officeart/2005/8/layout/vList5"/>
    <dgm:cxn modelId="{5DF61CC4-3F95-48E8-9722-31B5E01E88FA}" type="presParOf" srcId="{E8165BA9-28B4-4F84-9735-28133200E3D0}" destId="{6BC29C7D-6143-4E6C-9BC6-B463FDDE4936}" srcOrd="0" destOrd="0" presId="urn:microsoft.com/office/officeart/2005/8/layout/vList5"/>
    <dgm:cxn modelId="{D8E4C4F4-ACE0-4D94-8167-BDD2E2BF4F80}" type="presParOf" srcId="{E8165BA9-28B4-4F84-9735-28133200E3D0}" destId="{514E03B8-53EB-4FA4-8FFB-E8AC38577F5E}" srcOrd="1" destOrd="0" presId="urn:microsoft.com/office/officeart/2005/8/layout/vList5"/>
    <dgm:cxn modelId="{784FB346-8AA4-4C96-9BE5-F9D56D79EAAA}" type="presParOf" srcId="{D5883E55-4EA6-4E1F-A3AB-140BA3BD7340}" destId="{629042D0-ACDA-46F4-9406-69ECE66FCE9F}" srcOrd="1" destOrd="0" presId="urn:microsoft.com/office/officeart/2005/8/layout/vList5"/>
    <dgm:cxn modelId="{CED7E955-DB04-403F-BF01-3CD24B26161C}" type="presParOf" srcId="{D5883E55-4EA6-4E1F-A3AB-140BA3BD7340}" destId="{9D5B7316-BA3A-4109-8893-DCF966A08132}" srcOrd="2" destOrd="0" presId="urn:microsoft.com/office/officeart/2005/8/layout/vList5"/>
    <dgm:cxn modelId="{ABB5809B-8275-40BB-B371-3BB83C976405}" type="presParOf" srcId="{9D5B7316-BA3A-4109-8893-DCF966A08132}" destId="{8860D58B-C94D-42F0-BB2C-F9B323D40A4E}" srcOrd="0" destOrd="0" presId="urn:microsoft.com/office/officeart/2005/8/layout/vList5"/>
    <dgm:cxn modelId="{A0D22A3A-489B-484D-A20E-72626B67CAC7}" type="presParOf" srcId="{9D5B7316-BA3A-4109-8893-DCF966A08132}" destId="{1C4E1237-4F0A-4C41-82E2-A89645AE2F98}" srcOrd="1" destOrd="0" presId="urn:microsoft.com/office/officeart/2005/8/layout/vList5"/>
    <dgm:cxn modelId="{8C3B1982-33D5-400E-A24B-2A92EE305CF5}" type="presParOf" srcId="{D5883E55-4EA6-4E1F-A3AB-140BA3BD7340}" destId="{AFF7BBE2-7F66-4991-B1DF-E5271FBC4926}" srcOrd="3" destOrd="0" presId="urn:microsoft.com/office/officeart/2005/8/layout/vList5"/>
    <dgm:cxn modelId="{5B683E96-A1A8-4C3B-B05D-492C868740BF}" type="presParOf" srcId="{D5883E55-4EA6-4E1F-A3AB-140BA3BD7340}" destId="{D18DA282-FA51-4B0F-8FF0-485E436CF89D}" srcOrd="4" destOrd="0" presId="urn:microsoft.com/office/officeart/2005/8/layout/vList5"/>
    <dgm:cxn modelId="{B3231534-8590-486E-B5C8-EE002C3EE920}" type="presParOf" srcId="{D18DA282-FA51-4B0F-8FF0-485E436CF89D}" destId="{D49B18BA-8954-4C26-B43D-B9CF497F348B}" srcOrd="0" destOrd="0" presId="urn:microsoft.com/office/officeart/2005/8/layout/vList5"/>
    <dgm:cxn modelId="{23381A63-4B2F-4E5B-88ED-5F279AE7A308}" type="presParOf" srcId="{D18DA282-FA51-4B0F-8FF0-485E436CF89D}" destId="{68B5AAB2-9ABF-402C-A362-812118AD92ED}" srcOrd="1" destOrd="0" presId="urn:microsoft.com/office/officeart/2005/8/layout/vList5"/>
    <dgm:cxn modelId="{A67F49AC-81D3-42E6-B8AE-00B477A48238}" type="presParOf" srcId="{D5883E55-4EA6-4E1F-A3AB-140BA3BD7340}" destId="{534FDBA1-3FE7-4C69-A6A1-13054E6547FA}" srcOrd="5" destOrd="0" presId="urn:microsoft.com/office/officeart/2005/8/layout/vList5"/>
    <dgm:cxn modelId="{2301B7D6-4D35-4F4E-AC25-1F206B16CC4D}" type="presParOf" srcId="{D5883E55-4EA6-4E1F-A3AB-140BA3BD7340}" destId="{201D024A-A87C-4AB9-9DC4-40D333CBB31C}" srcOrd="6" destOrd="0" presId="urn:microsoft.com/office/officeart/2005/8/layout/vList5"/>
    <dgm:cxn modelId="{8CD3EE47-ECD3-4BF2-99A6-B9594628EC5D}" type="presParOf" srcId="{201D024A-A87C-4AB9-9DC4-40D333CBB31C}" destId="{3DFF0AF7-0DF2-4770-BD12-7A6F830ECF0C}" srcOrd="0" destOrd="0" presId="urn:microsoft.com/office/officeart/2005/8/layout/vList5"/>
    <dgm:cxn modelId="{D268E615-F6CD-417A-98B9-DD927746012E}" type="presParOf" srcId="{201D024A-A87C-4AB9-9DC4-40D333CBB31C}" destId="{E486CCBC-7B30-43DD-B8C6-2499CC5D60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/>
            <a:t>Do we have the </a:t>
          </a:r>
          <a:r>
            <a:rPr lang="en-US" b="0" u="sng" dirty="0"/>
            <a:t>right data</a:t>
          </a:r>
          <a:r>
            <a:rPr lang="en-US" dirty="0"/>
            <a:t>?</a:t>
          </a:r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/>
            <a:t>Is the collection process </a:t>
          </a:r>
          <a:r>
            <a:rPr lang="en-US" u="sng" dirty="0"/>
            <a:t>reliable</a:t>
          </a:r>
          <a:r>
            <a:rPr lang="en-US" dirty="0"/>
            <a:t>?</a:t>
          </a:r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dirty="0"/>
            <a:t>Is the </a:t>
          </a:r>
          <a:r>
            <a:rPr lang="en-US" u="none" dirty="0"/>
            <a:t>data </a:t>
          </a:r>
          <a:r>
            <a:rPr lang="en-US" u="sng" dirty="0"/>
            <a:t>accurate</a:t>
          </a:r>
          <a:r>
            <a:rPr lang="en-US" dirty="0"/>
            <a:t>?</a:t>
          </a:r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63386D-1A69-4EC0-9B76-9C4C9E405BBC}" type="pres">
      <dgm:prSet presAssocID="{E53E63D5-865F-4687-9CB7-4526224BF121}" presName="circ2" presStyleLbl="vennNode1" presStyleIdx="1" presStyleCnt="3"/>
      <dgm:spPr/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FE224-63DF-4602-8B7D-79B4AAE4582D}" type="pres">
      <dgm:prSet presAssocID="{505FCF5C-474D-4626-A9D5-EA0CB3C7C16C}" presName="circ3" presStyleLbl="vennNode1" presStyleIdx="2" presStyleCnt="3"/>
      <dgm:spPr/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64600-11BB-44E7-830C-2BFC10D68268}">
      <dsp:nvSpPr>
        <dsp:cNvPr id="0" name=""/>
        <dsp:cNvSpPr/>
      </dsp:nvSpPr>
      <dsp:spPr>
        <a:xfrm>
          <a:off x="0" y="319"/>
          <a:ext cx="4593021" cy="7483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2F4105-D1AF-492E-BC36-D4BF9DCCB6D0}">
      <dsp:nvSpPr>
        <dsp:cNvPr id="0" name=""/>
        <dsp:cNvSpPr/>
      </dsp:nvSpPr>
      <dsp:spPr>
        <a:xfrm>
          <a:off x="226373" y="168696"/>
          <a:ext cx="411588" cy="411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0041A-270A-4F92-8D0D-9C86BFD827BD}">
      <dsp:nvSpPr>
        <dsp:cNvPr id="0" name=""/>
        <dsp:cNvSpPr/>
      </dsp:nvSpPr>
      <dsp:spPr>
        <a:xfrm>
          <a:off x="864335" y="319"/>
          <a:ext cx="3728685" cy="74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00" tIns="79200" rIns="79200" bIns="7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Extract</a:t>
          </a:r>
          <a:r>
            <a:rPr lang="en-US" sz="1900" kern="1200" dirty="0"/>
            <a:t> data from the operational data store</a:t>
          </a:r>
        </a:p>
      </dsp:txBody>
      <dsp:txXfrm>
        <a:off x="864335" y="319"/>
        <a:ext cx="3728685" cy="748342"/>
      </dsp:txXfrm>
    </dsp:sp>
    <dsp:sp modelId="{A52DE896-C90E-42FE-B42E-2088329C106E}">
      <dsp:nvSpPr>
        <dsp:cNvPr id="0" name=""/>
        <dsp:cNvSpPr/>
      </dsp:nvSpPr>
      <dsp:spPr>
        <a:xfrm>
          <a:off x="0" y="935748"/>
          <a:ext cx="4593021" cy="7483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6A467-46D0-4C91-9E00-412A06D11956}">
      <dsp:nvSpPr>
        <dsp:cNvPr id="0" name=""/>
        <dsp:cNvSpPr/>
      </dsp:nvSpPr>
      <dsp:spPr>
        <a:xfrm>
          <a:off x="226373" y="1104125"/>
          <a:ext cx="411588" cy="411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903ED-DC8A-4976-9BF9-15319729E7EC}">
      <dsp:nvSpPr>
        <dsp:cNvPr id="0" name=""/>
        <dsp:cNvSpPr/>
      </dsp:nvSpPr>
      <dsp:spPr>
        <a:xfrm>
          <a:off x="864335" y="935748"/>
          <a:ext cx="3728685" cy="74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00" tIns="79200" rIns="79200" bIns="7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Transform</a:t>
          </a:r>
          <a:r>
            <a:rPr lang="en-US" sz="1900" kern="1200" dirty="0"/>
            <a:t> data into an analysis-ready format</a:t>
          </a:r>
        </a:p>
      </dsp:txBody>
      <dsp:txXfrm>
        <a:off x="864335" y="935748"/>
        <a:ext cx="3728685" cy="748342"/>
      </dsp:txXfrm>
    </dsp:sp>
    <dsp:sp modelId="{C71B5B23-B084-44D1-A261-79277A097D7D}">
      <dsp:nvSpPr>
        <dsp:cNvPr id="0" name=""/>
        <dsp:cNvSpPr/>
      </dsp:nvSpPr>
      <dsp:spPr>
        <a:xfrm>
          <a:off x="0" y="1871176"/>
          <a:ext cx="4593021" cy="7483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073348-1065-433B-AD4B-DFE9E452F48C}">
      <dsp:nvSpPr>
        <dsp:cNvPr id="0" name=""/>
        <dsp:cNvSpPr/>
      </dsp:nvSpPr>
      <dsp:spPr>
        <a:xfrm>
          <a:off x="226373" y="2039553"/>
          <a:ext cx="411588" cy="411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B2738-FB2D-447B-A7FD-3C5991147911}">
      <dsp:nvSpPr>
        <dsp:cNvPr id="0" name=""/>
        <dsp:cNvSpPr/>
      </dsp:nvSpPr>
      <dsp:spPr>
        <a:xfrm>
          <a:off x="864335" y="1871176"/>
          <a:ext cx="3728685" cy="74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00" tIns="79200" rIns="79200" bIns="7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Load</a:t>
          </a:r>
          <a:r>
            <a:rPr lang="en-US" sz="1900" kern="1200" dirty="0"/>
            <a:t> it into the analytical data store</a:t>
          </a:r>
        </a:p>
      </dsp:txBody>
      <dsp:txXfrm>
        <a:off x="864335" y="1871176"/>
        <a:ext cx="3728685" cy="7483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FCCA-1774-40EE-AAAE-FE0B4B81A33B}">
      <dsp:nvSpPr>
        <dsp:cNvPr id="0" name=""/>
        <dsp:cNvSpPr/>
      </dsp:nvSpPr>
      <dsp:spPr>
        <a:xfrm>
          <a:off x="0" y="313183"/>
          <a:ext cx="4122822" cy="2878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Choose data consistent with the goals of analysis</a:t>
          </a:r>
        </a:p>
      </dsp:txBody>
      <dsp:txXfrm>
        <a:off x="14050" y="327233"/>
        <a:ext cx="4094722" cy="259719"/>
      </dsp:txXfrm>
    </dsp:sp>
    <dsp:sp modelId="{2EE26F8C-1981-4FF4-912A-B494F43CEF92}">
      <dsp:nvSpPr>
        <dsp:cNvPr id="0" name=""/>
        <dsp:cNvSpPr/>
      </dsp:nvSpPr>
      <dsp:spPr>
        <a:xfrm>
          <a:off x="0" y="635563"/>
          <a:ext cx="4122822" cy="287819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Verify that the data really measures what it claims to measure</a:t>
          </a:r>
        </a:p>
      </dsp:txBody>
      <dsp:txXfrm>
        <a:off x="14050" y="649613"/>
        <a:ext cx="4094722" cy="259719"/>
      </dsp:txXfrm>
    </dsp:sp>
    <dsp:sp modelId="{5B889497-E6AE-4373-94C1-679FDB11ABF1}">
      <dsp:nvSpPr>
        <dsp:cNvPr id="0" name=""/>
        <dsp:cNvSpPr/>
      </dsp:nvSpPr>
      <dsp:spPr>
        <a:xfrm>
          <a:off x="0" y="957943"/>
          <a:ext cx="4122822" cy="28781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Include the analysts in the design process</a:t>
          </a:r>
        </a:p>
      </dsp:txBody>
      <dsp:txXfrm>
        <a:off x="14050" y="971993"/>
        <a:ext cx="4094722" cy="259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9E0E9-2C68-4E55-819B-10CE171E37DE}">
      <dsp:nvSpPr>
        <dsp:cNvPr id="0" name=""/>
        <dsp:cNvSpPr/>
      </dsp:nvSpPr>
      <dsp:spPr>
        <a:xfrm>
          <a:off x="0" y="89864"/>
          <a:ext cx="3195961" cy="335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Know where the data comes from</a:t>
          </a:r>
        </a:p>
      </dsp:txBody>
      <dsp:txXfrm>
        <a:off x="16392" y="106256"/>
        <a:ext cx="3163177" cy="303006"/>
      </dsp:txXfrm>
    </dsp:sp>
    <dsp:sp modelId="{BD1FE243-9CDA-4745-A08E-C5963C213E79}">
      <dsp:nvSpPr>
        <dsp:cNvPr id="0" name=""/>
        <dsp:cNvSpPr/>
      </dsp:nvSpPr>
      <dsp:spPr>
        <a:xfrm>
          <a:off x="0" y="465974"/>
          <a:ext cx="3195961" cy="33579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Manual verification through sampling</a:t>
          </a:r>
        </a:p>
      </dsp:txBody>
      <dsp:txXfrm>
        <a:off x="16392" y="482366"/>
        <a:ext cx="3163177" cy="303006"/>
      </dsp:txXfrm>
    </dsp:sp>
    <dsp:sp modelId="{F99BEB55-9E1C-4238-8300-5DD2890A06C4}">
      <dsp:nvSpPr>
        <dsp:cNvPr id="0" name=""/>
        <dsp:cNvSpPr/>
      </dsp:nvSpPr>
      <dsp:spPr>
        <a:xfrm>
          <a:off x="0" y="842084"/>
          <a:ext cx="3195961" cy="33579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of knowledge experts</a:t>
          </a:r>
        </a:p>
      </dsp:txBody>
      <dsp:txXfrm>
        <a:off x="16392" y="858476"/>
        <a:ext cx="3163177" cy="303006"/>
      </dsp:txXfrm>
    </dsp:sp>
    <dsp:sp modelId="{F74F9195-8D11-46D9-8C95-F93466508C4B}">
      <dsp:nvSpPr>
        <dsp:cNvPr id="0" name=""/>
        <dsp:cNvSpPr/>
      </dsp:nvSpPr>
      <dsp:spPr>
        <a:xfrm>
          <a:off x="0" y="1218194"/>
          <a:ext cx="3195961" cy="3357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Verify calculations for derived measures</a:t>
          </a:r>
        </a:p>
      </dsp:txBody>
      <dsp:txXfrm>
        <a:off x="16392" y="1234586"/>
        <a:ext cx="3163177" cy="3030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C22F6-64BF-4463-93D5-D62F8854D030}">
      <dsp:nvSpPr>
        <dsp:cNvPr id="0" name=""/>
        <dsp:cNvSpPr/>
      </dsp:nvSpPr>
      <dsp:spPr>
        <a:xfrm>
          <a:off x="0" y="52659"/>
          <a:ext cx="3214025" cy="516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Build fault tolerance into the process</a:t>
          </a:r>
        </a:p>
      </dsp:txBody>
      <dsp:txXfrm>
        <a:off x="25210" y="77869"/>
        <a:ext cx="3163605" cy="466007"/>
      </dsp:txXfrm>
    </dsp:sp>
    <dsp:sp modelId="{318749E8-1E85-4A76-A39A-5BC26F7415CC}">
      <dsp:nvSpPr>
        <dsp:cNvPr id="0" name=""/>
        <dsp:cNvSpPr/>
      </dsp:nvSpPr>
      <dsp:spPr>
        <a:xfrm>
          <a:off x="0" y="606526"/>
          <a:ext cx="3214025" cy="51642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Periodically run reports, check logs, and verify results</a:t>
          </a:r>
        </a:p>
      </dsp:txBody>
      <dsp:txXfrm>
        <a:off x="25210" y="631736"/>
        <a:ext cx="3163605" cy="466007"/>
      </dsp:txXfrm>
    </dsp:sp>
    <dsp:sp modelId="{4120E34A-48DA-4D99-8D40-7F3AC0F26040}">
      <dsp:nvSpPr>
        <dsp:cNvPr id="0" name=""/>
        <dsp:cNvSpPr/>
      </dsp:nvSpPr>
      <dsp:spPr>
        <a:xfrm>
          <a:off x="0" y="1160394"/>
          <a:ext cx="3214025" cy="51642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Keep up with (and communicate) changes</a:t>
          </a:r>
        </a:p>
      </dsp:txBody>
      <dsp:txXfrm>
        <a:off x="25210" y="1185604"/>
        <a:ext cx="3163605" cy="46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94898" y="-1194528"/>
          <a:ext cx="1879427" cy="47384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if the data is in different formats?</a:t>
          </a:r>
        </a:p>
      </dsp:txBody>
      <dsp:txXfrm rot="-5400000">
        <a:off x="2665383" y="326733"/>
        <a:ext cx="4646712" cy="1695935"/>
      </dsp:txXfrm>
    </dsp:sp>
    <dsp:sp modelId="{F0421630-3C88-4F13-86D7-1DCBED67E674}">
      <dsp:nvSpPr>
        <dsp:cNvPr id="0" name=""/>
        <dsp:cNvSpPr/>
      </dsp:nvSpPr>
      <dsp:spPr>
        <a:xfrm>
          <a:off x="0" y="58"/>
          <a:ext cx="2665382" cy="2349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Consistency</a:t>
          </a:r>
        </a:p>
      </dsp:txBody>
      <dsp:txXfrm>
        <a:off x="114683" y="114741"/>
        <a:ext cx="2436016" cy="2119918"/>
      </dsp:txXfrm>
    </dsp:sp>
    <dsp:sp modelId="{12ABB607-CABC-4043-9424-2E1461C2F029}">
      <dsp:nvSpPr>
        <dsp:cNvPr id="0" name=""/>
        <dsp:cNvSpPr/>
      </dsp:nvSpPr>
      <dsp:spPr>
        <a:xfrm rot="5400000">
          <a:off x="4094898" y="1272220"/>
          <a:ext cx="1879427" cy="473845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How do we know it’s correct?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if there is missing data?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if the data we need isn’t there?</a:t>
          </a:r>
        </a:p>
      </dsp:txBody>
      <dsp:txXfrm rot="-5400000">
        <a:off x="2665383" y="2793481"/>
        <a:ext cx="4646712" cy="1695935"/>
      </dsp:txXfrm>
    </dsp:sp>
    <dsp:sp modelId="{65C63EF5-89DD-4BBA-8363-53D21BEDDD7E}">
      <dsp:nvSpPr>
        <dsp:cNvPr id="0" name=""/>
        <dsp:cNvSpPr/>
      </dsp:nvSpPr>
      <dsp:spPr>
        <a:xfrm>
          <a:off x="0" y="2466807"/>
          <a:ext cx="2665382" cy="234928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Quality</a:t>
          </a:r>
        </a:p>
      </dsp:txBody>
      <dsp:txXfrm>
        <a:off x="114683" y="2581490"/>
        <a:ext cx="2436016" cy="2119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A064-E274-4077-A82C-D36B8A8D81B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Too much risk</a:t>
          </a:r>
        </a:p>
      </dsp:txBody>
      <dsp:txXfrm>
        <a:off x="0" y="591343"/>
        <a:ext cx="2571749" cy="1543050"/>
      </dsp:txXfrm>
    </dsp:sp>
    <dsp:sp modelId="{CE57243C-AD0D-40C3-A02B-A485060B860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Prohibitive cost</a:t>
          </a:r>
        </a:p>
      </dsp:txBody>
      <dsp:txXfrm>
        <a:off x="2828925" y="591343"/>
        <a:ext cx="2571749" cy="1543050"/>
      </dsp:txXfrm>
    </dsp:sp>
    <dsp:sp modelId="{E53859B9-C05C-4DD0-BAFF-A0934052050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User reluctance</a:t>
          </a:r>
        </a:p>
      </dsp:txBody>
      <dsp:txXfrm>
        <a:off x="5657849" y="591343"/>
        <a:ext cx="2571749" cy="1543050"/>
      </dsp:txXfrm>
    </dsp:sp>
    <dsp:sp modelId="{DF19EDF3-B41B-4472-A7B9-4304CB88E859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Limited business agility</a:t>
          </a:r>
        </a:p>
      </dsp:txBody>
      <dsp:txXfrm>
        <a:off x="1414462" y="2391569"/>
        <a:ext cx="2571749" cy="1543050"/>
      </dsp:txXfrm>
    </dsp:sp>
    <dsp:sp modelId="{AB657EB5-5F37-4425-AE42-7DD5203BFA5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Speed of delivery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744" y="681384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Redundant data across the organization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Customer record maintained by accounts receivable and marketing</a:t>
          </a:r>
        </a:p>
      </dsp:txBody>
      <dsp:txXfrm>
        <a:off x="744" y="681384"/>
        <a:ext cx="2902148" cy="1741289"/>
      </dsp:txXfrm>
    </dsp:sp>
    <dsp:sp modelId="{D9F415E5-F0AA-4265-9A30-DFBC09A290E9}">
      <dsp:nvSpPr>
        <dsp:cNvPr id="0" name=""/>
        <dsp:cNvSpPr/>
      </dsp:nvSpPr>
      <dsp:spPr>
        <a:xfrm>
          <a:off x="3193107" y="681384"/>
          <a:ext cx="2902148" cy="174128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same data element stored in different formats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Social Security number (123-45-6789 versus 123456789)</a:t>
          </a:r>
        </a:p>
      </dsp:txBody>
      <dsp:txXfrm>
        <a:off x="3193107" y="681384"/>
        <a:ext cx="2902148" cy="1741289"/>
      </dsp:txXfrm>
    </dsp:sp>
    <dsp:sp modelId="{CE398E1B-F407-4ACA-BA4D-DAD8E6288E6B}">
      <dsp:nvSpPr>
        <dsp:cNvPr id="0" name=""/>
        <dsp:cNvSpPr/>
      </dsp:nvSpPr>
      <dsp:spPr>
        <a:xfrm>
          <a:off x="744" y="2712888"/>
          <a:ext cx="2902148" cy="174128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Different naming conventions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“Doritos” versus “Frito-Lay’s Doritos” verus “Regular Doritos”</a:t>
          </a:r>
        </a:p>
      </dsp:txBody>
      <dsp:txXfrm>
        <a:off x="744" y="2712888"/>
        <a:ext cx="2902148" cy="1741289"/>
      </dsp:txXfrm>
    </dsp:sp>
    <dsp:sp modelId="{35D40841-A791-4581-85A0-EE1EBFBAD519}">
      <dsp:nvSpPr>
        <dsp:cNvPr id="0" name=""/>
        <dsp:cNvSpPr/>
      </dsp:nvSpPr>
      <dsp:spPr>
        <a:xfrm>
          <a:off x="3193107" y="2712888"/>
          <a:ext cx="2902148" cy="174128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Different unique identifiers used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Account_Number versus Customer_ID</a:t>
          </a:r>
        </a:p>
      </dsp:txBody>
      <dsp:txXfrm>
        <a:off x="3193107" y="271288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1863"/>
          <a:ext cx="10367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CC7105-E6B9-49E5-A939-043F372CA895}">
      <dsp:nvSpPr>
        <dsp:cNvPr id="0" name=""/>
        <dsp:cNvSpPr/>
      </dsp:nvSpPr>
      <dsp:spPr>
        <a:xfrm>
          <a:off x="0" y="1863"/>
          <a:ext cx="10367638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This is a fundamental problem for creating data cubes</a:t>
          </a:r>
        </a:p>
      </dsp:txBody>
      <dsp:txXfrm>
        <a:off x="0" y="1863"/>
        <a:ext cx="10367638" cy="1271223"/>
      </dsp:txXfrm>
    </dsp:sp>
    <dsp:sp modelId="{08EF6A8F-E539-4097-815A-881030BF1B01}">
      <dsp:nvSpPr>
        <dsp:cNvPr id="0" name=""/>
        <dsp:cNvSpPr/>
      </dsp:nvSpPr>
      <dsp:spPr>
        <a:xfrm>
          <a:off x="0" y="1273087"/>
          <a:ext cx="10367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273087"/>
          <a:ext cx="10367638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We often need to combine information from several transactional databases</a:t>
          </a:r>
        </a:p>
      </dsp:txBody>
      <dsp:txXfrm>
        <a:off x="0" y="1273087"/>
        <a:ext cx="10367638" cy="1271223"/>
      </dsp:txXfrm>
    </dsp:sp>
    <dsp:sp modelId="{BA41FEBB-0DFB-4FA2-84C6-09AC345B2EF3}">
      <dsp:nvSpPr>
        <dsp:cNvPr id="0" name=""/>
        <dsp:cNvSpPr/>
      </dsp:nvSpPr>
      <dsp:spPr>
        <a:xfrm>
          <a:off x="0" y="2544310"/>
          <a:ext cx="103676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64D04-E316-4E3B-9E58-D60080838C2F}">
      <dsp:nvSpPr>
        <dsp:cNvPr id="0" name=""/>
        <dsp:cNvSpPr/>
      </dsp:nvSpPr>
      <dsp:spPr>
        <a:xfrm>
          <a:off x="0" y="2544310"/>
          <a:ext cx="10367638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How do we know if we’re talking about the same customer or product?</a:t>
          </a:r>
        </a:p>
      </dsp:txBody>
      <dsp:txXfrm>
        <a:off x="0" y="2544310"/>
        <a:ext cx="10367638" cy="1271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differences between a “guest” and a “customer”?</a:t>
          </a:r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there any way to know if a customer of the café is staying at the hotel?</a:t>
          </a:r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10515599" cy="67318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Getting to a “single view” of data:</a:t>
          </a:r>
        </a:p>
      </dsp:txBody>
      <dsp:txXfrm>
        <a:off x="0" y="0"/>
        <a:ext cx="10515599" cy="673180"/>
      </dsp:txXfrm>
    </dsp:sp>
    <dsp:sp modelId="{60417E3C-B460-419E-B9B3-5F47F28A22FB}">
      <dsp:nvSpPr>
        <dsp:cNvPr id="0" name=""/>
        <dsp:cNvSpPr/>
      </dsp:nvSpPr>
      <dsp:spPr>
        <a:xfrm>
          <a:off x="0" y="673180"/>
          <a:ext cx="2628899" cy="14136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would you represent “name?”</a:t>
          </a:r>
        </a:p>
      </dsp:txBody>
      <dsp:txXfrm>
        <a:off x="0" y="673180"/>
        <a:ext cx="2628899" cy="1413678"/>
      </dsp:txXfrm>
    </dsp:sp>
    <dsp:sp modelId="{8D7BAB7F-DF14-4AF2-89AB-BA9287A86729}">
      <dsp:nvSpPr>
        <dsp:cNvPr id="0" name=""/>
        <dsp:cNvSpPr/>
      </dsp:nvSpPr>
      <dsp:spPr>
        <a:xfrm>
          <a:off x="2628899" y="673180"/>
          <a:ext cx="2628899" cy="1413678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would you use to uniquely identify a guest/customer?</a:t>
          </a:r>
        </a:p>
      </dsp:txBody>
      <dsp:txXfrm>
        <a:off x="2628899" y="673180"/>
        <a:ext cx="2628899" cy="1413678"/>
      </dsp:txXfrm>
    </dsp:sp>
    <dsp:sp modelId="{FE3E6210-A07D-40D0-AA32-EFB88EFC8C43}">
      <dsp:nvSpPr>
        <dsp:cNvPr id="0" name=""/>
        <dsp:cNvSpPr/>
      </dsp:nvSpPr>
      <dsp:spPr>
        <a:xfrm>
          <a:off x="5257799" y="673180"/>
          <a:ext cx="2628899" cy="1413678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Would you include email address?</a:t>
          </a:r>
        </a:p>
      </dsp:txBody>
      <dsp:txXfrm>
        <a:off x="5257799" y="673180"/>
        <a:ext cx="2628899" cy="1413678"/>
      </dsp:txXfrm>
    </dsp:sp>
    <dsp:sp modelId="{D1A8AB38-8229-48B3-ACFC-F8A6594E4F1C}">
      <dsp:nvSpPr>
        <dsp:cNvPr id="0" name=""/>
        <dsp:cNvSpPr/>
      </dsp:nvSpPr>
      <dsp:spPr>
        <a:xfrm>
          <a:off x="7886699" y="673180"/>
          <a:ext cx="2628899" cy="141367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How do you figure out if you’re talking about the same person?</a:t>
          </a:r>
          <a:endParaRPr lang="en-US" sz="2200" b="1" i="1" kern="1200" dirty="0"/>
        </a:p>
      </dsp:txBody>
      <dsp:txXfrm>
        <a:off x="7886699" y="673180"/>
        <a:ext cx="2628899" cy="1413678"/>
      </dsp:txXfrm>
    </dsp:sp>
    <dsp:sp modelId="{CE867A98-C591-4A09-827E-8C6FD9A726AA}">
      <dsp:nvSpPr>
        <dsp:cNvPr id="0" name=""/>
        <dsp:cNvSpPr/>
      </dsp:nvSpPr>
      <dsp:spPr>
        <a:xfrm>
          <a:off x="0" y="2086858"/>
          <a:ext cx="10515599" cy="15707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E03B8-53EB-4FA4-8FFB-E8AC38577F5E}">
      <dsp:nvSpPr>
        <dsp:cNvPr id="0" name=""/>
        <dsp:cNvSpPr/>
      </dsp:nvSpPr>
      <dsp:spPr>
        <a:xfrm rot="5400000">
          <a:off x="5835461" y="-3516282"/>
          <a:ext cx="896133" cy="807665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Decomposes data elements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[name: Joe Cool ] 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→ [FirstName: Joe, </a:t>
          </a:r>
          <a:r>
            <a:rPr lang="en-US" altLang="en-US" sz="2000" kern="1200" dirty="0" err="1">
              <a:latin typeface="Calibri"/>
              <a:cs typeface="Times New Roman" pitchFamily="18" charset="0"/>
            </a:rPr>
            <a:t>LastName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: Deng</a:t>
          </a:r>
          <a:r>
            <a:rPr lang="en-US" altLang="en-US" sz="2000" kern="1200" dirty="0">
              <a:cs typeface="Times New Roman" pitchFamily="18" charset="0"/>
            </a:rPr>
            <a:t>)</a:t>
          </a:r>
          <a:endParaRPr lang="en-US" sz="2000" kern="1200" dirty="0"/>
        </a:p>
      </dsp:txBody>
      <dsp:txXfrm rot="-5400000">
        <a:off x="2245203" y="117722"/>
        <a:ext cx="8032904" cy="808641"/>
      </dsp:txXfrm>
    </dsp:sp>
    <dsp:sp modelId="{6BC29C7D-6143-4E6C-9BC6-B463FDDE4936}">
      <dsp:nvSpPr>
        <dsp:cNvPr id="0" name=""/>
        <dsp:cNvSpPr/>
      </dsp:nvSpPr>
      <dsp:spPr>
        <a:xfrm>
          <a:off x="1240" y="2161"/>
          <a:ext cx="2243962" cy="10397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Parsing</a:t>
          </a:r>
        </a:p>
      </dsp:txBody>
      <dsp:txXfrm>
        <a:off x="51997" y="52918"/>
        <a:ext cx="2142448" cy="938248"/>
      </dsp:txXfrm>
    </dsp:sp>
    <dsp:sp modelId="{1C4E1237-4F0A-4C41-82E2-A89645AE2F98}">
      <dsp:nvSpPr>
        <dsp:cNvPr id="0" name=""/>
        <dsp:cNvSpPr/>
      </dsp:nvSpPr>
      <dsp:spPr>
        <a:xfrm rot="5400000">
          <a:off x="5835461" y="-2424532"/>
          <a:ext cx="896133" cy="8076650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Corrects parsed data elements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street name does not exist and is replaced with the "closest" one</a:t>
          </a:r>
          <a:endParaRPr lang="en-US" sz="2000" kern="1200" dirty="0"/>
        </a:p>
      </dsp:txBody>
      <dsp:txXfrm rot="-5400000">
        <a:off x="2245203" y="1209472"/>
        <a:ext cx="8032904" cy="808641"/>
      </dsp:txXfrm>
    </dsp:sp>
    <dsp:sp modelId="{8860D58B-C94D-42F0-BB2C-F9B323D40A4E}">
      <dsp:nvSpPr>
        <dsp:cNvPr id="0" name=""/>
        <dsp:cNvSpPr/>
      </dsp:nvSpPr>
      <dsp:spPr>
        <a:xfrm>
          <a:off x="1240" y="1093911"/>
          <a:ext cx="2243962" cy="1039762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Correcting</a:t>
          </a:r>
        </a:p>
      </dsp:txBody>
      <dsp:txXfrm>
        <a:off x="51997" y="1144668"/>
        <a:ext cx="2142448" cy="938248"/>
      </dsp:txXfrm>
    </dsp:sp>
    <dsp:sp modelId="{68B5AAB2-9ABF-402C-A362-812118AD92ED}">
      <dsp:nvSpPr>
        <dsp:cNvPr id="0" name=""/>
        <dsp:cNvSpPr/>
      </dsp:nvSpPr>
      <dsp:spPr>
        <a:xfrm rot="5400000">
          <a:off x="5835461" y="-1332782"/>
          <a:ext cx="896133" cy="8076650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Transforms data into its preferred format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Example: Broad ST </a:t>
          </a:r>
          <a:r>
            <a:rPr lang="en-US" altLang="en-US" sz="2000" kern="1200" dirty="0">
              <a:latin typeface="Calibri"/>
              <a:cs typeface="Times New Roman" pitchFamily="18" charset="0"/>
            </a:rPr>
            <a:t>→ Broad Street</a:t>
          </a:r>
          <a:endParaRPr lang="en-US" sz="2000" kern="1200" dirty="0"/>
        </a:p>
      </dsp:txBody>
      <dsp:txXfrm rot="-5400000">
        <a:off x="2245203" y="2301222"/>
        <a:ext cx="8032904" cy="808641"/>
      </dsp:txXfrm>
    </dsp:sp>
    <dsp:sp modelId="{D49B18BA-8954-4C26-B43D-B9CF497F348B}">
      <dsp:nvSpPr>
        <dsp:cNvPr id="0" name=""/>
        <dsp:cNvSpPr/>
      </dsp:nvSpPr>
      <dsp:spPr>
        <a:xfrm>
          <a:off x="1240" y="2185662"/>
          <a:ext cx="2243962" cy="1039762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Standardizing</a:t>
          </a:r>
        </a:p>
      </dsp:txBody>
      <dsp:txXfrm>
        <a:off x="51997" y="2236419"/>
        <a:ext cx="2142448" cy="938248"/>
      </dsp:txXfrm>
    </dsp:sp>
    <dsp:sp modelId="{E486CCBC-7B30-43DD-B8C6-2499CC5D600A}">
      <dsp:nvSpPr>
        <dsp:cNvPr id="0" name=""/>
        <dsp:cNvSpPr/>
      </dsp:nvSpPr>
      <dsp:spPr>
        <a:xfrm rot="5400000">
          <a:off x="5835461" y="-241032"/>
          <a:ext cx="896133" cy="807665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cs typeface="Times New Roman" pitchFamily="18" charset="0"/>
            </a:rPr>
            <a:t>Matches records within and across data sources</a:t>
          </a:r>
          <a:endParaRPr lang="en-US" sz="2000" kern="1200" dirty="0"/>
        </a:p>
      </dsp:txBody>
      <dsp:txXfrm rot="-5400000">
        <a:off x="2245203" y="3392972"/>
        <a:ext cx="8032904" cy="808641"/>
      </dsp:txXfrm>
    </dsp:sp>
    <dsp:sp modelId="{3DFF0AF7-0DF2-4770-BD12-7A6F830ECF0C}">
      <dsp:nvSpPr>
        <dsp:cNvPr id="0" name=""/>
        <dsp:cNvSpPr/>
      </dsp:nvSpPr>
      <dsp:spPr>
        <a:xfrm>
          <a:off x="1240" y="3277412"/>
          <a:ext cx="2243962" cy="103976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Matching</a:t>
          </a:r>
        </a:p>
      </dsp:txBody>
      <dsp:txXfrm>
        <a:off x="51997" y="3328169"/>
        <a:ext cx="2142448" cy="9382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 we have the </a:t>
          </a:r>
          <a:r>
            <a:rPr lang="en-US" sz="2600" b="0" u="sng" kern="1200" dirty="0"/>
            <a:t>right data</a:t>
          </a:r>
          <a:r>
            <a:rPr lang="en-US" sz="2600" kern="1200" dirty="0"/>
            <a:t>?</a:t>
          </a:r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collection process </a:t>
          </a:r>
          <a:r>
            <a:rPr lang="en-US" sz="2600" u="sng" kern="1200" dirty="0"/>
            <a:t>reliable</a:t>
          </a:r>
          <a:r>
            <a:rPr lang="en-US" sz="2600" kern="1200" dirty="0"/>
            <a:t>?</a:t>
          </a:r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</a:t>
          </a:r>
          <a:r>
            <a:rPr lang="en-US" sz="2600" u="none" kern="1200" dirty="0"/>
            <a:t>data </a:t>
          </a:r>
          <a:r>
            <a:rPr lang="en-US" sz="2600" u="sng" kern="1200" dirty="0"/>
            <a:t>accurate</a:t>
          </a:r>
          <a:r>
            <a:rPr lang="en-US" sz="2600" kern="1200" dirty="0"/>
            <a:t>?</a:t>
          </a:r>
        </a:p>
      </dsp:txBody>
      <dsp:txXfrm>
        <a:off x="979932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diagramLayout" Target="../diagrams/layout9.xml"/><Relationship Id="rId21" Type="http://schemas.openxmlformats.org/officeDocument/2006/relationships/diagramQuickStyle" Target="../diagrams/quickStyle12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diagramData" Target="../diagrams/data9.xml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QuickStyle" Target="../diagrams/quickStyle10.xml"/><Relationship Id="rId5" Type="http://schemas.openxmlformats.org/officeDocument/2006/relationships/diagramColors" Target="../diagrams/colors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QuickStyle" Target="../diagrams/quickStyle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Extract, Transform, Load(ETL)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Consistency: </a:t>
            </a:r>
            <a:br>
              <a:rPr lang="en-US" b="1" dirty="0"/>
            </a:br>
            <a:r>
              <a:rPr lang="en-US" b="1" dirty="0"/>
              <a:t>The Problem with 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88757"/>
            <a:ext cx="5855563" cy="2035173"/>
          </a:xfrm>
        </p:spPr>
        <p:txBody>
          <a:bodyPr>
            <a:normAutofit/>
          </a:bodyPr>
          <a:lstStyle/>
          <a:p>
            <a:r>
              <a:rPr lang="en-US" dirty="0"/>
              <a:t>An IT infrastructure evolves over time</a:t>
            </a:r>
          </a:p>
          <a:p>
            <a:r>
              <a:rPr lang="en-US" dirty="0"/>
              <a:t>Systems are created and acquired by different people using different specifications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00500" y="4264024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Generally poor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48662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8D7E2-7612-4CAC-A955-C4D9F5170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9F3D730-7C08-4317-8917-7B049348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3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Not Replacing Legacy Systems?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6000"/>
              </p:ext>
            </p:extLst>
          </p:nvPr>
        </p:nvGraphicFramePr>
        <p:xfrm>
          <a:off x="1981200" y="14478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76382" y="5665987"/>
            <a:ext cx="1051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</a:t>
            </a:r>
            <a:r>
              <a:rPr lang="en-US" sz="1400" dirty="0"/>
              <a:t>: https://www.onbase.com/~/media/Files/hyland/whitepaper/wp_trouble-with-legacy-systems.pdf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A74D5-6D2E-479E-8010-9C610F4326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998082A-92C2-4FC5-8C83-B749BC7E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This leads to many issues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78638"/>
              </p:ext>
            </p:extLst>
          </p:nvPr>
        </p:nvGraphicFramePr>
        <p:xfrm>
          <a:off x="1905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806649" y="2804319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br>
              <a:rPr lang="en-US" sz="2400" dirty="0"/>
            </a:b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FE564-AE56-40F4-B293-9016D114FE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F90B281-FF6F-4845-AB7F-842DDE37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69" y="365125"/>
            <a:ext cx="8229600" cy="914400"/>
          </a:xfrm>
        </p:spPr>
        <p:txBody>
          <a:bodyPr/>
          <a:lstStyle/>
          <a:p>
            <a:r>
              <a:rPr lang="en-US" b="1" dirty="0"/>
              <a:t>What’s the big deal?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26069"/>
              </p:ext>
            </p:extLst>
          </p:nvPr>
        </p:nvGraphicFramePr>
        <p:xfrm>
          <a:off x="880370" y="1873189"/>
          <a:ext cx="10367638" cy="381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D12F7C-3E6E-422A-A236-7DF2D49F8D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C46D1A3-6952-4138-985A-6AAEE8B7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 think about this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8926" y="1615282"/>
            <a:ext cx="283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003" y="1615282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Café Database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8147241"/>
              </p:ext>
            </p:extLst>
          </p:nvPr>
        </p:nvGraphicFramePr>
        <p:xfrm>
          <a:off x="1752600" y="5398294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16" y="2383557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14475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95E11-F96D-4DB4-A13B-B79FA5DB8B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Solution: “Single view”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organization understands a unit of data in the same way</a:t>
            </a:r>
          </a:p>
          <a:p>
            <a:endParaRPr lang="en-US" dirty="0"/>
          </a:p>
          <a:p>
            <a:r>
              <a:rPr lang="en-US" dirty="0"/>
              <a:t>It’s both </a:t>
            </a:r>
            <a:r>
              <a:rPr lang="en-US" u="sng" dirty="0"/>
              <a:t>a business goal </a:t>
            </a:r>
            <a:r>
              <a:rPr lang="en-US" dirty="0"/>
              <a:t>and </a:t>
            </a:r>
            <a:r>
              <a:rPr lang="en-US" u="sng" dirty="0"/>
              <a:t>a technology goal</a:t>
            </a:r>
          </a:p>
        </p:txBody>
      </p:sp>
      <p:sp>
        <p:nvSpPr>
          <p:cNvPr id="4" name="Up Arrow 3"/>
          <p:cNvSpPr/>
          <p:nvPr/>
        </p:nvSpPr>
        <p:spPr>
          <a:xfrm>
            <a:off x="2814591" y="3429000"/>
            <a:ext cx="1066800" cy="1143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57782" y="3429000"/>
            <a:ext cx="1066800" cy="1143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2191" y="4648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really more this…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6782" y="46482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...than this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659B2-D821-4EF5-B477-7AF904191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78923DB-8E1F-4366-AC70-45FCE6D5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Closer look at the Guest/Customer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Guests</a:t>
            </a:r>
          </a:p>
          <a:p>
            <a:r>
              <a:rPr lang="en-US" sz="1600" u="sng" dirty="0" err="1"/>
              <a:t>Guest_number</a:t>
            </a:r>
            <a:endParaRPr lang="en-US" sz="1600" u="sng" dirty="0"/>
          </a:p>
          <a:p>
            <a:r>
              <a:rPr lang="en-US" sz="1600" dirty="0" err="1"/>
              <a:t>Guest_firstname</a:t>
            </a:r>
            <a:endParaRPr lang="en-US" sz="1600" dirty="0"/>
          </a:p>
          <a:p>
            <a:r>
              <a:rPr lang="en-US" sz="1600" dirty="0" err="1"/>
              <a:t>Guest_lastname</a:t>
            </a:r>
            <a:endParaRPr lang="en-US" sz="1600" dirty="0"/>
          </a:p>
          <a:p>
            <a:r>
              <a:rPr lang="en-US" sz="1600" dirty="0" err="1"/>
              <a:t>Guest_address</a:t>
            </a:r>
            <a:endParaRPr lang="en-US" sz="1600" dirty="0"/>
          </a:p>
          <a:p>
            <a:r>
              <a:rPr lang="en-US" sz="1600" dirty="0" err="1"/>
              <a:t>Guest_city</a:t>
            </a:r>
            <a:endParaRPr lang="en-US" sz="1600" dirty="0"/>
          </a:p>
          <a:p>
            <a:r>
              <a:rPr lang="en-US" sz="1600" dirty="0" err="1"/>
              <a:t>Guest_zipcode</a:t>
            </a:r>
            <a:endParaRPr lang="en-US" sz="1600" dirty="0"/>
          </a:p>
          <a:p>
            <a:r>
              <a:rPr lang="en-US" sz="1600" dirty="0" err="1"/>
              <a:t>Guest_email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27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Customer</a:t>
            </a:r>
          </a:p>
          <a:p>
            <a:r>
              <a:rPr lang="en-US" sz="1600" u="sng" dirty="0" err="1"/>
              <a:t>Customer_number</a:t>
            </a:r>
            <a:endParaRPr lang="en-US" sz="1600" u="sng" dirty="0"/>
          </a:p>
          <a:p>
            <a:r>
              <a:rPr lang="en-US" sz="1600" dirty="0" err="1"/>
              <a:t>Customer_name</a:t>
            </a:r>
            <a:endParaRPr lang="en-US" sz="1600" dirty="0"/>
          </a:p>
          <a:p>
            <a:r>
              <a:rPr lang="en-US" sz="1600" dirty="0" err="1"/>
              <a:t>Customer_address</a:t>
            </a:r>
            <a:endParaRPr lang="en-US" sz="1600" dirty="0"/>
          </a:p>
          <a:p>
            <a:r>
              <a:rPr lang="en-US" sz="1600" dirty="0" err="1"/>
              <a:t>Customer_city</a:t>
            </a:r>
            <a:endParaRPr lang="en-US" sz="1600" dirty="0"/>
          </a:p>
          <a:p>
            <a:r>
              <a:rPr lang="en-US" sz="1600" dirty="0" err="1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6049325"/>
              </p:ext>
            </p:extLst>
          </p:nvPr>
        </p:nvGraphicFramePr>
        <p:xfrm>
          <a:off x="838200" y="3877270"/>
          <a:ext cx="10515599" cy="224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6884" y="2334400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75D0B-C484-4F47-8E43-528109A920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5738A19-AD0A-4D30-A3DD-9AE4124F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2" y="365125"/>
            <a:ext cx="8229600" cy="868362"/>
          </a:xfrm>
        </p:spPr>
        <p:txBody>
          <a:bodyPr/>
          <a:lstStyle/>
          <a:p>
            <a:r>
              <a:rPr lang="en-US" b="1" dirty="0"/>
              <a:t>Data Transformation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6551"/>
              </p:ext>
            </p:extLst>
          </p:nvPr>
        </p:nvGraphicFramePr>
        <p:xfrm>
          <a:off x="1002632" y="1560242"/>
          <a:ext cx="10323094" cy="431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EA87BA-8B49-4E83-A24E-F1A1C1798C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56AFBBA-28DD-4C1E-8CED-45928875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29C7D-6143-4E6C-9BC6-B463FDDE4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0D58B-C94D-42F0-BB2C-F9B323D40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9B18BA-8954-4C26-B43D-B9CF497F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FF0AF7-0DF2-4770-BD12-7A6F830E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E03B8-53EB-4FA4-8FFB-E8AC38577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E1237-4F0A-4C41-82E2-A89645AE2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5AAB2-9ABF-402C-A362-812118AD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CCBC-7B30-43DD-B8C6-2499CC5D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9" y="369095"/>
            <a:ext cx="8229600" cy="914400"/>
          </a:xfrm>
        </p:spPr>
        <p:txBody>
          <a:bodyPr/>
          <a:lstStyle/>
          <a:p>
            <a:r>
              <a:rPr lang="en-US" b="1" dirty="0"/>
              <a:t>Data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1219201"/>
            <a:ext cx="100744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degree to which the data reflects the actual environment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099144"/>
              </p:ext>
            </p:extLst>
          </p:nvPr>
        </p:nvGraphicFramePr>
        <p:xfrm>
          <a:off x="3048000" y="1710534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F88ED4-53F0-41DA-A550-B06F1D10F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3A403D04-ADB4-4262-A694-73377368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B646CC7-6DCC-43E4-9190-F6633B506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274924"/>
              </p:ext>
            </p:extLst>
          </p:nvPr>
        </p:nvGraphicFramePr>
        <p:xfrm>
          <a:off x="7587915" y="2114695"/>
          <a:ext cx="4122822" cy="155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7DB20CA3-0EE3-4783-BF83-990AC14F1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50873"/>
              </p:ext>
            </p:extLst>
          </p:nvPr>
        </p:nvGraphicFramePr>
        <p:xfrm>
          <a:off x="481263" y="3969889"/>
          <a:ext cx="3195961" cy="16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290ADE6-D9CC-4418-806F-ED9091E9D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81465"/>
              </p:ext>
            </p:extLst>
          </p:nvPr>
        </p:nvGraphicFramePr>
        <p:xfrm>
          <a:off x="8496712" y="3927072"/>
          <a:ext cx="3214025" cy="172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E56201-CDAD-4FEE-A23D-20E534674903}"/>
              </a:ext>
            </a:extLst>
          </p:cNvPr>
          <p:cNvSpPr txBox="1"/>
          <p:nvPr/>
        </p:nvSpPr>
        <p:spPr>
          <a:xfrm>
            <a:off x="6684031" y="6277431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http://www2.ed.gov/about/offices/list/os/technology/plan/2004/</a:t>
            </a:r>
            <a:br>
              <a:rPr lang="en-US" sz="1100" i="1" dirty="0"/>
            </a:br>
            <a:r>
              <a:rPr lang="en-US" sz="1100" i="1" dirty="0"/>
              <a:t>site/</a:t>
            </a:r>
            <a:r>
              <a:rPr lang="en-US" sz="1100" i="1" dirty="0" err="1"/>
              <a:t>docs_and_pdf</a:t>
            </a:r>
            <a:r>
              <a:rPr lang="en-US" sz="1100" i="1" dirty="0"/>
              <a:t>/Data_Quality_Audits_from_ESP_Solutions_Group.pdf</a:t>
            </a:r>
          </a:p>
        </p:txBody>
      </p:sp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is ETL? Why is it important?</a:t>
            </a:r>
          </a:p>
          <a:p>
            <a:pPr lvl="1"/>
            <a:r>
              <a:rPr lang="en-US" dirty="0"/>
              <a:t>Data consistency</a:t>
            </a:r>
          </a:p>
          <a:p>
            <a:pPr lvl="1"/>
            <a:r>
              <a:rPr lang="en-US" dirty="0"/>
              <a:t>Data quality</a:t>
            </a:r>
          </a:p>
          <a:p>
            <a:pPr lvl="0"/>
            <a:r>
              <a:rPr lang="en-US" dirty="0"/>
              <a:t>Explain the purpose of each component (Extract, Transform, Load)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68988-585E-473A-B9C4-C6975D0C0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7A01308-92B9-439F-8E9B-EC1B1BAE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7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09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53" y="37247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Where we are…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69565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pic>
        <p:nvPicPr>
          <p:cNvPr id="22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4" y="449846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Magnetic Disk 22"/>
          <p:cNvSpPr/>
          <p:nvPr/>
        </p:nvSpPr>
        <p:spPr>
          <a:xfrm>
            <a:off x="3910468" y="206380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24" name="Flowchart: Magnetic Disk 23"/>
          <p:cNvSpPr/>
          <p:nvPr/>
        </p:nvSpPr>
        <p:spPr>
          <a:xfrm>
            <a:off x="6806068" y="206380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</a:t>
            </a:r>
            <a:br>
              <a:rPr lang="en-US" dirty="0"/>
            </a:br>
            <a:r>
              <a:rPr lang="en-US" dirty="0"/>
              <a:t>Data Store</a:t>
            </a:r>
          </a:p>
        </p:txBody>
      </p:sp>
      <p:pic>
        <p:nvPicPr>
          <p:cNvPr id="25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81" y="516507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8" y="51814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56" y="465016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45" y="480474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69" y="507236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32"/>
          <p:cNvSpPr/>
          <p:nvPr/>
        </p:nvSpPr>
        <p:spPr>
          <a:xfrm>
            <a:off x="2691268" y="281940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flipH="1">
            <a:off x="8504796" y="282082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739268" y="2819400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>
          <a:xfrm>
            <a:off x="3766414" y="372771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Series of tables stored in a relational database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07192" y="3727718"/>
            <a:ext cx="229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Stored as structured or unstructured data in a variety of formats.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14769" y="206381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18782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06268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A6E222-CBF7-46C0-BDF1-77A0FF5375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7</a:t>
            </a:r>
            <a:r>
              <a:rPr lang="en-US" sz="6000" b="1" baseline="30000" dirty="0"/>
              <a:t>th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-Turn Arrow 6"/>
          <p:cNvSpPr/>
          <p:nvPr/>
        </p:nvSpPr>
        <p:spPr>
          <a:xfrm rot="6979990">
            <a:off x="9433962" y="1992225"/>
            <a:ext cx="654524" cy="658047"/>
          </a:xfrm>
          <a:prstGeom prst="uturnArrow">
            <a:avLst>
              <a:gd name="adj1" fmla="val 19484"/>
              <a:gd name="adj2" fmla="val 16812"/>
              <a:gd name="adj3" fmla="val 25047"/>
              <a:gd name="adj4" fmla="val 39752"/>
              <a:gd name="adj5" fmla="val 75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4" y="449846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468" y="36873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 tools we use in this course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910468" y="206380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06068" y="206380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</a:t>
            </a:r>
            <a:br>
              <a:rPr lang="en-US" dirty="0"/>
            </a:br>
            <a:r>
              <a:rPr lang="en-US" dirty="0"/>
              <a:t>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81" y="516507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8" y="51814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56" y="465016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45" y="480474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69" y="507236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691268" y="281940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8504796" y="282082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39268" y="2819400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2714769" y="206381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8782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06268" y="206381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8124" y="4798584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MySQL Server &amp;</a:t>
            </a:r>
            <a:br>
              <a:rPr lang="en-US" dirty="0"/>
            </a:br>
            <a:r>
              <a:rPr lang="en-US" dirty="0"/>
              <a:t>MySQL Workbench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91048" y="5977455"/>
            <a:ext cx="1871752" cy="68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Tableau Prep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56977" y="4798584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Plain-text file</a:t>
            </a:r>
            <a:br>
              <a:rPr lang="en-US" dirty="0"/>
            </a:br>
            <a:r>
              <a:rPr lang="en-US" dirty="0"/>
              <a:t>(csv, JSON, XML)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37034" y="1261615"/>
            <a:ext cx="2057246" cy="753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and 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4520068" y="3810001"/>
            <a:ext cx="457200" cy="840159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7374981" y="3808042"/>
            <a:ext cx="457200" cy="840159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5943600" y="2971801"/>
            <a:ext cx="457200" cy="2896393"/>
          </a:xfrm>
          <a:prstGeom prst="upArrow">
            <a:avLst>
              <a:gd name="adj1" fmla="val 38889"/>
              <a:gd name="adj2" fmla="val 430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96C9EB-8966-4157-8EE6-BCA6F5AD7B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889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86" y="1954169"/>
            <a:ext cx="4881749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Extract, Transform, Load (ETL)</a:t>
            </a: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176244"/>
              </p:ext>
            </p:extLst>
          </p:nvPr>
        </p:nvGraphicFramePr>
        <p:xfrm>
          <a:off x="525516" y="3417573"/>
          <a:ext cx="4593021" cy="261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50" y="286651"/>
            <a:ext cx="8229600" cy="838200"/>
          </a:xfrm>
        </p:spPr>
        <p:txBody>
          <a:bodyPr/>
          <a:lstStyle/>
          <a:p>
            <a:r>
              <a:rPr lang="en-US" b="1" dirty="0"/>
              <a:t>The Actual Process</a:t>
            </a:r>
          </a:p>
        </p:txBody>
      </p:sp>
      <p:sp>
        <p:nvSpPr>
          <p:cNvPr id="4" name="Can 3"/>
          <p:cNvSpPr/>
          <p:nvPr/>
        </p:nvSpPr>
        <p:spPr>
          <a:xfrm>
            <a:off x="969584" y="3147300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2</a:t>
            </a:r>
          </a:p>
        </p:txBody>
      </p:sp>
      <p:sp>
        <p:nvSpPr>
          <p:cNvPr id="5" name="Can 4"/>
          <p:cNvSpPr/>
          <p:nvPr/>
        </p:nvSpPr>
        <p:spPr>
          <a:xfrm>
            <a:off x="937561" y="1509411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1</a:t>
            </a:r>
          </a:p>
        </p:txBody>
      </p:sp>
      <p:sp>
        <p:nvSpPr>
          <p:cNvPr id="14" name="Can 13"/>
          <p:cNvSpPr/>
          <p:nvPr/>
        </p:nvSpPr>
        <p:spPr>
          <a:xfrm>
            <a:off x="9622216" y="3194384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49747" y="1996027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044465" y="3633916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4851851" y="1598124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19" name="Cube 18"/>
          <p:cNvSpPr/>
          <p:nvPr/>
        </p:nvSpPr>
        <p:spPr>
          <a:xfrm>
            <a:off x="4863167" y="3236013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8556965" y="4246137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8556965" y="1537861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70409" y="1007445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83550" y="1007445"/>
            <a:ext cx="3107531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96691" y="1007445"/>
            <a:ext cx="310753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561" y="6284997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Relational database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58147" y="6284997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Dimensional database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924300" y="6193781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47704" y="6145110"/>
            <a:ext cx="996766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970408" y="4706729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Sources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049747" y="5193345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4862413" y="4795442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011658" y="3633916"/>
            <a:ext cx="1156956" cy="365760"/>
          </a:xfrm>
          <a:prstGeom prst="rightArrow">
            <a:avLst>
              <a:gd name="adj1" fmla="val 50000"/>
              <a:gd name="adj2" fmla="val 45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78CF9B-E87D-45E7-B66B-82A439312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46" y="365125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ETL is Not That Easy!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798092"/>
              </p:ext>
            </p:extLst>
          </p:nvPr>
        </p:nvGraphicFramePr>
        <p:xfrm>
          <a:off x="2394079" y="1355725"/>
          <a:ext cx="7403841" cy="481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22BD52-A693-42D8-BBAD-07E02DBBB6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4EDE8C7-15C8-47E3-809C-637D1CAA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Consistency: </a:t>
            </a:r>
            <a:br>
              <a:rPr lang="en-US" b="1" dirty="0"/>
            </a:br>
            <a:r>
              <a:rPr lang="en-US" b="1" dirty="0"/>
              <a:t>The Problem with 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757"/>
            <a:ext cx="10515600" cy="4038600"/>
          </a:xfrm>
        </p:spPr>
        <p:txBody>
          <a:bodyPr>
            <a:normAutofit/>
          </a:bodyPr>
          <a:lstStyle/>
          <a:p>
            <a:r>
              <a:rPr lang="en-US" dirty="0"/>
              <a:t>Legacy System: a previous or outdated computer system still in use</a:t>
            </a:r>
          </a:p>
          <a:p>
            <a:pPr lvl="1"/>
            <a:r>
              <a:rPr lang="en-US" dirty="0"/>
              <a:t>US Department of Defense computers used to operate nuclear weapons still running on computers from the 1970s at a cost of billions of dollars each year to taxpayers</a:t>
            </a:r>
          </a:p>
          <a:p>
            <a:pPr lvl="1"/>
            <a:r>
              <a:rPr lang="en-US" dirty="0"/>
              <a:t>Most car rental companies are still using MS-DOS to manage rental transactions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B1CBF-6993-4812-AB41-5684042F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325D793-B8A6-45D4-A13C-D0BB6897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842874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998671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5121763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Data Consistency: 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Legacy Systems Example</a:t>
            </a:r>
          </a:p>
        </p:txBody>
      </p:sp>
      <p:pic>
        <p:nvPicPr>
          <p:cNvPr id="28" name="Content Placeholder 5">
            <a:extLst>
              <a:ext uri="{FF2B5EF4-FFF2-40B4-BE49-F238E27FC236}">
                <a16:creationId xmlns:a16="http://schemas.microsoft.com/office/drawing/2014/main" id="{16819338-5FCA-4782-9AFD-33B666BA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72" b="2"/>
          <a:stretch/>
        </p:blipFill>
        <p:spPr>
          <a:xfrm>
            <a:off x="320729" y="672856"/>
            <a:ext cx="5454539" cy="3997637"/>
          </a:xfrm>
          <a:prstGeom prst="rect">
            <a:avLst/>
          </a:prstGeom>
        </p:spPr>
      </p:pic>
      <p:pic>
        <p:nvPicPr>
          <p:cNvPr id="10" name="Picture 4" descr="Image result for nuclear weapons control systems">
            <a:extLst>
              <a:ext uri="{FF2B5EF4-FFF2-40B4-BE49-F238E27FC236}">
                <a16:creationId xmlns:a16="http://schemas.microsoft.com/office/drawing/2014/main" id="{8D3276DD-0148-43E1-AAA7-75E2012AA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9072" b="-2"/>
          <a:stretch/>
        </p:blipFill>
        <p:spPr bwMode="auto">
          <a:xfrm>
            <a:off x="6416043" y="686997"/>
            <a:ext cx="5455917" cy="39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6103816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2B1CBF-6993-4812-AB41-5684042F7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842874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998671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5121763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Data Consistency: 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Legacy Systems Example</a:t>
            </a:r>
          </a:p>
        </p:txBody>
      </p:sp>
      <p:pic>
        <p:nvPicPr>
          <p:cNvPr id="2052" name="Picture 4" descr="http://tworivers.com/wp-content/uploads/2015/01/030-payment2.png">
            <a:extLst>
              <a:ext uri="{FF2B5EF4-FFF2-40B4-BE49-F238E27FC236}">
                <a16:creationId xmlns:a16="http://schemas.microsoft.com/office/drawing/2014/main" id="{E00017AE-2A38-42FA-883D-997E7CCA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95" y="78464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worivers.com/wp-content/uploads/2015/01/030-payment1.gif">
            <a:extLst>
              <a:ext uri="{FF2B5EF4-FFF2-40B4-BE49-F238E27FC236}">
                <a16:creationId xmlns:a16="http://schemas.microsoft.com/office/drawing/2014/main" id="{F17060E6-42F9-4D10-BA20-592C59984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8" y="1003158"/>
            <a:ext cx="5455917" cy="32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6103816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2B1CBF-6993-4812-AB41-5684042F7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832</Words>
  <Application>Microsoft Office PowerPoint</Application>
  <PresentationFormat>Widescreen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Cooper Black</vt:lpstr>
      <vt:lpstr>Times New Roman</vt:lpstr>
      <vt:lpstr>Office Theme</vt:lpstr>
      <vt:lpstr>MIS2502: Data Analytics Data Extract, Transform, Load(ETL)</vt:lpstr>
      <vt:lpstr>Where we are…</vt:lpstr>
      <vt:lpstr>The tools we use in this course</vt:lpstr>
      <vt:lpstr>Extract, Transform, Load (ETL)</vt:lpstr>
      <vt:lpstr>The Actual Process</vt:lpstr>
      <vt:lpstr>ETL is Not That Easy!</vt:lpstr>
      <vt:lpstr>Data Consistency:  The Problem with Legacy Systems</vt:lpstr>
      <vt:lpstr>Data Consistency:  Legacy Systems Example</vt:lpstr>
      <vt:lpstr>Data Consistency:  Legacy Systems Example</vt:lpstr>
      <vt:lpstr>Data Consistency:  The Problem with Legacy Systems</vt:lpstr>
      <vt:lpstr>Why Not Replacing Legacy Systems?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Data Transformation Steps</vt:lpstr>
      <vt:lpstr>Data Quality</vt:lpstr>
      <vt:lpstr>Summary</vt:lpstr>
      <vt:lpstr>Time for our 7th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Data Extract, Transform, Load(ETL)</dc:title>
  <dc:creator>Zhe Deng</dc:creator>
  <cp:lastModifiedBy>Zhe Deng</cp:lastModifiedBy>
  <cp:revision>12</cp:revision>
  <dcterms:created xsi:type="dcterms:W3CDTF">2019-02-21T00:58:04Z</dcterms:created>
  <dcterms:modified xsi:type="dcterms:W3CDTF">2019-02-21T03:05:53Z</dcterms:modified>
</cp:coreProperties>
</file>