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7" r:id="rId2"/>
    <p:sldId id="321" r:id="rId3"/>
    <p:sldId id="322" r:id="rId4"/>
    <p:sldId id="402" r:id="rId5"/>
    <p:sldId id="323" r:id="rId6"/>
    <p:sldId id="331" r:id="rId7"/>
    <p:sldId id="330" r:id="rId8"/>
    <p:sldId id="340" r:id="rId9"/>
    <p:sldId id="324" r:id="rId10"/>
    <p:sldId id="325" r:id="rId11"/>
    <p:sldId id="326" r:id="rId12"/>
    <p:sldId id="399" r:id="rId13"/>
    <p:sldId id="400" r:id="rId14"/>
    <p:sldId id="335" r:id="rId15"/>
    <p:sldId id="334" r:id="rId16"/>
    <p:sldId id="327" r:id="rId17"/>
    <p:sldId id="329" r:id="rId18"/>
    <p:sldId id="336" r:id="rId19"/>
    <p:sldId id="337" r:id="rId20"/>
    <p:sldId id="339" r:id="rId21"/>
    <p:sldId id="341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1167277E-8C24-404A-806C-CEC21FD09047}">
      <dgm:prSet/>
      <dgm:spPr/>
      <dgm:t>
        <a:bodyPr/>
        <a:lstStyle/>
        <a:p>
          <a:pPr rtl="0"/>
          <a:r>
            <a:rPr lang="en-US" dirty="0"/>
            <a:t>The CSV file format is not fully standardized. The only standardized rule is the basic idea of separating fields with a comma.</a:t>
          </a:r>
        </a:p>
      </dgm:t>
    </dgm:pt>
    <dgm:pt modelId="{30ACC274-39D7-4D00-BCE4-FE34CD3795E8}" type="parTrans" cxnId="{231DB189-3198-4E69-806C-5A240DA1A3D4}">
      <dgm:prSet/>
      <dgm:spPr/>
      <dgm:t>
        <a:bodyPr/>
        <a:lstStyle/>
        <a:p>
          <a:endParaRPr lang="en-US"/>
        </a:p>
      </dgm:t>
    </dgm:pt>
    <dgm:pt modelId="{765FD894-401F-4CC6-816C-EBDF39BE2C4D}" type="sibTrans" cxnId="{231DB189-3198-4E69-806C-5A240DA1A3D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47469049-DC5E-445E-B199-2D65C7A1BBF1}" type="presOf" srcId="{1167277E-8C24-404A-806C-CEC21FD09047}" destId="{7B4F04C6-3C49-49D1-B016-E8915A419D7F}" srcOrd="0" destOrd="2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231DB189-3198-4E69-806C-5A240DA1A3D4}" srcId="{034A92C7-34F5-4D71-8D24-D0EB5B6441A5}" destId="{1167277E-8C24-404A-806C-CEC21FD09047}" srcOrd="2" destOrd="0" parTransId="{30ACC274-39D7-4D00-BCE4-FE34CD3795E8}" sibTransId="{765FD894-401F-4CC6-816C-EBDF39BE2C4D}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 rtl="0"/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pPr rtl="0"/>
          <a:r>
            <a:rPr lang="en-US" dirty="0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 rtl="0"/>
          <a:r>
            <a:rPr lang="en-US" dirty="0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pPr rtl="0"/>
          <a:r>
            <a:rPr lang="en-US" dirty="0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 rtl="0"/>
          <a:r>
            <a:rPr lang="en-US" dirty="0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pPr rtl="0"/>
          <a:r>
            <a:rPr lang="en-US" dirty="0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93EFFFD6-D111-4774-8871-13072ABE4C9B}" type="pres">
      <dgm:prSet presAssocID="{5F8A99E9-624A-464A-BFFF-B0BB773C8B3D}" presName="Name0" presStyleCnt="0">
        <dgm:presLayoutVars>
          <dgm:dir/>
          <dgm:animLvl val="lvl"/>
          <dgm:resizeHandles val="exact"/>
        </dgm:presLayoutVars>
      </dgm:prSet>
      <dgm:spPr/>
    </dgm:pt>
    <dgm:pt modelId="{17E0319E-CD2D-434E-A9B2-366FC9888F93}" type="pres">
      <dgm:prSet presAssocID="{8CE3580E-A218-4914-91C1-29E7381C3000}" presName="composite" presStyleCnt="0"/>
      <dgm:spPr/>
    </dgm:pt>
    <dgm:pt modelId="{7521FBBD-87A4-4424-B3B7-CB5191A56CC5}" type="pres">
      <dgm:prSet presAssocID="{8CE3580E-A218-4914-91C1-29E7381C30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EEF2B10-FE92-4DB1-8C14-52EB7776EF02}" type="pres">
      <dgm:prSet presAssocID="{8CE3580E-A218-4914-91C1-29E7381C3000}" presName="desTx" presStyleLbl="revTx" presStyleIdx="0" presStyleCnt="3">
        <dgm:presLayoutVars>
          <dgm:bulletEnabled val="1"/>
        </dgm:presLayoutVars>
      </dgm:prSet>
      <dgm:spPr/>
    </dgm:pt>
    <dgm:pt modelId="{DBD7A07D-91F5-429E-ABCD-1028737035F5}" type="pres">
      <dgm:prSet presAssocID="{37EBB04D-671B-440C-9787-4A806157B716}" presName="space" presStyleCnt="0"/>
      <dgm:spPr/>
    </dgm:pt>
    <dgm:pt modelId="{E15D8A00-C20F-4DD8-BA30-E9A2FBBBFF34}" type="pres">
      <dgm:prSet presAssocID="{A1A09BC1-DB5A-413D-9665-D50CEC0CAFE3}" presName="composite" presStyleCnt="0"/>
      <dgm:spPr/>
    </dgm:pt>
    <dgm:pt modelId="{05879C0B-26E3-45AE-9F6B-2DA628FBFF9F}" type="pres">
      <dgm:prSet presAssocID="{A1A09BC1-DB5A-413D-9665-D50CEC0CAF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49DE2D-51FB-44A3-948F-E14B37D2ED2F}" type="pres">
      <dgm:prSet presAssocID="{A1A09BC1-DB5A-413D-9665-D50CEC0CAFE3}" presName="desTx" presStyleLbl="revTx" presStyleIdx="1" presStyleCnt="3">
        <dgm:presLayoutVars>
          <dgm:bulletEnabled val="1"/>
        </dgm:presLayoutVars>
      </dgm:prSet>
      <dgm:spPr/>
    </dgm:pt>
    <dgm:pt modelId="{2A5C8EA3-1ED9-42B7-BA2D-A866E9EE8397}" type="pres">
      <dgm:prSet presAssocID="{B7F8C1FD-0FEB-4E61-B667-C4E5B1960BEB}" presName="space" presStyleCnt="0"/>
      <dgm:spPr/>
    </dgm:pt>
    <dgm:pt modelId="{1FAEAF24-3035-462D-B12D-D35644852ED4}" type="pres">
      <dgm:prSet presAssocID="{861CB3F0-E9C2-4C5D-A16E-0A28385D4FE7}" presName="composite" presStyleCnt="0"/>
      <dgm:spPr/>
    </dgm:pt>
    <dgm:pt modelId="{AC229ED1-CFC1-45FE-9D2B-8211F2539E6E}" type="pres">
      <dgm:prSet presAssocID="{861CB3F0-E9C2-4C5D-A16E-0A28385D4FE7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C898B6E-9EB1-4F2A-89B6-3DE80C38B08A}" type="pres">
      <dgm:prSet presAssocID="{861CB3F0-E9C2-4C5D-A16E-0A28385D4FE7}" presName="desTx" presStyleLbl="revTx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09D11B10-A297-48FD-8212-C692900C881B}" type="presOf" srcId="{8053529D-DCB1-411E-A7F2-B1A8321BF8B7}" destId="{0C898B6E-9EB1-4F2A-89B6-3DE80C38B08A}" srcOrd="0" destOrd="0" presId="urn:microsoft.com/office/officeart/2005/8/layout/chevron1"/>
    <dgm:cxn modelId="{14F3A81B-49D6-427A-ACA6-1C50C041F63A}" type="presOf" srcId="{D0E39D50-39B0-46F6-BEBF-02678883D3D1}" destId="{E649DE2D-51FB-44A3-948F-E14B37D2ED2F}" srcOrd="0" destOrd="0" presId="urn:microsoft.com/office/officeart/2005/8/layout/chevron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64AC483E-1544-4676-AFA1-9986486B900A}" type="presOf" srcId="{5F8A99E9-624A-464A-BFFF-B0BB773C8B3D}" destId="{93EFFFD6-D111-4774-8871-13072ABE4C9B}" srcOrd="0" destOrd="0" presId="urn:microsoft.com/office/officeart/2005/8/layout/chevron1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F4789F5F-AEAA-4101-A3CE-038E12F14499}" type="presOf" srcId="{861CB3F0-E9C2-4C5D-A16E-0A28385D4FE7}" destId="{AC229ED1-CFC1-45FE-9D2B-8211F2539E6E}" srcOrd="0" destOrd="0" presId="urn:microsoft.com/office/officeart/2005/8/layout/chevron1"/>
    <dgm:cxn modelId="{9C9A8A41-5459-4C13-BE8C-4DA03B50303B}" type="presOf" srcId="{8CE3580E-A218-4914-91C1-29E7381C3000}" destId="{7521FBBD-87A4-4424-B3B7-CB5191A56CC5}" srcOrd="0" destOrd="0" presId="urn:microsoft.com/office/officeart/2005/8/layout/chevron1"/>
    <dgm:cxn modelId="{3C4DD987-A0D8-4B41-9F93-45119F7AE7D2}" type="presOf" srcId="{A1A09BC1-DB5A-413D-9665-D50CEC0CAFE3}" destId="{05879C0B-26E3-45AE-9F6B-2DA628FBFF9F}" srcOrd="0" destOrd="0" presId="urn:microsoft.com/office/officeart/2005/8/layout/chevron1"/>
    <dgm:cxn modelId="{F914DD8F-F4FA-4AA7-9543-7830711D940C}" type="presOf" srcId="{E26F32C7-EEB1-4062-8028-3290F86C81FD}" destId="{BEEF2B10-FE92-4DB1-8C14-52EB7776EF02}" srcOrd="0" destOrd="0" presId="urn:microsoft.com/office/officeart/2005/8/layout/chevron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7403B1E-06C9-4C8E-8395-85135574F5B9}" type="presParOf" srcId="{93EFFFD6-D111-4774-8871-13072ABE4C9B}" destId="{17E0319E-CD2D-434E-A9B2-366FC9888F93}" srcOrd="0" destOrd="0" presId="urn:microsoft.com/office/officeart/2005/8/layout/chevron1"/>
    <dgm:cxn modelId="{3F52DE41-A0F3-416D-981C-59DC7E126793}" type="presParOf" srcId="{17E0319E-CD2D-434E-A9B2-366FC9888F93}" destId="{7521FBBD-87A4-4424-B3B7-CB5191A56CC5}" srcOrd="0" destOrd="0" presId="urn:microsoft.com/office/officeart/2005/8/layout/chevron1"/>
    <dgm:cxn modelId="{E295FC1D-E1F1-4FC8-849A-5243B70B393D}" type="presParOf" srcId="{17E0319E-CD2D-434E-A9B2-366FC9888F93}" destId="{BEEF2B10-FE92-4DB1-8C14-52EB7776EF02}" srcOrd="1" destOrd="0" presId="urn:microsoft.com/office/officeart/2005/8/layout/chevron1"/>
    <dgm:cxn modelId="{2F0DED4A-95EE-4039-B037-B7F8401CDCB1}" type="presParOf" srcId="{93EFFFD6-D111-4774-8871-13072ABE4C9B}" destId="{DBD7A07D-91F5-429E-ABCD-1028737035F5}" srcOrd="1" destOrd="0" presId="urn:microsoft.com/office/officeart/2005/8/layout/chevron1"/>
    <dgm:cxn modelId="{60C3F1FE-C345-46E4-864E-D5A648543FA8}" type="presParOf" srcId="{93EFFFD6-D111-4774-8871-13072ABE4C9B}" destId="{E15D8A00-C20F-4DD8-BA30-E9A2FBBBFF34}" srcOrd="2" destOrd="0" presId="urn:microsoft.com/office/officeart/2005/8/layout/chevron1"/>
    <dgm:cxn modelId="{FF56FE71-CCD5-49A4-964F-7818CA18D800}" type="presParOf" srcId="{E15D8A00-C20F-4DD8-BA30-E9A2FBBBFF34}" destId="{05879C0B-26E3-45AE-9F6B-2DA628FBFF9F}" srcOrd="0" destOrd="0" presId="urn:microsoft.com/office/officeart/2005/8/layout/chevron1"/>
    <dgm:cxn modelId="{EFEE676E-68F3-4473-896F-E10B76CEF53C}" type="presParOf" srcId="{E15D8A00-C20F-4DD8-BA30-E9A2FBBBFF34}" destId="{E649DE2D-51FB-44A3-948F-E14B37D2ED2F}" srcOrd="1" destOrd="0" presId="urn:microsoft.com/office/officeart/2005/8/layout/chevron1"/>
    <dgm:cxn modelId="{8CB5B924-BC27-4C64-8645-AF041CB5A41E}" type="presParOf" srcId="{93EFFFD6-D111-4774-8871-13072ABE4C9B}" destId="{2A5C8EA3-1ED9-42B7-BA2D-A866E9EE8397}" srcOrd="3" destOrd="0" presId="urn:microsoft.com/office/officeart/2005/8/layout/chevron1"/>
    <dgm:cxn modelId="{66CFADA5-0B4C-483F-A3DD-5F4A38A40A7B}" type="presParOf" srcId="{93EFFFD6-D111-4774-8871-13072ABE4C9B}" destId="{1FAEAF24-3035-462D-B12D-D35644852ED4}" srcOrd="4" destOrd="0" presId="urn:microsoft.com/office/officeart/2005/8/layout/chevron1"/>
    <dgm:cxn modelId="{789CC02A-F2E9-4EF0-A01A-B15F584BC88B}" type="presParOf" srcId="{1FAEAF24-3035-462D-B12D-D35644852ED4}" destId="{AC229ED1-CFC1-45FE-9D2B-8211F2539E6E}" srcOrd="0" destOrd="0" presId="urn:microsoft.com/office/officeart/2005/8/layout/chevron1"/>
    <dgm:cxn modelId="{D93A10D8-31FC-42AC-BA30-88E8CA71A36D}" type="presParOf" srcId="{1FAEAF24-3035-462D-B12D-D35644852ED4}" destId="{0C898B6E-9EB1-4F2A-89B6-3DE80C38B08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009329-03B8-4D0D-9FCC-35AC69F914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5FE42-8EDC-4729-B37D-CD97CE7324C3}">
      <dgm:prSet phldrT="[Text]"/>
      <dgm:spPr/>
      <dgm:t>
        <a:bodyPr/>
        <a:lstStyle/>
        <a:p>
          <a:r>
            <a:rPr lang="en-US" dirty="0"/>
            <a:t>Note there is no web browser involved here!</a:t>
          </a:r>
        </a:p>
      </dgm:t>
    </dgm:pt>
    <dgm:pt modelId="{8384F199-E45B-4051-9E81-5BAC3F602763}" type="parTrans" cxnId="{A449F469-469F-456B-BDE0-5C1BF54C59E5}">
      <dgm:prSet/>
      <dgm:spPr/>
      <dgm:t>
        <a:bodyPr/>
        <a:lstStyle/>
        <a:p>
          <a:endParaRPr lang="en-US"/>
        </a:p>
      </dgm:t>
    </dgm:pt>
    <dgm:pt modelId="{BBCBC0F7-2ED8-4FCF-BC00-2D12861350FC}" type="sibTrans" cxnId="{A449F469-469F-456B-BDE0-5C1BF54C59E5}">
      <dgm:prSet/>
      <dgm:spPr/>
      <dgm:t>
        <a:bodyPr/>
        <a:lstStyle/>
        <a:p>
          <a:endParaRPr lang="en-US"/>
        </a:p>
      </dgm:t>
    </dgm:pt>
    <dgm:pt modelId="{8208C1C4-C45D-4129-9E97-C4F6B6C52E55}" type="pres">
      <dgm:prSet presAssocID="{32009329-03B8-4D0D-9FCC-35AC69F914B2}" presName="linear" presStyleCnt="0">
        <dgm:presLayoutVars>
          <dgm:animLvl val="lvl"/>
          <dgm:resizeHandles val="exact"/>
        </dgm:presLayoutVars>
      </dgm:prSet>
      <dgm:spPr/>
    </dgm:pt>
    <dgm:pt modelId="{A6CE04EA-5AEB-45E3-BDDF-BD3177BF7B87}" type="pres">
      <dgm:prSet presAssocID="{94F5FE42-8EDC-4729-B37D-CD97CE7324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49F469-469F-456B-BDE0-5C1BF54C59E5}" srcId="{32009329-03B8-4D0D-9FCC-35AC69F914B2}" destId="{94F5FE42-8EDC-4729-B37D-CD97CE7324C3}" srcOrd="0" destOrd="0" parTransId="{8384F199-E45B-4051-9E81-5BAC3F602763}" sibTransId="{BBCBC0F7-2ED8-4FCF-BC00-2D12861350FC}"/>
    <dgm:cxn modelId="{811B9FA7-97CF-4168-99E8-089AC7AF427A}" type="presOf" srcId="{32009329-03B8-4D0D-9FCC-35AC69F914B2}" destId="{8208C1C4-C45D-4129-9E97-C4F6B6C52E55}" srcOrd="0" destOrd="0" presId="urn:microsoft.com/office/officeart/2005/8/layout/vList2"/>
    <dgm:cxn modelId="{D1DE69EF-A073-4720-AAFE-26CAD858AF29}" type="presOf" srcId="{94F5FE42-8EDC-4729-B37D-CD97CE7324C3}" destId="{A6CE04EA-5AEB-45E3-BDDF-BD3177BF7B87}" srcOrd="0" destOrd="0" presId="urn:microsoft.com/office/officeart/2005/8/layout/vList2"/>
    <dgm:cxn modelId="{99DFC747-5067-4209-8342-607C4EEC7FD3}" type="presParOf" srcId="{8208C1C4-C45D-4129-9E97-C4F6B6C52E55}" destId="{A6CE04EA-5AEB-45E3-BDDF-BD3177BF7B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7979"/>
          <a:ext cx="103936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quotes don’t imply a data type.</a:t>
          </a:r>
        </a:p>
      </dsp:txBody>
      <dsp:txXfrm>
        <a:off x="32784" y="80763"/>
        <a:ext cx="10328111" cy="606012"/>
      </dsp:txXfrm>
    </dsp:sp>
    <dsp:sp modelId="{7B4F04C6-3C49-49D1-B016-E8915A419D7F}">
      <dsp:nvSpPr>
        <dsp:cNvPr id="0" name=""/>
        <dsp:cNvSpPr/>
      </dsp:nvSpPr>
      <dsp:spPr>
        <a:xfrm>
          <a:off x="0" y="719559"/>
          <a:ext cx="10393679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99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Notice that the ID is in quotes but the height and mass are not.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quotes just allow commas to be considered part of the value, not a separator.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CSV file format is not fully standardized. The only standardized rule is the basic idea of separating fields with a comma.</a:t>
          </a:r>
        </a:p>
      </dsp:txBody>
      <dsp:txXfrm>
        <a:off x="0" y="719559"/>
        <a:ext cx="10393679" cy="14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FBBD-87A4-4424-B3B7-CB5191A56CC5}">
      <dsp:nvSpPr>
        <dsp:cNvPr id="0" name=""/>
        <dsp:cNvSpPr/>
      </dsp:nvSpPr>
      <dsp:spPr>
        <a:xfrm>
          <a:off x="2630" y="62330"/>
          <a:ext cx="3569553" cy="1427821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Structured data</a:t>
          </a:r>
        </a:p>
      </dsp:txBody>
      <dsp:txXfrm>
        <a:off x="716541" y="62330"/>
        <a:ext cx="2141732" cy="1427821"/>
      </dsp:txXfrm>
    </dsp:sp>
    <dsp:sp modelId="{BEEF2B10-FE92-4DB1-8C14-52EB7776EF02}">
      <dsp:nvSpPr>
        <dsp:cNvPr id="0" name=""/>
        <dsp:cNvSpPr/>
      </dsp:nvSpPr>
      <dsp:spPr>
        <a:xfrm>
          <a:off x="2630" y="1668629"/>
          <a:ext cx="2855642" cy="23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Organized according to a formal data model (i.e., relational schema)</a:t>
          </a:r>
        </a:p>
      </dsp:txBody>
      <dsp:txXfrm>
        <a:off x="2630" y="1668629"/>
        <a:ext cx="2855642" cy="2394000"/>
      </dsp:txXfrm>
    </dsp:sp>
    <dsp:sp modelId="{05879C0B-26E3-45AE-9F6B-2DA628FBFF9F}">
      <dsp:nvSpPr>
        <dsp:cNvPr id="0" name=""/>
        <dsp:cNvSpPr/>
      </dsp:nvSpPr>
      <dsp:spPr>
        <a:xfrm>
          <a:off x="3356183" y="62330"/>
          <a:ext cx="3569553" cy="1427821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Semi-structured data</a:t>
          </a:r>
        </a:p>
      </dsp:txBody>
      <dsp:txXfrm>
        <a:off x="4070094" y="62330"/>
        <a:ext cx="2141732" cy="1427821"/>
      </dsp:txXfrm>
    </dsp:sp>
    <dsp:sp modelId="{E649DE2D-51FB-44A3-948F-E14B37D2ED2F}">
      <dsp:nvSpPr>
        <dsp:cNvPr id="0" name=""/>
        <dsp:cNvSpPr/>
      </dsp:nvSpPr>
      <dsp:spPr>
        <a:xfrm>
          <a:off x="3356183" y="1668629"/>
          <a:ext cx="2855642" cy="23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 formal data model, but contains symbols to separate and label data elements</a:t>
          </a:r>
        </a:p>
      </dsp:txBody>
      <dsp:txXfrm>
        <a:off x="3356183" y="1668629"/>
        <a:ext cx="2855642" cy="2394000"/>
      </dsp:txXfrm>
    </dsp:sp>
    <dsp:sp modelId="{AC229ED1-CFC1-45FE-9D2B-8211F2539E6E}">
      <dsp:nvSpPr>
        <dsp:cNvPr id="0" name=""/>
        <dsp:cNvSpPr/>
      </dsp:nvSpPr>
      <dsp:spPr>
        <a:xfrm>
          <a:off x="6709736" y="62330"/>
          <a:ext cx="3569553" cy="1427821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Unstructured data</a:t>
          </a:r>
        </a:p>
      </dsp:txBody>
      <dsp:txXfrm>
        <a:off x="7423647" y="62330"/>
        <a:ext cx="2141732" cy="1427821"/>
      </dsp:txXfrm>
    </dsp:sp>
    <dsp:sp modelId="{0C898B6E-9EB1-4F2A-89B6-3DE80C38B08A}">
      <dsp:nvSpPr>
        <dsp:cNvPr id="0" name=""/>
        <dsp:cNvSpPr/>
      </dsp:nvSpPr>
      <dsp:spPr>
        <a:xfrm>
          <a:off x="6709736" y="1668629"/>
          <a:ext cx="2855642" cy="23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 data model and no pre-defined organization</a:t>
          </a:r>
        </a:p>
      </dsp:txBody>
      <dsp:txXfrm>
        <a:off x="6709736" y="1668629"/>
        <a:ext cx="2855642" cy="239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E04EA-5AEB-45E3-BDDF-BD3177BF7B87}">
      <dsp:nvSpPr>
        <dsp:cNvPr id="0" name=""/>
        <dsp:cNvSpPr/>
      </dsp:nvSpPr>
      <dsp:spPr>
        <a:xfrm>
          <a:off x="0" y="183671"/>
          <a:ext cx="1748051" cy="135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Note there is no web browser involved here!</a:t>
          </a:r>
        </a:p>
      </dsp:txBody>
      <dsp:txXfrm>
        <a:off x="66196" y="249867"/>
        <a:ext cx="1615659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5.png"/><Relationship Id="rId5" Type="http://schemas.openxmlformats.org/officeDocument/2006/relationships/diagramData" Target="../diagrams/data7.xml"/><Relationship Id="rId10" Type="http://schemas.openxmlformats.org/officeDocument/2006/relationships/image" Target="../media/image1.jpeg"/><Relationship Id="rId4" Type="http://schemas.openxmlformats.org/officeDocument/2006/relationships/image" Target="../media/image17.jpe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Semi-structured Data Analytics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41" y="365125"/>
            <a:ext cx="968331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Alternatives to CSV for 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14" y="2334779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1" y="2374985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43200" y="1295401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34200" y="12954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8357712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ECF902-3775-48FF-9BF5-CECC46AEA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7DA9DF5-7289-453F-842D-D3E35206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04788"/>
            <a:ext cx="8229600" cy="1143000"/>
          </a:xfrm>
        </p:spPr>
        <p:txBody>
          <a:bodyPr/>
          <a:lstStyle/>
          <a:p>
            <a:r>
              <a:rPr lang="en-US" b="1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95400"/>
            <a:ext cx="70485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20" y="1252812"/>
            <a:ext cx="2743200" cy="435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EFC6E-2560-4312-9114-FC6057DC8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E08B69C-7371-4AF2-8F39-4DDC344D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04" y="258763"/>
            <a:ext cx="8229600" cy="1143000"/>
          </a:xfrm>
        </p:spPr>
        <p:txBody>
          <a:bodyPr/>
          <a:lstStyle/>
          <a:p>
            <a:r>
              <a:rPr lang="en-US" b="1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07" y="1295400"/>
            <a:ext cx="5151993" cy="5211762"/>
          </a:xfrm>
        </p:spPr>
        <p:txBody>
          <a:bodyPr>
            <a:normAutofit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4499" y="1150938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57504" y="5398255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2E532-3D20-410F-A3BC-0DDD1BE7B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55DAD53-CC54-491D-9229-5C1C4D2C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7639"/>
            <a:ext cx="7533443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121" y="1252812"/>
            <a:ext cx="2743200" cy="435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CF184-87D9-46A8-B0C1-682DE3FF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19B3802-F259-483D-89E4-5901333D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25" y="211480"/>
            <a:ext cx="8229600" cy="1143000"/>
          </a:xfrm>
        </p:spPr>
        <p:txBody>
          <a:bodyPr/>
          <a:lstStyle/>
          <a:p>
            <a:r>
              <a:rPr lang="en-US" b="1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225" y="1143000"/>
            <a:ext cx="6268375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  </a:t>
            </a:r>
            <a:r>
              <a:rPr lang="en-US" sz="3800" dirty="0">
                <a:latin typeface="Consolas" panose="020B0609020204030204" pitchFamily="49" charset="0"/>
              </a:rPr>
              <a:t>or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982" y="1274307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26807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0414382" y="1621293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76147" y="220050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10431924" y="3754893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93689" y="433410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4505E-9BE3-4506-8BDD-160E86AD8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3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F9C5C4B-F704-4BAB-BA98-2F440EBC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35" y="350838"/>
            <a:ext cx="8229600" cy="1143000"/>
          </a:xfrm>
        </p:spPr>
        <p:txBody>
          <a:bodyPr/>
          <a:lstStyle/>
          <a:p>
            <a:r>
              <a:rPr lang="en-US" b="1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35" y="2627790"/>
            <a:ext cx="5529309" cy="3879372"/>
          </a:xfrm>
        </p:spPr>
        <p:txBody>
          <a:bodyPr>
            <a:normAutofit/>
          </a:bodyPr>
          <a:lstStyle/>
          <a:p>
            <a:r>
              <a:rPr lang="en-US" dirty="0"/>
              <a:t>We can have first and last nested as attributes of name, just like XML</a:t>
            </a:r>
          </a:p>
          <a:p>
            <a:r>
              <a:rPr lang="en-US" dirty="0"/>
              <a:t>And all the fields (id, name, height) are attributes of Character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565" y="1295400"/>
            <a:ext cx="449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": "blond",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96FC7-19C6-4339-A90F-C23B6C6E4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7D9B07A-DF0F-48C2-925C-965B92E7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92A7F-5208-4F10-91F5-C7DE46476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395A781-BC21-4F34-8571-1E5A3161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09" y="351689"/>
            <a:ext cx="8001000" cy="1086772"/>
          </a:xfrm>
        </p:spPr>
        <p:txBody>
          <a:bodyPr/>
          <a:lstStyle/>
          <a:p>
            <a:r>
              <a:rPr lang="en-US" b="1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1315" y="2061710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8965" y="1992782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885" y="45382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85608"/>
              </p:ext>
            </p:extLst>
          </p:nvPr>
        </p:nvGraphicFramePr>
        <p:xfrm>
          <a:off x="1059885" y="2023610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8569535" y="2061710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55447" y="2030882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59885" y="3928610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3685" y="1551372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7309" y="4098155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37656" y="148244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04705" y="1513272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B5CDDD-4023-4E2E-8A73-C1A380EA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3FD0E61-5894-422A-8C0E-AECDB779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194"/>
            <a:ext cx="8229600" cy="1143000"/>
          </a:xfrm>
        </p:spPr>
        <p:txBody>
          <a:bodyPr/>
          <a:lstStyle/>
          <a:p>
            <a:r>
              <a:rPr lang="en-US" b="1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Program Interface (API)</a:t>
            </a:r>
          </a:p>
          <a:p>
            <a:pPr lvl="1"/>
            <a:r>
              <a:rPr lang="en-US" dirty="0"/>
              <a:t>Software that exposes functionality through a web interface</a:t>
            </a:r>
          </a:p>
          <a:p>
            <a:pPr lvl="1"/>
            <a:r>
              <a:rPr lang="en-US" dirty="0"/>
              <a:t>Use the language of web software to send and receive messages (and exchange data)</a:t>
            </a:r>
          </a:p>
          <a:p>
            <a:r>
              <a:rPr lang="en-US" dirty="0"/>
              <a:t>Some examples</a:t>
            </a:r>
          </a:p>
        </p:txBody>
      </p:sp>
      <p:pic>
        <p:nvPicPr>
          <p:cNvPr id="1026" name="Picture 2" descr="Image result for ven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95" y="4580243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57" y="43139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58" y="4313941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instagra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03" y="4551661"/>
            <a:ext cx="871545" cy="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witt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27" y="4370465"/>
            <a:ext cx="1233934" cy="12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ibm watson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3" y="4488868"/>
            <a:ext cx="1789887" cy="10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E215A-5836-41B3-9A77-8058682919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DEDF5C8-9803-433C-B0FB-C8F2CE46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3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79" y="365125"/>
            <a:ext cx="8229600" cy="1143000"/>
          </a:xfrm>
        </p:spPr>
        <p:txBody>
          <a:bodyPr/>
          <a:lstStyle/>
          <a:p>
            <a:r>
              <a:rPr lang="en-US" b="1" dirty="0"/>
              <a:t>Requesting a web page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57" y="1257027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81" y="1658506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4870178" y="2110495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70177" y="2587823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7660" y="1749624"/>
            <a:ext cx="269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REQUEST: http://www.google.com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787" y="2855779"/>
            <a:ext cx="2234396" cy="1554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9131" y="2794807"/>
            <a:ext cx="99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RESPONSE: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436" y="1277507"/>
            <a:ext cx="197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Google’s Web 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95" y="4678189"/>
            <a:ext cx="4117997" cy="1910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0" y="4355068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really…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719" y="5000808"/>
            <a:ext cx="382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is HTML and JavaScript and CSS. All you need to know is that the web server is sending back a lot of text that tells your web browser what to do.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0C2524-289D-42C5-BA04-F76B8E66FD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Relational databases are highly 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1764324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5B5E9-238E-48A4-92A6-F9239C6C0A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933BA56-F47F-4C31-94A7-7EF644BD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6" y="284136"/>
            <a:ext cx="8229600" cy="1143000"/>
          </a:xfrm>
        </p:spPr>
        <p:txBody>
          <a:bodyPr/>
          <a:lstStyle/>
          <a:p>
            <a:r>
              <a:rPr lang="en-US" b="1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6" y="1346148"/>
            <a:ext cx="9763494" cy="987162"/>
          </a:xfrm>
        </p:spPr>
        <p:txBody>
          <a:bodyPr/>
          <a:lstStyle/>
          <a:p>
            <a:r>
              <a:rPr lang="en-US" dirty="0"/>
              <a:t>For us, Web APIs are just a way of getting data</a:t>
            </a:r>
          </a:p>
          <a:p>
            <a:r>
              <a:rPr lang="en-US" dirty="0"/>
              <a:t>JSON is a popular format to package the data</a:t>
            </a:r>
          </a:p>
          <a:p>
            <a:endParaRPr lang="en-US" sz="1400" dirty="0"/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543426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57426"/>
            <a:ext cx="2811698" cy="2238375"/>
          </a:xfrm>
          <a:prstGeom prst="rect">
            <a:avLst/>
          </a:prstGeom>
        </p:spPr>
      </p:pic>
      <p:pic>
        <p:nvPicPr>
          <p:cNvPr id="2050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44" y="2456418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297724" y="2993112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1524" y="2420005"/>
            <a:ext cx="318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dirty="0" err="1"/>
              <a:t>actor.first_name</a:t>
            </a:r>
            <a:r>
              <a:rPr lang="en-US" sz="1400" dirty="0"/>
              <a:t>, </a:t>
            </a:r>
            <a:r>
              <a:rPr lang="en-US" sz="1400" dirty="0" err="1"/>
              <a:t>actor.last_name</a:t>
            </a:r>
            <a:br>
              <a:rPr lang="en-US" sz="1400" dirty="0"/>
            </a:br>
            <a:r>
              <a:rPr lang="en-US" sz="1400" dirty="0"/>
              <a:t>FROM </a:t>
            </a:r>
            <a:r>
              <a:rPr lang="en-US" sz="1400" dirty="0" err="1"/>
              <a:t>moviedb.actor</a:t>
            </a:r>
            <a:r>
              <a:rPr lang="en-US" sz="1400" dirty="0"/>
              <a:t>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97723" y="3705225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1523" y="3171825"/>
            <a:ext cx="316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PENELOPE GUINESS, NICK WAHLBERG, ED CHASE, JENNIFER DAVIS….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09722" y="5307687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09721" y="6019800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47204" y="4876801"/>
            <a:ext cx="343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https://swapi.co/api/people/1/?format=json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81601" y="5486401"/>
            <a:ext cx="3629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{"</a:t>
            </a:r>
            <a:r>
              <a:rPr lang="en-US" altLang="en-US" sz="1200" dirty="0" err="1">
                <a:solidFill>
                  <a:srgbClr val="000000"/>
                </a:solidFill>
              </a:rPr>
              <a:t>name":"Luke</a:t>
            </a:r>
            <a:r>
              <a:rPr lang="en-US" altLang="en-US" sz="1200" dirty="0">
                <a:solidFill>
                  <a:srgbClr val="000000"/>
                </a:solidFill>
              </a:rPr>
              <a:t> Skywalker","height":"172","mass":"77",</a:t>
            </a:r>
            <a:br>
              <a:rPr lang="en-US" altLang="en-US" sz="1200" dirty="0">
                <a:solidFill>
                  <a:srgbClr val="000000"/>
                </a:solidFill>
              </a:rPr>
            </a:br>
            <a:r>
              <a:rPr lang="en-US" altLang="en-US" sz="1200" dirty="0">
                <a:solidFill>
                  <a:srgbClr val="000000"/>
                </a:solidFill>
              </a:rPr>
              <a:t>"</a:t>
            </a:r>
            <a:r>
              <a:rPr lang="en-US" altLang="en-US" sz="1200" dirty="0" err="1">
                <a:solidFill>
                  <a:srgbClr val="000000"/>
                </a:solidFill>
              </a:rPr>
              <a:t>hair_color":"blond","skin_color":"fair</a:t>
            </a:r>
            <a:r>
              <a:rPr lang="en-US" altLang="en-US" sz="1200" dirty="0">
                <a:solidFill>
                  <a:srgbClr val="000000"/>
                </a:solidFill>
              </a:rPr>
              <a:t>“…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500896" y="2028826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MySQL Database 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99728" y="4343401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Server with Web API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44460" y="6405510"/>
            <a:ext cx="26670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works…try it!</a:t>
            </a:r>
          </a:p>
        </p:txBody>
      </p:sp>
      <p:pic>
        <p:nvPicPr>
          <p:cNvPr id="22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19" y="4938067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B9D733-CE1C-4F16-88C0-46D115A2F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32" y="657684"/>
            <a:ext cx="3719663" cy="1590785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/>
              <a:t>Applications</a:t>
            </a:r>
            <a:r>
              <a:rPr lang="en-US" sz="3200" b="1" dirty="0"/>
              <a:t> use APIs to communicate with each other by exchanging data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39537"/>
            <a:ext cx="2092712" cy="20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12247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08673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43" y="305099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728207" y="3939222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28207" y="4265475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0209" y="3939221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70209" y="4265474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12211" y="3939220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12211" y="4265473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1" y="4951274"/>
            <a:ext cx="2066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web server</a:t>
            </a:r>
          </a:p>
          <a:p>
            <a:pPr algn="ctr"/>
            <a:r>
              <a:rPr lang="en-US" i="1" dirty="0"/>
              <a:t>serves the familiar web interface you know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6746" y="4951273"/>
            <a:ext cx="1950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application server</a:t>
            </a:r>
            <a:br>
              <a:rPr lang="en-US" dirty="0"/>
            </a:br>
            <a:r>
              <a:rPr lang="en-US" i="1" dirty="0"/>
              <a:t>processes orders, maintains your cart, and makes recommendations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2999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database server</a:t>
            </a:r>
          </a:p>
          <a:p>
            <a:pPr algn="ctr"/>
            <a:r>
              <a:rPr lang="en-US" i="1" dirty="0"/>
              <a:t>stores customer, product, and order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2156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web browser</a:t>
            </a:r>
          </a:p>
          <a:p>
            <a:pPr algn="ctr"/>
            <a:r>
              <a:rPr lang="en-US" i="1" dirty="0"/>
              <a:t>on your phone, laptop, desktop computer</a:t>
            </a:r>
          </a:p>
        </p:txBody>
      </p:sp>
      <p:pic>
        <p:nvPicPr>
          <p:cNvPr id="2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449035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28" y="211630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7315200" y="2353738"/>
            <a:ext cx="0" cy="5849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20000" y="2353738"/>
            <a:ext cx="0" cy="58499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41" y="2358208"/>
            <a:ext cx="2769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http://api.paypal.com/payments/...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7372" y="2365195"/>
            <a:ext cx="104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APPROVED!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8763001" y="431094"/>
          <a:ext cx="1748051" cy="172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349689-78A6-4AF8-8F4B-1A21E2F7DC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EB1F009-796D-4FE4-B2D9-B64ADE36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9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9600" cy="1143000"/>
          </a:xfrm>
        </p:spPr>
        <p:txBody>
          <a:bodyPr/>
          <a:lstStyle/>
          <a:p>
            <a:r>
              <a:rPr lang="en-US" b="1" dirty="0"/>
              <a:t>JSON and data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just another data format</a:t>
            </a:r>
          </a:p>
          <a:p>
            <a:r>
              <a:rPr lang="en-US" dirty="0"/>
              <a:t>JSON files can be read by analytics software, including R</a:t>
            </a:r>
          </a:p>
          <a:p>
            <a:pPr lvl="1"/>
            <a:r>
              <a:rPr lang="en-US" dirty="0"/>
              <a:t>So can CSV files</a:t>
            </a:r>
          </a:p>
          <a:p>
            <a:pPr lvl="1"/>
            <a:r>
              <a:rPr lang="en-US" dirty="0"/>
              <a:t>And XML files</a:t>
            </a:r>
          </a:p>
          <a:p>
            <a:pPr lvl="1"/>
            <a:r>
              <a:rPr lang="en-US" dirty="0"/>
              <a:t>And Excel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F1C72-0C8B-44EC-9613-48A8D486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D840DB1-BD42-42B1-B394-46B98E7C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4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02E32F-D3F4-4907-97B1-50301C38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20866" b="1"/>
          <a:stretch/>
        </p:blipFill>
        <p:spPr>
          <a:xfrm>
            <a:off x="-1" y="365097"/>
            <a:ext cx="12192000" cy="6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3685984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all data is stored like that</a:t>
            </a:r>
          </a:p>
        </p:txBody>
      </p:sp>
      <p:sp>
        <p:nvSpPr>
          <p:cNvPr id="1028" name="Freeform: Shape 13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746125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4D4D6D3-166A-4D0C-B2D9-1101EEE1B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9"/>
          <a:stretch/>
        </p:blipFill>
        <p:spPr bwMode="auto">
          <a:xfrm>
            <a:off x="6021086" y="90992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0C5EF-C0EF-4F72-B4B3-D791E1C5F8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65125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116808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Comma-separated value (CSV) file. </a:t>
            </a: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03744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luke skywalker action figure">
            <a:extLst>
              <a:ext uri="{FF2B5EF4-FFF2-40B4-BE49-F238E27FC236}">
                <a16:creationId xmlns:a16="http://schemas.microsoft.com/office/drawing/2014/main" id="{F8EBD069-0166-492B-BE5B-C4D1B6430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101" b="-3"/>
          <a:stretch/>
        </p:blipFill>
        <p:spPr bwMode="auto">
          <a:xfrm>
            <a:off x="20" y="1272356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A7531-FA37-4A5A-AFA5-5F09BEA78876}"/>
              </a:ext>
            </a:extLst>
          </p:cNvPr>
          <p:cNvSpPr txBox="1"/>
          <p:nvPr/>
        </p:nvSpPr>
        <p:spPr>
          <a:xfrm>
            <a:off x="6094104" y="2696805"/>
            <a:ext cx="561487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Each value is separated by a comma. Other than that it is plain text.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specified field lengths.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first row is often the field/column names.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altLang="zh-CN" sz="2000" dirty="0">
                <a:solidFill>
                  <a:srgbClr val="000000"/>
                </a:solidFill>
              </a:rPr>
              <a:t>ecall the UCI Machine Learning Repository: h</a:t>
            </a:r>
            <a:r>
              <a:rPr lang="en-US" sz="2000" dirty="0">
                <a:solidFill>
                  <a:srgbClr val="000000"/>
                </a:solidFill>
              </a:rPr>
              <a:t>ttp://mlr.cs.umass.edu/ml/machine-learning-databases/adult/adult.data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0C5EF-C0EF-4F72-B4B3-D791E1C5F8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375288"/>
            <a:ext cx="8229600" cy="844744"/>
          </a:xfrm>
        </p:spPr>
        <p:txBody>
          <a:bodyPr/>
          <a:lstStyle/>
          <a:p>
            <a:r>
              <a:rPr lang="en-US" b="1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1828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8606784"/>
              </p:ext>
            </p:extLst>
          </p:nvPr>
        </p:nvGraphicFramePr>
        <p:xfrm>
          <a:off x="833120" y="1935540"/>
          <a:ext cx="10393680" cy="221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828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6958840" y="4108386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043680" y="4025342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1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11319-63EC-433D-961A-5FD93CD24C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3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B1E3087-2F36-4672-BDF6-81645EBB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" y="3651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Semi-Structured 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0174640"/>
              </p:ext>
            </p:extLst>
          </p:nvPr>
        </p:nvGraphicFramePr>
        <p:xfrm>
          <a:off x="955040" y="1717040"/>
          <a:ext cx="10281920" cy="412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730BD3-2963-4C1E-97B2-6B8C368FBC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799005C-93BF-41BA-9D3F-F84C5286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Examples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1786783"/>
              </p:ext>
            </p:extLst>
          </p:nvPr>
        </p:nvGraphicFramePr>
        <p:xfrm>
          <a:off x="1947448" y="125507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4881644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5750D-1273-413C-985A-5AC39BA7D9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D07F25E-DD75-4C13-8571-D97FF323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8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care about 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08200" y="1905001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0B6AE6-DD07-48A0-AEDE-992EEE05D0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6F66979-021E-45AE-B0B9-56D88BA1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440622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6557619"/>
              </p:ext>
            </p:extLst>
          </p:nvPr>
        </p:nvGraphicFramePr>
        <p:xfrm>
          <a:off x="5534027" y="2440622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8BC61D-C6D8-4D42-8F2F-A3489522EB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04BD6CE-3A93-4409-A7EB-DF7281D9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1305</Words>
  <Application>Microsoft Office PowerPoint</Application>
  <PresentationFormat>Widescreen</PresentationFormat>
  <Paragraphs>240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Schoolbook</vt:lpstr>
      <vt:lpstr>Consolas</vt:lpstr>
      <vt:lpstr>Office Theme</vt:lpstr>
      <vt:lpstr>MIS2502: Data Analytics Semi-structured Data Analytics</vt:lpstr>
      <vt:lpstr>Relational databases are highly structured</vt:lpstr>
      <vt:lpstr>Not all data is stored like that</vt:lpstr>
      <vt:lpstr>Comma-separated value (CSV) file. </vt:lpstr>
      <vt:lpstr>Role of quotation marks</vt:lpstr>
      <vt:lpstr>Semi-Structured Data</vt:lpstr>
      <vt:lpstr>Data Examples</vt:lpstr>
      <vt:lpstr>Why care about semi-structured and unstructured data?</vt:lpstr>
      <vt:lpstr>The CSV format is still quite structured</vt:lpstr>
      <vt:lpstr>Alternatives to CSV for semi-structured data</vt:lpstr>
      <vt:lpstr>Extensible Markup Language</vt:lpstr>
      <vt:lpstr>Hierarchies in XML</vt:lpstr>
      <vt:lpstr>Bottom line for XML</vt:lpstr>
      <vt:lpstr>JavaScript Object Notation</vt:lpstr>
      <vt:lpstr>Hierarchies in JSON</vt:lpstr>
      <vt:lpstr>Bottom line for JSON</vt:lpstr>
      <vt:lpstr>Same data, four different ways…</vt:lpstr>
      <vt:lpstr>JSON and Web APIs</vt:lpstr>
      <vt:lpstr>Requesting a web page</vt:lpstr>
      <vt:lpstr>JSON and web APIs</vt:lpstr>
      <vt:lpstr>Applications use APIs to communicate with each other by exchanging data</vt:lpstr>
      <vt:lpstr>JSON and data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Semi-structured Data Analytics</dc:title>
  <dc:creator>Zhe Deng</dc:creator>
  <cp:lastModifiedBy>Zhe Deng</cp:lastModifiedBy>
  <cp:revision>6</cp:revision>
  <dcterms:created xsi:type="dcterms:W3CDTF">2019-02-22T18:09:33Z</dcterms:created>
  <dcterms:modified xsi:type="dcterms:W3CDTF">2019-02-25T03:11:07Z</dcterms:modified>
</cp:coreProperties>
</file>