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4872-61AD-4CE1-93E3-07C205823DD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25A8-8E09-4B5B-B68A-E919011A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5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4872-61AD-4CE1-93E3-07C205823DD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25A8-8E09-4B5B-B68A-E919011A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4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4872-61AD-4CE1-93E3-07C205823DD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25A8-8E09-4B5B-B68A-E919011A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4872-61AD-4CE1-93E3-07C205823DD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25A8-8E09-4B5B-B68A-E919011A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4872-61AD-4CE1-93E3-07C205823DD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25A8-8E09-4B5B-B68A-E919011A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0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4872-61AD-4CE1-93E3-07C205823DD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25A8-8E09-4B5B-B68A-E919011A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8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4872-61AD-4CE1-93E3-07C205823DD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25A8-8E09-4B5B-B68A-E919011A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4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4872-61AD-4CE1-93E3-07C205823DD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25A8-8E09-4B5B-B68A-E919011A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4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4872-61AD-4CE1-93E3-07C205823DD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25A8-8E09-4B5B-B68A-E919011A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4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4872-61AD-4CE1-93E3-07C205823DD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25A8-8E09-4B5B-B68A-E919011A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3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4872-61AD-4CE1-93E3-07C205823DD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25A8-8E09-4B5B-B68A-E919011A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1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4872-61AD-4CE1-93E3-07C205823DD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225A8-8E09-4B5B-B68A-E919011A5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7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Assignment: SQL #2  Putting Information into a Database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Solution Key</a:t>
            </a:r>
          </a:p>
        </p:txBody>
      </p:sp>
    </p:spTree>
    <p:extLst>
      <p:ext uri="{BB962C8B-B14F-4D97-AF65-F5344CB8AC3E}">
        <p14:creationId xmlns:p14="http://schemas.microsoft.com/office/powerpoint/2010/main" val="597442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0986"/>
            <a:ext cx="7886700" cy="75522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8. In the Employee table, the statement that changes </a:t>
            </a:r>
            <a:r>
              <a:rPr lang="en-US" sz="3200" b="1"/>
              <a:t>Lesley Bloom’s </a:t>
            </a:r>
            <a:r>
              <a:rPr lang="en-US" sz="3200" b="1" dirty="0"/>
              <a:t>phone number to 215-555-8800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3138"/>
            <a:ext cx="7946939" cy="126862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UPDATE m80ws.Employee 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SET Phone='215-555-8800'	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WHERE </a:t>
            </a:r>
            <a:r>
              <a:rPr lang="en-US" sz="2400" dirty="0" err="1">
                <a:solidFill>
                  <a:srgbClr val="FF0000"/>
                </a:solidFill>
              </a:rPr>
              <a:t>EmployeeID</a:t>
            </a:r>
            <a:r>
              <a:rPr lang="en-US" sz="2400" dirty="0">
                <a:solidFill>
                  <a:srgbClr val="FF0000"/>
                </a:solidFill>
              </a:rPr>
              <a:t> = 1002</a:t>
            </a:r>
            <a:r>
              <a:rPr lang="en-US" sz="2400" dirty="0"/>
              <a:t>;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2502975"/>
            <a:ext cx="8165726" cy="755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9. In the Company table, the statement that changes the name of “Urban Outfitters, Inc.” to “Urban Outfitters”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3315861"/>
            <a:ext cx="7946939" cy="1268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UPDATE m80ws.Company  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SET CompanyName=' Urban Outfitters' 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WHERE </a:t>
            </a:r>
            <a:r>
              <a:rPr lang="en-US" sz="2400" dirty="0" err="1">
                <a:solidFill>
                  <a:srgbClr val="FF0000"/>
                </a:solidFill>
              </a:rPr>
              <a:t>CompanyID</a:t>
            </a:r>
            <a:r>
              <a:rPr lang="en-US" sz="2400" dirty="0">
                <a:solidFill>
                  <a:srgbClr val="FF0000"/>
                </a:solidFill>
              </a:rPr>
              <a:t> = 110</a:t>
            </a:r>
            <a:r>
              <a:rPr lang="en-US" sz="2400" dirty="0"/>
              <a:t>;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0" y="4584486"/>
            <a:ext cx="7886700" cy="1042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10. In </a:t>
            </a:r>
            <a:r>
              <a:rPr lang="en-US" sz="2800" b="1" dirty="0" err="1"/>
              <a:t>ContactEmployee</a:t>
            </a:r>
            <a:r>
              <a:rPr lang="en-US" sz="2800" b="1" dirty="0"/>
              <a:t> table, the statement that removes Dianne Connor’s contact event with Jack Lee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5566250"/>
            <a:ext cx="7946939" cy="1268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DELETE FROM m80ws.ContactEmployee 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WHERE </a:t>
            </a:r>
            <a:r>
              <a:rPr lang="en-US" sz="2400" dirty="0" err="1">
                <a:solidFill>
                  <a:srgbClr val="FF0000"/>
                </a:solidFill>
              </a:rPr>
              <a:t>ContactEmployeeID</a:t>
            </a:r>
            <a:r>
              <a:rPr lang="en-US" sz="2400" dirty="0">
                <a:solidFill>
                  <a:srgbClr val="FF0000"/>
                </a:solidFill>
              </a:rPr>
              <a:t>=5002</a:t>
            </a:r>
            <a:r>
              <a:rPr lang="en-US" sz="24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050479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0986"/>
            <a:ext cx="8408258" cy="75522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11. SQL SELECT query that displays the names of the employees that have contacted Wegmans Food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8629"/>
            <a:ext cx="7946939" cy="50566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SELECT </a:t>
            </a:r>
            <a:r>
              <a:rPr lang="en-US" sz="2000" dirty="0" err="1"/>
              <a:t>Employee.FirstName,Employee.LastName</a:t>
            </a:r>
            <a:r>
              <a:rPr lang="en-US" sz="2000" dirty="0"/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FROM m80ws.Employee,m80ws.ContactEmployee,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m80ws.Contact,m80ws.Company		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WHERE </a:t>
            </a:r>
            <a:r>
              <a:rPr lang="en-US" sz="2000" dirty="0" err="1"/>
              <a:t>Company.CompanyID</a:t>
            </a:r>
            <a:r>
              <a:rPr lang="en-US" sz="2000" dirty="0"/>
              <a:t>=</a:t>
            </a:r>
            <a:r>
              <a:rPr lang="en-US" sz="2000" dirty="0" err="1"/>
              <a:t>Contact.CompanyID</a:t>
            </a:r>
            <a:r>
              <a:rPr lang="en-US" sz="2000" dirty="0"/>
              <a:t>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AND </a:t>
            </a:r>
            <a:r>
              <a:rPr lang="en-US" sz="2000" dirty="0" err="1"/>
              <a:t>Contact.ContactID</a:t>
            </a:r>
            <a:r>
              <a:rPr lang="en-US" sz="2000" dirty="0"/>
              <a:t>=</a:t>
            </a:r>
            <a:r>
              <a:rPr lang="en-US" sz="2000" dirty="0" err="1"/>
              <a:t>ContactEmployee.ContactID</a:t>
            </a:r>
            <a:r>
              <a:rPr lang="en-US" sz="2000" dirty="0"/>
              <a:t>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AND </a:t>
            </a:r>
            <a:r>
              <a:rPr lang="en-US" sz="2000" dirty="0" err="1"/>
              <a:t>Employee.EmployeeID</a:t>
            </a:r>
            <a:r>
              <a:rPr lang="en-US" sz="2000" dirty="0"/>
              <a:t>=</a:t>
            </a:r>
            <a:r>
              <a:rPr lang="en-US" sz="2000" dirty="0" err="1"/>
              <a:t>ContactEmployee.EmployeeID</a:t>
            </a:r>
            <a:r>
              <a:rPr lang="en-US" sz="2000" dirty="0"/>
              <a:t>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AND </a:t>
            </a:r>
            <a:r>
              <a:rPr lang="en-US" sz="2000" dirty="0" err="1"/>
              <a:t>Company.CompanyName</a:t>
            </a:r>
            <a:r>
              <a:rPr lang="en-US" sz="2000" dirty="0"/>
              <a:t>=‘Toll Brothers'; 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Results:</a:t>
            </a:r>
            <a:endParaRPr lang="en-US" sz="1800" dirty="0"/>
          </a:p>
          <a:p>
            <a:r>
              <a:rPr lang="en-US" sz="1800" b="1" dirty="0"/>
              <a:t>Lesley	Bloom	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D63D22-FB3E-43D6-8454-7B4319744536}"/>
              </a:ext>
            </a:extLst>
          </p:cNvPr>
          <p:cNvSpPr/>
          <p:nvPr/>
        </p:nvSpPr>
        <p:spPr>
          <a:xfrm>
            <a:off x="628650" y="2248250"/>
            <a:ext cx="6367768" cy="855677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B1003F-D243-4AAB-A3FB-0AAE93DCF0ED}"/>
              </a:ext>
            </a:extLst>
          </p:cNvPr>
          <p:cNvSpPr/>
          <p:nvPr/>
        </p:nvSpPr>
        <p:spPr>
          <a:xfrm>
            <a:off x="628650" y="3214383"/>
            <a:ext cx="6367768" cy="214617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6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0986"/>
            <a:ext cx="7886700" cy="755220"/>
          </a:xfrm>
        </p:spPr>
        <p:txBody>
          <a:bodyPr>
            <a:normAutofit/>
          </a:bodyPr>
          <a:lstStyle/>
          <a:p>
            <a:r>
              <a:rPr lang="en-US" sz="3200" dirty="0"/>
              <a:t>Details You May Miss in SQL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0347"/>
            <a:ext cx="7886700" cy="5056616"/>
          </a:xfrm>
        </p:spPr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altLang="zh-CN" dirty="0"/>
              <a:t>asic Syntax offered in the Exam!</a:t>
            </a:r>
          </a:p>
          <a:p>
            <a:r>
              <a:rPr lang="en-US" dirty="0"/>
              <a:t>CREATE TABLE: </a:t>
            </a:r>
          </a:p>
          <a:p>
            <a:pPr lvl="1"/>
            <a:r>
              <a:rPr lang="en-US" dirty="0"/>
              <a:t>Do not forget the foreign key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highlight>
                  <a:srgbClr val="FFFF00"/>
                </a:highlight>
              </a:rPr>
              <a:t>curly braces </a:t>
            </a:r>
            <a:r>
              <a:rPr lang="en-US" dirty="0"/>
              <a:t>for foreign key </a:t>
            </a:r>
            <a:r>
              <a:rPr lang="en-US" dirty="0">
                <a:highlight>
                  <a:srgbClr val="FFFF00"/>
                </a:highlight>
              </a:rPr>
              <a:t>REFERENCE</a:t>
            </a:r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</a:rPr>
              <a:t>S</a:t>
            </a:r>
          </a:p>
          <a:p>
            <a:pPr lvl="1"/>
            <a:r>
              <a:rPr lang="en-US" dirty="0"/>
              <a:t>foreign key REFERENCES: Primary table name is optional, </a:t>
            </a:r>
            <a:r>
              <a:rPr lang="en-US" dirty="0">
                <a:highlight>
                  <a:srgbClr val="FFFF00"/>
                </a:highlight>
              </a:rPr>
              <a:t>foreign referred table name is required</a:t>
            </a:r>
            <a:r>
              <a:rPr lang="en-US" dirty="0"/>
              <a:t>!!!  </a:t>
            </a:r>
          </a:p>
        </p:txBody>
      </p:sp>
    </p:spTree>
    <p:extLst>
      <p:ext uri="{BB962C8B-B14F-4D97-AF65-F5344CB8AC3E}">
        <p14:creationId xmlns:p14="http://schemas.microsoft.com/office/powerpoint/2010/main" val="3996965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0986"/>
            <a:ext cx="7886700" cy="755220"/>
          </a:xfrm>
        </p:spPr>
        <p:txBody>
          <a:bodyPr>
            <a:normAutofit/>
          </a:bodyPr>
          <a:lstStyle/>
          <a:p>
            <a:r>
              <a:rPr lang="en-US" sz="3200" b="1" dirty="0"/>
              <a:t>1. Statement to create the Contact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0347"/>
            <a:ext cx="7886700" cy="5056616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dirty="0"/>
              <a:t>CREATE TABLE m80ws.Contact (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ContactID</a:t>
            </a:r>
            <a:r>
              <a:rPr lang="en-US" dirty="0"/>
              <a:t> INT NOT NULL, 			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CompanyID</a:t>
            </a:r>
            <a:r>
              <a:rPr lang="en-US" dirty="0"/>
              <a:t> INT NULL, 				</a:t>
            </a:r>
          </a:p>
          <a:p>
            <a:pPr marL="0" indent="0">
              <a:buNone/>
            </a:pPr>
            <a:r>
              <a:rPr lang="en-US" dirty="0"/>
              <a:t>	FirstName VARCHAR(45) NULL, 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LastName</a:t>
            </a:r>
            <a:r>
              <a:rPr lang="en-US" dirty="0"/>
              <a:t> VARCHAR(45) NULL, 			</a:t>
            </a:r>
          </a:p>
          <a:p>
            <a:pPr marL="0" indent="0">
              <a:buNone/>
            </a:pPr>
            <a:r>
              <a:rPr lang="en-US" dirty="0"/>
              <a:t>	Street VARCHAR(45) NULL, 				</a:t>
            </a:r>
          </a:p>
          <a:p>
            <a:pPr marL="0" indent="0">
              <a:buNone/>
            </a:pPr>
            <a:r>
              <a:rPr lang="en-US" dirty="0"/>
              <a:t>	City VARCHAR(45) NULL, 				</a:t>
            </a:r>
          </a:p>
          <a:p>
            <a:pPr marL="0" indent="0">
              <a:buNone/>
            </a:pPr>
            <a:r>
              <a:rPr lang="en-US" dirty="0"/>
              <a:t>	State VARCHAR(2) NULL, 				</a:t>
            </a:r>
          </a:p>
          <a:p>
            <a:pPr marL="0" indent="0">
              <a:buNone/>
            </a:pPr>
            <a:r>
              <a:rPr lang="en-US" dirty="0"/>
              <a:t>	Zip VARCHAR(10) NULL, 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IsMain</a:t>
            </a:r>
            <a:r>
              <a:rPr lang="en-US" dirty="0"/>
              <a:t> BOOLEAN NULL, 				</a:t>
            </a:r>
          </a:p>
          <a:p>
            <a:pPr marL="0" indent="0">
              <a:buNone/>
            </a:pPr>
            <a:r>
              <a:rPr lang="en-US" dirty="0"/>
              <a:t>	Email VARCHAR(45) NULL, 				</a:t>
            </a:r>
          </a:p>
          <a:p>
            <a:pPr marL="0" indent="0">
              <a:buNone/>
            </a:pPr>
            <a:r>
              <a:rPr lang="en-US" dirty="0"/>
              <a:t>	Phone VARCHAR(12) NULL, 			</a:t>
            </a:r>
          </a:p>
          <a:p>
            <a:pPr marL="0" indent="0">
              <a:buNone/>
            </a:pPr>
            <a:r>
              <a:rPr lang="en-US" dirty="0"/>
              <a:t>	PRIMARY KEY (</a:t>
            </a:r>
            <a:r>
              <a:rPr lang="en-US" dirty="0" err="1"/>
              <a:t>ContactID</a:t>
            </a:r>
            <a:r>
              <a:rPr lang="en-US" dirty="0"/>
              <a:t>), 				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FOREIGN KEY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CompanyID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REFERENCE</a:t>
            </a:r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</a:rPr>
              <a:t>S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m80ws.Company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CompanyID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); 	</a:t>
            </a:r>
            <a:r>
              <a:rPr lang="en-US" dirty="0"/>
              <a:t>	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2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0986"/>
            <a:ext cx="7886700" cy="755220"/>
          </a:xfrm>
        </p:spPr>
        <p:txBody>
          <a:bodyPr>
            <a:normAutofit/>
          </a:bodyPr>
          <a:lstStyle/>
          <a:p>
            <a:r>
              <a:rPr lang="en-US" sz="3200" b="1" dirty="0"/>
              <a:t>2. Statement to create the Employee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0347"/>
            <a:ext cx="7886700" cy="50566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/>
              <a:t>CREATE TABLE m80ws.Employee (		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EmployeeID</a:t>
            </a:r>
            <a:r>
              <a:rPr lang="en-US" sz="2400" dirty="0"/>
              <a:t> INT NOT NULL, 			 </a:t>
            </a:r>
          </a:p>
          <a:p>
            <a:pPr marL="0" indent="0">
              <a:buNone/>
            </a:pPr>
            <a:r>
              <a:rPr lang="en-US" sz="2400" dirty="0"/>
              <a:t>	FirstName VARCHAR(45) NULL, 		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LastName</a:t>
            </a:r>
            <a:r>
              <a:rPr lang="en-US" sz="2400" dirty="0"/>
              <a:t> VARCHAR(45) NULL, 			</a:t>
            </a:r>
          </a:p>
          <a:p>
            <a:pPr marL="0" indent="0">
              <a:buNone/>
            </a:pPr>
            <a:r>
              <a:rPr lang="en-US" sz="2400" dirty="0"/>
              <a:t>	Salary </a:t>
            </a:r>
            <a:r>
              <a:rPr lang="en-US" sz="2400" dirty="0">
                <a:highlight>
                  <a:srgbClr val="FFFF00"/>
                </a:highlight>
              </a:rPr>
              <a:t>DECIMAL(10,2) </a:t>
            </a:r>
            <a:r>
              <a:rPr lang="en-US" sz="2400" dirty="0"/>
              <a:t>NULL, 		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HireDate</a:t>
            </a:r>
            <a:r>
              <a:rPr lang="en-US" sz="2400" dirty="0"/>
              <a:t> DATE NULL, 			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JobTitle</a:t>
            </a:r>
            <a:r>
              <a:rPr lang="en-US" sz="2400" dirty="0"/>
              <a:t> VARCHAR(25) NULL, 			</a:t>
            </a:r>
          </a:p>
          <a:p>
            <a:pPr marL="0" indent="0">
              <a:buNone/>
            </a:pPr>
            <a:r>
              <a:rPr lang="en-US" sz="2400" dirty="0"/>
              <a:t>	Email VARCHAR(45) NULL, 				</a:t>
            </a:r>
          </a:p>
          <a:p>
            <a:pPr marL="0" indent="0">
              <a:buNone/>
            </a:pPr>
            <a:r>
              <a:rPr lang="en-US" sz="2400" dirty="0"/>
              <a:t>	Phone VARCHAR(12) NULL, 			</a:t>
            </a:r>
          </a:p>
          <a:p>
            <a:pPr marL="0" indent="0">
              <a:buNone/>
            </a:pPr>
            <a:r>
              <a:rPr lang="en-US" sz="2400" dirty="0"/>
              <a:t>	PRIMARY KEY (</a:t>
            </a:r>
            <a:r>
              <a:rPr lang="en-US" sz="2400" dirty="0" err="1"/>
              <a:t>EmployeeID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); 			</a:t>
            </a:r>
          </a:p>
        </p:txBody>
      </p:sp>
    </p:spTree>
    <p:extLst>
      <p:ext uri="{BB962C8B-B14F-4D97-AF65-F5344CB8AC3E}">
        <p14:creationId xmlns:p14="http://schemas.microsoft.com/office/powerpoint/2010/main" val="358970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0986"/>
            <a:ext cx="7886700" cy="75522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3. Statement to create the </a:t>
            </a:r>
            <a:r>
              <a:rPr lang="en-US" sz="3200" b="1" dirty="0" err="1"/>
              <a:t>ContactEmployee</a:t>
            </a:r>
            <a:r>
              <a:rPr lang="en-US" sz="3200" b="1" dirty="0"/>
              <a:t>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120347"/>
            <a:ext cx="8062269" cy="505661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400" dirty="0"/>
              <a:t>CREATE TABLE m80ws.ContactEmployee (	</a:t>
            </a:r>
          </a:p>
          <a:p>
            <a:pPr marL="0" indent="0">
              <a:buNone/>
            </a:pPr>
            <a:r>
              <a:rPr lang="en-US" sz="2400" dirty="0" err="1"/>
              <a:t>ContactEmployeeID</a:t>
            </a:r>
            <a:r>
              <a:rPr lang="en-US" sz="2400" dirty="0"/>
              <a:t> INT(10) NOT NULL, 		 </a:t>
            </a:r>
          </a:p>
          <a:p>
            <a:pPr marL="0" indent="0">
              <a:buNone/>
            </a:pPr>
            <a:r>
              <a:rPr lang="en-US" sz="2400" dirty="0" err="1"/>
              <a:t>ContactID</a:t>
            </a:r>
            <a:r>
              <a:rPr lang="en-US" sz="2400" dirty="0"/>
              <a:t> INT(10) NULL, 				</a:t>
            </a:r>
          </a:p>
          <a:p>
            <a:pPr marL="0" indent="0">
              <a:buNone/>
            </a:pPr>
            <a:r>
              <a:rPr lang="en-US" sz="2400" dirty="0" err="1"/>
              <a:t>EmployeeID</a:t>
            </a:r>
            <a:r>
              <a:rPr lang="en-US" sz="2400" dirty="0"/>
              <a:t> INT(10) NULL, 				</a:t>
            </a:r>
          </a:p>
          <a:p>
            <a:pPr marL="0" indent="0">
              <a:buNone/>
            </a:pPr>
            <a:r>
              <a:rPr lang="en-US" sz="2400" dirty="0" err="1"/>
              <a:t>ContactDate</a:t>
            </a:r>
            <a:r>
              <a:rPr lang="en-US" sz="2400" dirty="0"/>
              <a:t> DATE NULL, 				</a:t>
            </a:r>
          </a:p>
          <a:p>
            <a:pPr marL="0" indent="0">
              <a:buNone/>
            </a:pPr>
            <a:r>
              <a:rPr lang="en-US" sz="2400" dirty="0"/>
              <a:t>Description VARCHAR(100) NULL, 			</a:t>
            </a:r>
          </a:p>
          <a:p>
            <a:pPr marL="0" indent="0">
              <a:buNone/>
            </a:pPr>
            <a:r>
              <a:rPr lang="en-US" sz="2400" dirty="0"/>
              <a:t>PRIMARY KEY (</a:t>
            </a:r>
            <a:r>
              <a:rPr lang="en-US" sz="2400" dirty="0" err="1"/>
              <a:t>ContactEmployeeID</a:t>
            </a:r>
            <a:r>
              <a:rPr lang="en-US" sz="2400" dirty="0"/>
              <a:t>), 		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FOREIGN KEY (</a:t>
            </a:r>
            <a:r>
              <a:rPr lang="en-US" sz="2400" dirty="0" err="1">
                <a:solidFill>
                  <a:srgbClr val="FF0000"/>
                </a:solidFill>
              </a:rPr>
              <a:t>ContactID</a:t>
            </a:r>
            <a:r>
              <a:rPr lang="en-US" sz="2400" dirty="0">
                <a:solidFill>
                  <a:srgbClr val="FF0000"/>
                </a:solidFill>
              </a:rPr>
              <a:t>) REFERENCES m80ws.Contact(</a:t>
            </a:r>
            <a:r>
              <a:rPr lang="en-US" sz="2400" dirty="0" err="1">
                <a:solidFill>
                  <a:srgbClr val="FF0000"/>
                </a:solidFill>
              </a:rPr>
              <a:t>ContactID</a:t>
            </a:r>
            <a:r>
              <a:rPr lang="en-US" sz="2400" dirty="0">
                <a:solidFill>
                  <a:srgbClr val="FF0000"/>
                </a:solidFill>
              </a:rPr>
              <a:t>), 		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FOREIGN KEY (</a:t>
            </a:r>
            <a:r>
              <a:rPr lang="en-US" sz="2400" dirty="0" err="1">
                <a:solidFill>
                  <a:srgbClr val="FF0000"/>
                </a:solidFill>
              </a:rPr>
              <a:t>EmployeeID</a:t>
            </a:r>
            <a:r>
              <a:rPr lang="en-US" sz="2400" dirty="0">
                <a:solidFill>
                  <a:srgbClr val="FF0000"/>
                </a:solidFill>
              </a:rPr>
              <a:t>) REFERENCES m80ws.Employee(</a:t>
            </a:r>
            <a:r>
              <a:rPr lang="en-US" sz="2400" dirty="0" err="1">
                <a:solidFill>
                  <a:srgbClr val="FF0000"/>
                </a:solidFill>
              </a:rPr>
              <a:t>EmployeeID</a:t>
            </a:r>
            <a:r>
              <a:rPr lang="en-US" sz="2400" dirty="0">
                <a:solidFill>
                  <a:srgbClr val="FF0000"/>
                </a:solidFill>
              </a:rPr>
              <a:t>)); 	</a:t>
            </a:r>
            <a:r>
              <a:rPr lang="en-US" sz="2400" dirty="0"/>
              <a:t>	 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603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0986"/>
            <a:ext cx="7886700" cy="75522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4. Statements that add the following two Companies to the Company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8629"/>
            <a:ext cx="7946939" cy="50566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INSERT INTO m80ws.Company				 (</a:t>
            </a:r>
            <a:r>
              <a:rPr lang="en-US" sz="2400" dirty="0" err="1"/>
              <a:t>CompanyID</a:t>
            </a:r>
            <a:r>
              <a:rPr lang="en-US" sz="2400" dirty="0"/>
              <a:t>, CompanyName, Street, City, State, Zip) VALUES (110,' Urban Outfitters, Inc.', 5000 South Broad St.',' Philadelphia ','PA','19112'); 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INSERT INTO m80ws.Company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(</a:t>
            </a:r>
            <a:r>
              <a:rPr lang="en-US" sz="2400" dirty="0" err="1"/>
              <a:t>CompanyID</a:t>
            </a:r>
            <a:r>
              <a:rPr lang="en-US" sz="2400" dirty="0"/>
              <a:t>, CompanyName, Street, City, State, Zip) VALUES (111,' Toll Brothers','250 Gibraltar Rd.','Horsham','PA','19044'); 	 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949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0986"/>
            <a:ext cx="7886700" cy="75522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5. Statements that add the following three Contacts to the Contact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5105"/>
            <a:ext cx="7946939" cy="50566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INSERT INTO m80ws.Contact (ContactID,CompanyID,FirstName,LastName,Street,City,State,Zip,IsMain,Email,Phone) 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VALUES (501,110,'Jack','Lee','4777 Cameron </a:t>
            </a:r>
            <a:r>
              <a:rPr lang="en-US" sz="2400" dirty="0" err="1"/>
              <a:t>Rd.','Buffalo','NY</a:t>
            </a:r>
            <a:r>
              <a:rPr lang="en-US" sz="2400" dirty="0"/>
              <a:t>', '14209',1,'jlee@urbanout.com','215-454-5500'); 			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INSERT INTO m80ws.Contact	 (ContactID,CompanyID,FirstName,LastName,Street,City,State,Zip,IsMain,Email,Phone) 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VALUES (502,111,'Bonnie','Johnson','3600 Elk City </a:t>
            </a:r>
            <a:r>
              <a:rPr lang="en-US" sz="2400" dirty="0" err="1"/>
              <a:t>Rd.','Ridley</a:t>
            </a:r>
            <a:r>
              <a:rPr lang="en-US" sz="2400" dirty="0"/>
              <a:t> </a:t>
            </a:r>
            <a:r>
              <a:rPr lang="en-US" sz="2400" dirty="0" err="1"/>
              <a:t>Park','PA</a:t>
            </a:r>
            <a:r>
              <a:rPr lang="en-US" sz="2400" dirty="0"/>
              <a:t>', '19078',1,'bj@tollbrothers.com','215-938-8000'); 						</a:t>
            </a:r>
          </a:p>
        </p:txBody>
      </p:sp>
    </p:spTree>
    <p:extLst>
      <p:ext uri="{BB962C8B-B14F-4D97-AF65-F5344CB8AC3E}">
        <p14:creationId xmlns:p14="http://schemas.microsoft.com/office/powerpoint/2010/main" val="4207510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0986"/>
            <a:ext cx="7886700" cy="75522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6. Statements that add the following three Employees to the Employee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8629"/>
            <a:ext cx="7946939" cy="50566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INSERT INTO m80ws.Employee			 (</a:t>
            </a:r>
            <a:r>
              <a:rPr lang="en-US" sz="2400" dirty="0" err="1"/>
              <a:t>EmployeeID,FirstName,LastName,Salary</a:t>
            </a:r>
            <a:r>
              <a:rPr lang="en-US" sz="2400" dirty="0"/>
              <a:t>, </a:t>
            </a:r>
            <a:r>
              <a:rPr lang="en-US" sz="2400" dirty="0" err="1"/>
              <a:t>HireDate,JobTitle,Email,Phone</a:t>
            </a:r>
            <a:r>
              <a:rPr lang="en-US" sz="2400" dirty="0"/>
              <a:t>) VALUES (1001,'Dianne','Connor',85000, '2011-08-12', 'Sales Manager','dconnor@marketco.com','215-555-5678’);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INSERT INTO m80ws.Employee				 (</a:t>
            </a:r>
            <a:r>
              <a:rPr lang="en-US" sz="2400" dirty="0" err="1"/>
              <a:t>EmployeeID,FirstName,LastName,Salary</a:t>
            </a:r>
            <a:r>
              <a:rPr lang="en-US" sz="2400" dirty="0"/>
              <a:t>, </a:t>
            </a:r>
            <a:r>
              <a:rPr lang="en-US" sz="2400" dirty="0" err="1"/>
              <a:t>HireDate,JobTitle,Email,Phone</a:t>
            </a:r>
            <a:r>
              <a:rPr lang="en-US" sz="2400" dirty="0"/>
              <a:t>) VALUES (1002,'Lesley',’Bloom',70000, '2012-07-01', 'Sales Representative',’lbloom@marketco.com','215-555-5679'); 		</a:t>
            </a:r>
          </a:p>
        </p:txBody>
      </p:sp>
    </p:spTree>
    <p:extLst>
      <p:ext uri="{BB962C8B-B14F-4D97-AF65-F5344CB8AC3E}">
        <p14:creationId xmlns:p14="http://schemas.microsoft.com/office/powerpoint/2010/main" val="2199154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0986"/>
            <a:ext cx="7886700" cy="75522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7. Statements that record the following contact events in the </a:t>
            </a:r>
            <a:r>
              <a:rPr lang="en-US" sz="3200" b="1" dirty="0" err="1"/>
              <a:t>ContactEmployee</a:t>
            </a:r>
            <a:r>
              <a:rPr lang="en-US" sz="3200" b="1" dirty="0"/>
              <a:t>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8629"/>
            <a:ext cx="7946939" cy="50566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INSERT INTO m80ws.ContactEmployee	 (</a:t>
            </a:r>
            <a:r>
              <a:rPr lang="en-US" sz="2000" dirty="0" err="1"/>
              <a:t>ContactEmployeeID,ContactID,EmployeeID,ContactDate,Description</a:t>
            </a:r>
            <a:r>
              <a:rPr lang="en-US" sz="2000" dirty="0"/>
              <a:t>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VALUES (5001,502,1002,'2018-02-05', Emailed new marketing plan for approval'); 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INSERT INTO m80ws.ContactEmployee				 (</a:t>
            </a:r>
            <a:r>
              <a:rPr lang="en-US" sz="2000" dirty="0" err="1"/>
              <a:t>ContactEmployeeID,ContactID,EmployeeID,ContactDate,Description</a:t>
            </a:r>
            <a:r>
              <a:rPr lang="en-US" sz="2000" dirty="0"/>
              <a:t>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VALUES (5002,501,1001,'2018-02-08','Phone call to discuss pricing for advertising'); 	</a:t>
            </a:r>
            <a:br>
              <a:rPr lang="en-US" sz="6600" dirty="0"/>
            </a:b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14850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293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宋体</vt:lpstr>
      <vt:lpstr>Arial</vt:lpstr>
      <vt:lpstr>Calibri</vt:lpstr>
      <vt:lpstr>Calibri Light</vt:lpstr>
      <vt:lpstr>Office Theme</vt:lpstr>
      <vt:lpstr>Assignment: SQL #2  Putting Information into a Database </vt:lpstr>
      <vt:lpstr>Details You May Miss in SQL</vt:lpstr>
      <vt:lpstr>1. Statement to create the Contact table</vt:lpstr>
      <vt:lpstr>2. Statement to create the Employee table</vt:lpstr>
      <vt:lpstr>3. Statement to create the ContactEmployee table</vt:lpstr>
      <vt:lpstr>4. Statements that add the following two Companies to the Company table</vt:lpstr>
      <vt:lpstr>5. Statements that add the following three Contacts to the Contact table</vt:lpstr>
      <vt:lpstr>6. Statements that add the following three Employees to the Employee table</vt:lpstr>
      <vt:lpstr>7. Statements that record the following contact events in the ContactEmployee table</vt:lpstr>
      <vt:lpstr>8. In the Employee table, the statement that changes Lesley Bloom’s phone number to 215-555-8800</vt:lpstr>
      <vt:lpstr>11. SQL SELECT query that displays the names of the employees that have contacted Wegmans Food Markets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Assignment: SQL #2  Putting Information into a Database</dc:title>
  <dc:creator>Jing Gong</dc:creator>
  <cp:lastModifiedBy>Zhe Deng</cp:lastModifiedBy>
  <cp:revision>32</cp:revision>
  <dcterms:created xsi:type="dcterms:W3CDTF">2017-03-07T16:00:24Z</dcterms:created>
  <dcterms:modified xsi:type="dcterms:W3CDTF">2018-10-29T15:18:25Z</dcterms:modified>
</cp:coreProperties>
</file>