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73" r:id="rId5"/>
    <p:sldId id="258" r:id="rId6"/>
    <p:sldId id="259" r:id="rId7"/>
    <p:sldId id="260" r:id="rId8"/>
    <p:sldId id="261" r:id="rId9"/>
    <p:sldId id="262" r:id="rId10"/>
    <p:sldId id="269" r:id="rId11"/>
    <p:sldId id="265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3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1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9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0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5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4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8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7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7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9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3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685B-7B0D-46E6-AF99-C2E16D8F306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A53E3-3622-4481-A70D-5411EE39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9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7315200" cy="2387600"/>
          </a:xfrm>
        </p:spPr>
        <p:txBody>
          <a:bodyPr>
            <a:normAutofit/>
          </a:bodyPr>
          <a:lstStyle/>
          <a:p>
            <a:r>
              <a:rPr lang="en-US" sz="5400" dirty="0"/>
              <a:t>Assignment #2 SQL 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Solution Key</a:t>
            </a:r>
          </a:p>
        </p:txBody>
      </p:sp>
    </p:spTree>
    <p:extLst>
      <p:ext uri="{BB962C8B-B14F-4D97-AF65-F5344CB8AC3E}">
        <p14:creationId xmlns:p14="http://schemas.microsoft.com/office/powerpoint/2010/main" val="2105133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Q7: Who has starred in movies in the French language? Return only the first five distinct results in alphabetical order by last name.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6729" y="1825625"/>
            <a:ext cx="53976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Query: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>
                <a:highlight>
                  <a:srgbClr val="FFFF00"/>
                </a:highlight>
              </a:rPr>
              <a:t>DISTINCT</a:t>
            </a:r>
            <a:r>
              <a:rPr lang="en-US" dirty="0"/>
              <a:t> </a:t>
            </a:r>
            <a:r>
              <a:rPr lang="en-US" dirty="0" err="1"/>
              <a:t>actor.first_name</a:t>
            </a:r>
            <a:r>
              <a:rPr lang="en-US" dirty="0"/>
              <a:t>, </a:t>
            </a:r>
            <a:r>
              <a:rPr lang="en-US" dirty="0" err="1"/>
              <a:t>actor.last_name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moviedb.actor</a:t>
            </a:r>
            <a:r>
              <a:rPr lang="en-US" dirty="0"/>
              <a:t>, </a:t>
            </a:r>
            <a:r>
              <a:rPr lang="en-US" dirty="0" err="1"/>
              <a:t>moviedb.film</a:t>
            </a:r>
            <a:r>
              <a:rPr lang="en-US" dirty="0"/>
              <a:t>, </a:t>
            </a:r>
            <a:r>
              <a:rPr lang="en-US" dirty="0" err="1"/>
              <a:t>moviedb.film_actor</a:t>
            </a:r>
            <a:r>
              <a:rPr lang="en-US" dirty="0"/>
              <a:t>, </a:t>
            </a:r>
            <a:r>
              <a:rPr lang="en-US" dirty="0" err="1"/>
              <a:t>moviedb</a:t>
            </a:r>
            <a:r>
              <a:rPr lang="en-US" dirty="0"/>
              <a:t>.`language`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actor.actor_id</a:t>
            </a:r>
            <a:r>
              <a:rPr lang="en-US" dirty="0"/>
              <a:t> = </a:t>
            </a:r>
            <a:r>
              <a:rPr lang="en-US" dirty="0" err="1"/>
              <a:t>film_actor.actor_id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dirty="0" err="1"/>
              <a:t>film.film_id</a:t>
            </a:r>
            <a:r>
              <a:rPr lang="en-US" dirty="0"/>
              <a:t> = </a:t>
            </a:r>
            <a:r>
              <a:rPr lang="en-US" dirty="0" err="1"/>
              <a:t>film_actor.film_id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dirty="0" err="1"/>
              <a:t>film.language_id</a:t>
            </a:r>
            <a:r>
              <a:rPr lang="en-US" dirty="0"/>
              <a:t>=`language`.</a:t>
            </a:r>
            <a:r>
              <a:rPr lang="en-US" dirty="0" err="1"/>
              <a:t>language_id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`</a:t>
            </a:r>
            <a:r>
              <a:rPr lang="en-US" dirty="0" err="1"/>
              <a:t>language`.`name</a:t>
            </a:r>
            <a:r>
              <a:rPr lang="en-US" dirty="0"/>
              <a:t>` = 'French'</a:t>
            </a:r>
          </a:p>
          <a:p>
            <a:pPr marL="0" indent="0">
              <a:buNone/>
            </a:pPr>
            <a:r>
              <a:rPr lang="en-US" dirty="0"/>
              <a:t>ORDER BY </a:t>
            </a:r>
            <a:r>
              <a:rPr lang="en-US" dirty="0" err="1"/>
              <a:t>actor.last_name</a:t>
            </a:r>
            <a:r>
              <a:rPr lang="en-US" dirty="0"/>
              <a:t> ASC LIMIT 5;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60571" y="1825625"/>
            <a:ext cx="28547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(first names may be in different order)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732145" y="2583157"/>
          <a:ext cx="2610666" cy="17367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17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KIM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ALLEN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CUBA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ALLEN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MERYL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ALLEN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ANGELINA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ASTAIRE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RUSSELL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BACALL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129F0C8-5E23-43C6-9994-E57BA373E3A6}"/>
              </a:ext>
            </a:extLst>
          </p:cNvPr>
          <p:cNvSpPr/>
          <p:nvPr/>
        </p:nvSpPr>
        <p:spPr>
          <a:xfrm>
            <a:off x="506729" y="4001295"/>
            <a:ext cx="5153842" cy="1046194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ADA2B1-597A-4CA5-B162-B5B50274B981}"/>
              </a:ext>
            </a:extLst>
          </p:cNvPr>
          <p:cNvSpPr/>
          <p:nvPr/>
        </p:nvSpPr>
        <p:spPr>
          <a:xfrm>
            <a:off x="506729" y="5131847"/>
            <a:ext cx="4563122" cy="330169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5ECD4D-2124-43B9-8D43-C20537D760D0}"/>
              </a:ext>
            </a:extLst>
          </p:cNvPr>
          <p:cNvSpPr/>
          <p:nvPr/>
        </p:nvSpPr>
        <p:spPr>
          <a:xfrm>
            <a:off x="506729" y="5547198"/>
            <a:ext cx="4563122" cy="330169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02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Q8: Who has rented the fewest movies? How many movies did they rent?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6729" y="1825625"/>
            <a:ext cx="491000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Query: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customer.first_name</a:t>
            </a:r>
            <a:r>
              <a:rPr lang="en-US" dirty="0"/>
              <a:t>, </a:t>
            </a:r>
            <a:r>
              <a:rPr lang="en-US" dirty="0" err="1"/>
              <a:t>customer.last_name</a:t>
            </a:r>
            <a:r>
              <a:rPr lang="en-US" dirty="0"/>
              <a:t>, COUNT(*) FROM </a:t>
            </a:r>
            <a:r>
              <a:rPr lang="en-US" dirty="0" err="1"/>
              <a:t>moviedb.customer</a:t>
            </a:r>
            <a:r>
              <a:rPr lang="en-US" dirty="0"/>
              <a:t>, </a:t>
            </a:r>
            <a:r>
              <a:rPr lang="en-US" dirty="0" err="1"/>
              <a:t>moviedb.rental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rental.customer_id</a:t>
            </a:r>
            <a:r>
              <a:rPr lang="en-US" dirty="0"/>
              <a:t> = </a:t>
            </a:r>
            <a:r>
              <a:rPr lang="en-US" dirty="0" err="1"/>
              <a:t>customer.customer_id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GROUP BY </a:t>
            </a:r>
            <a:r>
              <a:rPr lang="en-US" dirty="0" err="1"/>
              <a:t>customer.customer_id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ORDER BY COUNT(</a:t>
            </a:r>
            <a:r>
              <a:rPr lang="en-US" dirty="0" err="1"/>
              <a:t>customer.customer_id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LIMIT 1;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60571" y="1825625"/>
            <a:ext cx="28547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BRIAN WYMAN        12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91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Q9: What is (are) the shortest G-rated movie(s) in English? And how long is it (are they)?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6729" y="1825625"/>
            <a:ext cx="699135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Query: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film.title</a:t>
            </a:r>
            <a:r>
              <a:rPr lang="en-US" dirty="0"/>
              <a:t>, </a:t>
            </a:r>
            <a:r>
              <a:rPr lang="en-US" dirty="0" err="1"/>
              <a:t>film.length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moviedb.film</a:t>
            </a:r>
            <a:r>
              <a:rPr lang="en-US" dirty="0"/>
              <a:t>, </a:t>
            </a:r>
            <a:r>
              <a:rPr lang="en-US" dirty="0" err="1"/>
              <a:t>moviedb</a:t>
            </a:r>
            <a:r>
              <a:rPr lang="en-US" dirty="0"/>
              <a:t>.`language` 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film.language_id</a:t>
            </a:r>
            <a:r>
              <a:rPr lang="en-US" dirty="0"/>
              <a:t> = `language`.</a:t>
            </a:r>
            <a:r>
              <a:rPr lang="en-US" dirty="0" err="1"/>
              <a:t>language_id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`</a:t>
            </a:r>
            <a:r>
              <a:rPr lang="en-US" dirty="0" err="1"/>
              <a:t>language`.`name</a:t>
            </a:r>
            <a:r>
              <a:rPr lang="en-US" dirty="0"/>
              <a:t>`='English'</a:t>
            </a:r>
          </a:p>
          <a:p>
            <a:pPr marL="0" indent="0">
              <a:buNone/>
            </a:pPr>
            <a:r>
              <a:rPr lang="en-US" dirty="0"/>
              <a:t>AND rating='G' </a:t>
            </a:r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dirty="0" err="1"/>
              <a:t>film.length</a:t>
            </a:r>
            <a:r>
              <a:rPr lang="en-US" dirty="0"/>
              <a:t>=(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ighlight>
                  <a:srgbClr val="FFFF00"/>
                </a:highlight>
              </a:rPr>
              <a:t>SELECT MIN(</a:t>
            </a:r>
            <a:r>
              <a:rPr lang="en-US" dirty="0" err="1">
                <a:highlight>
                  <a:srgbClr val="FFFF00"/>
                </a:highlight>
              </a:rPr>
              <a:t>film.length</a:t>
            </a:r>
            <a:r>
              <a:rPr lang="en-US" dirty="0">
                <a:highlight>
                  <a:srgbClr val="FFFF00"/>
                </a:highlight>
              </a:rPr>
              <a:t>)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	FROM </a:t>
            </a:r>
            <a:r>
              <a:rPr lang="en-US" dirty="0" err="1">
                <a:highlight>
                  <a:srgbClr val="FFFF00"/>
                </a:highlight>
              </a:rPr>
              <a:t>moviedb.film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moviedb</a:t>
            </a:r>
            <a:r>
              <a:rPr lang="en-US" dirty="0">
                <a:highlight>
                  <a:srgbClr val="FFFF00"/>
                </a:highlight>
              </a:rPr>
              <a:t>.`language`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	WHERE </a:t>
            </a:r>
            <a:r>
              <a:rPr lang="en-US" dirty="0" err="1">
                <a:highlight>
                  <a:srgbClr val="FFFF00"/>
                </a:highlight>
              </a:rPr>
              <a:t>film.language_id</a:t>
            </a:r>
            <a:r>
              <a:rPr lang="en-US" dirty="0">
                <a:highlight>
                  <a:srgbClr val="FFFF00"/>
                </a:highlight>
              </a:rPr>
              <a:t> = `language`.</a:t>
            </a:r>
            <a:r>
              <a:rPr lang="en-US" dirty="0" err="1">
                <a:highlight>
                  <a:srgbClr val="FFFF00"/>
                </a:highlight>
              </a:rPr>
              <a:t>language_id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	AND `</a:t>
            </a:r>
            <a:r>
              <a:rPr lang="en-US" dirty="0" err="1">
                <a:highlight>
                  <a:srgbClr val="FFFF00"/>
                </a:highlight>
              </a:rPr>
              <a:t>language`.`name</a:t>
            </a:r>
            <a:r>
              <a:rPr lang="en-US" dirty="0">
                <a:highlight>
                  <a:srgbClr val="FFFF00"/>
                </a:highlight>
              </a:rPr>
              <a:t>`='English’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	AND rating='G’</a:t>
            </a:r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33467" y="2861945"/>
            <a:ext cx="331796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388998"/>
              </p:ext>
            </p:extLst>
          </p:nvPr>
        </p:nvGraphicFramePr>
        <p:xfrm>
          <a:off x="6777010" y="3413139"/>
          <a:ext cx="2708366" cy="6290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46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DIVORCE SHINING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DOWNHILL ENOUGH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86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Q10: What movies starring Humphrey Willis have the highest rental rate? Return both the movie titles and the rental rate.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2880" y="1825624"/>
            <a:ext cx="7534656" cy="47232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Query: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dirty="0"/>
              <a:t>SELECT </a:t>
            </a:r>
            <a:r>
              <a:rPr lang="en-US" sz="1900" dirty="0" err="1"/>
              <a:t>film.title</a:t>
            </a:r>
            <a:r>
              <a:rPr lang="en-US" sz="1900" dirty="0"/>
              <a:t>, </a:t>
            </a:r>
            <a:r>
              <a:rPr lang="en-US" sz="1900" dirty="0" err="1"/>
              <a:t>film.rental_rate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FROM </a:t>
            </a:r>
            <a:r>
              <a:rPr lang="en-US" sz="1900" dirty="0" err="1"/>
              <a:t>moviedb.actor</a:t>
            </a:r>
            <a:r>
              <a:rPr lang="en-US" sz="1900" dirty="0"/>
              <a:t>, </a:t>
            </a:r>
            <a:r>
              <a:rPr lang="en-US" sz="1900" dirty="0" err="1"/>
              <a:t>moviedb.film</a:t>
            </a:r>
            <a:r>
              <a:rPr lang="en-US" sz="1900" dirty="0"/>
              <a:t>, </a:t>
            </a:r>
            <a:r>
              <a:rPr lang="en-US" sz="1900" dirty="0" err="1"/>
              <a:t>moviedb.film_actor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WHERE </a:t>
            </a:r>
            <a:r>
              <a:rPr lang="en-US" sz="1900" dirty="0" err="1"/>
              <a:t>actor.actor_id</a:t>
            </a:r>
            <a:r>
              <a:rPr lang="en-US" sz="1900" dirty="0"/>
              <a:t> = </a:t>
            </a:r>
            <a:r>
              <a:rPr lang="en-US" sz="1900" dirty="0" err="1"/>
              <a:t>film_actor.actor_id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AND </a:t>
            </a:r>
            <a:r>
              <a:rPr lang="en-US" sz="1900" dirty="0" err="1"/>
              <a:t>film.film_id</a:t>
            </a:r>
            <a:r>
              <a:rPr lang="en-US" sz="1900" dirty="0"/>
              <a:t> = </a:t>
            </a:r>
            <a:r>
              <a:rPr lang="en-US" sz="1900" dirty="0" err="1"/>
              <a:t>film_actor.film_id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AND </a:t>
            </a:r>
            <a:r>
              <a:rPr lang="en-US" sz="1900" dirty="0" err="1"/>
              <a:t>actor.first_name</a:t>
            </a:r>
            <a:r>
              <a:rPr lang="en-US" sz="1900" dirty="0"/>
              <a:t>='Humphrey’</a:t>
            </a:r>
          </a:p>
          <a:p>
            <a:pPr marL="0" indent="0">
              <a:buNone/>
            </a:pPr>
            <a:r>
              <a:rPr lang="en-US" sz="1900" dirty="0"/>
              <a:t>AND </a:t>
            </a:r>
            <a:r>
              <a:rPr lang="en-US" sz="1900" dirty="0" err="1"/>
              <a:t>actor.last_name</a:t>
            </a:r>
            <a:r>
              <a:rPr lang="en-US" sz="1900" dirty="0"/>
              <a:t>='Willis’</a:t>
            </a:r>
          </a:p>
          <a:p>
            <a:pPr marL="0" indent="0">
              <a:buNone/>
            </a:pPr>
            <a:r>
              <a:rPr lang="en-US" sz="1900" dirty="0"/>
              <a:t>AND film. </a:t>
            </a:r>
            <a:r>
              <a:rPr lang="en-US" sz="1900" dirty="0" err="1"/>
              <a:t>rental_rate</a:t>
            </a:r>
            <a:r>
              <a:rPr lang="en-US" sz="1900" dirty="0"/>
              <a:t> =(</a:t>
            </a:r>
          </a:p>
          <a:p>
            <a:pPr marL="0" indent="0">
              <a:buNone/>
            </a:pPr>
            <a:r>
              <a:rPr lang="en-US" sz="1900" dirty="0"/>
              <a:t>	SELECT MAX(film. </a:t>
            </a:r>
            <a:r>
              <a:rPr lang="en-US" sz="1900" dirty="0" err="1"/>
              <a:t>rental_rate</a:t>
            </a:r>
            <a:r>
              <a:rPr lang="en-US" sz="1900" dirty="0"/>
              <a:t>)</a:t>
            </a:r>
          </a:p>
          <a:p>
            <a:pPr marL="0" indent="0">
              <a:buNone/>
            </a:pPr>
            <a:r>
              <a:rPr lang="en-US" sz="1900" dirty="0"/>
              <a:t>	FROM </a:t>
            </a:r>
            <a:r>
              <a:rPr lang="en-US" sz="1900" dirty="0" err="1"/>
              <a:t>moviedb.actor</a:t>
            </a:r>
            <a:r>
              <a:rPr lang="en-US" sz="1900" dirty="0"/>
              <a:t>, </a:t>
            </a:r>
            <a:r>
              <a:rPr lang="en-US" sz="1900" dirty="0" err="1"/>
              <a:t>moviedb.film</a:t>
            </a:r>
            <a:r>
              <a:rPr lang="en-US" sz="1900" dirty="0"/>
              <a:t>, </a:t>
            </a:r>
            <a:r>
              <a:rPr lang="en-US" sz="1900" dirty="0" err="1"/>
              <a:t>moviedb.film_actor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	WHERE </a:t>
            </a:r>
            <a:r>
              <a:rPr lang="en-US" sz="1900" dirty="0" err="1"/>
              <a:t>actor.actor_id</a:t>
            </a:r>
            <a:r>
              <a:rPr lang="en-US" sz="1900" dirty="0"/>
              <a:t> = </a:t>
            </a:r>
            <a:r>
              <a:rPr lang="en-US" sz="1900" dirty="0" err="1"/>
              <a:t>film_actor.actor_id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	AND </a:t>
            </a:r>
            <a:r>
              <a:rPr lang="en-US" sz="1900" dirty="0" err="1"/>
              <a:t>film.film_id</a:t>
            </a:r>
            <a:r>
              <a:rPr lang="en-US" sz="1900" dirty="0"/>
              <a:t> = </a:t>
            </a:r>
            <a:r>
              <a:rPr lang="en-US" sz="1900" dirty="0" err="1"/>
              <a:t>film_actor.film_id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	AND </a:t>
            </a:r>
            <a:r>
              <a:rPr lang="en-US" sz="1900" dirty="0" err="1"/>
              <a:t>actor.first_name</a:t>
            </a:r>
            <a:r>
              <a:rPr lang="en-US" sz="1900" dirty="0"/>
              <a:t>='Humphrey’</a:t>
            </a:r>
          </a:p>
          <a:p>
            <a:pPr marL="0" indent="0">
              <a:buNone/>
            </a:pPr>
            <a:r>
              <a:rPr lang="en-US" sz="1900" dirty="0"/>
              <a:t>	AND </a:t>
            </a:r>
            <a:r>
              <a:rPr lang="en-US" sz="1900" dirty="0" err="1"/>
              <a:t>actor.last_name</a:t>
            </a:r>
            <a:r>
              <a:rPr lang="en-US" sz="1900" dirty="0"/>
              <a:t>='Willis'</a:t>
            </a:r>
          </a:p>
          <a:p>
            <a:pPr marL="0" indent="0">
              <a:buNone/>
            </a:pPr>
            <a:r>
              <a:rPr lang="en-US" sz="1900" dirty="0"/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83384" y="1825625"/>
            <a:ext cx="257773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383384" y="2412274"/>
          <a:ext cx="2103120" cy="314801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74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FLINTSTONES HAPPINESS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4.99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GAMES BOWFINGER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4.99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IRON MOON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4.99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SISTER FREDDY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4.99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TERMINATOR CLUB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4.99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TRAP GUYS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4.99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WAR NOTTING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4.99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57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You May Miss in SQL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dirty="0"/>
              <a:t>Items to be SELECT</a:t>
            </a:r>
          </a:p>
          <a:p>
            <a:pPr lvl="1"/>
            <a:r>
              <a:rPr lang="en-US" dirty="0"/>
              <a:t>SELECT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[</a:t>
            </a:r>
            <a:r>
              <a:rPr lang="en-US" dirty="0" err="1">
                <a:highlight>
                  <a:srgbClr val="FFFF00"/>
                </a:highlight>
              </a:rPr>
              <a:t>TableName</a:t>
            </a:r>
            <a:r>
              <a:rPr lang="en-US" dirty="0">
                <a:highlight>
                  <a:srgbClr val="FFFF00"/>
                </a:highlight>
              </a:rPr>
              <a:t>.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]</a:t>
            </a:r>
            <a:r>
              <a:rPr lang="en-US" dirty="0"/>
              <a:t>Attribute FROM &lt;</a:t>
            </a:r>
            <a:r>
              <a:rPr lang="en-US" dirty="0">
                <a:highlight>
                  <a:srgbClr val="FFFF00"/>
                </a:highlight>
              </a:rPr>
              <a:t>one table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SELECT </a:t>
            </a:r>
            <a:r>
              <a:rPr lang="en-US" dirty="0" err="1">
                <a:highlight>
                  <a:srgbClr val="FFFF00"/>
                </a:highlight>
              </a:rPr>
              <a:t>TableName.</a:t>
            </a:r>
            <a:r>
              <a:rPr lang="en-US" dirty="0" err="1"/>
              <a:t>Attribute</a:t>
            </a:r>
            <a:r>
              <a:rPr lang="en-US" dirty="0"/>
              <a:t> FROM &lt;</a:t>
            </a:r>
            <a:r>
              <a:rPr lang="en-US" dirty="0">
                <a:highlight>
                  <a:srgbClr val="FFFF00"/>
                </a:highlight>
              </a:rPr>
              <a:t>jointed multiple tables</a:t>
            </a:r>
            <a:r>
              <a:rPr lang="en-US" dirty="0"/>
              <a:t>&gt; WHERE …=…</a:t>
            </a:r>
          </a:p>
          <a:p>
            <a:r>
              <a:rPr lang="en-US" dirty="0"/>
              <a:t>Semicolon after SQL Statements!!!</a:t>
            </a:r>
          </a:p>
          <a:p>
            <a:r>
              <a:rPr lang="en-US" dirty="0"/>
              <a:t>S</a:t>
            </a:r>
            <a:r>
              <a:rPr lang="en-US" altLang="zh-CN" dirty="0"/>
              <a:t>ingle quotation marks for </a:t>
            </a:r>
            <a:r>
              <a:rPr lang="en-US" dirty="0"/>
              <a:t>character string: AND rating=</a:t>
            </a:r>
            <a:r>
              <a:rPr lang="en-US" dirty="0">
                <a:highlight>
                  <a:srgbClr val="FFFF00"/>
                </a:highlight>
              </a:rPr>
              <a:t>'</a:t>
            </a:r>
            <a:r>
              <a:rPr lang="en-US" dirty="0"/>
              <a:t>PG</a:t>
            </a:r>
            <a:r>
              <a:rPr lang="en-US" dirty="0">
                <a:highlight>
                  <a:srgbClr val="FFFF00"/>
                </a:highlight>
              </a:rPr>
              <a:t>’</a:t>
            </a:r>
            <a:r>
              <a:rPr lang="en-US" dirty="0"/>
              <a:t>;</a:t>
            </a:r>
          </a:p>
          <a:p>
            <a:r>
              <a:rPr lang="en-US" dirty="0"/>
              <a:t>Use primary key-foreign key to join tables, all always use </a:t>
            </a:r>
            <a:r>
              <a:rPr lang="en-US" dirty="0" err="1">
                <a:highlight>
                  <a:srgbClr val="FFFF00"/>
                </a:highlight>
              </a:rPr>
              <a:t>TableNames.Attribute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r>
              <a:rPr lang="en-US" dirty="0"/>
              <a:t>Query the top/bottom: Q5~Q8</a:t>
            </a:r>
          </a:p>
          <a:p>
            <a:r>
              <a:rPr lang="en-US" dirty="0"/>
              <a:t>Subquery!!! Tactic for complex queries (e.g. what if the MAX returns multiple rows – </a:t>
            </a:r>
            <a:r>
              <a:rPr lang="en-US" dirty="0">
                <a:highlight>
                  <a:srgbClr val="FFFF00"/>
                </a:highlight>
              </a:rPr>
              <a:t>do have ties</a:t>
            </a:r>
            <a:r>
              <a:rPr lang="en-US" dirty="0"/>
              <a:t>)Q9,Q10</a:t>
            </a:r>
          </a:p>
          <a:p>
            <a:r>
              <a:rPr lang="en-US" dirty="0"/>
              <a:t>Use Block and Indentation to make life easier!!!!</a:t>
            </a:r>
          </a:p>
          <a:p>
            <a:endParaRPr lang="en-US" dirty="0"/>
          </a:p>
          <a:p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2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598713"/>
            <a:ext cx="7641771" cy="58565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054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Q1: What are the title and length for films rated PG and longer than 180 minutes?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title, length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moviedb.film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WHERE length &gt; 180</a:t>
            </a:r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dirty="0">
                <a:highlight>
                  <a:srgbClr val="FFFF00"/>
                </a:highlight>
              </a:rPr>
              <a:t>rating='PG';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MONSOON CAUSE	182</a:t>
            </a:r>
          </a:p>
          <a:p>
            <a:pPr marL="0" indent="0">
              <a:buNone/>
            </a:pPr>
            <a:r>
              <a:rPr lang="en-US" dirty="0"/>
              <a:t>RECORDS ZORRO	182</a:t>
            </a:r>
          </a:p>
          <a:p>
            <a:pPr marL="0" indent="0">
              <a:buNone/>
            </a:pPr>
            <a:r>
              <a:rPr lang="en-US" dirty="0"/>
              <a:t>STAR OPERATION	181</a:t>
            </a:r>
          </a:p>
          <a:p>
            <a:pPr marL="0" indent="0">
              <a:buNone/>
            </a:pPr>
            <a:r>
              <a:rPr lang="en-US" dirty="0"/>
              <a:t>WORST BANGER	185</a:t>
            </a:r>
          </a:p>
        </p:txBody>
      </p:sp>
    </p:spTree>
    <p:extLst>
      <p:ext uri="{BB962C8B-B14F-4D97-AF65-F5344CB8AC3E}">
        <p14:creationId xmlns:p14="http://schemas.microsoft.com/office/powerpoint/2010/main" val="370040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Q2: What is the average rental rate for each movie rating?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rating, AVG(</a:t>
            </a:r>
            <a:r>
              <a:rPr lang="en-US" dirty="0" err="1"/>
              <a:t>rental_rate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moviedb.film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GROUP BY rating;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	2.888876</a:t>
            </a:r>
          </a:p>
          <a:p>
            <a:pPr marL="0" indent="0">
              <a:buNone/>
            </a:pPr>
            <a:r>
              <a:rPr lang="en-US" dirty="0"/>
              <a:t>PG	3.051856</a:t>
            </a:r>
          </a:p>
          <a:p>
            <a:pPr marL="0" indent="0">
              <a:buNone/>
            </a:pPr>
            <a:r>
              <a:rPr lang="en-US" dirty="0"/>
              <a:t>PG-13	3.034843</a:t>
            </a:r>
          </a:p>
          <a:p>
            <a:pPr marL="0" indent="0">
              <a:buNone/>
            </a:pPr>
            <a:r>
              <a:rPr lang="en-US" dirty="0"/>
              <a:t>R	2.938718</a:t>
            </a:r>
          </a:p>
          <a:p>
            <a:pPr marL="0" indent="0">
              <a:buNone/>
            </a:pPr>
            <a:r>
              <a:rPr lang="en-US" dirty="0"/>
              <a:t>NC-17	2.970952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(may be in different order)</a:t>
            </a:r>
          </a:p>
        </p:txBody>
      </p:sp>
    </p:spTree>
    <p:extLst>
      <p:ext uri="{BB962C8B-B14F-4D97-AF65-F5344CB8AC3E}">
        <p14:creationId xmlns:p14="http://schemas.microsoft.com/office/powerpoint/2010/main" val="223392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How many PG movies mention ‘documentary’ in their description?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COUNT(*)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moviedb.film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WHERE rating </a:t>
            </a:r>
            <a:r>
              <a:rPr lang="en-US"/>
              <a:t>= ‘PG'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description LIKE ‘%documentary%';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416039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Q4: Who were the stars of the movie “Operation </a:t>
            </a:r>
            <a:r>
              <a:rPr lang="en-US" dirty="0" err="1"/>
              <a:t>Operation</a:t>
            </a:r>
            <a:r>
              <a:rPr lang="en-US" dirty="0"/>
              <a:t>”?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7135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Query: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>
                <a:highlight>
                  <a:srgbClr val="FFFF00"/>
                </a:highlight>
              </a:rPr>
              <a:t>actor.first_name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actor.last_name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moviedb.actor</a:t>
            </a:r>
            <a:r>
              <a:rPr lang="en-US" dirty="0"/>
              <a:t>, </a:t>
            </a:r>
            <a:r>
              <a:rPr lang="en-US" dirty="0" err="1"/>
              <a:t>moviedb.film</a:t>
            </a:r>
            <a:r>
              <a:rPr lang="en-US" dirty="0"/>
              <a:t>, </a:t>
            </a:r>
            <a:r>
              <a:rPr lang="en-US" dirty="0" err="1"/>
              <a:t>moviedb.film_actor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>
                <a:highlight>
                  <a:srgbClr val="FFFF00"/>
                </a:highlight>
              </a:rPr>
              <a:t>actor.actor_id</a:t>
            </a:r>
            <a:r>
              <a:rPr lang="en-US" dirty="0">
                <a:highlight>
                  <a:srgbClr val="FFFF00"/>
                </a:highlight>
              </a:rPr>
              <a:t> = </a:t>
            </a:r>
            <a:r>
              <a:rPr lang="en-US" dirty="0" err="1">
                <a:highlight>
                  <a:srgbClr val="FFFF00"/>
                </a:highlight>
              </a:rPr>
              <a:t>film_actor.actor_id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AND </a:t>
            </a:r>
            <a:r>
              <a:rPr lang="en-US" dirty="0" err="1">
                <a:highlight>
                  <a:srgbClr val="FFFF00"/>
                </a:highlight>
              </a:rPr>
              <a:t>film.film_id</a:t>
            </a:r>
            <a:r>
              <a:rPr lang="en-US" dirty="0">
                <a:highlight>
                  <a:srgbClr val="FFFF00"/>
                </a:highlight>
              </a:rPr>
              <a:t> = </a:t>
            </a:r>
            <a:r>
              <a:rPr lang="en-US" dirty="0" err="1">
                <a:highlight>
                  <a:srgbClr val="FFFF00"/>
                </a:highlight>
              </a:rPr>
              <a:t>film_actor.film_id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dirty="0" err="1"/>
              <a:t>film.title</a:t>
            </a:r>
            <a:r>
              <a:rPr lang="en-US" dirty="0"/>
              <a:t> = 'Operation </a:t>
            </a:r>
            <a:r>
              <a:rPr lang="en-US" dirty="0" err="1"/>
              <a:t>Operation</a:t>
            </a:r>
            <a:r>
              <a:rPr lang="en-US" dirty="0"/>
              <a:t>';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64382" y="1825625"/>
            <a:ext cx="28509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400555"/>
              </p:ext>
            </p:extLst>
          </p:nvPr>
        </p:nvGraphicFramePr>
        <p:xfrm>
          <a:off x="5664382" y="2577551"/>
          <a:ext cx="3044190" cy="109651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59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CHRISTIAN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AKROYD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ADAM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GRANT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GREGORY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GOODING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81265C9-277F-41A6-94DB-A09DAC60A523}"/>
              </a:ext>
            </a:extLst>
          </p:cNvPr>
          <p:cNvSpPr/>
          <p:nvPr/>
        </p:nvSpPr>
        <p:spPr>
          <a:xfrm>
            <a:off x="452761" y="3647435"/>
            <a:ext cx="4563122" cy="1048851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79892A-8607-4B12-9E8D-E245F63FBB1C}"/>
              </a:ext>
            </a:extLst>
          </p:cNvPr>
          <p:cNvSpPr/>
          <p:nvPr/>
        </p:nvSpPr>
        <p:spPr>
          <a:xfrm>
            <a:off x="452761" y="4796049"/>
            <a:ext cx="4563122" cy="264222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5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Q5: What are the three most popular last names among the actors in the database?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55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Query</a:t>
            </a:r>
            <a:r>
              <a:rPr lang="en-US" b="1" dirty="0">
                <a:highlight>
                  <a:srgbClr val="FFFF00"/>
                </a:highlight>
              </a:rPr>
              <a:t>:</a:t>
            </a:r>
            <a:r>
              <a:rPr lang="en-US" dirty="0">
                <a:highlight>
                  <a:srgbClr val="FFFF00"/>
                </a:highlight>
              </a:rPr>
              <a:t>(Assume no ties)</a:t>
            </a:r>
            <a:endParaRPr lang="en-US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last_name</a:t>
            </a:r>
            <a:r>
              <a:rPr lang="en-US" dirty="0"/>
              <a:t>, COUNT(</a:t>
            </a:r>
            <a:r>
              <a:rPr lang="en-US" dirty="0" err="1"/>
              <a:t>last_name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moviedb.actor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GROUP BY </a:t>
            </a:r>
            <a:r>
              <a:rPr lang="en-US" dirty="0" err="1">
                <a:highlight>
                  <a:srgbClr val="FFFF00"/>
                </a:highlight>
              </a:rPr>
              <a:t>last_name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/>
              <a:t>ORDER BY COUNT(</a:t>
            </a:r>
            <a:r>
              <a:rPr lang="en-US" dirty="0" err="1"/>
              <a:t>last_name</a:t>
            </a:r>
            <a:r>
              <a:rPr lang="en-US" dirty="0"/>
              <a:t>) DESC LIMIT 3;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Note: it is also fine to use COUNT(*) or COUNT(</a:t>
            </a:r>
            <a:r>
              <a:rPr lang="en-US" i="1" dirty="0" err="1"/>
              <a:t>actor_id</a:t>
            </a:r>
            <a:r>
              <a:rPr lang="en-US" i="1" dirty="0"/>
              <a:t>) instead of COUNT(</a:t>
            </a:r>
            <a:r>
              <a:rPr lang="en-US" i="1" dirty="0" err="1"/>
              <a:t>last_name</a:t>
            </a:r>
            <a:r>
              <a:rPr lang="en-US" i="1" dirty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98166" y="1825625"/>
            <a:ext cx="32171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(first names my be in different orders)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272529"/>
              </p:ext>
            </p:extLst>
          </p:nvPr>
        </p:nvGraphicFramePr>
        <p:xfrm>
          <a:off x="5298167" y="2699471"/>
          <a:ext cx="2522129" cy="109651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8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100" dirty="0">
                          <a:effectLst/>
                        </a:rPr>
                        <a:t>KILMER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100">
                          <a:effectLst/>
                        </a:rPr>
                        <a:t>5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100">
                          <a:effectLst/>
                        </a:rPr>
                        <a:t>TEMPLE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100">
                          <a:effectLst/>
                        </a:rPr>
                        <a:t>4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100">
                          <a:effectLst/>
                        </a:rPr>
                        <a:t>NOLTE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100" dirty="0">
                          <a:effectLst/>
                        </a:rPr>
                        <a:t>4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Arrow: Right 3">
            <a:extLst>
              <a:ext uri="{FF2B5EF4-FFF2-40B4-BE49-F238E27FC236}">
                <a16:creationId xmlns:a16="http://schemas.microsoft.com/office/drawing/2014/main" id="{6BD0AC08-4A48-4902-BC7E-33657563AA6D}"/>
              </a:ext>
            </a:extLst>
          </p:cNvPr>
          <p:cNvSpPr/>
          <p:nvPr/>
        </p:nvSpPr>
        <p:spPr>
          <a:xfrm>
            <a:off x="195309" y="3429000"/>
            <a:ext cx="299356" cy="219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418A310-5495-43FC-BDE9-BF10C92DC4F6}"/>
              </a:ext>
            </a:extLst>
          </p:cNvPr>
          <p:cNvSpPr/>
          <p:nvPr/>
        </p:nvSpPr>
        <p:spPr>
          <a:xfrm>
            <a:off x="195309" y="3795989"/>
            <a:ext cx="299356" cy="219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D0C6960-7FBF-4C24-A1A3-6C532328EACF}"/>
              </a:ext>
            </a:extLst>
          </p:cNvPr>
          <p:cNvSpPr/>
          <p:nvPr/>
        </p:nvSpPr>
        <p:spPr>
          <a:xfrm>
            <a:off x="195309" y="4148461"/>
            <a:ext cx="299356" cy="219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9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Q6: For different film ratings (i.e., G, PG, R, NC-17), which rating has the lowest average rental rate?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78808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Query</a:t>
            </a:r>
            <a:r>
              <a:rPr lang="en-US" b="1" dirty="0">
                <a:highlight>
                  <a:srgbClr val="FFFF00"/>
                </a:highlight>
              </a:rPr>
              <a:t>:</a:t>
            </a:r>
            <a:r>
              <a:rPr lang="en-US" dirty="0">
                <a:highlight>
                  <a:srgbClr val="FFFF00"/>
                </a:highlight>
              </a:rPr>
              <a:t>(Assume no ties)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rating, AVG(</a:t>
            </a:r>
            <a:r>
              <a:rPr lang="en-US" dirty="0" err="1"/>
              <a:t>rental_rate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moviedb.film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GROUP BY rating</a:t>
            </a:r>
          </a:p>
          <a:p>
            <a:pPr marL="0" indent="0">
              <a:buNone/>
            </a:pPr>
            <a:r>
              <a:rPr lang="en-US" dirty="0"/>
              <a:t>ORDER BY AVG(</a:t>
            </a:r>
            <a:r>
              <a:rPr lang="en-US" dirty="0" err="1"/>
              <a:t>rental_rate</a:t>
            </a:r>
            <a:r>
              <a:rPr lang="en-US" dirty="0"/>
              <a:t>) LIMIT 1;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98166" y="1825625"/>
            <a:ext cx="3217183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G ($2.889)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0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897</Words>
  <Application>Microsoft Office PowerPoint</Application>
  <PresentationFormat>On-screen Show (4:3)</PresentationFormat>
  <Paragraphs>201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Assignment #2 SQL Part 1</vt:lpstr>
      <vt:lpstr>Details You May Miss in SQL</vt:lpstr>
      <vt:lpstr>PowerPoint Presentation</vt:lpstr>
      <vt:lpstr>Q1: What are the title and length for films rated PG and longer than 180 minutes? </vt:lpstr>
      <vt:lpstr>Q2: What is the average rental rate for each movie rating?  </vt:lpstr>
      <vt:lpstr>Q3: How many PG movies mention ‘documentary’ in their description?</vt:lpstr>
      <vt:lpstr>Q4: Who were the stars of the movie “Operation Operation”? </vt:lpstr>
      <vt:lpstr>Q5: What are the three most popular last names among the actors in the database? </vt:lpstr>
      <vt:lpstr>Q6: For different film ratings (i.e., G, PG, R, NC-17), which rating has the lowest average rental rate? </vt:lpstr>
      <vt:lpstr>Q7: Who has starred in movies in the French language? Return only the first five distinct results in alphabetical order by last name. </vt:lpstr>
      <vt:lpstr>Q8: Who has rented the fewest movies? How many movies did they rent? </vt:lpstr>
      <vt:lpstr>Q9: What is (are) the shortest G-rated movie(s) in English? And how long is it (are they)?</vt:lpstr>
      <vt:lpstr>Q10: What movies starring Humphrey Willis have the highest rental rate? Return both the movie titles and the rental rate.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#2 SQL Part 1</dc:title>
  <dc:creator>Jing Gong</dc:creator>
  <cp:lastModifiedBy>Zhe Deng</cp:lastModifiedBy>
  <cp:revision>23</cp:revision>
  <dcterms:created xsi:type="dcterms:W3CDTF">2017-02-16T23:03:03Z</dcterms:created>
  <dcterms:modified xsi:type="dcterms:W3CDTF">2019-02-20T23:55:50Z</dcterms:modified>
</cp:coreProperties>
</file>