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97" r:id="rId2"/>
    <p:sldId id="284" r:id="rId3"/>
    <p:sldId id="299" r:id="rId4"/>
    <p:sldId id="289" r:id="rId5"/>
    <p:sldId id="399" r:id="rId6"/>
    <p:sldId id="291" r:id="rId7"/>
    <p:sldId id="292" r:id="rId8"/>
    <p:sldId id="293" r:id="rId9"/>
    <p:sldId id="300" r:id="rId10"/>
    <p:sldId id="400" r:id="rId11"/>
    <p:sldId id="302" r:id="rId12"/>
    <p:sldId id="401" r:id="rId13"/>
    <p:sldId id="303" r:id="rId14"/>
    <p:sldId id="437" r:id="rId15"/>
    <p:sldId id="311" r:id="rId16"/>
    <p:sldId id="366" r:id="rId17"/>
    <p:sldId id="304" r:id="rId18"/>
    <p:sldId id="402" r:id="rId19"/>
    <p:sldId id="331" r:id="rId20"/>
    <p:sldId id="352" r:id="rId21"/>
    <p:sldId id="426" r:id="rId22"/>
    <p:sldId id="404" r:id="rId23"/>
    <p:sldId id="425" r:id="rId24"/>
    <p:sldId id="319" r:id="rId25"/>
    <p:sldId id="415" r:id="rId26"/>
    <p:sldId id="328" r:id="rId27"/>
    <p:sldId id="346" r:id="rId28"/>
    <p:sldId id="324" r:id="rId29"/>
    <p:sldId id="343" r:id="rId30"/>
    <p:sldId id="344" r:id="rId31"/>
    <p:sldId id="345" r:id="rId32"/>
    <p:sldId id="349" r:id="rId33"/>
    <p:sldId id="350" r:id="rId34"/>
    <p:sldId id="351" r:id="rId35"/>
    <p:sldId id="427" r:id="rId36"/>
    <p:sldId id="365" r:id="rId37"/>
    <p:sldId id="353" r:id="rId38"/>
    <p:sldId id="354" r:id="rId39"/>
    <p:sldId id="355" r:id="rId40"/>
    <p:sldId id="435" r:id="rId41"/>
    <p:sldId id="436" r:id="rId42"/>
    <p:sldId id="428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274" r:id="rId51"/>
    <p:sldId id="39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  <p:cmAuthor id="2" name="Zhe Deng" initials="ZD [2]" lastIdx="1" clrIdx="1">
    <p:extLst>
      <p:ext uri="{19B8F6BF-5375-455C-9EA6-DF929625EA0E}">
        <p15:presenceInfo xmlns:p15="http://schemas.microsoft.com/office/powerpoint/2012/main" userId="9a7cf4d399b37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/>
            <a:t>Exploration and analysis of large data sets to discover meaningful patterns </a:t>
          </a:r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A21DF82F-D960-4F5F-AFBB-FC950028D990}">
      <dgm:prSet/>
      <dgm:spPr/>
      <dgm:t>
        <a:bodyPr/>
        <a:lstStyle/>
        <a:p>
          <a:pPr rtl="0"/>
          <a:r>
            <a:rPr lang="en-US"/>
            <a:t>P</a:t>
          </a:r>
          <a:r>
            <a:rPr lang="en-US" altLang="zh-CN"/>
            <a:t>rediction of future events based on historical data</a:t>
          </a:r>
          <a:endParaRPr lang="en-US" dirty="0"/>
        </a:p>
      </dgm:t>
    </dgm:pt>
    <dgm:pt modelId="{C4462A18-71F8-4A9F-AD8B-FBD21999D756}" type="parTrans" cxnId="{6E36CFDE-A034-418E-AFC7-A12849E83B8C}">
      <dgm:prSet/>
      <dgm:spPr/>
      <dgm:t>
        <a:bodyPr/>
        <a:lstStyle/>
        <a:p>
          <a:endParaRPr lang="en-US"/>
        </a:p>
      </dgm:t>
    </dgm:pt>
    <dgm:pt modelId="{8FEF8B0E-FDEC-4341-9C5F-E7701B7E0845}" type="sibTrans" cxnId="{6E36CFDE-A034-418E-AFC7-A12849E83B8C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</dgm:pt>
    <dgm:pt modelId="{EC2138F7-AA96-432A-ADA3-DD33007543D0}" type="pres">
      <dgm:prSet presAssocID="{0119B39D-CC65-4269-B88A-EAA3468038B5}" presName="node" presStyleLbl="node1" presStyleIdx="0" presStyleCnt="3">
        <dgm:presLayoutVars>
          <dgm:bulletEnabled val="1"/>
        </dgm:presLayoutVars>
      </dgm:prSet>
      <dgm:spPr/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3" custLinFactNeighborX="-120" custLinFactNeighborY="201">
        <dgm:presLayoutVars>
          <dgm:bulletEnabled val="1"/>
        </dgm:presLayoutVars>
      </dgm:prSet>
      <dgm:spPr/>
    </dgm:pt>
    <dgm:pt modelId="{84F838B2-A6BA-435F-9F50-0D4821BA2CD8}" type="pres">
      <dgm:prSet presAssocID="{154F8B5F-7A9B-4A91-AAD1-C50BF0F6F11A}" presName="sibTrans" presStyleCnt="0"/>
      <dgm:spPr/>
    </dgm:pt>
    <dgm:pt modelId="{906125C2-D822-4C71-93C1-3BA9ADFBD41C}" type="pres">
      <dgm:prSet presAssocID="{A21DF82F-D960-4F5F-AFBB-FC950028D9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CFD0A86-E564-4348-8B39-1FC0CC072FBA}" type="presOf" srcId="{A21DF82F-D960-4F5F-AFBB-FC950028D990}" destId="{906125C2-D822-4C71-93C1-3BA9ADFBD41C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6E36CFDE-A034-418E-AFC7-A12849E83B8C}" srcId="{C9BB2BC1-891E-4CFA-929E-53244B085B6C}" destId="{A21DF82F-D960-4F5F-AFBB-FC950028D990}" srcOrd="2" destOrd="0" parTransId="{C4462A18-71F8-4A9F-AD8B-FBD21999D756}" sibTransId="{8FEF8B0E-FDEC-4341-9C5F-E7701B7E0845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  <dgm:cxn modelId="{4618EA34-4096-419F-BC11-7795E9C25FFA}" type="presParOf" srcId="{CD536E7B-5237-4A61-A3E5-D7EA017762C9}" destId="{84F838B2-A6BA-435F-9F50-0D4821BA2CD8}" srcOrd="3" destOrd="0" presId="urn:microsoft.com/office/officeart/2005/8/layout/default"/>
    <dgm:cxn modelId="{60031FF2-6A0F-4C34-8C9F-627F11C53EC5}" type="presParOf" srcId="{CD536E7B-5237-4A61-A3E5-D7EA017762C9}" destId="{906125C2-D822-4C71-93C1-3BA9ADFBD41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dirty="0"/>
            <a:t>What products are bought together?</a:t>
          </a:r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/>
            <a:t>Amazon’s recommendation engine</a:t>
          </a:r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/>
            <a:t>Telephone calling patterns</a:t>
          </a:r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1E60FB1B-6CD5-48BC-9B83-9ED068EC9834}" type="pres">
      <dgm:prSet presAssocID="{4E6F7165-4570-41FD-B42B-53DE5AD6CDDC}" presName="vert0" presStyleCnt="0">
        <dgm:presLayoutVars>
          <dgm:dir/>
          <dgm:animOne val="branch"/>
          <dgm:animLvl val="lvl"/>
        </dgm:presLayoutVars>
      </dgm:prSet>
      <dgm:spPr/>
    </dgm:pt>
    <dgm:pt modelId="{BE2FE996-2869-4591-995B-2A76F719024B}" type="pres">
      <dgm:prSet presAssocID="{D98B487A-E644-49E5-924A-3A74DB9B2638}" presName="thickLine" presStyleLbl="alignNode1" presStyleIdx="0" presStyleCnt="1"/>
      <dgm:spPr/>
    </dgm:pt>
    <dgm:pt modelId="{31DD1B01-EAB8-4E90-A1CC-356BB2133B33}" type="pres">
      <dgm:prSet presAssocID="{D98B487A-E644-49E5-924A-3A74DB9B2638}" presName="horz1" presStyleCnt="0"/>
      <dgm:spPr/>
    </dgm:pt>
    <dgm:pt modelId="{67B8348B-BF46-41DD-8492-6942900F3EE6}" type="pres">
      <dgm:prSet presAssocID="{D98B487A-E644-49E5-924A-3A74DB9B2638}" presName="tx1" presStyleLbl="revTx" presStyleIdx="0" presStyleCnt="4"/>
      <dgm:spPr/>
    </dgm:pt>
    <dgm:pt modelId="{DB9B0B77-0C66-452A-822C-5C3D285A605B}" type="pres">
      <dgm:prSet presAssocID="{D98B487A-E644-49E5-924A-3A74DB9B2638}" presName="vert1" presStyleCnt="0"/>
      <dgm:spPr/>
    </dgm:pt>
    <dgm:pt modelId="{F6983C39-A178-44D4-808B-01838CEFA0F0}" type="pres">
      <dgm:prSet presAssocID="{12FF80FE-8DC8-4AD9-A307-DD2389275C79}" presName="vertSpace2a" presStyleCnt="0"/>
      <dgm:spPr/>
    </dgm:pt>
    <dgm:pt modelId="{0E9D3DFB-23FF-43E2-96A7-96C068F2C62F}" type="pres">
      <dgm:prSet presAssocID="{12FF80FE-8DC8-4AD9-A307-DD2389275C79}" presName="horz2" presStyleCnt="0"/>
      <dgm:spPr/>
    </dgm:pt>
    <dgm:pt modelId="{2B77D341-EC28-46C0-A137-AA69BA2D3D5D}" type="pres">
      <dgm:prSet presAssocID="{12FF80FE-8DC8-4AD9-A307-DD2389275C79}" presName="horzSpace2" presStyleCnt="0"/>
      <dgm:spPr/>
    </dgm:pt>
    <dgm:pt modelId="{E71C04B7-6664-464A-9993-0091A386F915}" type="pres">
      <dgm:prSet presAssocID="{12FF80FE-8DC8-4AD9-A307-DD2389275C79}" presName="tx2" presStyleLbl="revTx" presStyleIdx="1" presStyleCnt="4"/>
      <dgm:spPr/>
    </dgm:pt>
    <dgm:pt modelId="{0CFB784E-8757-4680-AA71-29D6A4F29FB9}" type="pres">
      <dgm:prSet presAssocID="{12FF80FE-8DC8-4AD9-A307-DD2389275C79}" presName="vert2" presStyleCnt="0"/>
      <dgm:spPr/>
    </dgm:pt>
    <dgm:pt modelId="{95EC8A8B-712E-4925-BCC8-090871980CDA}" type="pres">
      <dgm:prSet presAssocID="{12FF80FE-8DC8-4AD9-A307-DD2389275C79}" presName="thinLine2b" presStyleLbl="callout" presStyleIdx="0" presStyleCnt="3"/>
      <dgm:spPr/>
    </dgm:pt>
    <dgm:pt modelId="{AF7032B1-9154-4E7B-AC92-DCAF5C6067F4}" type="pres">
      <dgm:prSet presAssocID="{12FF80FE-8DC8-4AD9-A307-DD2389275C79}" presName="vertSpace2b" presStyleCnt="0"/>
      <dgm:spPr/>
    </dgm:pt>
    <dgm:pt modelId="{11D1583B-3864-4070-B907-9494C22DF71B}" type="pres">
      <dgm:prSet presAssocID="{A9DDE823-77A7-4C4E-A16B-BDC8EA9A61D0}" presName="horz2" presStyleCnt="0"/>
      <dgm:spPr/>
    </dgm:pt>
    <dgm:pt modelId="{7C1012FB-3071-4F57-A38E-595A0E77A90D}" type="pres">
      <dgm:prSet presAssocID="{A9DDE823-77A7-4C4E-A16B-BDC8EA9A61D0}" presName="horzSpace2" presStyleCnt="0"/>
      <dgm:spPr/>
    </dgm:pt>
    <dgm:pt modelId="{2CF39E88-24E6-42C3-BD7D-5F7D97BB1BBC}" type="pres">
      <dgm:prSet presAssocID="{A9DDE823-77A7-4C4E-A16B-BDC8EA9A61D0}" presName="tx2" presStyleLbl="revTx" presStyleIdx="2" presStyleCnt="4"/>
      <dgm:spPr/>
    </dgm:pt>
    <dgm:pt modelId="{B3A3E053-1B7F-4989-82BB-A27545295F65}" type="pres">
      <dgm:prSet presAssocID="{A9DDE823-77A7-4C4E-A16B-BDC8EA9A61D0}" presName="vert2" presStyleCnt="0"/>
      <dgm:spPr/>
    </dgm:pt>
    <dgm:pt modelId="{10D4A03E-7497-456F-9ED9-47886361A89C}" type="pres">
      <dgm:prSet presAssocID="{A9DDE823-77A7-4C4E-A16B-BDC8EA9A61D0}" presName="thinLine2b" presStyleLbl="callout" presStyleIdx="1" presStyleCnt="3"/>
      <dgm:spPr/>
    </dgm:pt>
    <dgm:pt modelId="{CF577E43-774A-40C7-B91D-691C59A70673}" type="pres">
      <dgm:prSet presAssocID="{A9DDE823-77A7-4C4E-A16B-BDC8EA9A61D0}" presName="vertSpace2b" presStyleCnt="0"/>
      <dgm:spPr/>
    </dgm:pt>
    <dgm:pt modelId="{12E46BAE-7C9F-48AA-8B30-4FC644691F24}" type="pres">
      <dgm:prSet presAssocID="{E3712F48-8428-4536-8094-274EA6BF2BFA}" presName="horz2" presStyleCnt="0"/>
      <dgm:spPr/>
    </dgm:pt>
    <dgm:pt modelId="{0CE30BB7-E8FF-44DD-9DE5-E4B305E04606}" type="pres">
      <dgm:prSet presAssocID="{E3712F48-8428-4536-8094-274EA6BF2BFA}" presName="horzSpace2" presStyleCnt="0"/>
      <dgm:spPr/>
    </dgm:pt>
    <dgm:pt modelId="{C6561C3B-358A-4E32-914C-A374A5951B1E}" type="pres">
      <dgm:prSet presAssocID="{E3712F48-8428-4536-8094-274EA6BF2BFA}" presName="tx2" presStyleLbl="revTx" presStyleIdx="3" presStyleCnt="4"/>
      <dgm:spPr/>
    </dgm:pt>
    <dgm:pt modelId="{11AC39BB-23E6-4ED3-B383-63223C156ACC}" type="pres">
      <dgm:prSet presAssocID="{E3712F48-8428-4536-8094-274EA6BF2BFA}" presName="vert2" presStyleCnt="0"/>
      <dgm:spPr/>
    </dgm:pt>
    <dgm:pt modelId="{0BAC18EB-D557-49A6-8F37-0519DBC7DF05}" type="pres">
      <dgm:prSet presAssocID="{E3712F48-8428-4536-8094-274EA6BF2BFA}" presName="thinLine2b" presStyleLbl="callout" presStyleIdx="2" presStyleCnt="3"/>
      <dgm:spPr/>
    </dgm:pt>
    <dgm:pt modelId="{1014473F-EB87-4AAD-BBDA-B1960846D2BC}" type="pres">
      <dgm:prSet presAssocID="{E3712F48-8428-4536-8094-274EA6BF2BFA}" presName="vertSpace2b" presStyleCnt="0"/>
      <dgm:spPr/>
    </dgm:pt>
  </dgm:ptLst>
  <dgm:cxnLst>
    <dgm:cxn modelId="{50DECC13-19BA-4FCC-9E83-1364E727DF7B}" type="presOf" srcId="{4E6F7165-4570-41FD-B42B-53DE5AD6CDDC}" destId="{1E60FB1B-6CD5-48BC-9B83-9ED068EC9834}" srcOrd="0" destOrd="0" presId="urn:microsoft.com/office/officeart/2008/layout/LinedList"/>
    <dgm:cxn modelId="{5C40AD19-4A19-4770-AD97-059EA92553A7}" type="presOf" srcId="{12FF80FE-8DC8-4AD9-A307-DD2389275C79}" destId="{E71C04B7-6664-464A-9993-0091A386F915}" srcOrd="0" destOrd="0" presId="urn:microsoft.com/office/officeart/2008/layout/LinedList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E858693E-3ABD-4112-A5A3-2D4143A78C92}" type="presOf" srcId="{A9DDE823-77A7-4C4E-A16B-BDC8EA9A61D0}" destId="{2CF39E88-24E6-42C3-BD7D-5F7D97BB1BBC}" srcOrd="0" destOrd="0" presId="urn:microsoft.com/office/officeart/2008/layout/LinedList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8404814B-DE39-4879-B758-E5F04DA14516}" type="presOf" srcId="{D98B487A-E644-49E5-924A-3A74DB9B2638}" destId="{67B8348B-BF46-41DD-8492-6942900F3EE6}" srcOrd="0" destOrd="0" presId="urn:microsoft.com/office/officeart/2008/layout/LinedList"/>
    <dgm:cxn modelId="{47A3637B-B746-40DD-92B4-844915F52BD1}" type="presOf" srcId="{E3712F48-8428-4536-8094-274EA6BF2BFA}" destId="{C6561C3B-358A-4E32-914C-A374A5951B1E}" srcOrd="0" destOrd="0" presId="urn:microsoft.com/office/officeart/2008/layout/LinedList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19753FAD-D747-4823-92CC-C501A6D0274D}" type="presParOf" srcId="{1E60FB1B-6CD5-48BC-9B83-9ED068EC9834}" destId="{BE2FE996-2869-4591-995B-2A76F719024B}" srcOrd="0" destOrd="0" presId="urn:microsoft.com/office/officeart/2008/layout/LinedList"/>
    <dgm:cxn modelId="{149CFC81-ABF4-4F2D-AC62-03C2283F0686}" type="presParOf" srcId="{1E60FB1B-6CD5-48BC-9B83-9ED068EC9834}" destId="{31DD1B01-EAB8-4E90-A1CC-356BB2133B33}" srcOrd="1" destOrd="0" presId="urn:microsoft.com/office/officeart/2008/layout/LinedList"/>
    <dgm:cxn modelId="{E49E4C94-91FE-418A-9924-E2D7D842AB30}" type="presParOf" srcId="{31DD1B01-EAB8-4E90-A1CC-356BB2133B33}" destId="{67B8348B-BF46-41DD-8492-6942900F3EE6}" srcOrd="0" destOrd="0" presId="urn:microsoft.com/office/officeart/2008/layout/LinedList"/>
    <dgm:cxn modelId="{379E8EE4-CC15-4216-8B00-F375E00CEB64}" type="presParOf" srcId="{31DD1B01-EAB8-4E90-A1CC-356BB2133B33}" destId="{DB9B0B77-0C66-452A-822C-5C3D285A605B}" srcOrd="1" destOrd="0" presId="urn:microsoft.com/office/officeart/2008/layout/LinedList"/>
    <dgm:cxn modelId="{C3A31FAC-6D56-44F9-8C32-941FA341C817}" type="presParOf" srcId="{DB9B0B77-0C66-452A-822C-5C3D285A605B}" destId="{F6983C39-A178-44D4-808B-01838CEFA0F0}" srcOrd="0" destOrd="0" presId="urn:microsoft.com/office/officeart/2008/layout/LinedList"/>
    <dgm:cxn modelId="{B330D68C-2B3A-4BEB-9B5B-6BA89DCF4659}" type="presParOf" srcId="{DB9B0B77-0C66-452A-822C-5C3D285A605B}" destId="{0E9D3DFB-23FF-43E2-96A7-96C068F2C62F}" srcOrd="1" destOrd="0" presId="urn:microsoft.com/office/officeart/2008/layout/LinedList"/>
    <dgm:cxn modelId="{8DAA3C44-5625-45DC-BBD2-B0CC6778C376}" type="presParOf" srcId="{0E9D3DFB-23FF-43E2-96A7-96C068F2C62F}" destId="{2B77D341-EC28-46C0-A137-AA69BA2D3D5D}" srcOrd="0" destOrd="0" presId="urn:microsoft.com/office/officeart/2008/layout/LinedList"/>
    <dgm:cxn modelId="{338FC0A0-8BFD-4AFF-9E3B-4E424231085B}" type="presParOf" srcId="{0E9D3DFB-23FF-43E2-96A7-96C068F2C62F}" destId="{E71C04B7-6664-464A-9993-0091A386F915}" srcOrd="1" destOrd="0" presId="urn:microsoft.com/office/officeart/2008/layout/LinedList"/>
    <dgm:cxn modelId="{D97E5565-254A-4F1A-B1D0-BD23C5C9F491}" type="presParOf" srcId="{0E9D3DFB-23FF-43E2-96A7-96C068F2C62F}" destId="{0CFB784E-8757-4680-AA71-29D6A4F29FB9}" srcOrd="2" destOrd="0" presId="urn:microsoft.com/office/officeart/2008/layout/LinedList"/>
    <dgm:cxn modelId="{2BF1F4B2-822E-444F-8C0F-AC3E94884618}" type="presParOf" srcId="{DB9B0B77-0C66-452A-822C-5C3D285A605B}" destId="{95EC8A8B-712E-4925-BCC8-090871980CDA}" srcOrd="2" destOrd="0" presId="urn:microsoft.com/office/officeart/2008/layout/LinedList"/>
    <dgm:cxn modelId="{F19E9976-CCA6-437C-A58C-90659E595C8D}" type="presParOf" srcId="{DB9B0B77-0C66-452A-822C-5C3D285A605B}" destId="{AF7032B1-9154-4E7B-AC92-DCAF5C6067F4}" srcOrd="3" destOrd="0" presId="urn:microsoft.com/office/officeart/2008/layout/LinedList"/>
    <dgm:cxn modelId="{248A240F-9E61-46CE-BEC6-48E180C13740}" type="presParOf" srcId="{DB9B0B77-0C66-452A-822C-5C3D285A605B}" destId="{11D1583B-3864-4070-B907-9494C22DF71B}" srcOrd="4" destOrd="0" presId="urn:microsoft.com/office/officeart/2008/layout/LinedList"/>
    <dgm:cxn modelId="{57261EEB-D30D-4271-81F0-D697EA684A9F}" type="presParOf" srcId="{11D1583B-3864-4070-B907-9494C22DF71B}" destId="{7C1012FB-3071-4F57-A38E-595A0E77A90D}" srcOrd="0" destOrd="0" presId="urn:microsoft.com/office/officeart/2008/layout/LinedList"/>
    <dgm:cxn modelId="{C5FA6F83-70C0-47D5-89AF-AC3B542E3DBA}" type="presParOf" srcId="{11D1583B-3864-4070-B907-9494C22DF71B}" destId="{2CF39E88-24E6-42C3-BD7D-5F7D97BB1BBC}" srcOrd="1" destOrd="0" presId="urn:microsoft.com/office/officeart/2008/layout/LinedList"/>
    <dgm:cxn modelId="{EEDC402D-3770-4AC9-B2BE-2AE4686F4657}" type="presParOf" srcId="{11D1583B-3864-4070-B907-9494C22DF71B}" destId="{B3A3E053-1B7F-4989-82BB-A27545295F65}" srcOrd="2" destOrd="0" presId="urn:microsoft.com/office/officeart/2008/layout/LinedList"/>
    <dgm:cxn modelId="{26C0B83B-FE02-4CE1-8129-4E3A7F22ED04}" type="presParOf" srcId="{DB9B0B77-0C66-452A-822C-5C3D285A605B}" destId="{10D4A03E-7497-456F-9ED9-47886361A89C}" srcOrd="5" destOrd="0" presId="urn:microsoft.com/office/officeart/2008/layout/LinedList"/>
    <dgm:cxn modelId="{FC1EEC6A-61EE-41F1-9AF7-620B0B716FC8}" type="presParOf" srcId="{DB9B0B77-0C66-452A-822C-5C3D285A605B}" destId="{CF577E43-774A-40C7-B91D-691C59A70673}" srcOrd="6" destOrd="0" presId="urn:microsoft.com/office/officeart/2008/layout/LinedList"/>
    <dgm:cxn modelId="{88D0684F-A13E-4BE0-85B8-B57561EFFD09}" type="presParOf" srcId="{DB9B0B77-0C66-452A-822C-5C3D285A605B}" destId="{12E46BAE-7C9F-48AA-8B30-4FC644691F24}" srcOrd="7" destOrd="0" presId="urn:microsoft.com/office/officeart/2008/layout/LinedList"/>
    <dgm:cxn modelId="{BD449F10-52A4-49B5-A07B-A6CF6ADBC71A}" type="presParOf" srcId="{12E46BAE-7C9F-48AA-8B30-4FC644691F24}" destId="{0CE30BB7-E8FF-44DD-9DE5-E4B305E04606}" srcOrd="0" destOrd="0" presId="urn:microsoft.com/office/officeart/2008/layout/LinedList"/>
    <dgm:cxn modelId="{46451A0B-099C-43E5-85E0-D0C13F4976C8}" type="presParOf" srcId="{12E46BAE-7C9F-48AA-8B30-4FC644691F24}" destId="{C6561C3B-358A-4E32-914C-A374A5951B1E}" srcOrd="1" destOrd="0" presId="urn:microsoft.com/office/officeart/2008/layout/LinedList"/>
    <dgm:cxn modelId="{82C92CE6-9D36-48B2-AB77-7DE11963D2AE}" type="presParOf" srcId="{12E46BAE-7C9F-48AA-8B30-4FC644691F24}" destId="{11AC39BB-23E6-4ED3-B383-63223C156ACC}" srcOrd="2" destOrd="0" presId="urn:microsoft.com/office/officeart/2008/layout/LinedList"/>
    <dgm:cxn modelId="{FD02F1C0-01D3-4DC7-9C95-C30C3B374D39}" type="presParOf" srcId="{DB9B0B77-0C66-452A-822C-5C3D285A605B}" destId="{0BAC18EB-D557-49A6-8F37-0519DBC7DF05}" srcOrd="8" destOrd="0" presId="urn:microsoft.com/office/officeart/2008/layout/LinedList"/>
    <dgm:cxn modelId="{1279A23E-575E-4614-B1F4-A01631F58778}" type="presParOf" srcId="{DB9B0B77-0C66-452A-822C-5C3D285A605B}" destId="{1014473F-EB87-4AAD-BBDA-B1960846D2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events predict the occurrence of other events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Often used to see which products are bought together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/>
            <a:t>How do sales compare in two different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are the highest revenue producers this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Did salesperson X meet this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Why</a:t>
          </a:r>
          <a:r>
            <a:rPr lang="en-US" dirty="0"/>
            <a:t> do sales differ in two stores in the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</a:t>
          </a:r>
          <a:r>
            <a:rPr lang="en-US" dirty="0">
              <a:solidFill>
                <a:srgbClr val="FF0000"/>
              </a:solidFill>
            </a:rPr>
            <a:t>will be </a:t>
          </a:r>
          <a:r>
            <a:rPr lang="en-US" dirty="0"/>
            <a:t>the highest revenue producers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How much likely </a:t>
          </a:r>
          <a:r>
            <a:rPr lang="en-US" dirty="0">
              <a:solidFill>
                <a:srgbClr val="FF0000"/>
              </a:solidFill>
            </a:rPr>
            <a:t>would</a:t>
          </a:r>
          <a:r>
            <a:rPr lang="en-US" dirty="0"/>
            <a:t> the salesperson X meet </a:t>
          </a:r>
          <a:r>
            <a:rPr lang="en-US" dirty="0">
              <a:solidFill>
                <a:srgbClr val="FF0000"/>
              </a:solidFill>
            </a:rPr>
            <a:t>next</a:t>
          </a:r>
          <a:r>
            <a:rPr lang="en-US" dirty="0"/>
            <a:t>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/>
            <a:t>One month before the end of the introductory period, </a:t>
          </a:r>
          <a:r>
            <a:rPr lang="en-US" b="1" i="1" dirty="0"/>
            <a:t>predict which customers will leave</a:t>
          </a:r>
          <a:endParaRPr lang="en-US" dirty="0"/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 dirty="0"/>
            <a:t>Offer those customers something based on their </a:t>
          </a:r>
          <a:r>
            <a:rPr lang="en-US" b="1" i="1" dirty="0"/>
            <a:t>future value</a:t>
          </a:r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/>
            <a:t>Ignore</a:t>
          </a:r>
          <a:r>
            <a:rPr lang="en-US" dirty="0"/>
            <a:t> the ones that are not predicted to churn</a:t>
          </a:r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DCEB8C30-D335-440A-873F-CD18E2E3C20B}" type="pres">
      <dgm:prSet presAssocID="{62B7D745-ECC3-4DA9-A7AB-543CEC8A5011}" presName="vert0" presStyleCnt="0">
        <dgm:presLayoutVars>
          <dgm:dir/>
          <dgm:animOne val="branch"/>
          <dgm:animLvl val="lvl"/>
        </dgm:presLayoutVars>
      </dgm:prSet>
      <dgm:spPr/>
    </dgm:pt>
    <dgm:pt modelId="{BF14B751-D2DC-4E27-B3D7-4B322B4F1B22}" type="pres">
      <dgm:prSet presAssocID="{D8BCAF79-BC31-497F-8F7E-E51F7FBD3D61}" presName="thickLine" presStyleLbl="alignNode1" presStyleIdx="0" presStyleCnt="3"/>
      <dgm:spPr/>
    </dgm:pt>
    <dgm:pt modelId="{C0A4AAE9-068B-486C-ADDB-E99D74A283DE}" type="pres">
      <dgm:prSet presAssocID="{D8BCAF79-BC31-497F-8F7E-E51F7FBD3D61}" presName="horz1" presStyleCnt="0"/>
      <dgm:spPr/>
    </dgm:pt>
    <dgm:pt modelId="{5F437EAC-C55F-4E83-B266-E74DDFAF4929}" type="pres">
      <dgm:prSet presAssocID="{D8BCAF79-BC31-497F-8F7E-E51F7FBD3D61}" presName="tx1" presStyleLbl="revTx" presStyleIdx="0" presStyleCnt="3"/>
      <dgm:spPr/>
    </dgm:pt>
    <dgm:pt modelId="{1E49E30F-FAD9-4CEF-BA5E-F8A9DA692211}" type="pres">
      <dgm:prSet presAssocID="{D8BCAF79-BC31-497F-8F7E-E51F7FBD3D61}" presName="vert1" presStyleCnt="0"/>
      <dgm:spPr/>
    </dgm:pt>
    <dgm:pt modelId="{5BA4B302-9DC2-449F-8F20-6A6268643B83}" type="pres">
      <dgm:prSet presAssocID="{08CEA501-397F-4E9B-A6B5-A2E3E595F819}" presName="thickLine" presStyleLbl="alignNode1" presStyleIdx="1" presStyleCnt="3"/>
      <dgm:spPr/>
    </dgm:pt>
    <dgm:pt modelId="{6AD5DF23-9261-43C1-B2C1-A702876718B2}" type="pres">
      <dgm:prSet presAssocID="{08CEA501-397F-4E9B-A6B5-A2E3E595F819}" presName="horz1" presStyleCnt="0"/>
      <dgm:spPr/>
    </dgm:pt>
    <dgm:pt modelId="{DC6B8CB9-DA77-46B9-B8D5-3D0CD2EAA036}" type="pres">
      <dgm:prSet presAssocID="{08CEA501-397F-4E9B-A6B5-A2E3E595F819}" presName="tx1" presStyleLbl="revTx" presStyleIdx="1" presStyleCnt="3"/>
      <dgm:spPr/>
    </dgm:pt>
    <dgm:pt modelId="{929E13A7-50E8-4484-AACB-0B9ACE791F97}" type="pres">
      <dgm:prSet presAssocID="{08CEA501-397F-4E9B-A6B5-A2E3E595F819}" presName="vert1" presStyleCnt="0"/>
      <dgm:spPr/>
    </dgm:pt>
    <dgm:pt modelId="{64C5250A-E1C6-4C3E-91B6-8F0B2F99FE43}" type="pres">
      <dgm:prSet presAssocID="{CDE4A533-A598-4353-82B3-D6875DB2C018}" presName="thickLine" presStyleLbl="alignNode1" presStyleIdx="2" presStyleCnt="3"/>
      <dgm:spPr/>
    </dgm:pt>
    <dgm:pt modelId="{4B02B50A-03D2-448C-A808-47B1581AD632}" type="pres">
      <dgm:prSet presAssocID="{CDE4A533-A598-4353-82B3-D6875DB2C018}" presName="horz1" presStyleCnt="0"/>
      <dgm:spPr/>
    </dgm:pt>
    <dgm:pt modelId="{948C4DDE-D6F5-46C2-BDD5-3E65907E3ABC}" type="pres">
      <dgm:prSet presAssocID="{CDE4A533-A598-4353-82B3-D6875DB2C018}" presName="tx1" presStyleLbl="revTx" presStyleIdx="2" presStyleCnt="3"/>
      <dgm:spPr/>
    </dgm:pt>
    <dgm:pt modelId="{7FEE79BC-6873-4B0E-B3EF-EF45222D7A03}" type="pres">
      <dgm:prSet presAssocID="{CDE4A533-A598-4353-82B3-D6875DB2C018}" presName="vert1" presStyleCnt="0"/>
      <dgm:spPr/>
    </dgm:pt>
  </dgm:ptLst>
  <dgm:cxnLst>
    <dgm:cxn modelId="{06F8730E-EDF8-43D7-AEB6-E73F69F7AB4E}" type="presOf" srcId="{62B7D745-ECC3-4DA9-A7AB-543CEC8A5011}" destId="{DCEB8C30-D335-440A-873F-CD18E2E3C20B}" srcOrd="0" destOrd="0" presId="urn:microsoft.com/office/officeart/2008/layout/LinedList"/>
    <dgm:cxn modelId="{A2CA5B27-C37C-496C-922F-B3F00EDFBFF7}" type="presOf" srcId="{CDE4A533-A598-4353-82B3-D6875DB2C018}" destId="{948C4DDE-D6F5-46C2-BDD5-3E65907E3ABC}" srcOrd="0" destOrd="0" presId="urn:microsoft.com/office/officeart/2008/layout/LinedList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A00601E2-D904-44AA-9E9E-18A937495D49}" type="presOf" srcId="{D8BCAF79-BC31-497F-8F7E-E51F7FBD3D61}" destId="{5F437EAC-C55F-4E83-B266-E74DDFAF4929}" srcOrd="0" destOrd="0" presId="urn:microsoft.com/office/officeart/2008/layout/LinedList"/>
    <dgm:cxn modelId="{61FDA9F2-67EE-49BD-B63E-FF010E75494E}" type="presOf" srcId="{08CEA501-397F-4E9B-A6B5-A2E3E595F819}" destId="{DC6B8CB9-DA77-46B9-B8D5-3D0CD2EAA036}" srcOrd="0" destOrd="0" presId="urn:microsoft.com/office/officeart/2008/layout/LinedList"/>
    <dgm:cxn modelId="{9278D860-6E3F-43A7-8122-1CDA441F9075}" type="presParOf" srcId="{DCEB8C30-D335-440A-873F-CD18E2E3C20B}" destId="{BF14B751-D2DC-4E27-B3D7-4B322B4F1B22}" srcOrd="0" destOrd="0" presId="urn:microsoft.com/office/officeart/2008/layout/LinedList"/>
    <dgm:cxn modelId="{8F109720-B278-42B0-83BC-0E0D171AA08B}" type="presParOf" srcId="{DCEB8C30-D335-440A-873F-CD18E2E3C20B}" destId="{C0A4AAE9-068B-486C-ADDB-E99D74A283DE}" srcOrd="1" destOrd="0" presId="urn:microsoft.com/office/officeart/2008/layout/LinedList"/>
    <dgm:cxn modelId="{713A765A-5A80-4992-B52D-21E1BEB4CAC8}" type="presParOf" srcId="{C0A4AAE9-068B-486C-ADDB-E99D74A283DE}" destId="{5F437EAC-C55F-4E83-B266-E74DDFAF4929}" srcOrd="0" destOrd="0" presId="urn:microsoft.com/office/officeart/2008/layout/LinedList"/>
    <dgm:cxn modelId="{5B671F69-F993-4F77-8D6A-21C7257A8F42}" type="presParOf" srcId="{C0A4AAE9-068B-486C-ADDB-E99D74A283DE}" destId="{1E49E30F-FAD9-4CEF-BA5E-F8A9DA692211}" srcOrd="1" destOrd="0" presId="urn:microsoft.com/office/officeart/2008/layout/LinedList"/>
    <dgm:cxn modelId="{513C4E33-3F32-4DE0-8D53-A09D8210E716}" type="presParOf" srcId="{DCEB8C30-D335-440A-873F-CD18E2E3C20B}" destId="{5BA4B302-9DC2-449F-8F20-6A6268643B83}" srcOrd="2" destOrd="0" presId="urn:microsoft.com/office/officeart/2008/layout/LinedList"/>
    <dgm:cxn modelId="{4EE00E57-5E1B-46F1-B5B8-EADE554644A7}" type="presParOf" srcId="{DCEB8C30-D335-440A-873F-CD18E2E3C20B}" destId="{6AD5DF23-9261-43C1-B2C1-A702876718B2}" srcOrd="3" destOrd="0" presId="urn:microsoft.com/office/officeart/2008/layout/LinedList"/>
    <dgm:cxn modelId="{CEEB82C1-1843-4DA3-81EC-C40A092A45C7}" type="presParOf" srcId="{6AD5DF23-9261-43C1-B2C1-A702876718B2}" destId="{DC6B8CB9-DA77-46B9-B8D5-3D0CD2EAA036}" srcOrd="0" destOrd="0" presId="urn:microsoft.com/office/officeart/2008/layout/LinedList"/>
    <dgm:cxn modelId="{2D0BB02D-B0AB-454F-BBE4-DF8F023F532C}" type="presParOf" srcId="{6AD5DF23-9261-43C1-B2C1-A702876718B2}" destId="{929E13A7-50E8-4484-AACB-0B9ACE791F97}" srcOrd="1" destOrd="0" presId="urn:microsoft.com/office/officeart/2008/layout/LinedList"/>
    <dgm:cxn modelId="{2C90E05A-BC88-4ABD-B381-EE6089CDEED3}" type="presParOf" srcId="{DCEB8C30-D335-440A-873F-CD18E2E3C20B}" destId="{64C5250A-E1C6-4C3E-91B6-8F0B2F99FE43}" srcOrd="4" destOrd="0" presId="urn:microsoft.com/office/officeart/2008/layout/LinedList"/>
    <dgm:cxn modelId="{8D545837-2144-4965-AFB0-85FF5B58E5F0}" type="presParOf" srcId="{DCEB8C30-D335-440A-873F-CD18E2E3C20B}" destId="{4B02B50A-03D2-448C-A808-47B1581AD632}" srcOrd="5" destOrd="0" presId="urn:microsoft.com/office/officeart/2008/layout/LinedList"/>
    <dgm:cxn modelId="{CAA7681C-95D0-4BFF-9DDB-BBDB64ED2CA9}" type="presParOf" srcId="{4B02B50A-03D2-448C-A808-47B1581AD632}" destId="{948C4DDE-D6F5-46C2-BDD5-3E65907E3ABC}" srcOrd="0" destOrd="0" presId="urn:microsoft.com/office/officeart/2008/layout/LinedList"/>
    <dgm:cxn modelId="{02C78A92-36AA-4129-A698-009240F8A194}" type="presParOf" srcId="{4B02B50A-03D2-448C-A808-47B1581AD632}" destId="{7FEE79BC-6873-4B0E-B3EF-EF45222D7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3786E10-64C8-44A5-BDE9-6FBE5867C1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/>
            <a:t>Classification </a:t>
          </a:r>
        </a:p>
        <a:p>
          <a:pPr>
            <a:lnSpc>
              <a:spcPct val="100000"/>
            </a:lnSpc>
          </a:pPr>
          <a:r>
            <a:rPr lang="en-US" sz="2400" b="0" i="0" dirty="0"/>
            <a:t>(Decision Tree Approach)</a:t>
          </a:r>
          <a:endParaRPr lang="en-US" sz="2400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2D380B27-8F75-4F9F-B236-5CBDF35F5F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Clustering Analysis</a:t>
          </a:r>
        </a:p>
      </dgm:t>
    </dgm:pt>
    <dgm:pt modelId="{5452A61B-7269-4063-92BC-D4E26EDA30EE}" type="parTrans" cxnId="{D2FB9D1C-05A2-484F-B862-9D05F6F77E98}">
      <dgm:prSet/>
      <dgm:spPr/>
      <dgm:t>
        <a:bodyPr/>
        <a:lstStyle/>
        <a:p>
          <a:endParaRPr lang="en-US"/>
        </a:p>
      </dgm:t>
    </dgm:pt>
    <dgm:pt modelId="{881072D9-58F0-4760-A8DF-CF6FE6564CCF}" type="sibTrans" cxnId="{D2FB9D1C-05A2-484F-B862-9D05F6F77E98}">
      <dgm:prSet/>
      <dgm:spPr/>
      <dgm:t>
        <a:bodyPr/>
        <a:lstStyle/>
        <a:p>
          <a:endParaRPr lang="en-US"/>
        </a:p>
      </dgm:t>
    </dgm:pt>
    <dgm:pt modelId="{6004E1D0-EE1A-4054-AF0B-EE4A98A032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Association Rule Learning</a:t>
          </a:r>
        </a:p>
      </dgm:t>
    </dgm:pt>
    <dgm:pt modelId="{696DD6EF-3BC0-49C5-9014-ECCD4973FFAC}" type="parTrans" cxnId="{7CCAE9FE-34D5-4C91-8A55-A298E5E52923}">
      <dgm:prSet/>
      <dgm:spPr/>
      <dgm:t>
        <a:bodyPr/>
        <a:lstStyle/>
        <a:p>
          <a:endParaRPr lang="en-US"/>
        </a:p>
      </dgm:t>
    </dgm:pt>
    <dgm:pt modelId="{76A4C11F-2F27-4230-BCF5-3536681AED61}" type="sibTrans" cxnId="{7CCAE9FE-34D5-4C91-8A55-A298E5E52923}">
      <dgm:prSet/>
      <dgm:spPr/>
      <dgm:t>
        <a:bodyPr/>
        <a:lstStyle/>
        <a:p>
          <a:endParaRPr lang="en-US"/>
        </a:p>
      </dgm:t>
    </dgm:pt>
    <dgm:pt modelId="{F6DE5852-E3E1-4C33-98DE-51B3CD6412AC}" type="pres">
      <dgm:prSet presAssocID="{1CC99715-F6F4-4EDB-9D3D-E0E9CD826C32}" presName="root" presStyleCnt="0">
        <dgm:presLayoutVars>
          <dgm:dir/>
          <dgm:resizeHandles val="exact"/>
        </dgm:presLayoutVars>
      </dgm:prSet>
      <dgm:spPr/>
    </dgm:pt>
    <dgm:pt modelId="{68A730A9-33DE-49AF-A522-FFE21D7171E5}" type="pres">
      <dgm:prSet presAssocID="{F3786E10-64C8-44A5-BDE9-6FBE5867C19C}" presName="compNode" presStyleCnt="0"/>
      <dgm:spPr/>
    </dgm:pt>
    <dgm:pt modelId="{0F11D0AD-4E2D-4E6F-8E65-2E0B05F7F3F4}" type="pres">
      <dgm:prSet presAssocID="{F3786E10-64C8-44A5-BDE9-6FBE5867C1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60EA31B-DFAC-461D-A9E5-39DA3FC351D9}" type="pres">
      <dgm:prSet presAssocID="{F3786E10-64C8-44A5-BDE9-6FBE5867C19C}" presName="spaceRect" presStyleCnt="0"/>
      <dgm:spPr/>
    </dgm:pt>
    <dgm:pt modelId="{F6B01A71-E11D-4550-80EE-624B34B987B7}" type="pres">
      <dgm:prSet presAssocID="{F3786E10-64C8-44A5-BDE9-6FBE5867C19C}" presName="textRect" presStyleLbl="revTx" presStyleIdx="0" presStyleCnt="3" custScaleX="110332">
        <dgm:presLayoutVars>
          <dgm:chMax val="1"/>
          <dgm:chPref val="1"/>
        </dgm:presLayoutVars>
      </dgm:prSet>
      <dgm:spPr/>
    </dgm:pt>
    <dgm:pt modelId="{8FAD5A80-337D-44C6-8AF3-F47E97FA4967}" type="pres">
      <dgm:prSet presAssocID="{133BFAC7-78EC-4D2C-A400-042C25333615}" presName="sibTrans" presStyleCnt="0"/>
      <dgm:spPr/>
    </dgm:pt>
    <dgm:pt modelId="{46815F96-2643-4E09-AA6E-B991A183714E}" type="pres">
      <dgm:prSet presAssocID="{2D380B27-8F75-4F9F-B236-5CBDF35F5FBF}" presName="compNode" presStyleCnt="0"/>
      <dgm:spPr/>
    </dgm:pt>
    <dgm:pt modelId="{687A6B8F-93DB-463B-BD6A-4B5AC4975566}" type="pres">
      <dgm:prSet presAssocID="{2D380B27-8F75-4F9F-B236-5CBDF35F5F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58E92B14-C267-4B47-9529-A5BF0D90D373}" type="pres">
      <dgm:prSet presAssocID="{2D380B27-8F75-4F9F-B236-5CBDF35F5FBF}" presName="spaceRect" presStyleCnt="0"/>
      <dgm:spPr/>
    </dgm:pt>
    <dgm:pt modelId="{8AAEB78D-4C17-4E41-8AFD-91828B10D5CC}" type="pres">
      <dgm:prSet presAssocID="{2D380B27-8F75-4F9F-B236-5CBDF35F5FBF}" presName="textRect" presStyleLbl="revTx" presStyleIdx="1" presStyleCnt="3">
        <dgm:presLayoutVars>
          <dgm:chMax val="1"/>
          <dgm:chPref val="1"/>
        </dgm:presLayoutVars>
      </dgm:prSet>
      <dgm:spPr/>
    </dgm:pt>
    <dgm:pt modelId="{567F60B4-C218-4B77-BB8A-8B71137C93B9}" type="pres">
      <dgm:prSet presAssocID="{881072D9-58F0-4760-A8DF-CF6FE6564CCF}" presName="sibTrans" presStyleCnt="0"/>
      <dgm:spPr/>
    </dgm:pt>
    <dgm:pt modelId="{7943D5D9-BAFC-43B3-B4C6-A893EF5988F3}" type="pres">
      <dgm:prSet presAssocID="{6004E1D0-EE1A-4054-AF0B-EE4A98A032F2}" presName="compNode" presStyleCnt="0"/>
      <dgm:spPr/>
    </dgm:pt>
    <dgm:pt modelId="{185D53B7-5E69-449A-9E68-39FD93EC5C23}" type="pres">
      <dgm:prSet presAssocID="{6004E1D0-EE1A-4054-AF0B-EE4A98A032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7D172CD2-4978-4417-94A2-47476A81A3B5}" type="pres">
      <dgm:prSet presAssocID="{6004E1D0-EE1A-4054-AF0B-EE4A98A032F2}" presName="spaceRect" presStyleCnt="0"/>
      <dgm:spPr/>
    </dgm:pt>
    <dgm:pt modelId="{B10BE4C9-80DD-4189-8980-BD503E538A82}" type="pres">
      <dgm:prSet presAssocID="{6004E1D0-EE1A-4054-AF0B-EE4A98A032F2}" presName="textRect" presStyleLbl="revTx" presStyleIdx="2" presStyleCnt="3" custScaleX="110975">
        <dgm:presLayoutVars>
          <dgm:chMax val="1"/>
          <dgm:chPref val="1"/>
        </dgm:presLayoutVars>
      </dgm:prSet>
      <dgm:spPr/>
    </dgm:pt>
  </dgm:ptLst>
  <dgm:cxnLst>
    <dgm:cxn modelId="{7461A415-DAEE-4C94-8DFE-B5914A8AB706}" type="presOf" srcId="{1CC99715-F6F4-4EDB-9D3D-E0E9CD826C32}" destId="{F6DE5852-E3E1-4C33-98DE-51B3CD6412AC}" srcOrd="0" destOrd="0" presId="urn:microsoft.com/office/officeart/2018/2/layout/IconLabelList"/>
    <dgm:cxn modelId="{D2FB9D1C-05A2-484F-B862-9D05F6F77E98}" srcId="{1CC99715-F6F4-4EDB-9D3D-E0E9CD826C32}" destId="{2D380B27-8F75-4F9F-B236-5CBDF35F5FBF}" srcOrd="1" destOrd="0" parTransId="{5452A61B-7269-4063-92BC-D4E26EDA30EE}" sibTransId="{881072D9-58F0-4760-A8DF-CF6FE6564CCF}"/>
    <dgm:cxn modelId="{CA480969-FDE5-48D6-90AB-16C87E7CC6D3}" type="presOf" srcId="{2D380B27-8F75-4F9F-B236-5CBDF35F5FBF}" destId="{8AAEB78D-4C17-4E41-8AFD-91828B10D5CC}" srcOrd="0" destOrd="0" presId="urn:microsoft.com/office/officeart/2018/2/layout/IconLabelList"/>
    <dgm:cxn modelId="{0B5FFD82-1D2F-422D-BC85-68F686E87696}" type="presOf" srcId="{F3786E10-64C8-44A5-BDE9-6FBE5867C19C}" destId="{F6B01A71-E11D-4550-80EE-624B34B987B7}" srcOrd="0" destOrd="0" presId="urn:microsoft.com/office/officeart/2018/2/layout/IconLabelList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4F219AC9-F878-48A5-8808-FB00A8EF2E02}" type="presOf" srcId="{6004E1D0-EE1A-4054-AF0B-EE4A98A032F2}" destId="{B10BE4C9-80DD-4189-8980-BD503E538A82}" srcOrd="0" destOrd="0" presId="urn:microsoft.com/office/officeart/2018/2/layout/IconLabelList"/>
    <dgm:cxn modelId="{7CCAE9FE-34D5-4C91-8A55-A298E5E52923}" srcId="{1CC99715-F6F4-4EDB-9D3D-E0E9CD826C32}" destId="{6004E1D0-EE1A-4054-AF0B-EE4A98A032F2}" srcOrd="2" destOrd="0" parTransId="{696DD6EF-3BC0-49C5-9014-ECCD4973FFAC}" sibTransId="{76A4C11F-2F27-4230-BCF5-3536681AED61}"/>
    <dgm:cxn modelId="{0E3F46BB-072A-4604-A373-E154C46B237E}" type="presParOf" srcId="{F6DE5852-E3E1-4C33-98DE-51B3CD6412AC}" destId="{68A730A9-33DE-49AF-A522-FFE21D7171E5}" srcOrd="0" destOrd="0" presId="urn:microsoft.com/office/officeart/2018/2/layout/IconLabelList"/>
    <dgm:cxn modelId="{9967ED1C-AA54-401A-A881-17B014065CB2}" type="presParOf" srcId="{68A730A9-33DE-49AF-A522-FFE21D7171E5}" destId="{0F11D0AD-4E2D-4E6F-8E65-2E0B05F7F3F4}" srcOrd="0" destOrd="0" presId="urn:microsoft.com/office/officeart/2018/2/layout/IconLabelList"/>
    <dgm:cxn modelId="{4B8D7037-D35B-41AC-BA5D-D559EF6E7AEF}" type="presParOf" srcId="{68A730A9-33DE-49AF-A522-FFE21D7171E5}" destId="{260EA31B-DFAC-461D-A9E5-39DA3FC351D9}" srcOrd="1" destOrd="0" presId="urn:microsoft.com/office/officeart/2018/2/layout/IconLabelList"/>
    <dgm:cxn modelId="{67235BC0-3DCC-479D-A3B0-925CFAB04F96}" type="presParOf" srcId="{68A730A9-33DE-49AF-A522-FFE21D7171E5}" destId="{F6B01A71-E11D-4550-80EE-624B34B987B7}" srcOrd="2" destOrd="0" presId="urn:microsoft.com/office/officeart/2018/2/layout/IconLabelList"/>
    <dgm:cxn modelId="{3BFE2711-682E-4B3C-9316-13AF66946D81}" type="presParOf" srcId="{F6DE5852-E3E1-4C33-98DE-51B3CD6412AC}" destId="{8FAD5A80-337D-44C6-8AF3-F47E97FA4967}" srcOrd="1" destOrd="0" presId="urn:microsoft.com/office/officeart/2018/2/layout/IconLabelList"/>
    <dgm:cxn modelId="{D6BC38C6-50F7-4EC7-B899-F6EF3C34BCBD}" type="presParOf" srcId="{F6DE5852-E3E1-4C33-98DE-51B3CD6412AC}" destId="{46815F96-2643-4E09-AA6E-B991A183714E}" srcOrd="2" destOrd="0" presId="urn:microsoft.com/office/officeart/2018/2/layout/IconLabelList"/>
    <dgm:cxn modelId="{F76007E4-00F6-4C06-9C85-17CB981D2355}" type="presParOf" srcId="{46815F96-2643-4E09-AA6E-B991A183714E}" destId="{687A6B8F-93DB-463B-BD6A-4B5AC4975566}" srcOrd="0" destOrd="0" presId="urn:microsoft.com/office/officeart/2018/2/layout/IconLabelList"/>
    <dgm:cxn modelId="{7E529EF2-2092-4681-AB03-10F2E32B7E3E}" type="presParOf" srcId="{46815F96-2643-4E09-AA6E-B991A183714E}" destId="{58E92B14-C267-4B47-9529-A5BF0D90D373}" srcOrd="1" destOrd="0" presId="urn:microsoft.com/office/officeart/2018/2/layout/IconLabelList"/>
    <dgm:cxn modelId="{507150D2-57E2-4D68-86C9-641E774F6849}" type="presParOf" srcId="{46815F96-2643-4E09-AA6E-B991A183714E}" destId="{8AAEB78D-4C17-4E41-8AFD-91828B10D5CC}" srcOrd="2" destOrd="0" presId="urn:microsoft.com/office/officeart/2018/2/layout/IconLabelList"/>
    <dgm:cxn modelId="{12E7D484-A3EB-41FC-A5DA-52EEA818D52C}" type="presParOf" srcId="{F6DE5852-E3E1-4C33-98DE-51B3CD6412AC}" destId="{567F60B4-C218-4B77-BB8A-8B71137C93B9}" srcOrd="3" destOrd="0" presId="urn:microsoft.com/office/officeart/2018/2/layout/IconLabelList"/>
    <dgm:cxn modelId="{95CA12BE-0AB1-44FA-AAD6-0FF700E057FD}" type="presParOf" srcId="{F6DE5852-E3E1-4C33-98DE-51B3CD6412AC}" destId="{7943D5D9-BAFC-43B3-B4C6-A893EF5988F3}" srcOrd="4" destOrd="0" presId="urn:microsoft.com/office/officeart/2018/2/layout/IconLabelList"/>
    <dgm:cxn modelId="{B8B2E913-3413-4A28-8450-D9DF9F139F54}" type="presParOf" srcId="{7943D5D9-BAFC-43B3-B4C6-A893EF5988F3}" destId="{185D53B7-5E69-449A-9E68-39FD93EC5C23}" srcOrd="0" destOrd="0" presId="urn:microsoft.com/office/officeart/2018/2/layout/IconLabelList"/>
    <dgm:cxn modelId="{0468B5B4-C6C0-44DC-98BC-2F39DA2F08DA}" type="presParOf" srcId="{7943D5D9-BAFC-43B3-B4C6-A893EF5988F3}" destId="{7D172CD2-4978-4417-94A2-47476A81A3B5}" srcOrd="1" destOrd="0" presId="urn:microsoft.com/office/officeart/2018/2/layout/IconLabelList"/>
    <dgm:cxn modelId="{F60D7E86-C803-483C-9C32-02D25697E906}" type="presParOf" srcId="{7943D5D9-BAFC-43B3-B4C6-A893EF5988F3}" destId="{B10BE4C9-80DD-4189-8980-BD503E538A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dirty="0"/>
            <a:t>Used to classify data </a:t>
          </a:r>
          <a:br>
            <a:rPr lang="en-US" dirty="0"/>
          </a:br>
          <a:r>
            <a:rPr lang="en-US" dirty="0"/>
            <a:t>according to a </a:t>
          </a:r>
          <a:br>
            <a:rPr lang="en-US" dirty="0"/>
          </a:br>
          <a:r>
            <a:rPr lang="en-US" dirty="0"/>
            <a:t>pre-defined outcome</a:t>
          </a:r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dirty="0"/>
            <a:t>Based on characteristics </a:t>
          </a:r>
          <a:br>
            <a:rPr lang="en-US" dirty="0"/>
          </a:br>
          <a:r>
            <a:rPr lang="en-US" dirty="0"/>
            <a:t>of that data </a:t>
          </a:r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dirty="0"/>
            <a:t>Uses</a:t>
          </a:r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/>
            <a:t>Predict whether a customer should receive a loan</a:t>
          </a:r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dirty="0"/>
            <a:t>Flag a credit card charge as legitimate</a:t>
          </a:r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/>
            <a:t>Determine whether an investment will pay off</a:t>
          </a:r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ED18B5E8-64BE-4775-89B5-5B9FB58F7DCA}" type="pres">
      <dgm:prSet presAssocID="{3C440A76-DFCE-440D-953C-E607A195BB90}" presName="vert0" presStyleCnt="0">
        <dgm:presLayoutVars>
          <dgm:dir/>
          <dgm:animOne val="branch"/>
          <dgm:animLvl val="lvl"/>
        </dgm:presLayoutVars>
      </dgm:prSet>
      <dgm:spPr/>
    </dgm:pt>
    <dgm:pt modelId="{51976007-EF14-4E1F-A89D-53704ACFC280}" type="pres">
      <dgm:prSet presAssocID="{E3D5A129-AA1F-417E-8782-4A8D80BD5DF4}" presName="thickLine" presStyleLbl="alignNode1" presStyleIdx="0" presStyleCnt="1"/>
      <dgm:spPr/>
    </dgm:pt>
    <dgm:pt modelId="{54F2604A-59C3-4C59-9A75-82A06F517E77}" type="pres">
      <dgm:prSet presAssocID="{E3D5A129-AA1F-417E-8782-4A8D80BD5DF4}" presName="horz1" presStyleCnt="0"/>
      <dgm:spPr/>
    </dgm:pt>
    <dgm:pt modelId="{0C4F7BD6-E385-4B63-98B4-0266873E9A51}" type="pres">
      <dgm:prSet presAssocID="{E3D5A129-AA1F-417E-8782-4A8D80BD5DF4}" presName="tx1" presStyleLbl="revTx" presStyleIdx="0" presStyleCnt="4"/>
      <dgm:spPr/>
    </dgm:pt>
    <dgm:pt modelId="{A57D7022-A4C3-4B19-9447-F6C2F90E76F9}" type="pres">
      <dgm:prSet presAssocID="{E3D5A129-AA1F-417E-8782-4A8D80BD5DF4}" presName="vert1" presStyleCnt="0"/>
      <dgm:spPr/>
    </dgm:pt>
    <dgm:pt modelId="{A012DFEA-FFD3-4CA3-AB24-AF178E62D60A}" type="pres">
      <dgm:prSet presAssocID="{5EEEDD5E-3B97-4467-BE18-E3B9E6EA65AF}" presName="vertSpace2a" presStyleCnt="0"/>
      <dgm:spPr/>
    </dgm:pt>
    <dgm:pt modelId="{17A20892-AB92-4989-BA12-3326F2910A59}" type="pres">
      <dgm:prSet presAssocID="{5EEEDD5E-3B97-4467-BE18-E3B9E6EA65AF}" presName="horz2" presStyleCnt="0"/>
      <dgm:spPr/>
    </dgm:pt>
    <dgm:pt modelId="{AC59D7C7-56A7-4C79-A4F4-14C6359AE87F}" type="pres">
      <dgm:prSet presAssocID="{5EEEDD5E-3B97-4467-BE18-E3B9E6EA65AF}" presName="horzSpace2" presStyleCnt="0"/>
      <dgm:spPr/>
    </dgm:pt>
    <dgm:pt modelId="{FB383316-7AF6-418F-8F05-8CDC30C4EB0D}" type="pres">
      <dgm:prSet presAssocID="{5EEEDD5E-3B97-4467-BE18-E3B9E6EA65AF}" presName="tx2" presStyleLbl="revTx" presStyleIdx="1" presStyleCnt="4"/>
      <dgm:spPr/>
    </dgm:pt>
    <dgm:pt modelId="{659ECE2B-F4C1-4E62-8AF4-46578B87F853}" type="pres">
      <dgm:prSet presAssocID="{5EEEDD5E-3B97-4467-BE18-E3B9E6EA65AF}" presName="vert2" presStyleCnt="0"/>
      <dgm:spPr/>
    </dgm:pt>
    <dgm:pt modelId="{54E9289A-DE5D-4AD3-8F7E-B0015E2080F7}" type="pres">
      <dgm:prSet presAssocID="{5EEEDD5E-3B97-4467-BE18-E3B9E6EA65AF}" presName="thinLine2b" presStyleLbl="callout" presStyleIdx="0" presStyleCnt="3"/>
      <dgm:spPr/>
    </dgm:pt>
    <dgm:pt modelId="{CFA1F11C-31DF-4E70-86F6-51472DA8CFB6}" type="pres">
      <dgm:prSet presAssocID="{5EEEDD5E-3B97-4467-BE18-E3B9E6EA65AF}" presName="vertSpace2b" presStyleCnt="0"/>
      <dgm:spPr/>
    </dgm:pt>
    <dgm:pt modelId="{9342F894-75D0-463F-BC4D-B86BAF3918A9}" type="pres">
      <dgm:prSet presAssocID="{9BAFB78B-B7C8-4A21-B117-8116DF41AC49}" presName="horz2" presStyleCnt="0"/>
      <dgm:spPr/>
    </dgm:pt>
    <dgm:pt modelId="{73D376AA-FC57-4C00-9E61-0A540236249D}" type="pres">
      <dgm:prSet presAssocID="{9BAFB78B-B7C8-4A21-B117-8116DF41AC49}" presName="horzSpace2" presStyleCnt="0"/>
      <dgm:spPr/>
    </dgm:pt>
    <dgm:pt modelId="{038C8549-A5B7-4462-873C-4F827136BBEE}" type="pres">
      <dgm:prSet presAssocID="{9BAFB78B-B7C8-4A21-B117-8116DF41AC49}" presName="tx2" presStyleLbl="revTx" presStyleIdx="2" presStyleCnt="4"/>
      <dgm:spPr/>
    </dgm:pt>
    <dgm:pt modelId="{25F08356-F372-4733-B9FA-7AF44BD9E167}" type="pres">
      <dgm:prSet presAssocID="{9BAFB78B-B7C8-4A21-B117-8116DF41AC49}" presName="vert2" presStyleCnt="0"/>
      <dgm:spPr/>
    </dgm:pt>
    <dgm:pt modelId="{2034208B-64EB-4A01-B95F-68C92754DA03}" type="pres">
      <dgm:prSet presAssocID="{9BAFB78B-B7C8-4A21-B117-8116DF41AC49}" presName="thinLine2b" presStyleLbl="callout" presStyleIdx="1" presStyleCnt="3"/>
      <dgm:spPr/>
    </dgm:pt>
    <dgm:pt modelId="{25C150F6-3E8B-4836-B871-26C425D502F6}" type="pres">
      <dgm:prSet presAssocID="{9BAFB78B-B7C8-4A21-B117-8116DF41AC49}" presName="vertSpace2b" presStyleCnt="0"/>
      <dgm:spPr/>
    </dgm:pt>
    <dgm:pt modelId="{5C7A4CDF-9772-4887-90F3-213DEE0118F1}" type="pres">
      <dgm:prSet presAssocID="{5B78EAEF-1087-4F49-AB5F-40689730CB65}" presName="horz2" presStyleCnt="0"/>
      <dgm:spPr/>
    </dgm:pt>
    <dgm:pt modelId="{7381B808-61DC-4F36-99F2-54864358A8C7}" type="pres">
      <dgm:prSet presAssocID="{5B78EAEF-1087-4F49-AB5F-40689730CB65}" presName="horzSpace2" presStyleCnt="0"/>
      <dgm:spPr/>
    </dgm:pt>
    <dgm:pt modelId="{86221073-192B-4405-A54B-7AA7A2E29094}" type="pres">
      <dgm:prSet presAssocID="{5B78EAEF-1087-4F49-AB5F-40689730CB65}" presName="tx2" presStyleLbl="revTx" presStyleIdx="3" presStyleCnt="4"/>
      <dgm:spPr/>
    </dgm:pt>
    <dgm:pt modelId="{381D4E82-1239-4853-941F-1963F8E93984}" type="pres">
      <dgm:prSet presAssocID="{5B78EAEF-1087-4F49-AB5F-40689730CB65}" presName="vert2" presStyleCnt="0"/>
      <dgm:spPr/>
    </dgm:pt>
    <dgm:pt modelId="{C049BC5E-90B7-4CD3-A817-ACB1EEE9438C}" type="pres">
      <dgm:prSet presAssocID="{5B78EAEF-1087-4F49-AB5F-40689730CB65}" presName="thinLine2b" presStyleLbl="callout" presStyleIdx="2" presStyleCnt="3"/>
      <dgm:spPr/>
    </dgm:pt>
    <dgm:pt modelId="{DA60FF80-F1E3-4C73-9A49-98089A9F3CA0}" type="pres">
      <dgm:prSet presAssocID="{5B78EAEF-1087-4F49-AB5F-40689730CB65}" presName="vertSpace2b" presStyleCnt="0"/>
      <dgm:spPr/>
    </dgm:pt>
  </dgm:ptLst>
  <dgm:cxnLst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CA12F91E-31BF-4A76-BC95-F9E348031C9F}" type="presOf" srcId="{E3D5A129-AA1F-417E-8782-4A8D80BD5DF4}" destId="{0C4F7BD6-E385-4B63-98B4-0266873E9A51}" srcOrd="0" destOrd="0" presId="urn:microsoft.com/office/officeart/2008/layout/LinedList"/>
    <dgm:cxn modelId="{2D560A5B-8D6F-48DC-B4D3-4CE0F4175070}" type="presOf" srcId="{3C440A76-DFCE-440D-953C-E607A195BB90}" destId="{ED18B5E8-64BE-4775-89B5-5B9FB58F7DCA}" srcOrd="0" destOrd="0" presId="urn:microsoft.com/office/officeart/2008/layout/LinedList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3B838CA6-5B81-49E1-ACCB-503D1FCE652F}" type="presOf" srcId="{5B78EAEF-1087-4F49-AB5F-40689730CB65}" destId="{86221073-192B-4405-A54B-7AA7A2E29094}" srcOrd="0" destOrd="0" presId="urn:microsoft.com/office/officeart/2008/layout/LinedList"/>
    <dgm:cxn modelId="{436393C0-DE01-46D0-8C3C-7049A097A071}" type="presOf" srcId="{5EEEDD5E-3B97-4467-BE18-E3B9E6EA65AF}" destId="{FB383316-7AF6-418F-8F05-8CDC30C4EB0D}" srcOrd="0" destOrd="0" presId="urn:microsoft.com/office/officeart/2008/layout/LinedList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E58002F1-1889-4FBD-A331-2FFBEF5BB690}" type="presOf" srcId="{9BAFB78B-B7C8-4A21-B117-8116DF41AC49}" destId="{038C8549-A5B7-4462-873C-4F827136BBEE}" srcOrd="0" destOrd="0" presId="urn:microsoft.com/office/officeart/2008/layout/LinedList"/>
    <dgm:cxn modelId="{2BB81A60-5C21-401F-9018-25C148BE9C92}" type="presParOf" srcId="{ED18B5E8-64BE-4775-89B5-5B9FB58F7DCA}" destId="{51976007-EF14-4E1F-A89D-53704ACFC280}" srcOrd="0" destOrd="0" presId="urn:microsoft.com/office/officeart/2008/layout/LinedList"/>
    <dgm:cxn modelId="{40F195C7-B89C-46AB-BB00-541145CD6233}" type="presParOf" srcId="{ED18B5E8-64BE-4775-89B5-5B9FB58F7DCA}" destId="{54F2604A-59C3-4C59-9A75-82A06F517E77}" srcOrd="1" destOrd="0" presId="urn:microsoft.com/office/officeart/2008/layout/LinedList"/>
    <dgm:cxn modelId="{7A2ADB23-8FBD-4926-9C40-19D811F0772D}" type="presParOf" srcId="{54F2604A-59C3-4C59-9A75-82A06F517E77}" destId="{0C4F7BD6-E385-4B63-98B4-0266873E9A51}" srcOrd="0" destOrd="0" presId="urn:microsoft.com/office/officeart/2008/layout/LinedList"/>
    <dgm:cxn modelId="{335A8D0B-CE53-4EC8-A4C5-B849F1D81DD2}" type="presParOf" srcId="{54F2604A-59C3-4C59-9A75-82A06F517E77}" destId="{A57D7022-A4C3-4B19-9447-F6C2F90E76F9}" srcOrd="1" destOrd="0" presId="urn:microsoft.com/office/officeart/2008/layout/LinedList"/>
    <dgm:cxn modelId="{3DD9DF38-0C37-4F0A-9BA5-672FEB9E03BB}" type="presParOf" srcId="{A57D7022-A4C3-4B19-9447-F6C2F90E76F9}" destId="{A012DFEA-FFD3-4CA3-AB24-AF178E62D60A}" srcOrd="0" destOrd="0" presId="urn:microsoft.com/office/officeart/2008/layout/LinedList"/>
    <dgm:cxn modelId="{236338A6-7CA5-44BE-95B9-415637F17823}" type="presParOf" srcId="{A57D7022-A4C3-4B19-9447-F6C2F90E76F9}" destId="{17A20892-AB92-4989-BA12-3326F2910A59}" srcOrd="1" destOrd="0" presId="urn:microsoft.com/office/officeart/2008/layout/LinedList"/>
    <dgm:cxn modelId="{085D7331-164C-4A2B-B629-2F69E8D56154}" type="presParOf" srcId="{17A20892-AB92-4989-BA12-3326F2910A59}" destId="{AC59D7C7-56A7-4C79-A4F4-14C6359AE87F}" srcOrd="0" destOrd="0" presId="urn:microsoft.com/office/officeart/2008/layout/LinedList"/>
    <dgm:cxn modelId="{FE38A00E-6FBE-449A-AD4D-33EE38427B63}" type="presParOf" srcId="{17A20892-AB92-4989-BA12-3326F2910A59}" destId="{FB383316-7AF6-418F-8F05-8CDC30C4EB0D}" srcOrd="1" destOrd="0" presId="urn:microsoft.com/office/officeart/2008/layout/LinedList"/>
    <dgm:cxn modelId="{3D3347E0-62F9-4841-98B2-FA5768EBA883}" type="presParOf" srcId="{17A20892-AB92-4989-BA12-3326F2910A59}" destId="{659ECE2B-F4C1-4E62-8AF4-46578B87F853}" srcOrd="2" destOrd="0" presId="urn:microsoft.com/office/officeart/2008/layout/LinedList"/>
    <dgm:cxn modelId="{FE180175-D54C-49FD-B116-DF1DD3DD1E74}" type="presParOf" srcId="{A57D7022-A4C3-4B19-9447-F6C2F90E76F9}" destId="{54E9289A-DE5D-4AD3-8F7E-B0015E2080F7}" srcOrd="2" destOrd="0" presId="urn:microsoft.com/office/officeart/2008/layout/LinedList"/>
    <dgm:cxn modelId="{EBCEE1F8-2510-4F4D-A1A2-B0B2EF964DA8}" type="presParOf" srcId="{A57D7022-A4C3-4B19-9447-F6C2F90E76F9}" destId="{CFA1F11C-31DF-4E70-86F6-51472DA8CFB6}" srcOrd="3" destOrd="0" presId="urn:microsoft.com/office/officeart/2008/layout/LinedList"/>
    <dgm:cxn modelId="{D3D36DA0-8C09-4A9A-9BA6-E701666529A4}" type="presParOf" srcId="{A57D7022-A4C3-4B19-9447-F6C2F90E76F9}" destId="{9342F894-75D0-463F-BC4D-B86BAF3918A9}" srcOrd="4" destOrd="0" presId="urn:microsoft.com/office/officeart/2008/layout/LinedList"/>
    <dgm:cxn modelId="{E99E40A4-2250-4C6B-8339-14ED89113A58}" type="presParOf" srcId="{9342F894-75D0-463F-BC4D-B86BAF3918A9}" destId="{73D376AA-FC57-4C00-9E61-0A540236249D}" srcOrd="0" destOrd="0" presId="urn:microsoft.com/office/officeart/2008/layout/LinedList"/>
    <dgm:cxn modelId="{057CCC47-D1DE-4DE7-82A9-73D9EA04FB41}" type="presParOf" srcId="{9342F894-75D0-463F-BC4D-B86BAF3918A9}" destId="{038C8549-A5B7-4462-873C-4F827136BBEE}" srcOrd="1" destOrd="0" presId="urn:microsoft.com/office/officeart/2008/layout/LinedList"/>
    <dgm:cxn modelId="{FE63AD62-10A9-4FB1-BB75-86F9F6AD4E86}" type="presParOf" srcId="{9342F894-75D0-463F-BC4D-B86BAF3918A9}" destId="{25F08356-F372-4733-B9FA-7AF44BD9E167}" srcOrd="2" destOrd="0" presId="urn:microsoft.com/office/officeart/2008/layout/LinedList"/>
    <dgm:cxn modelId="{156643FD-45F2-4ACD-8175-ECCBD678088A}" type="presParOf" srcId="{A57D7022-A4C3-4B19-9447-F6C2F90E76F9}" destId="{2034208B-64EB-4A01-B95F-68C92754DA03}" srcOrd="5" destOrd="0" presId="urn:microsoft.com/office/officeart/2008/layout/LinedList"/>
    <dgm:cxn modelId="{81CC35D8-536B-49F0-AE1B-5D457F6F66B4}" type="presParOf" srcId="{A57D7022-A4C3-4B19-9447-F6C2F90E76F9}" destId="{25C150F6-3E8B-4836-B871-26C425D502F6}" srcOrd="6" destOrd="0" presId="urn:microsoft.com/office/officeart/2008/layout/LinedList"/>
    <dgm:cxn modelId="{103603FE-842E-499A-B05E-511242C73728}" type="presParOf" srcId="{A57D7022-A4C3-4B19-9447-F6C2F90E76F9}" destId="{5C7A4CDF-9772-4887-90F3-213DEE0118F1}" srcOrd="7" destOrd="0" presId="urn:microsoft.com/office/officeart/2008/layout/LinedList"/>
    <dgm:cxn modelId="{1AB9C968-50F3-4BA6-BC6F-61D63DA242F4}" type="presParOf" srcId="{5C7A4CDF-9772-4887-90F3-213DEE0118F1}" destId="{7381B808-61DC-4F36-99F2-54864358A8C7}" srcOrd="0" destOrd="0" presId="urn:microsoft.com/office/officeart/2008/layout/LinedList"/>
    <dgm:cxn modelId="{2743F5E9-0C71-47E5-ADCE-ACB9B38C41FE}" type="presParOf" srcId="{5C7A4CDF-9772-4887-90F3-213DEE0118F1}" destId="{86221073-192B-4405-A54B-7AA7A2E29094}" srcOrd="1" destOrd="0" presId="urn:microsoft.com/office/officeart/2008/layout/LinedList"/>
    <dgm:cxn modelId="{EADB40F0-EC5B-4CAD-8137-D480E44D2EA8}" type="presParOf" srcId="{5C7A4CDF-9772-4887-90F3-213DEE0118F1}" destId="{381D4E82-1239-4853-941F-1963F8E93984}" srcOrd="2" destOrd="0" presId="urn:microsoft.com/office/officeart/2008/layout/LinedList"/>
    <dgm:cxn modelId="{846B2408-B078-4E18-B146-DF62F8B73FA6}" type="presParOf" srcId="{A57D7022-A4C3-4B19-9447-F6C2F90E76F9}" destId="{C049BC5E-90B7-4CD3-A817-ACB1EEE9438C}" srcOrd="8" destOrd="0" presId="urn:microsoft.com/office/officeart/2008/layout/LinedList"/>
    <dgm:cxn modelId="{32F06A98-7A6F-4BC1-9379-50246139A45D}" type="presParOf" srcId="{A57D7022-A4C3-4B19-9447-F6C2F90E76F9}" destId="{DA60FF80-F1E3-4C73-9A49-98089A9F3C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dirty="0"/>
            <a:t>Used to determine distinct groups of data</a:t>
          </a:r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/>
            <a:t>Based on data across multiple dimensions</a:t>
          </a:r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 custLinFactY="9138" custLinFactNeighborX="-12034" custLinFactNeighborY="100000">
        <dgm:presLayoutVars>
          <dgm:chMax val="0"/>
          <dgm:bulletEnabled val="1"/>
        </dgm:presLayoutVars>
      </dgm:prSet>
      <dgm:spPr/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dirty="0"/>
            <a:t>Customer segmentation</a:t>
          </a:r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/>
            <a:t>Identifying patient care groups</a:t>
          </a:r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/>
            <a:t>Performance of business sectors</a:t>
          </a:r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16AB5E56-7AF5-4656-8511-0DE8E1995B15}" type="pres">
      <dgm:prSet presAssocID="{7C102266-A3F5-4397-8CD4-C0ACFAFFE1D4}" presName="vert0" presStyleCnt="0">
        <dgm:presLayoutVars>
          <dgm:dir/>
          <dgm:animOne val="branch"/>
          <dgm:animLvl val="lvl"/>
        </dgm:presLayoutVars>
      </dgm:prSet>
      <dgm:spPr/>
    </dgm:pt>
    <dgm:pt modelId="{D2AE07B3-C13F-4E39-81E7-0761F07CFD57}" type="pres">
      <dgm:prSet presAssocID="{DCB43A5D-7463-4E05-92E5-8F3917AC68A8}" presName="thickLine" presStyleLbl="alignNode1" presStyleIdx="0" presStyleCnt="1"/>
      <dgm:spPr/>
    </dgm:pt>
    <dgm:pt modelId="{BC0DE7D5-B855-4719-B9FD-40C2AA2AC2C5}" type="pres">
      <dgm:prSet presAssocID="{DCB43A5D-7463-4E05-92E5-8F3917AC68A8}" presName="horz1" presStyleCnt="0"/>
      <dgm:spPr/>
    </dgm:pt>
    <dgm:pt modelId="{712C99A7-3ED9-40F5-820C-5A367166A1EB}" type="pres">
      <dgm:prSet presAssocID="{DCB43A5D-7463-4E05-92E5-8F3917AC68A8}" presName="tx1" presStyleLbl="revTx" presStyleIdx="0" presStyleCnt="4"/>
      <dgm:spPr/>
    </dgm:pt>
    <dgm:pt modelId="{0A92BEC0-0697-40D4-AE57-FC548E68FAAF}" type="pres">
      <dgm:prSet presAssocID="{DCB43A5D-7463-4E05-92E5-8F3917AC68A8}" presName="vert1" presStyleCnt="0"/>
      <dgm:spPr/>
    </dgm:pt>
    <dgm:pt modelId="{4B239BBC-E445-4556-A64C-92F8299C9B3B}" type="pres">
      <dgm:prSet presAssocID="{0ACE05EE-5907-4893-AC77-0738BA3E5960}" presName="vertSpace2a" presStyleCnt="0"/>
      <dgm:spPr/>
    </dgm:pt>
    <dgm:pt modelId="{69E15EEE-97DB-4FF2-A579-B201404DEE28}" type="pres">
      <dgm:prSet presAssocID="{0ACE05EE-5907-4893-AC77-0738BA3E5960}" presName="horz2" presStyleCnt="0"/>
      <dgm:spPr/>
    </dgm:pt>
    <dgm:pt modelId="{2EEBCA94-2C64-438B-807E-C8134F5BFD9E}" type="pres">
      <dgm:prSet presAssocID="{0ACE05EE-5907-4893-AC77-0738BA3E5960}" presName="horzSpace2" presStyleCnt="0"/>
      <dgm:spPr/>
    </dgm:pt>
    <dgm:pt modelId="{7CEBF3E1-097A-4272-8DA9-ADE9AD6D4F7F}" type="pres">
      <dgm:prSet presAssocID="{0ACE05EE-5907-4893-AC77-0738BA3E5960}" presName="tx2" presStyleLbl="revTx" presStyleIdx="1" presStyleCnt="4"/>
      <dgm:spPr/>
    </dgm:pt>
    <dgm:pt modelId="{67270EE1-5D0E-4A5E-BCCD-F254F8F42AE9}" type="pres">
      <dgm:prSet presAssocID="{0ACE05EE-5907-4893-AC77-0738BA3E5960}" presName="vert2" presStyleCnt="0"/>
      <dgm:spPr/>
    </dgm:pt>
    <dgm:pt modelId="{4E689BC8-14D8-4D00-A7EE-68BCF1F6C6A5}" type="pres">
      <dgm:prSet presAssocID="{0ACE05EE-5907-4893-AC77-0738BA3E5960}" presName="thinLine2b" presStyleLbl="callout" presStyleIdx="0" presStyleCnt="3"/>
      <dgm:spPr/>
    </dgm:pt>
    <dgm:pt modelId="{8780C23C-3C61-4E86-89FD-04D6866A03A5}" type="pres">
      <dgm:prSet presAssocID="{0ACE05EE-5907-4893-AC77-0738BA3E5960}" presName="vertSpace2b" presStyleCnt="0"/>
      <dgm:spPr/>
    </dgm:pt>
    <dgm:pt modelId="{1793416C-C094-4A41-B6D2-6C51198D5C1A}" type="pres">
      <dgm:prSet presAssocID="{74C53DAA-6553-403D-B15F-AC2F53178F41}" presName="horz2" presStyleCnt="0"/>
      <dgm:spPr/>
    </dgm:pt>
    <dgm:pt modelId="{E17BC3A4-A2A1-47B5-A1DC-49FD0C0272D1}" type="pres">
      <dgm:prSet presAssocID="{74C53DAA-6553-403D-B15F-AC2F53178F41}" presName="horzSpace2" presStyleCnt="0"/>
      <dgm:spPr/>
    </dgm:pt>
    <dgm:pt modelId="{CCA28B41-A4C6-4EC0-8176-AC40F1A94C00}" type="pres">
      <dgm:prSet presAssocID="{74C53DAA-6553-403D-B15F-AC2F53178F41}" presName="tx2" presStyleLbl="revTx" presStyleIdx="2" presStyleCnt="4"/>
      <dgm:spPr/>
    </dgm:pt>
    <dgm:pt modelId="{130C798E-F20C-4D0F-83EB-218FD9B5F22A}" type="pres">
      <dgm:prSet presAssocID="{74C53DAA-6553-403D-B15F-AC2F53178F41}" presName="vert2" presStyleCnt="0"/>
      <dgm:spPr/>
    </dgm:pt>
    <dgm:pt modelId="{7A24F64E-8B91-4EAA-A898-201DABCB1A24}" type="pres">
      <dgm:prSet presAssocID="{74C53DAA-6553-403D-B15F-AC2F53178F41}" presName="thinLine2b" presStyleLbl="callout" presStyleIdx="1" presStyleCnt="3"/>
      <dgm:spPr/>
    </dgm:pt>
    <dgm:pt modelId="{D1BF8389-C755-4F68-B2B7-C54B9226F499}" type="pres">
      <dgm:prSet presAssocID="{74C53DAA-6553-403D-B15F-AC2F53178F41}" presName="vertSpace2b" presStyleCnt="0"/>
      <dgm:spPr/>
    </dgm:pt>
    <dgm:pt modelId="{26E6E358-7329-4A63-B668-FE642365538B}" type="pres">
      <dgm:prSet presAssocID="{BF5BB920-AE5A-4225-85BC-45EE17D824B1}" presName="horz2" presStyleCnt="0"/>
      <dgm:spPr/>
    </dgm:pt>
    <dgm:pt modelId="{AD048404-3911-49BB-9B4D-F0107A1680DE}" type="pres">
      <dgm:prSet presAssocID="{BF5BB920-AE5A-4225-85BC-45EE17D824B1}" presName="horzSpace2" presStyleCnt="0"/>
      <dgm:spPr/>
    </dgm:pt>
    <dgm:pt modelId="{E9E0AEF8-80ED-436C-B0E3-5282A9AA515C}" type="pres">
      <dgm:prSet presAssocID="{BF5BB920-AE5A-4225-85BC-45EE17D824B1}" presName="tx2" presStyleLbl="revTx" presStyleIdx="3" presStyleCnt="4"/>
      <dgm:spPr/>
    </dgm:pt>
    <dgm:pt modelId="{DD5B5DD4-0A64-4464-86A3-AC1B2DE94CA1}" type="pres">
      <dgm:prSet presAssocID="{BF5BB920-AE5A-4225-85BC-45EE17D824B1}" presName="vert2" presStyleCnt="0"/>
      <dgm:spPr/>
    </dgm:pt>
    <dgm:pt modelId="{697420F4-7A27-4881-B589-2BEECA965D47}" type="pres">
      <dgm:prSet presAssocID="{BF5BB920-AE5A-4225-85BC-45EE17D824B1}" presName="thinLine2b" presStyleLbl="callout" presStyleIdx="2" presStyleCnt="3"/>
      <dgm:spPr/>
    </dgm:pt>
    <dgm:pt modelId="{1713971F-DDC3-4985-8974-4E7F01AAEA92}" type="pres">
      <dgm:prSet presAssocID="{BF5BB920-AE5A-4225-85BC-45EE17D824B1}" presName="vertSpace2b" presStyleCnt="0"/>
      <dgm:spPr/>
    </dgm:pt>
  </dgm:ptLst>
  <dgm:cxnLst>
    <dgm:cxn modelId="{9431BE07-9288-41B4-87E3-F5400A0D3164}" type="presOf" srcId="{BF5BB920-AE5A-4225-85BC-45EE17D824B1}" destId="{E9E0AEF8-80ED-436C-B0E3-5282A9AA515C}" srcOrd="0" destOrd="0" presId="urn:microsoft.com/office/officeart/2008/layout/LinedList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5BCEF343-2BC4-4B9C-9F06-448237B2A4D0}" type="presOf" srcId="{74C53DAA-6553-403D-B15F-AC2F53178F41}" destId="{CCA28B41-A4C6-4EC0-8176-AC40F1A94C00}" srcOrd="0" destOrd="0" presId="urn:microsoft.com/office/officeart/2008/layout/LinedList"/>
    <dgm:cxn modelId="{5767E648-AB83-4D98-AC7D-3044C082182F}" type="presOf" srcId="{7C102266-A3F5-4397-8CD4-C0ACFAFFE1D4}" destId="{16AB5E56-7AF5-4656-8511-0DE8E1995B15}" srcOrd="0" destOrd="0" presId="urn:microsoft.com/office/officeart/2008/layout/LinedList"/>
    <dgm:cxn modelId="{2D807794-32F4-477C-982B-ECE04B286F33}" type="presOf" srcId="{DCB43A5D-7463-4E05-92E5-8F3917AC68A8}" destId="{712C99A7-3ED9-40F5-820C-5A367166A1EB}" srcOrd="0" destOrd="0" presId="urn:microsoft.com/office/officeart/2008/layout/LinedList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89E782FA-D83A-4A35-8C32-E2F80CE3E718}" type="presOf" srcId="{0ACE05EE-5907-4893-AC77-0738BA3E5960}" destId="{7CEBF3E1-097A-4272-8DA9-ADE9AD6D4F7F}" srcOrd="0" destOrd="0" presId="urn:microsoft.com/office/officeart/2008/layout/LinedList"/>
    <dgm:cxn modelId="{6A3DF674-8BB1-429C-A2FA-E2D3B9E58077}" type="presParOf" srcId="{16AB5E56-7AF5-4656-8511-0DE8E1995B15}" destId="{D2AE07B3-C13F-4E39-81E7-0761F07CFD57}" srcOrd="0" destOrd="0" presId="urn:microsoft.com/office/officeart/2008/layout/LinedList"/>
    <dgm:cxn modelId="{544A99CA-8AE9-4945-BAD6-7694A6187721}" type="presParOf" srcId="{16AB5E56-7AF5-4656-8511-0DE8E1995B15}" destId="{BC0DE7D5-B855-4719-B9FD-40C2AA2AC2C5}" srcOrd="1" destOrd="0" presId="urn:microsoft.com/office/officeart/2008/layout/LinedList"/>
    <dgm:cxn modelId="{1D240C7F-C72D-4840-9CDC-98812015B86F}" type="presParOf" srcId="{BC0DE7D5-B855-4719-B9FD-40C2AA2AC2C5}" destId="{712C99A7-3ED9-40F5-820C-5A367166A1EB}" srcOrd="0" destOrd="0" presId="urn:microsoft.com/office/officeart/2008/layout/LinedList"/>
    <dgm:cxn modelId="{D63790ED-A2CF-41D6-9F34-61E54119FD98}" type="presParOf" srcId="{BC0DE7D5-B855-4719-B9FD-40C2AA2AC2C5}" destId="{0A92BEC0-0697-40D4-AE57-FC548E68FAAF}" srcOrd="1" destOrd="0" presId="urn:microsoft.com/office/officeart/2008/layout/LinedList"/>
    <dgm:cxn modelId="{021DC40A-D93B-41FD-80FF-4330C75F5E2F}" type="presParOf" srcId="{0A92BEC0-0697-40D4-AE57-FC548E68FAAF}" destId="{4B239BBC-E445-4556-A64C-92F8299C9B3B}" srcOrd="0" destOrd="0" presId="urn:microsoft.com/office/officeart/2008/layout/LinedList"/>
    <dgm:cxn modelId="{A1885818-F798-4212-9299-55F6B72FFD9E}" type="presParOf" srcId="{0A92BEC0-0697-40D4-AE57-FC548E68FAAF}" destId="{69E15EEE-97DB-4FF2-A579-B201404DEE28}" srcOrd="1" destOrd="0" presId="urn:microsoft.com/office/officeart/2008/layout/LinedList"/>
    <dgm:cxn modelId="{F770FB30-B8FB-4BD2-972F-A08B915BA77F}" type="presParOf" srcId="{69E15EEE-97DB-4FF2-A579-B201404DEE28}" destId="{2EEBCA94-2C64-438B-807E-C8134F5BFD9E}" srcOrd="0" destOrd="0" presId="urn:microsoft.com/office/officeart/2008/layout/LinedList"/>
    <dgm:cxn modelId="{C665EF45-72BE-4DB6-99FD-CC2EDBAF4FBD}" type="presParOf" srcId="{69E15EEE-97DB-4FF2-A579-B201404DEE28}" destId="{7CEBF3E1-097A-4272-8DA9-ADE9AD6D4F7F}" srcOrd="1" destOrd="0" presId="urn:microsoft.com/office/officeart/2008/layout/LinedList"/>
    <dgm:cxn modelId="{117B8F01-A012-4FFD-B2F0-C854D21955E7}" type="presParOf" srcId="{69E15EEE-97DB-4FF2-A579-B201404DEE28}" destId="{67270EE1-5D0E-4A5E-BCCD-F254F8F42AE9}" srcOrd="2" destOrd="0" presId="urn:microsoft.com/office/officeart/2008/layout/LinedList"/>
    <dgm:cxn modelId="{B585605B-CE9A-44EB-B051-7DB44E96458E}" type="presParOf" srcId="{0A92BEC0-0697-40D4-AE57-FC548E68FAAF}" destId="{4E689BC8-14D8-4D00-A7EE-68BCF1F6C6A5}" srcOrd="2" destOrd="0" presId="urn:microsoft.com/office/officeart/2008/layout/LinedList"/>
    <dgm:cxn modelId="{AA4DF2FC-E398-4BB0-96AB-2126A4CAAFAB}" type="presParOf" srcId="{0A92BEC0-0697-40D4-AE57-FC548E68FAAF}" destId="{8780C23C-3C61-4E86-89FD-04D6866A03A5}" srcOrd="3" destOrd="0" presId="urn:microsoft.com/office/officeart/2008/layout/LinedList"/>
    <dgm:cxn modelId="{7AC1AC73-BEA6-468B-90AA-98AC1A8B8C0F}" type="presParOf" srcId="{0A92BEC0-0697-40D4-AE57-FC548E68FAAF}" destId="{1793416C-C094-4A41-B6D2-6C51198D5C1A}" srcOrd="4" destOrd="0" presId="urn:microsoft.com/office/officeart/2008/layout/LinedList"/>
    <dgm:cxn modelId="{DC4D7D18-87C6-443A-83FB-43FE09439FD3}" type="presParOf" srcId="{1793416C-C094-4A41-B6D2-6C51198D5C1A}" destId="{E17BC3A4-A2A1-47B5-A1DC-49FD0C0272D1}" srcOrd="0" destOrd="0" presId="urn:microsoft.com/office/officeart/2008/layout/LinedList"/>
    <dgm:cxn modelId="{92DBED2C-4657-4A4F-8764-D271DAA82F8F}" type="presParOf" srcId="{1793416C-C094-4A41-B6D2-6C51198D5C1A}" destId="{CCA28B41-A4C6-4EC0-8176-AC40F1A94C00}" srcOrd="1" destOrd="0" presId="urn:microsoft.com/office/officeart/2008/layout/LinedList"/>
    <dgm:cxn modelId="{AEF759BC-E1DB-42CF-916E-4CFE9AF906A5}" type="presParOf" srcId="{1793416C-C094-4A41-B6D2-6C51198D5C1A}" destId="{130C798E-F20C-4D0F-83EB-218FD9B5F22A}" srcOrd="2" destOrd="0" presId="urn:microsoft.com/office/officeart/2008/layout/LinedList"/>
    <dgm:cxn modelId="{5043B8BD-EDB6-417D-A4F8-B3EA97B6FAA3}" type="presParOf" srcId="{0A92BEC0-0697-40D4-AE57-FC548E68FAAF}" destId="{7A24F64E-8B91-4EAA-A898-201DABCB1A24}" srcOrd="5" destOrd="0" presId="urn:microsoft.com/office/officeart/2008/layout/LinedList"/>
    <dgm:cxn modelId="{F4082ED4-F194-44DB-AE8E-40E2DA5E6A72}" type="presParOf" srcId="{0A92BEC0-0697-40D4-AE57-FC548E68FAAF}" destId="{D1BF8389-C755-4F68-B2B7-C54B9226F499}" srcOrd="6" destOrd="0" presId="urn:microsoft.com/office/officeart/2008/layout/LinedList"/>
    <dgm:cxn modelId="{FE34209D-1D49-4EA2-8348-1D6E57A6576F}" type="presParOf" srcId="{0A92BEC0-0697-40D4-AE57-FC548E68FAAF}" destId="{26E6E358-7329-4A63-B668-FE642365538B}" srcOrd="7" destOrd="0" presId="urn:microsoft.com/office/officeart/2008/layout/LinedList"/>
    <dgm:cxn modelId="{6A7E43D3-21AF-4BA9-AC6C-425BA78DE759}" type="presParOf" srcId="{26E6E358-7329-4A63-B668-FE642365538B}" destId="{AD048404-3911-49BB-9B4D-F0107A1680DE}" srcOrd="0" destOrd="0" presId="urn:microsoft.com/office/officeart/2008/layout/LinedList"/>
    <dgm:cxn modelId="{2665D1B0-2535-45B3-B60F-9C360FA9F255}" type="presParOf" srcId="{26E6E358-7329-4A63-B668-FE642365538B}" destId="{E9E0AEF8-80ED-436C-B0E3-5282A9AA515C}" srcOrd="1" destOrd="0" presId="urn:microsoft.com/office/officeart/2008/layout/LinedList"/>
    <dgm:cxn modelId="{C1D104FF-9EDB-4955-AEAE-57F8BF2CBAF9}" type="presParOf" srcId="{26E6E358-7329-4A63-B668-FE642365538B}" destId="{DD5B5DD4-0A64-4464-86A3-AC1B2DE94CA1}" srcOrd="2" destOrd="0" presId="urn:microsoft.com/office/officeart/2008/layout/LinedList"/>
    <dgm:cxn modelId="{4F564B8B-4898-4AB9-AD51-8D719500D090}" type="presParOf" srcId="{0A92BEC0-0697-40D4-AE57-FC548E68FAAF}" destId="{697420F4-7A27-4881-B589-2BEECA965D47}" srcOrd="8" destOrd="0" presId="urn:microsoft.com/office/officeart/2008/layout/LinedList"/>
    <dgm:cxn modelId="{C04602AA-A1D0-454F-AD52-509CEC60315A}" type="presParOf" srcId="{0A92BEC0-0697-40D4-AE57-FC548E68FAAF}" destId="{1713971F-DDC3-4985-8974-4E7F01AAEA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38F7-AA96-432A-ADA3-DD33007543D0}">
      <dsp:nvSpPr>
        <dsp:cNvPr id="0" name=""/>
        <dsp:cNvSpPr/>
      </dsp:nvSpPr>
      <dsp:spPr>
        <a:xfrm>
          <a:off x="0" y="34826"/>
          <a:ext cx="3088104" cy="1852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Extraction of implicit, previously unknown, and potentially useful information from data</a:t>
          </a:r>
          <a:endParaRPr lang="en-US" sz="2500" kern="1200" dirty="0"/>
        </a:p>
      </dsp:txBody>
      <dsp:txXfrm>
        <a:off x="0" y="34826"/>
        <a:ext cx="3088104" cy="1852863"/>
      </dsp:txXfrm>
    </dsp:sp>
    <dsp:sp modelId="{E79BCF76-AFF3-44A5-B848-09FB427F9E2D}">
      <dsp:nvSpPr>
        <dsp:cNvPr id="0" name=""/>
        <dsp:cNvSpPr/>
      </dsp:nvSpPr>
      <dsp:spPr>
        <a:xfrm>
          <a:off x="3393209" y="38550"/>
          <a:ext cx="3088104" cy="185286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Exploration and analysis of large data sets to discover meaningful patterns </a:t>
          </a:r>
        </a:p>
      </dsp:txBody>
      <dsp:txXfrm>
        <a:off x="3393209" y="38550"/>
        <a:ext cx="3088104" cy="1852863"/>
      </dsp:txXfrm>
    </dsp:sp>
    <dsp:sp modelId="{906125C2-D822-4C71-93C1-3BA9ADFBD41C}">
      <dsp:nvSpPr>
        <dsp:cNvPr id="0" name=""/>
        <dsp:cNvSpPr/>
      </dsp:nvSpPr>
      <dsp:spPr>
        <a:xfrm>
          <a:off x="6793831" y="34826"/>
          <a:ext cx="3088104" cy="185286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</a:t>
          </a:r>
          <a:r>
            <a:rPr lang="en-US" altLang="zh-CN" sz="2500" kern="1200"/>
            <a:t>rediction of future events based on historical data</a:t>
          </a:r>
          <a:endParaRPr lang="en-US" sz="2500" kern="1200" dirty="0"/>
        </a:p>
      </dsp:txBody>
      <dsp:txXfrm>
        <a:off x="6793831" y="34826"/>
        <a:ext cx="3088104" cy="18528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E996-2869-4591-995B-2A76F719024B}">
      <dsp:nvSpPr>
        <dsp:cNvPr id="0" name=""/>
        <dsp:cNvSpPr/>
      </dsp:nvSpPr>
      <dsp:spPr>
        <a:xfrm>
          <a:off x="0" y="0"/>
          <a:ext cx="104317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8348B-BF46-41DD-8492-6942900F3EE6}">
      <dsp:nvSpPr>
        <dsp:cNvPr id="0" name=""/>
        <dsp:cNvSpPr/>
      </dsp:nvSpPr>
      <dsp:spPr>
        <a:xfrm>
          <a:off x="0" y="0"/>
          <a:ext cx="2086356" cy="169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Uses</a:t>
          </a:r>
        </a:p>
      </dsp:txBody>
      <dsp:txXfrm>
        <a:off x="0" y="0"/>
        <a:ext cx="2086356" cy="1692275"/>
      </dsp:txXfrm>
    </dsp:sp>
    <dsp:sp modelId="{E71C04B7-6664-464A-9993-0091A386F915}">
      <dsp:nvSpPr>
        <dsp:cNvPr id="0" name=""/>
        <dsp:cNvSpPr/>
      </dsp:nvSpPr>
      <dsp:spPr>
        <a:xfrm>
          <a:off x="2242832" y="26441"/>
          <a:ext cx="8188947" cy="52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products are bought together?</a:t>
          </a:r>
        </a:p>
      </dsp:txBody>
      <dsp:txXfrm>
        <a:off x="2242832" y="26441"/>
        <a:ext cx="8188947" cy="528835"/>
      </dsp:txXfrm>
    </dsp:sp>
    <dsp:sp modelId="{95EC8A8B-712E-4925-BCC8-090871980CDA}">
      <dsp:nvSpPr>
        <dsp:cNvPr id="0" name=""/>
        <dsp:cNvSpPr/>
      </dsp:nvSpPr>
      <dsp:spPr>
        <a:xfrm>
          <a:off x="2086356" y="555277"/>
          <a:ext cx="83454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F39E88-24E6-42C3-BD7D-5F7D97BB1BBC}">
      <dsp:nvSpPr>
        <dsp:cNvPr id="0" name=""/>
        <dsp:cNvSpPr/>
      </dsp:nvSpPr>
      <dsp:spPr>
        <a:xfrm>
          <a:off x="2242832" y="581719"/>
          <a:ext cx="8188947" cy="52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Amazon’s recommendation engine</a:t>
          </a:r>
        </a:p>
      </dsp:txBody>
      <dsp:txXfrm>
        <a:off x="2242832" y="581719"/>
        <a:ext cx="8188947" cy="528835"/>
      </dsp:txXfrm>
    </dsp:sp>
    <dsp:sp modelId="{10D4A03E-7497-456F-9ED9-47886361A89C}">
      <dsp:nvSpPr>
        <dsp:cNvPr id="0" name=""/>
        <dsp:cNvSpPr/>
      </dsp:nvSpPr>
      <dsp:spPr>
        <a:xfrm>
          <a:off x="2086356" y="1110555"/>
          <a:ext cx="83454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561C3B-358A-4E32-914C-A374A5951B1E}">
      <dsp:nvSpPr>
        <dsp:cNvPr id="0" name=""/>
        <dsp:cNvSpPr/>
      </dsp:nvSpPr>
      <dsp:spPr>
        <a:xfrm>
          <a:off x="2242832" y="1136997"/>
          <a:ext cx="8188947" cy="52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Telephone calling patterns</a:t>
          </a:r>
        </a:p>
      </dsp:txBody>
      <dsp:txXfrm>
        <a:off x="2242832" y="1136997"/>
        <a:ext cx="8188947" cy="528835"/>
      </dsp:txXfrm>
    </dsp:sp>
    <dsp:sp modelId="{0BAC18EB-D557-49A6-8F37-0519DBC7DF05}">
      <dsp:nvSpPr>
        <dsp:cNvPr id="0" name=""/>
        <dsp:cNvSpPr/>
      </dsp:nvSpPr>
      <dsp:spPr>
        <a:xfrm>
          <a:off x="2086356" y="1665833"/>
          <a:ext cx="834542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9929"/>
          <a:ext cx="480060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 out which events predict the occurrence of other events</a:t>
          </a:r>
        </a:p>
      </dsp:txBody>
      <dsp:txXfrm>
        <a:off x="77847" y="117776"/>
        <a:ext cx="4644906" cy="1439016"/>
      </dsp:txXfrm>
    </dsp:sp>
    <dsp:sp modelId="{560415DB-36A9-4EDF-9A54-BA874E86ACC4}">
      <dsp:nvSpPr>
        <dsp:cNvPr id="0" name=""/>
        <dsp:cNvSpPr/>
      </dsp:nvSpPr>
      <dsp:spPr>
        <a:xfrm>
          <a:off x="0" y="1718160"/>
          <a:ext cx="4800600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used to see which products are bought together</a:t>
          </a:r>
        </a:p>
      </dsp:txBody>
      <dsp:txXfrm>
        <a:off x="77847" y="1796007"/>
        <a:ext cx="4644906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517253"/>
          <a:ext cx="68961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214" tIns="499872" rIns="53521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do sales compare in two different stores in the same state?</a:t>
          </a:r>
        </a:p>
      </dsp:txBody>
      <dsp:txXfrm>
        <a:off x="0" y="517253"/>
        <a:ext cx="6896100" cy="1360800"/>
      </dsp:txXfrm>
    </dsp:sp>
    <dsp:sp modelId="{2C057CBC-4276-4358-AC45-5314FEE85A05}">
      <dsp:nvSpPr>
        <dsp:cNvPr id="0" name=""/>
        <dsp:cNvSpPr/>
      </dsp:nvSpPr>
      <dsp:spPr>
        <a:xfrm>
          <a:off x="344805" y="163013"/>
          <a:ext cx="482727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59" tIns="0" rIns="18245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79390" y="197598"/>
        <a:ext cx="4758100" cy="639310"/>
      </dsp:txXfrm>
    </dsp:sp>
    <dsp:sp modelId="{3644B952-0175-443E-A549-8AC32D07C608}">
      <dsp:nvSpPr>
        <dsp:cNvPr id="0" name=""/>
        <dsp:cNvSpPr/>
      </dsp:nvSpPr>
      <dsp:spPr>
        <a:xfrm>
          <a:off x="0" y="2361893"/>
          <a:ext cx="68961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214" tIns="499872" rIns="53521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are the highest revenue producers this year?</a:t>
          </a:r>
        </a:p>
      </dsp:txBody>
      <dsp:txXfrm>
        <a:off x="0" y="2361893"/>
        <a:ext cx="6896100" cy="1360800"/>
      </dsp:txXfrm>
    </dsp:sp>
    <dsp:sp modelId="{9E46D764-DF36-4AB6-8371-E8BE5EDD58B2}">
      <dsp:nvSpPr>
        <dsp:cNvPr id="0" name=""/>
        <dsp:cNvSpPr/>
      </dsp:nvSpPr>
      <dsp:spPr>
        <a:xfrm>
          <a:off x="344805" y="2007653"/>
          <a:ext cx="4827270" cy="708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59" tIns="0" rIns="18245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79390" y="2042238"/>
        <a:ext cx="4758100" cy="639310"/>
      </dsp:txXfrm>
    </dsp:sp>
    <dsp:sp modelId="{B4D6E0F4-3E14-4576-8D8C-9CD2C84C8DCB}">
      <dsp:nvSpPr>
        <dsp:cNvPr id="0" name=""/>
        <dsp:cNvSpPr/>
      </dsp:nvSpPr>
      <dsp:spPr>
        <a:xfrm>
          <a:off x="0" y="4206533"/>
          <a:ext cx="68961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214" tIns="499872" rIns="53521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Did salesperson X meet this quarter’s target? </a:t>
          </a:r>
        </a:p>
      </dsp:txBody>
      <dsp:txXfrm>
        <a:off x="0" y="4206533"/>
        <a:ext cx="6896100" cy="1020600"/>
      </dsp:txXfrm>
    </dsp:sp>
    <dsp:sp modelId="{37113FE5-59BF-4C3D-B624-BEBBFA9A84BC}">
      <dsp:nvSpPr>
        <dsp:cNvPr id="0" name=""/>
        <dsp:cNvSpPr/>
      </dsp:nvSpPr>
      <dsp:spPr>
        <a:xfrm>
          <a:off x="344805" y="3852293"/>
          <a:ext cx="4827270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59" tIns="0" rIns="18245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79390" y="3886878"/>
        <a:ext cx="475810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26511"/>
          <a:ext cx="9829799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902" tIns="520700" rIns="76290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Why</a:t>
          </a:r>
          <a:r>
            <a:rPr lang="en-US" sz="2500" kern="1200" dirty="0"/>
            <a:t> do sales differ in two stores in the state?</a:t>
          </a:r>
        </a:p>
      </dsp:txBody>
      <dsp:txXfrm>
        <a:off x="0" y="426511"/>
        <a:ext cx="9829799" cy="1063125"/>
      </dsp:txXfrm>
    </dsp:sp>
    <dsp:sp modelId="{2C057CBC-4276-4358-AC45-5314FEE85A05}">
      <dsp:nvSpPr>
        <dsp:cNvPr id="0" name=""/>
        <dsp:cNvSpPr/>
      </dsp:nvSpPr>
      <dsp:spPr>
        <a:xfrm>
          <a:off x="491489" y="57511"/>
          <a:ext cx="688085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Sales analysis</a:t>
          </a:r>
        </a:p>
      </dsp:txBody>
      <dsp:txXfrm>
        <a:off x="527515" y="93537"/>
        <a:ext cx="6808807" cy="665948"/>
      </dsp:txXfrm>
    </dsp:sp>
    <dsp:sp modelId="{3644B952-0175-443E-A549-8AC32D07C608}">
      <dsp:nvSpPr>
        <dsp:cNvPr id="0" name=""/>
        <dsp:cNvSpPr/>
      </dsp:nvSpPr>
      <dsp:spPr>
        <a:xfrm>
          <a:off x="0" y="1993636"/>
          <a:ext cx="9829799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902" tIns="520700" rIns="76290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Which product lines </a:t>
          </a:r>
          <a:r>
            <a:rPr lang="en-US" sz="2500" kern="1200" dirty="0">
              <a:solidFill>
                <a:srgbClr val="FF0000"/>
              </a:solidFill>
            </a:rPr>
            <a:t>will be </a:t>
          </a:r>
          <a:r>
            <a:rPr lang="en-US" sz="2500" kern="1200" dirty="0"/>
            <a:t>the highest revenue producers </a:t>
          </a:r>
          <a:r>
            <a:rPr lang="en-US" sz="2500" kern="1200" dirty="0">
              <a:solidFill>
                <a:srgbClr val="FF0000"/>
              </a:solidFill>
            </a:rPr>
            <a:t>next</a:t>
          </a:r>
          <a:r>
            <a:rPr lang="en-US" sz="2500" kern="1200" dirty="0"/>
            <a:t> year?</a:t>
          </a:r>
        </a:p>
      </dsp:txBody>
      <dsp:txXfrm>
        <a:off x="0" y="1993636"/>
        <a:ext cx="9829799" cy="1417500"/>
      </dsp:txXfrm>
    </dsp:sp>
    <dsp:sp modelId="{9E46D764-DF36-4AB6-8371-E8BE5EDD58B2}">
      <dsp:nvSpPr>
        <dsp:cNvPr id="0" name=""/>
        <dsp:cNvSpPr/>
      </dsp:nvSpPr>
      <dsp:spPr>
        <a:xfrm>
          <a:off x="491489" y="1624636"/>
          <a:ext cx="6880859" cy="7380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Profitability analysis</a:t>
          </a:r>
        </a:p>
      </dsp:txBody>
      <dsp:txXfrm>
        <a:off x="527515" y="1660662"/>
        <a:ext cx="6808807" cy="665948"/>
      </dsp:txXfrm>
    </dsp:sp>
    <dsp:sp modelId="{B4D6E0F4-3E14-4576-8D8C-9CD2C84C8DCB}">
      <dsp:nvSpPr>
        <dsp:cNvPr id="0" name=""/>
        <dsp:cNvSpPr/>
      </dsp:nvSpPr>
      <dsp:spPr>
        <a:xfrm>
          <a:off x="0" y="3915136"/>
          <a:ext cx="9829799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902" tIns="520700" rIns="76290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How much likely </a:t>
          </a:r>
          <a:r>
            <a:rPr lang="en-US" sz="2500" kern="1200" dirty="0">
              <a:solidFill>
                <a:srgbClr val="FF0000"/>
              </a:solidFill>
            </a:rPr>
            <a:t>would</a:t>
          </a:r>
          <a:r>
            <a:rPr lang="en-US" sz="2500" kern="1200" dirty="0"/>
            <a:t> the salesperson X meet </a:t>
          </a:r>
          <a:r>
            <a:rPr lang="en-US" sz="2500" kern="1200" dirty="0">
              <a:solidFill>
                <a:srgbClr val="FF0000"/>
              </a:solidFill>
            </a:rPr>
            <a:t>next</a:t>
          </a:r>
          <a:r>
            <a:rPr lang="en-US" sz="2500" kern="1200" dirty="0"/>
            <a:t> quarter’s target? </a:t>
          </a:r>
        </a:p>
      </dsp:txBody>
      <dsp:txXfrm>
        <a:off x="0" y="3915136"/>
        <a:ext cx="9829799" cy="1417500"/>
      </dsp:txXfrm>
    </dsp:sp>
    <dsp:sp modelId="{37113FE5-59BF-4C3D-B624-BEBBFA9A84BC}">
      <dsp:nvSpPr>
        <dsp:cNvPr id="0" name=""/>
        <dsp:cNvSpPr/>
      </dsp:nvSpPr>
      <dsp:spPr>
        <a:xfrm>
          <a:off x="491489" y="3546136"/>
          <a:ext cx="6880859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Sales force analysis</a:t>
          </a:r>
        </a:p>
      </dsp:txBody>
      <dsp:txXfrm>
        <a:off x="527515" y="3582162"/>
        <a:ext cx="6808807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4B751-D2DC-4E27-B3D7-4B322B4F1B22}">
      <dsp:nvSpPr>
        <dsp:cNvPr id="0" name=""/>
        <dsp:cNvSpPr/>
      </dsp:nvSpPr>
      <dsp:spPr>
        <a:xfrm>
          <a:off x="0" y="1850"/>
          <a:ext cx="4706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37EAC-C55F-4E83-B266-E74DDFAF4929}">
      <dsp:nvSpPr>
        <dsp:cNvPr id="0" name=""/>
        <dsp:cNvSpPr/>
      </dsp:nvSpPr>
      <dsp:spPr>
        <a:xfrm>
          <a:off x="0" y="1850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One month before the end of the introductory period, </a:t>
          </a:r>
          <a:r>
            <a:rPr lang="en-US" sz="2500" b="1" i="1" kern="1200" dirty="0"/>
            <a:t>predict which customers will leave</a:t>
          </a:r>
          <a:endParaRPr lang="en-US" sz="2500" kern="1200" dirty="0"/>
        </a:p>
      </dsp:txBody>
      <dsp:txXfrm>
        <a:off x="0" y="1850"/>
        <a:ext cx="4706803" cy="1261709"/>
      </dsp:txXfrm>
    </dsp:sp>
    <dsp:sp modelId="{5BA4B302-9DC2-449F-8F20-6A6268643B83}">
      <dsp:nvSpPr>
        <dsp:cNvPr id="0" name=""/>
        <dsp:cNvSpPr/>
      </dsp:nvSpPr>
      <dsp:spPr>
        <a:xfrm>
          <a:off x="0" y="1263560"/>
          <a:ext cx="47068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8CB9-DA77-46B9-B8D5-3D0CD2EAA036}">
      <dsp:nvSpPr>
        <dsp:cNvPr id="0" name=""/>
        <dsp:cNvSpPr/>
      </dsp:nvSpPr>
      <dsp:spPr>
        <a:xfrm>
          <a:off x="0" y="1263560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Offer those customers something based on their </a:t>
          </a:r>
          <a:r>
            <a:rPr lang="en-US" sz="2500" b="1" i="1" kern="1200" dirty="0"/>
            <a:t>future value</a:t>
          </a:r>
        </a:p>
      </dsp:txBody>
      <dsp:txXfrm>
        <a:off x="0" y="1263560"/>
        <a:ext cx="4706803" cy="1261709"/>
      </dsp:txXfrm>
    </dsp:sp>
    <dsp:sp modelId="{64C5250A-E1C6-4C3E-91B6-8F0B2F99FE43}">
      <dsp:nvSpPr>
        <dsp:cNvPr id="0" name=""/>
        <dsp:cNvSpPr/>
      </dsp:nvSpPr>
      <dsp:spPr>
        <a:xfrm>
          <a:off x="0" y="2525269"/>
          <a:ext cx="47068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C4DDE-D6F5-46C2-BDD5-3E65907E3ABC}">
      <dsp:nvSpPr>
        <dsp:cNvPr id="0" name=""/>
        <dsp:cNvSpPr/>
      </dsp:nvSpPr>
      <dsp:spPr>
        <a:xfrm>
          <a:off x="0" y="2525269"/>
          <a:ext cx="4706803" cy="1261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Ignore</a:t>
          </a:r>
          <a:r>
            <a:rPr lang="en-US" sz="2500" kern="1200" dirty="0"/>
            <a:t> the ones that are not predicted to churn</a:t>
          </a:r>
        </a:p>
      </dsp:txBody>
      <dsp:txXfrm>
        <a:off x="0" y="2525269"/>
        <a:ext cx="4706803" cy="1261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1D0AD-4E2D-4E6F-8E65-2E0B05F7F3F4}">
      <dsp:nvSpPr>
        <dsp:cNvPr id="0" name=""/>
        <dsp:cNvSpPr/>
      </dsp:nvSpPr>
      <dsp:spPr>
        <a:xfrm>
          <a:off x="1054011" y="89412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1A71-E11D-4550-80EE-624B34B987B7}">
      <dsp:nvSpPr>
        <dsp:cNvPr id="0" name=""/>
        <dsp:cNvSpPr/>
      </dsp:nvSpPr>
      <dsp:spPr>
        <a:xfrm>
          <a:off x="110143" y="2578857"/>
          <a:ext cx="3187987" cy="87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Classification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(Decision Tree Approach)</a:t>
          </a:r>
          <a:endParaRPr lang="en-US" sz="2400" kern="1200" dirty="0"/>
        </a:p>
      </dsp:txBody>
      <dsp:txXfrm>
        <a:off x="110143" y="2578857"/>
        <a:ext cx="3187987" cy="878356"/>
      </dsp:txXfrm>
    </dsp:sp>
    <dsp:sp modelId="{687A6B8F-93DB-463B-BD6A-4B5AC4975566}">
      <dsp:nvSpPr>
        <dsp:cNvPr id="0" name=""/>
        <dsp:cNvSpPr/>
      </dsp:nvSpPr>
      <dsp:spPr>
        <a:xfrm>
          <a:off x="4598384" y="89412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EB78D-4C17-4E41-8AFD-91828B10D5CC}">
      <dsp:nvSpPr>
        <dsp:cNvPr id="0" name=""/>
        <dsp:cNvSpPr/>
      </dsp:nvSpPr>
      <dsp:spPr>
        <a:xfrm>
          <a:off x="3803785" y="2578857"/>
          <a:ext cx="2889450" cy="87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Clustering Analysis</a:t>
          </a:r>
        </a:p>
      </dsp:txBody>
      <dsp:txXfrm>
        <a:off x="3803785" y="2578857"/>
        <a:ext cx="2889450" cy="878356"/>
      </dsp:txXfrm>
    </dsp:sp>
    <dsp:sp modelId="{185D53B7-5E69-449A-9E68-39FD93EC5C23}">
      <dsp:nvSpPr>
        <dsp:cNvPr id="0" name=""/>
        <dsp:cNvSpPr/>
      </dsp:nvSpPr>
      <dsp:spPr>
        <a:xfrm>
          <a:off x="8152046" y="89412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BE4C9-80DD-4189-8980-BD503E538A82}">
      <dsp:nvSpPr>
        <dsp:cNvPr id="0" name=""/>
        <dsp:cNvSpPr/>
      </dsp:nvSpPr>
      <dsp:spPr>
        <a:xfrm>
          <a:off x="7198889" y="2578857"/>
          <a:ext cx="3206567" cy="87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Association Rule Learning</a:t>
          </a:r>
        </a:p>
      </dsp:txBody>
      <dsp:txXfrm>
        <a:off x="7198889" y="2578857"/>
        <a:ext cx="3206567" cy="878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39929"/>
          <a:ext cx="3733800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Used to classify data </a:t>
          </a:r>
          <a:br>
            <a:rPr lang="en-US" sz="2900" kern="1200" dirty="0"/>
          </a:br>
          <a:r>
            <a:rPr lang="en-US" sz="2900" kern="1200" dirty="0"/>
            <a:t>according to a </a:t>
          </a:r>
          <a:br>
            <a:rPr lang="en-US" sz="2900" kern="1200" dirty="0"/>
          </a:br>
          <a:r>
            <a:rPr lang="en-US" sz="2900" kern="1200" dirty="0"/>
            <a:t>pre-defined outcome</a:t>
          </a:r>
        </a:p>
      </dsp:txBody>
      <dsp:txXfrm>
        <a:off x="77847" y="117776"/>
        <a:ext cx="3578106" cy="1439016"/>
      </dsp:txXfrm>
    </dsp:sp>
    <dsp:sp modelId="{B506551A-4D73-49F2-A27D-1B3E92AEBCDC}">
      <dsp:nvSpPr>
        <dsp:cNvPr id="0" name=""/>
        <dsp:cNvSpPr/>
      </dsp:nvSpPr>
      <dsp:spPr>
        <a:xfrm>
          <a:off x="0" y="1718160"/>
          <a:ext cx="3733800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characteristics </a:t>
          </a:r>
          <a:br>
            <a:rPr lang="en-US" sz="2900" kern="1200" dirty="0"/>
          </a:br>
          <a:r>
            <a:rPr lang="en-US" sz="2900" kern="1200" dirty="0"/>
            <a:t>of that data </a:t>
          </a:r>
        </a:p>
      </dsp:txBody>
      <dsp:txXfrm>
        <a:off x="77847" y="1796007"/>
        <a:ext cx="3578106" cy="1439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6007-EF14-4E1F-A89D-53704ACFC280}">
      <dsp:nvSpPr>
        <dsp:cNvPr id="0" name=""/>
        <dsp:cNvSpPr/>
      </dsp:nvSpPr>
      <dsp:spPr>
        <a:xfrm>
          <a:off x="0" y="0"/>
          <a:ext cx="100670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7BD6-E385-4B63-98B4-0266873E9A51}">
      <dsp:nvSpPr>
        <dsp:cNvPr id="0" name=""/>
        <dsp:cNvSpPr/>
      </dsp:nvSpPr>
      <dsp:spPr>
        <a:xfrm>
          <a:off x="0" y="0"/>
          <a:ext cx="2013418" cy="1732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Uses</a:t>
          </a:r>
        </a:p>
      </dsp:txBody>
      <dsp:txXfrm>
        <a:off x="0" y="0"/>
        <a:ext cx="2013418" cy="1732547"/>
      </dsp:txXfrm>
    </dsp:sp>
    <dsp:sp modelId="{FB383316-7AF6-418F-8F05-8CDC30C4EB0D}">
      <dsp:nvSpPr>
        <dsp:cNvPr id="0" name=""/>
        <dsp:cNvSpPr/>
      </dsp:nvSpPr>
      <dsp:spPr>
        <a:xfrm>
          <a:off x="2164424" y="27071"/>
          <a:ext cx="7902665" cy="54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Predict whether a customer should receive a loan</a:t>
          </a:r>
        </a:p>
      </dsp:txBody>
      <dsp:txXfrm>
        <a:off x="2164424" y="27071"/>
        <a:ext cx="7902665" cy="541420"/>
      </dsp:txXfrm>
    </dsp:sp>
    <dsp:sp modelId="{54E9289A-DE5D-4AD3-8F7E-B0015E2080F7}">
      <dsp:nvSpPr>
        <dsp:cNvPr id="0" name=""/>
        <dsp:cNvSpPr/>
      </dsp:nvSpPr>
      <dsp:spPr>
        <a:xfrm>
          <a:off x="2013418" y="568491"/>
          <a:ext cx="805367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38C8549-A5B7-4462-873C-4F827136BBEE}">
      <dsp:nvSpPr>
        <dsp:cNvPr id="0" name=""/>
        <dsp:cNvSpPr/>
      </dsp:nvSpPr>
      <dsp:spPr>
        <a:xfrm>
          <a:off x="2164424" y="595563"/>
          <a:ext cx="7902665" cy="54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Flag a credit card charge as legitimate</a:t>
          </a:r>
        </a:p>
      </dsp:txBody>
      <dsp:txXfrm>
        <a:off x="2164424" y="595563"/>
        <a:ext cx="7902665" cy="541420"/>
      </dsp:txXfrm>
    </dsp:sp>
    <dsp:sp modelId="{2034208B-64EB-4A01-B95F-68C92754DA03}">
      <dsp:nvSpPr>
        <dsp:cNvPr id="0" name=""/>
        <dsp:cNvSpPr/>
      </dsp:nvSpPr>
      <dsp:spPr>
        <a:xfrm>
          <a:off x="2013418" y="1136983"/>
          <a:ext cx="805367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221073-192B-4405-A54B-7AA7A2E29094}">
      <dsp:nvSpPr>
        <dsp:cNvPr id="0" name=""/>
        <dsp:cNvSpPr/>
      </dsp:nvSpPr>
      <dsp:spPr>
        <a:xfrm>
          <a:off x="2164424" y="1164055"/>
          <a:ext cx="7902665" cy="54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Determine whether an investment will pay off</a:t>
          </a:r>
        </a:p>
      </dsp:txBody>
      <dsp:txXfrm>
        <a:off x="2164424" y="1164055"/>
        <a:ext cx="7902665" cy="541420"/>
      </dsp:txXfrm>
    </dsp:sp>
    <dsp:sp modelId="{C049BC5E-90B7-4CD3-A817-ACB1EEE9438C}">
      <dsp:nvSpPr>
        <dsp:cNvPr id="0" name=""/>
        <dsp:cNvSpPr/>
      </dsp:nvSpPr>
      <dsp:spPr>
        <a:xfrm>
          <a:off x="2013418" y="1705475"/>
          <a:ext cx="805367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649"/>
          <a:ext cx="3455872" cy="1594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Used to determine distinct groups of data</a:t>
          </a:r>
        </a:p>
      </dsp:txBody>
      <dsp:txXfrm>
        <a:off x="77847" y="78496"/>
        <a:ext cx="3300178" cy="1439016"/>
      </dsp:txXfrm>
    </dsp:sp>
    <dsp:sp modelId="{3936255D-020D-4EA5-BC3E-27F069A68AFD}">
      <dsp:nvSpPr>
        <dsp:cNvPr id="0" name=""/>
        <dsp:cNvSpPr/>
      </dsp:nvSpPr>
      <dsp:spPr>
        <a:xfrm>
          <a:off x="0" y="1679528"/>
          <a:ext cx="3455872" cy="15947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data across multiple dimensions</a:t>
          </a:r>
        </a:p>
      </dsp:txBody>
      <dsp:txXfrm>
        <a:off x="77847" y="1757375"/>
        <a:ext cx="3300178" cy="1439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07B3-C13F-4E39-81E7-0761F07CFD57}">
      <dsp:nvSpPr>
        <dsp:cNvPr id="0" name=""/>
        <dsp:cNvSpPr/>
      </dsp:nvSpPr>
      <dsp:spPr>
        <a:xfrm>
          <a:off x="0" y="0"/>
          <a:ext cx="101542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C99A7-3ED9-40F5-820C-5A367166A1EB}">
      <dsp:nvSpPr>
        <dsp:cNvPr id="0" name=""/>
        <dsp:cNvSpPr/>
      </dsp:nvSpPr>
      <dsp:spPr>
        <a:xfrm>
          <a:off x="0" y="0"/>
          <a:ext cx="2030847" cy="17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0" lvl="0" indent="0" algn="l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Uses</a:t>
          </a:r>
        </a:p>
      </dsp:txBody>
      <dsp:txXfrm>
        <a:off x="0" y="0"/>
        <a:ext cx="2030847" cy="1735015"/>
      </dsp:txXfrm>
    </dsp:sp>
    <dsp:sp modelId="{7CEBF3E1-097A-4272-8DA9-ADE9AD6D4F7F}">
      <dsp:nvSpPr>
        <dsp:cNvPr id="0" name=""/>
        <dsp:cNvSpPr/>
      </dsp:nvSpPr>
      <dsp:spPr>
        <a:xfrm>
          <a:off x="2183161" y="27109"/>
          <a:ext cx="7971076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Customer segmentation</a:t>
          </a:r>
        </a:p>
      </dsp:txBody>
      <dsp:txXfrm>
        <a:off x="2183161" y="27109"/>
        <a:ext cx="7971076" cy="542192"/>
      </dsp:txXfrm>
    </dsp:sp>
    <dsp:sp modelId="{4E689BC8-14D8-4D00-A7EE-68BCF1F6C6A5}">
      <dsp:nvSpPr>
        <dsp:cNvPr id="0" name=""/>
        <dsp:cNvSpPr/>
      </dsp:nvSpPr>
      <dsp:spPr>
        <a:xfrm>
          <a:off x="2030847" y="569301"/>
          <a:ext cx="8123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A28B41-A4C6-4EC0-8176-AC40F1A94C00}">
      <dsp:nvSpPr>
        <dsp:cNvPr id="0" name=""/>
        <dsp:cNvSpPr/>
      </dsp:nvSpPr>
      <dsp:spPr>
        <a:xfrm>
          <a:off x="2183161" y="596411"/>
          <a:ext cx="7971076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patient care groups</a:t>
          </a:r>
        </a:p>
      </dsp:txBody>
      <dsp:txXfrm>
        <a:off x="2183161" y="596411"/>
        <a:ext cx="7971076" cy="542192"/>
      </dsp:txXfrm>
    </dsp:sp>
    <dsp:sp modelId="{7A24F64E-8B91-4EAA-A898-201DABCB1A24}">
      <dsp:nvSpPr>
        <dsp:cNvPr id="0" name=""/>
        <dsp:cNvSpPr/>
      </dsp:nvSpPr>
      <dsp:spPr>
        <a:xfrm>
          <a:off x="2030847" y="1138603"/>
          <a:ext cx="8123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E0AEF8-80ED-436C-B0E3-5282A9AA515C}">
      <dsp:nvSpPr>
        <dsp:cNvPr id="0" name=""/>
        <dsp:cNvSpPr/>
      </dsp:nvSpPr>
      <dsp:spPr>
        <a:xfrm>
          <a:off x="2183161" y="1165713"/>
          <a:ext cx="7971076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of business sectors</a:t>
          </a:r>
        </a:p>
      </dsp:txBody>
      <dsp:txXfrm>
        <a:off x="2183161" y="1165713"/>
        <a:ext cx="7971076" cy="542192"/>
      </dsp:txXfrm>
    </dsp:sp>
    <dsp:sp modelId="{697420F4-7A27-4881-B589-2BEECA965D47}">
      <dsp:nvSpPr>
        <dsp:cNvPr id="0" name=""/>
        <dsp:cNvSpPr/>
      </dsp:nvSpPr>
      <dsp:spPr>
        <a:xfrm>
          <a:off x="2030847" y="1707905"/>
          <a:ext cx="812339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3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8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B6DAC-8B65-4212-8A69-5C6785069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5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7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1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2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2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9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1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9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5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r-tutor.com/r-introduction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statmethods.ne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yr.codeschool.com/" TargetMode="External"/><Relationship Id="rId5" Type="http://schemas.openxmlformats.org/officeDocument/2006/relationships/hyperlink" Target="https://swcarpentry.github.io/r-novice-inflammation/" TargetMode="External"/><Relationship Id="rId4" Type="http://schemas.openxmlformats.org/officeDocument/2006/relationships/hyperlink" Target="https://www.tutorialspoint.com/r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Advanced Analytics Using R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0811-2A75-4C00-8B3F-91BD851E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13BF-E1A4-4AA8-B43D-AE507D39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Image result for decision tree">
            <a:extLst>
              <a:ext uri="{FF2B5EF4-FFF2-40B4-BE49-F238E27FC236}">
                <a16:creationId xmlns:a16="http://schemas.microsoft.com/office/drawing/2014/main" id="{8F263299-F95E-461F-AFE4-26F18759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9618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2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8" y="954862"/>
            <a:ext cx="6039439" cy="33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79" y="383362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Cluster Analysis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33816"/>
              </p:ext>
            </p:extLst>
          </p:nvPr>
        </p:nvGraphicFramePr>
        <p:xfrm>
          <a:off x="906379" y="1307328"/>
          <a:ext cx="3455872" cy="327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2557149"/>
              </p:ext>
            </p:extLst>
          </p:nvPr>
        </p:nvGraphicFramePr>
        <p:xfrm>
          <a:off x="906379" y="4748396"/>
          <a:ext cx="10154238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2D5B2B4-4D6B-4EDE-9597-9B87AAB0EB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A322-27B4-4CB0-9667-57A35A4E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B259-69C2-46C4-8296-21B39ED4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lustering example">
            <a:extLst>
              <a:ext uri="{FF2B5EF4-FFF2-40B4-BE49-F238E27FC236}">
                <a16:creationId xmlns:a16="http://schemas.microsoft.com/office/drawing/2014/main" id="{9BAC311E-1EDE-4988-8B02-2A7F7FE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11522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532298"/>
              </p:ext>
            </p:extLst>
          </p:nvPr>
        </p:nvGraphicFramePr>
        <p:xfrm>
          <a:off x="880110" y="4800600"/>
          <a:ext cx="10431780" cy="169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651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Association Rule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07911"/>
              </p:ext>
            </p:extLst>
          </p:nvPr>
        </p:nvGraphicFramePr>
        <p:xfrm>
          <a:off x="880110" y="1264920"/>
          <a:ext cx="480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7EEB1F-7596-4942-83F6-FCDEB7C37F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170" name="Picture 2" descr="Image result for association rule mining">
            <a:extLst>
              <a:ext uri="{FF2B5EF4-FFF2-40B4-BE49-F238E27FC236}">
                <a16:creationId xmlns:a16="http://schemas.microsoft.com/office/drawing/2014/main" id="{D709D749-FA3C-4F44-818B-CD7CDE21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0" y="1691005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4599-0782-48DF-BE04-BA35B1EE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F6B5-10CC-4D71-8CC8-ACF264EFB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association rule learning">
            <a:extLst>
              <a:ext uri="{FF2B5EF4-FFF2-40B4-BE49-F238E27FC236}">
                <a16:creationId xmlns:a16="http://schemas.microsoft.com/office/drawing/2014/main" id="{7CFB92B5-A829-4C7C-B5DA-A00EC7B7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988"/>
            <a:ext cx="74676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365125"/>
            <a:ext cx="8270748" cy="854075"/>
          </a:xfrm>
        </p:spPr>
        <p:txBody>
          <a:bodyPr/>
          <a:lstStyle/>
          <a:p>
            <a:pPr algn="l"/>
            <a:r>
              <a:rPr lang="en-US" b="1" dirty="0"/>
              <a:t>Introduction to R and </a:t>
            </a:r>
            <a:r>
              <a:rPr lang="en-US" b="1" dirty="0" err="1"/>
              <a:t>RStudio</a:t>
            </a:r>
            <a:endParaRPr lang="en-US" b="1" dirty="0"/>
          </a:p>
        </p:txBody>
      </p:sp>
      <p:pic>
        <p:nvPicPr>
          <p:cNvPr id="4" name="Picture 2" descr="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284671"/>
            <a:ext cx="196645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rstudio.com/wp-content/uploads/2014/07/RStudio-Logo-Blue-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3284671"/>
            <a:ext cx="434188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4C62D-B641-4AD2-A324-F4FA37266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3FBB0479-8A60-413F-9CB3-087B02A8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1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B76AD-79F3-4439-A60C-CE6AFCD4F829}"/>
              </a:ext>
            </a:extLst>
          </p:cNvPr>
          <p:cNvSpPr txBox="1"/>
          <p:nvPr/>
        </p:nvSpPr>
        <p:spPr>
          <a:xfrm>
            <a:off x="884682" y="1506756"/>
            <a:ext cx="10259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 has become one of the dominant language for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large user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Thousands of third-party packages that contribute functionality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4BEFE-A22F-4AE4-B2D8-DA5EFC54871C}"/>
              </a:ext>
            </a:extLst>
          </p:cNvPr>
          <p:cNvSpPr txBox="1"/>
          <p:nvPr/>
        </p:nvSpPr>
        <p:spPr>
          <a:xfrm>
            <a:off x="3145114" y="5167083"/>
            <a:ext cx="5901771" cy="646331"/>
          </a:xfrm>
          <a:prstGeom prst="rect">
            <a:avLst/>
          </a:prstGeom>
          <a:solidFill>
            <a:srgbClr val="85021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Install R with R studio both on your computer according to the installation instruction on our website.</a:t>
            </a:r>
          </a:p>
        </p:txBody>
      </p:sp>
    </p:spTree>
    <p:extLst>
      <p:ext uri="{BB962C8B-B14F-4D97-AF65-F5344CB8AC3E}">
        <p14:creationId xmlns:p14="http://schemas.microsoft.com/office/powerpoint/2010/main" val="124199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10 Analytics Data Mining Software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85800"/>
            <a:ext cx="81416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769" y="6590175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http://www.kdnuggets.com/2015/05/poll-r-rapidminer-python-big-data-spark.html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2438400"/>
            <a:ext cx="7315200" cy="381000"/>
          </a:xfrm>
          <a:prstGeom prst="rect">
            <a:avLst/>
          </a:prstGeom>
          <a:noFill/>
          <a:ln w="28575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3124200"/>
            <a:ext cx="7315200" cy="381000"/>
          </a:xfrm>
          <a:prstGeom prst="rect">
            <a:avLst/>
          </a:prstGeom>
          <a:noFill/>
          <a:ln w="28575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733800"/>
            <a:ext cx="7315200" cy="381000"/>
          </a:xfrm>
          <a:prstGeom prst="rect">
            <a:avLst/>
          </a:prstGeom>
          <a:noFill/>
          <a:ln w="28575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871" y="2089151"/>
            <a:ext cx="4114800" cy="3484563"/>
          </a:xfrm>
        </p:spPr>
        <p:txBody>
          <a:bodyPr>
            <a:noAutofit/>
          </a:bodyPr>
          <a:lstStyle/>
          <a:p>
            <a:r>
              <a:rPr lang="en-US" dirty="0"/>
              <a:t>Software development platform and </a:t>
            </a:r>
            <a:r>
              <a:rPr lang="en-US" dirty="0">
                <a:solidFill>
                  <a:srgbClr val="850212"/>
                </a:solidFill>
              </a:rPr>
              <a:t>language</a:t>
            </a:r>
          </a:p>
          <a:p>
            <a:r>
              <a:rPr lang="en-US" dirty="0"/>
              <a:t>Open source, free</a:t>
            </a:r>
          </a:p>
          <a:p>
            <a:r>
              <a:rPr lang="en-US" dirty="0"/>
              <a:t>Many, many, many statistical add-on “packages” that perform data analysis</a:t>
            </a:r>
          </a:p>
          <a:p>
            <a:endParaRPr lang="en-US" dirty="0"/>
          </a:p>
        </p:txBody>
      </p:sp>
      <p:pic>
        <p:nvPicPr>
          <p:cNvPr id="4" name="Picture 2" descr="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1" y="800100"/>
            <a:ext cx="1452307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rstudio.com/wp-content/uploads/2014/07/RStudio-Logo-Blue-Grad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32" y="800100"/>
            <a:ext cx="3270575" cy="11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05932" y="2089150"/>
            <a:ext cx="3956375" cy="34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Integrated Development Environment(</a:t>
            </a:r>
            <a:r>
              <a:rPr lang="en-US" sz="2800" dirty="0">
                <a:solidFill>
                  <a:srgbClr val="850212"/>
                </a:solidFill>
              </a:rPr>
              <a:t>IDE</a:t>
            </a:r>
            <a:r>
              <a:rPr lang="en-US" sz="2800" dirty="0"/>
              <a:t>) for R</a:t>
            </a:r>
          </a:p>
          <a:p>
            <a:r>
              <a:rPr lang="en-US" sz="2800" dirty="0"/>
              <a:t>Nicer interface that makes R easier to use</a:t>
            </a:r>
          </a:p>
          <a:p>
            <a:r>
              <a:rPr lang="en-US" sz="2800" dirty="0"/>
              <a:t>Requires R to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98A70-A4A4-4A5C-96FA-42A9EB580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6D518EE-9956-46E0-B41C-20BC62D0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C92DE2-9B69-4D87-9D00-E5E77D31EDC4}"/>
              </a:ext>
            </a:extLst>
          </p:cNvPr>
          <p:cNvSpPr txBox="1"/>
          <p:nvPr/>
        </p:nvSpPr>
        <p:spPr>
          <a:xfrm>
            <a:off x="3226015" y="5250547"/>
            <a:ext cx="5739969" cy="646331"/>
          </a:xfrm>
          <a:prstGeom prst="rect">
            <a:avLst/>
          </a:prstGeom>
          <a:solidFill>
            <a:srgbClr val="850212"/>
          </a:solidFill>
          <a:ln>
            <a:solidFill>
              <a:srgbClr val="8502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install both, you only need to interact with </a:t>
            </a:r>
            <a:r>
              <a:rPr lang="en-US" dirty="0" err="1"/>
              <a:t>Rstudio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Mostly, you do not need to touch R directly</a:t>
            </a:r>
          </a:p>
        </p:txBody>
      </p:sp>
    </p:spTree>
    <p:extLst>
      <p:ext uri="{BB962C8B-B14F-4D97-AF65-F5344CB8AC3E}">
        <p14:creationId xmlns:p14="http://schemas.microsoft.com/office/powerpoint/2010/main" val="328069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98A70-A4A4-4A5C-96FA-42A9EB58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8CC046-2645-4EF7-B6EA-DAD7990C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C465B-67DD-4168-9F5F-64C63932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07" y="942228"/>
            <a:ext cx="8980185" cy="523473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DC8DB6-8449-4419-8220-3BB1043D5E3F}"/>
              </a:ext>
            </a:extLst>
          </p:cNvPr>
          <p:cNvSpPr/>
          <p:nvPr/>
        </p:nvSpPr>
        <p:spPr>
          <a:xfrm>
            <a:off x="1706878" y="2307970"/>
            <a:ext cx="1756411" cy="812419"/>
          </a:xfrm>
          <a:prstGeom prst="wedgeRectCallout">
            <a:avLst>
              <a:gd name="adj1" fmla="val 122996"/>
              <a:gd name="adj2" fmla="val 8396"/>
            </a:avLst>
          </a:prstGeom>
          <a:noFill/>
          <a:ln w="1905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50212"/>
                </a:solidFill>
              </a:rPr>
              <a:t>Script Panel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06063E4-E413-4C1A-AB1E-C5CC22867606}"/>
              </a:ext>
            </a:extLst>
          </p:cNvPr>
          <p:cNvSpPr/>
          <p:nvPr/>
        </p:nvSpPr>
        <p:spPr>
          <a:xfrm>
            <a:off x="1706877" y="4757800"/>
            <a:ext cx="1756411" cy="812419"/>
          </a:xfrm>
          <a:prstGeom prst="wedgeRectCallout">
            <a:avLst>
              <a:gd name="adj1" fmla="val 122996"/>
              <a:gd name="adj2" fmla="val 8396"/>
            </a:avLst>
          </a:prstGeom>
          <a:noFill/>
          <a:ln w="1905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50212"/>
                </a:solidFill>
              </a:rPr>
              <a:t>Console Panel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D1C0FBD-7EF4-449A-9AB3-114C7F97BA42}"/>
              </a:ext>
            </a:extLst>
          </p:cNvPr>
          <p:cNvSpPr/>
          <p:nvPr/>
        </p:nvSpPr>
        <p:spPr>
          <a:xfrm>
            <a:off x="9391648" y="1216884"/>
            <a:ext cx="1756411" cy="812419"/>
          </a:xfrm>
          <a:prstGeom prst="wedgeRectCallout">
            <a:avLst>
              <a:gd name="adj1" fmla="val -87850"/>
              <a:gd name="adj2" fmla="val 122356"/>
            </a:avLst>
          </a:prstGeom>
          <a:noFill/>
          <a:ln w="1905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50212"/>
                </a:solidFill>
              </a:rPr>
              <a:t>Environment Panel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C1D36DC-C64A-450A-B1B8-50E16F3319C9}"/>
              </a:ext>
            </a:extLst>
          </p:cNvPr>
          <p:cNvSpPr/>
          <p:nvPr/>
        </p:nvSpPr>
        <p:spPr>
          <a:xfrm>
            <a:off x="9391648" y="3595084"/>
            <a:ext cx="1756411" cy="812419"/>
          </a:xfrm>
          <a:prstGeom prst="wedgeRectCallout">
            <a:avLst>
              <a:gd name="adj1" fmla="val -87850"/>
              <a:gd name="adj2" fmla="val 122356"/>
            </a:avLst>
          </a:prstGeom>
          <a:noFill/>
          <a:ln w="1905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850212"/>
                </a:solidFill>
              </a:rPr>
              <a:t>Utility Panel</a:t>
            </a:r>
          </a:p>
        </p:txBody>
      </p:sp>
      <p:pic>
        <p:nvPicPr>
          <p:cNvPr id="1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9A0F983-7E7E-446D-A8A1-1DB50CAE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1801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5125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5125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01637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RStudio Interface</a:t>
            </a: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B81AC77-E015-4043-BF5E-FD4A946ADEE5}"/>
              </a:ext>
            </a:extLst>
          </p:cNvPr>
          <p:cNvSpPr txBox="1"/>
          <p:nvPr/>
        </p:nvSpPr>
        <p:spPr>
          <a:xfrm>
            <a:off x="838201" y="1727200"/>
            <a:ext cx="10515598" cy="5032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2700" indent="-228600">
              <a:lnSpc>
                <a:spcPct val="1200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en-US" sz="2800" spc="-15" dirty="0">
                <a:solidFill>
                  <a:srgbClr val="FFFFFF"/>
                </a:solidFill>
              </a:rPr>
              <a:t>Script</a:t>
            </a:r>
            <a:r>
              <a:rPr lang="en-US" sz="2800" spc="5" dirty="0">
                <a:solidFill>
                  <a:srgbClr val="FFFFFF"/>
                </a:solidFill>
              </a:rPr>
              <a:t> </a:t>
            </a:r>
            <a:r>
              <a:rPr lang="en-US" sz="2800" spc="-30" dirty="0">
                <a:solidFill>
                  <a:srgbClr val="FFFFFF"/>
                </a:solidFill>
              </a:rPr>
              <a:t>Panel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FFFF"/>
                </a:solidFill>
              </a:rPr>
              <a:t>This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60" dirty="0">
                <a:solidFill>
                  <a:srgbClr val="FFFFFF"/>
                </a:solidFill>
              </a:rPr>
              <a:t>where </a:t>
            </a:r>
            <a:r>
              <a:rPr lang="en-US" sz="2800" spc="-35" dirty="0">
                <a:solidFill>
                  <a:srgbClr val="FFFFFF"/>
                </a:solidFill>
              </a:rPr>
              <a:t>the </a:t>
            </a:r>
            <a:r>
              <a:rPr lang="en-US" sz="2800" spc="15" dirty="0">
                <a:solidFill>
                  <a:srgbClr val="FFFFFF"/>
                </a:solidFill>
              </a:rPr>
              <a:t>R</a:t>
            </a:r>
            <a:r>
              <a:rPr lang="en-US" sz="2800" spc="125" dirty="0">
                <a:solidFill>
                  <a:srgbClr val="FFFFFF"/>
                </a:solidFill>
              </a:rPr>
              <a:t> </a:t>
            </a:r>
            <a:r>
              <a:rPr lang="en-US" sz="2800" spc="-45" dirty="0">
                <a:solidFill>
                  <a:srgbClr val="FFFFFF"/>
                </a:solidFill>
              </a:rPr>
              <a:t>code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60" dirty="0">
                <a:solidFill>
                  <a:srgbClr val="FFFFFF"/>
                </a:solidFill>
              </a:rPr>
              <a:t>shown </a:t>
            </a:r>
            <a:r>
              <a:rPr lang="en-US" sz="2800" spc="-50" dirty="0">
                <a:solidFill>
                  <a:srgbClr val="FFFFFF"/>
                </a:solidFill>
              </a:rPr>
              <a:t>and </a:t>
            </a:r>
            <a:r>
              <a:rPr lang="en-US" sz="2800" spc="-40" dirty="0">
                <a:solidFill>
                  <a:srgbClr val="FFFFFF"/>
                </a:solidFill>
              </a:rPr>
              <a:t>edited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pc="-35" dirty="0">
                <a:solidFill>
                  <a:srgbClr val="FFFFFF"/>
                </a:solidFill>
              </a:rPr>
              <a:t>When </a:t>
            </a:r>
            <a:r>
              <a:rPr lang="en-US" sz="2800" spc="-55" dirty="0">
                <a:solidFill>
                  <a:srgbClr val="FFFFFF"/>
                </a:solidFill>
              </a:rPr>
              <a:t>you </a:t>
            </a:r>
            <a:r>
              <a:rPr lang="en-US" sz="2800" spc="-50" dirty="0">
                <a:solidFill>
                  <a:srgbClr val="FFFFFF"/>
                </a:solidFill>
              </a:rPr>
              <a:t>open a </a:t>
            </a:r>
            <a:r>
              <a:rPr lang="en-US" sz="2800" spc="15" dirty="0">
                <a:solidFill>
                  <a:srgbClr val="FFFFFF"/>
                </a:solidFill>
              </a:rPr>
              <a:t>R </a:t>
            </a:r>
            <a:r>
              <a:rPr lang="en-US" sz="2800" spc="-45" dirty="0">
                <a:solidFill>
                  <a:srgbClr val="FFFFFF"/>
                </a:solidFill>
              </a:rPr>
              <a:t>code </a:t>
            </a:r>
            <a:r>
              <a:rPr lang="en-US" sz="2800" spc="-25" dirty="0">
                <a:solidFill>
                  <a:srgbClr val="FFFFFF"/>
                </a:solidFill>
              </a:rPr>
              <a:t>file, </a:t>
            </a:r>
            <a:r>
              <a:rPr lang="en-US" sz="2800" spc="-15" dirty="0">
                <a:solidFill>
                  <a:srgbClr val="FFFFFF"/>
                </a:solidFill>
              </a:rPr>
              <a:t>its </a:t>
            </a:r>
            <a:r>
              <a:rPr lang="en-US" sz="2800" spc="-30" dirty="0">
                <a:solidFill>
                  <a:srgbClr val="FFFFFF"/>
                </a:solidFill>
              </a:rPr>
              <a:t>content </a:t>
            </a:r>
            <a:r>
              <a:rPr lang="en-US" sz="2800" spc="-65" dirty="0">
                <a:solidFill>
                  <a:srgbClr val="FFFFFF"/>
                </a:solidFill>
              </a:rPr>
              <a:t>shows </a:t>
            </a:r>
            <a:r>
              <a:rPr lang="en-US" sz="2800" spc="-45" dirty="0">
                <a:solidFill>
                  <a:srgbClr val="FFFFFF"/>
                </a:solidFill>
              </a:rPr>
              <a:t>up</a:t>
            </a:r>
            <a:r>
              <a:rPr lang="en-US" sz="2800" spc="25" dirty="0">
                <a:solidFill>
                  <a:srgbClr val="FFFFFF"/>
                </a:solidFill>
              </a:rPr>
              <a:t> </a:t>
            </a:r>
            <a:r>
              <a:rPr lang="en-US" sz="2800" spc="-65" dirty="0">
                <a:solidFill>
                  <a:srgbClr val="FFFFFF"/>
                </a:solidFill>
              </a:rPr>
              <a:t>here</a:t>
            </a:r>
            <a:endParaRPr lang="en-US" sz="2800" dirty="0">
              <a:solidFill>
                <a:srgbClr val="FFFFFF"/>
              </a:solidFill>
            </a:endParaRPr>
          </a:p>
          <a:p>
            <a:pPr marL="12700" indent="-228600">
              <a:lnSpc>
                <a:spcPct val="9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lang="en-US" sz="2800" spc="-45" dirty="0">
                <a:solidFill>
                  <a:srgbClr val="FFFFFF"/>
                </a:solidFill>
              </a:rPr>
              <a:t>Console</a:t>
            </a:r>
            <a:r>
              <a:rPr lang="en-US" sz="2800" spc="5" dirty="0">
                <a:solidFill>
                  <a:srgbClr val="FFFFFF"/>
                </a:solidFill>
              </a:rPr>
              <a:t> </a:t>
            </a:r>
            <a:r>
              <a:rPr lang="en-US" sz="2800" spc="-30" dirty="0">
                <a:solidFill>
                  <a:srgbClr val="FFFFFF"/>
                </a:solidFill>
              </a:rPr>
              <a:t>Panel</a:t>
            </a:r>
            <a:endParaRPr lang="en-US" sz="2800" dirty="0">
              <a:solidFill>
                <a:srgbClr val="FFFFFF"/>
              </a:solidFill>
            </a:endParaRPr>
          </a:p>
          <a:p>
            <a:pPr marL="632460" marR="2050414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FFFF"/>
                </a:solidFill>
              </a:rPr>
              <a:t>This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60" dirty="0">
                <a:solidFill>
                  <a:srgbClr val="FFFFFF"/>
                </a:solidFill>
              </a:rPr>
              <a:t>where </a:t>
            </a:r>
            <a:r>
              <a:rPr lang="en-US" sz="2800" spc="15" dirty="0">
                <a:solidFill>
                  <a:srgbClr val="FFFFFF"/>
                </a:solidFill>
              </a:rPr>
              <a:t>R </a:t>
            </a:r>
            <a:r>
              <a:rPr lang="en-US" sz="2800" spc="-45" dirty="0">
                <a:solidFill>
                  <a:srgbClr val="FFFFFF"/>
                </a:solidFill>
              </a:rPr>
              <a:t>code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50" dirty="0">
                <a:solidFill>
                  <a:srgbClr val="FFFFFF"/>
                </a:solidFill>
              </a:rPr>
              <a:t>executed. </a:t>
            </a:r>
            <a:r>
              <a:rPr lang="en-US" sz="2800" spc="-35" dirty="0">
                <a:solidFill>
                  <a:srgbClr val="FFFFFF"/>
                </a:solidFill>
              </a:rPr>
              <a:t>Results </a:t>
            </a:r>
            <a:r>
              <a:rPr lang="en-US" sz="2800" spc="-10" dirty="0">
                <a:solidFill>
                  <a:srgbClr val="FFFFFF"/>
                </a:solidFill>
              </a:rPr>
              <a:t>will </a:t>
            </a:r>
            <a:r>
              <a:rPr lang="en-US" sz="2800" spc="-65" dirty="0">
                <a:solidFill>
                  <a:srgbClr val="FFFFFF"/>
                </a:solidFill>
              </a:rPr>
              <a:t>show </a:t>
            </a:r>
            <a:r>
              <a:rPr lang="en-US" sz="2800" spc="-45" dirty="0">
                <a:solidFill>
                  <a:srgbClr val="FFFFFF"/>
                </a:solidFill>
              </a:rPr>
              <a:t>up</a:t>
            </a:r>
            <a:r>
              <a:rPr lang="en-US" sz="2800" spc="-90" dirty="0">
                <a:solidFill>
                  <a:srgbClr val="FFFFFF"/>
                </a:solidFill>
              </a:rPr>
              <a:t> </a:t>
            </a:r>
            <a:r>
              <a:rPr lang="en-US" sz="2800" spc="-65" dirty="0">
                <a:solidFill>
                  <a:srgbClr val="FFFFFF"/>
                </a:solidFill>
              </a:rPr>
              <a:t>here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pc="-65" dirty="0">
                <a:solidFill>
                  <a:srgbClr val="FFFFFF"/>
                </a:solidFill>
              </a:rPr>
              <a:t>If </a:t>
            </a:r>
            <a:r>
              <a:rPr lang="en-US" sz="2800" spc="-50" dirty="0">
                <a:solidFill>
                  <a:srgbClr val="FFFFFF"/>
                </a:solidFill>
              </a:rPr>
              <a:t>there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50" dirty="0">
                <a:solidFill>
                  <a:srgbClr val="FFFFFF"/>
                </a:solidFill>
              </a:rPr>
              <a:t>error </a:t>
            </a:r>
            <a:r>
              <a:rPr lang="en-US" sz="2800" spc="-25" dirty="0">
                <a:solidFill>
                  <a:srgbClr val="FFFFFF"/>
                </a:solidFill>
              </a:rPr>
              <a:t>with </a:t>
            </a:r>
            <a:r>
              <a:rPr lang="en-US" sz="2800" spc="-55" dirty="0">
                <a:solidFill>
                  <a:srgbClr val="FFFFFF"/>
                </a:solidFill>
              </a:rPr>
              <a:t>your </a:t>
            </a:r>
            <a:r>
              <a:rPr lang="en-US" sz="2800" spc="-45" dirty="0">
                <a:solidFill>
                  <a:srgbClr val="FFFFFF"/>
                </a:solidFill>
              </a:rPr>
              <a:t>code, the </a:t>
            </a:r>
            <a:r>
              <a:rPr lang="en-US" sz="2800" spc="-50" dirty="0">
                <a:solidFill>
                  <a:srgbClr val="FFFFFF"/>
                </a:solidFill>
              </a:rPr>
              <a:t>error </a:t>
            </a:r>
            <a:r>
              <a:rPr lang="en-US" sz="2800" spc="-75" dirty="0">
                <a:solidFill>
                  <a:srgbClr val="FFFFFF"/>
                </a:solidFill>
              </a:rPr>
              <a:t>message </a:t>
            </a:r>
            <a:r>
              <a:rPr lang="en-US" sz="2800" spc="-15" dirty="0">
                <a:solidFill>
                  <a:srgbClr val="FFFFFF"/>
                </a:solidFill>
              </a:rPr>
              <a:t>will </a:t>
            </a:r>
            <a:r>
              <a:rPr lang="en-US" sz="2800" spc="-50" dirty="0">
                <a:solidFill>
                  <a:srgbClr val="FFFFFF"/>
                </a:solidFill>
              </a:rPr>
              <a:t>also </a:t>
            </a:r>
            <a:r>
              <a:rPr lang="en-US" sz="2800" spc="-70" dirty="0">
                <a:solidFill>
                  <a:srgbClr val="FFFFFF"/>
                </a:solidFill>
              </a:rPr>
              <a:t>show </a:t>
            </a:r>
            <a:r>
              <a:rPr lang="en-US" sz="2800" spc="-55" dirty="0">
                <a:solidFill>
                  <a:srgbClr val="FFFFFF"/>
                </a:solidFill>
              </a:rPr>
              <a:t>up</a:t>
            </a:r>
            <a:r>
              <a:rPr lang="en-US" sz="2800" spc="130" dirty="0">
                <a:solidFill>
                  <a:srgbClr val="FFFFFF"/>
                </a:solidFill>
              </a:rPr>
              <a:t> </a:t>
            </a:r>
            <a:r>
              <a:rPr lang="en-US" sz="2800" spc="-70" dirty="0">
                <a:solidFill>
                  <a:srgbClr val="FFFFFF"/>
                </a:solidFill>
              </a:rPr>
              <a:t>here</a:t>
            </a:r>
            <a:endParaRPr lang="en-US" sz="2800" dirty="0">
              <a:solidFill>
                <a:srgbClr val="FFFFFF"/>
              </a:solidFill>
            </a:endParaRPr>
          </a:p>
          <a:p>
            <a:pPr marL="12700" indent="-228600">
              <a:lnSpc>
                <a:spcPct val="9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lang="en-US" sz="2800" spc="-35" dirty="0">
                <a:solidFill>
                  <a:srgbClr val="FFFFFF"/>
                </a:solidFill>
              </a:rPr>
              <a:t>Environment</a:t>
            </a:r>
            <a:r>
              <a:rPr lang="en-US" sz="2800" spc="5" dirty="0">
                <a:solidFill>
                  <a:srgbClr val="FFFFFF"/>
                </a:solidFill>
              </a:rPr>
              <a:t> </a:t>
            </a:r>
            <a:r>
              <a:rPr lang="en-US" sz="2800" spc="-35" dirty="0">
                <a:solidFill>
                  <a:srgbClr val="FFFFFF"/>
                </a:solidFill>
              </a:rPr>
              <a:t>Panel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FFFF"/>
                </a:solidFill>
              </a:rPr>
              <a:t>This </a:t>
            </a:r>
            <a:r>
              <a:rPr lang="en-US" sz="2800" spc="-35" dirty="0">
                <a:solidFill>
                  <a:srgbClr val="FFFFFF"/>
                </a:solidFill>
              </a:rPr>
              <a:t>is </a:t>
            </a:r>
            <a:r>
              <a:rPr lang="en-US" sz="2800" spc="-60" dirty="0">
                <a:solidFill>
                  <a:srgbClr val="FFFFFF"/>
                </a:solidFill>
              </a:rPr>
              <a:t>where </a:t>
            </a:r>
            <a:r>
              <a:rPr lang="en-US" sz="2800" spc="-35" dirty="0">
                <a:solidFill>
                  <a:srgbClr val="FFFFFF"/>
                </a:solidFill>
              </a:rPr>
              <a:t>the </a:t>
            </a:r>
            <a:r>
              <a:rPr lang="en-US" sz="2800" spc="-45" dirty="0">
                <a:solidFill>
                  <a:srgbClr val="FFFFFF"/>
                </a:solidFill>
              </a:rPr>
              <a:t>variables </a:t>
            </a:r>
            <a:r>
              <a:rPr lang="en-US" sz="2800" spc="-50" dirty="0">
                <a:solidFill>
                  <a:srgbClr val="FFFFFF"/>
                </a:solidFill>
              </a:rPr>
              <a:t>and </a:t>
            </a:r>
            <a:r>
              <a:rPr lang="en-US" sz="2800" spc="-30" dirty="0">
                <a:solidFill>
                  <a:srgbClr val="FFFFFF"/>
                </a:solidFill>
              </a:rPr>
              <a:t>data</a:t>
            </a:r>
            <a:r>
              <a:rPr lang="en-US" sz="2800" spc="175" dirty="0">
                <a:solidFill>
                  <a:srgbClr val="FFFFFF"/>
                </a:solidFill>
              </a:rPr>
              <a:t> </a:t>
            </a:r>
            <a:r>
              <a:rPr lang="en-US" sz="2800" spc="-65" dirty="0">
                <a:solidFill>
                  <a:srgbClr val="FFFFFF"/>
                </a:solidFill>
              </a:rPr>
              <a:t>are </a:t>
            </a:r>
            <a:r>
              <a:rPr lang="en-US" sz="2800" spc="-50" dirty="0">
                <a:solidFill>
                  <a:srgbClr val="FFFFFF"/>
                </a:solidFill>
              </a:rPr>
              <a:t>displayed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spc="-40" dirty="0">
                <a:solidFill>
                  <a:srgbClr val="FFFFFF"/>
                </a:solidFill>
              </a:rPr>
              <a:t>It </a:t>
            </a:r>
            <a:r>
              <a:rPr lang="en-US" sz="2800" spc="-50" dirty="0">
                <a:solidFill>
                  <a:srgbClr val="FFFFFF"/>
                </a:solidFill>
              </a:rPr>
              <a:t>helps </a:t>
            </a:r>
            <a:r>
              <a:rPr lang="en-US" sz="2800" spc="-10" dirty="0">
                <a:solidFill>
                  <a:srgbClr val="FFFFFF"/>
                </a:solidFill>
              </a:rPr>
              <a:t>to </a:t>
            </a:r>
            <a:r>
              <a:rPr lang="en-US" sz="2800" spc="-65" dirty="0">
                <a:solidFill>
                  <a:srgbClr val="FFFFFF"/>
                </a:solidFill>
              </a:rPr>
              <a:t>keep </a:t>
            </a:r>
            <a:r>
              <a:rPr lang="en-US" sz="2800" spc="-15" dirty="0">
                <a:solidFill>
                  <a:srgbClr val="FFFFFF"/>
                </a:solidFill>
              </a:rPr>
              <a:t>track </a:t>
            </a:r>
            <a:r>
              <a:rPr lang="en-US" sz="2800" spc="-30" dirty="0">
                <a:solidFill>
                  <a:srgbClr val="FFFFFF"/>
                </a:solidFill>
              </a:rPr>
              <a:t>of </a:t>
            </a:r>
            <a:r>
              <a:rPr lang="en-US" sz="2800" spc="-35" dirty="0">
                <a:solidFill>
                  <a:srgbClr val="FFFFFF"/>
                </a:solidFill>
              </a:rPr>
              <a:t>the </a:t>
            </a:r>
            <a:r>
              <a:rPr lang="en-US" sz="2800" spc="-45" dirty="0">
                <a:solidFill>
                  <a:srgbClr val="FFFFFF"/>
                </a:solidFill>
              </a:rPr>
              <a:t>variables </a:t>
            </a:r>
            <a:r>
              <a:rPr lang="en-US" sz="2800" spc="-50" dirty="0">
                <a:solidFill>
                  <a:srgbClr val="FFFFFF"/>
                </a:solidFill>
              </a:rPr>
              <a:t>and </a:t>
            </a:r>
            <a:r>
              <a:rPr lang="en-US" sz="2800" spc="-30" dirty="0">
                <a:solidFill>
                  <a:srgbClr val="FFFFFF"/>
                </a:solidFill>
              </a:rPr>
              <a:t>data </a:t>
            </a:r>
            <a:r>
              <a:rPr lang="en-US" sz="2800" spc="-55" dirty="0">
                <a:solidFill>
                  <a:srgbClr val="FFFFFF"/>
                </a:solidFill>
              </a:rPr>
              <a:t>you</a:t>
            </a:r>
            <a:r>
              <a:rPr lang="en-US" sz="2800" spc="25" dirty="0">
                <a:solidFill>
                  <a:srgbClr val="FFFFFF"/>
                </a:solidFill>
              </a:rPr>
              <a:t> </a:t>
            </a:r>
            <a:r>
              <a:rPr lang="en-US" sz="2800" spc="-60" dirty="0">
                <a:solidFill>
                  <a:srgbClr val="FFFFFF"/>
                </a:solidFill>
              </a:rPr>
              <a:t>have</a:t>
            </a:r>
            <a:endParaRPr lang="en-US" sz="2800" dirty="0">
              <a:solidFill>
                <a:srgbClr val="FFFFFF"/>
              </a:solidFill>
            </a:endParaRPr>
          </a:p>
          <a:p>
            <a:pPr marL="12700" indent="-228600">
              <a:lnSpc>
                <a:spcPct val="9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Utility</a:t>
            </a:r>
            <a:r>
              <a:rPr lang="en-US" sz="2800" spc="10" dirty="0">
                <a:solidFill>
                  <a:srgbClr val="FFFFFF"/>
                </a:solidFill>
              </a:rPr>
              <a:t> </a:t>
            </a:r>
            <a:r>
              <a:rPr lang="en-US" sz="2800" spc="-35" dirty="0">
                <a:solidFill>
                  <a:srgbClr val="FFFFFF"/>
                </a:solidFill>
              </a:rPr>
              <a:t>Panel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FFFF"/>
                </a:solidFill>
              </a:rPr>
              <a:t>This </a:t>
            </a:r>
            <a:r>
              <a:rPr lang="en-US" sz="2800" spc="-45" dirty="0">
                <a:solidFill>
                  <a:srgbClr val="FFFFFF"/>
                </a:solidFill>
              </a:rPr>
              <a:t>window </a:t>
            </a:r>
            <a:r>
              <a:rPr lang="en-US" sz="2800" spc="-40" dirty="0">
                <a:solidFill>
                  <a:srgbClr val="FFFFFF"/>
                </a:solidFill>
              </a:rPr>
              <a:t>includes </a:t>
            </a:r>
            <a:r>
              <a:rPr lang="en-US" sz="2800" spc="-50" dirty="0">
                <a:solidFill>
                  <a:srgbClr val="FFFFFF"/>
                </a:solidFill>
              </a:rPr>
              <a:t>several</a:t>
            </a:r>
            <a:r>
              <a:rPr lang="en-US" sz="2800" spc="150" dirty="0">
                <a:solidFill>
                  <a:srgbClr val="FFFFFF"/>
                </a:solidFill>
              </a:rPr>
              <a:t> </a:t>
            </a:r>
            <a:r>
              <a:rPr lang="en-US" sz="2800" spc="-35" dirty="0">
                <a:solidFill>
                  <a:srgbClr val="FFFFFF"/>
                </a:solidFill>
              </a:rPr>
              <a:t>tabs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40" dirty="0">
                <a:solidFill>
                  <a:srgbClr val="FFFFFF"/>
                </a:solidFill>
              </a:rPr>
              <a:t>Files: </a:t>
            </a:r>
            <a:r>
              <a:rPr lang="en-US" sz="2800" spc="-30" dirty="0">
                <a:solidFill>
                  <a:srgbClr val="FFFFFF"/>
                </a:solidFill>
              </a:rPr>
              <a:t>shows </a:t>
            </a:r>
            <a:r>
              <a:rPr lang="en-US" sz="2800" spc="-45" dirty="0">
                <a:solidFill>
                  <a:srgbClr val="FFFFFF"/>
                </a:solidFill>
              </a:rPr>
              <a:t>the </a:t>
            </a:r>
            <a:r>
              <a:rPr lang="en-US" sz="2800" spc="-25" dirty="0">
                <a:solidFill>
                  <a:srgbClr val="FFFFFF"/>
                </a:solidFill>
              </a:rPr>
              <a:t>path to </a:t>
            </a:r>
            <a:r>
              <a:rPr lang="en-US" sz="2800" spc="-35" dirty="0">
                <a:solidFill>
                  <a:srgbClr val="FFFFFF"/>
                </a:solidFill>
              </a:rPr>
              <a:t>your </a:t>
            </a:r>
            <a:r>
              <a:rPr lang="en-US" sz="2800" spc="-40" dirty="0">
                <a:solidFill>
                  <a:srgbClr val="FFFFFF"/>
                </a:solidFill>
              </a:rPr>
              <a:t>current </a:t>
            </a:r>
            <a:r>
              <a:rPr lang="en-US" sz="2800" spc="-65" dirty="0">
                <a:solidFill>
                  <a:srgbClr val="FFFFFF"/>
                </a:solidFill>
              </a:rPr>
              <a:t>file, </a:t>
            </a:r>
            <a:r>
              <a:rPr lang="en-US" sz="2800" spc="-25" dirty="0">
                <a:solidFill>
                  <a:srgbClr val="FFFFFF"/>
                </a:solidFill>
              </a:rPr>
              <a:t>not </a:t>
            </a:r>
            <a:r>
              <a:rPr lang="en-US" sz="2800" spc="-45" dirty="0">
                <a:solidFill>
                  <a:srgbClr val="FFFFFF"/>
                </a:solidFill>
              </a:rPr>
              <a:t>often </a:t>
            </a:r>
            <a:r>
              <a:rPr lang="en-US" sz="2800" spc="-40" dirty="0">
                <a:solidFill>
                  <a:srgbClr val="FFFFFF"/>
                </a:solidFill>
              </a:rPr>
              <a:t>used  </a:t>
            </a: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15" dirty="0">
                <a:solidFill>
                  <a:srgbClr val="FFFFFF"/>
                </a:solidFill>
              </a:rPr>
              <a:t>Plots: </a:t>
            </a:r>
            <a:r>
              <a:rPr lang="en-US" sz="2800" spc="-45" dirty="0">
                <a:solidFill>
                  <a:srgbClr val="FFFFFF"/>
                </a:solidFill>
              </a:rPr>
              <a:t>if </a:t>
            </a:r>
            <a:r>
              <a:rPr lang="en-US" sz="2800" spc="-35" dirty="0">
                <a:solidFill>
                  <a:srgbClr val="FFFFFF"/>
                </a:solidFill>
              </a:rPr>
              <a:t>you </a:t>
            </a:r>
            <a:r>
              <a:rPr lang="en-US" sz="2800" spc="-40" dirty="0">
                <a:solidFill>
                  <a:srgbClr val="FFFFFF"/>
                </a:solidFill>
              </a:rPr>
              <a:t>use </a:t>
            </a:r>
            <a:r>
              <a:rPr lang="en-US" sz="2800" spc="65" dirty="0">
                <a:solidFill>
                  <a:srgbClr val="FFFFFF"/>
                </a:solidFill>
              </a:rPr>
              <a:t>R </a:t>
            </a:r>
            <a:r>
              <a:rPr lang="en-US" sz="2800" spc="-25" dirty="0">
                <a:solidFill>
                  <a:srgbClr val="FFFFFF"/>
                </a:solidFill>
              </a:rPr>
              <a:t>to </a:t>
            </a:r>
            <a:r>
              <a:rPr lang="en-US" sz="2800" spc="-35" dirty="0">
                <a:solidFill>
                  <a:srgbClr val="FFFFFF"/>
                </a:solidFill>
              </a:rPr>
              <a:t>plot </a:t>
            </a:r>
            <a:r>
              <a:rPr lang="en-US" sz="2800" spc="-30" dirty="0">
                <a:solidFill>
                  <a:srgbClr val="FFFFFF"/>
                </a:solidFill>
              </a:rPr>
              <a:t>a </a:t>
            </a:r>
            <a:r>
              <a:rPr lang="en-US" sz="2800" spc="-35" dirty="0">
                <a:solidFill>
                  <a:srgbClr val="FFFFFF"/>
                </a:solidFill>
              </a:rPr>
              <a:t>graph, it </a:t>
            </a:r>
            <a:r>
              <a:rPr lang="en-US" sz="2800" spc="-45" dirty="0">
                <a:solidFill>
                  <a:srgbClr val="FFFFFF"/>
                </a:solidFill>
              </a:rPr>
              <a:t>will </a:t>
            </a:r>
            <a:r>
              <a:rPr lang="en-US" sz="2800" spc="-30" dirty="0">
                <a:solidFill>
                  <a:srgbClr val="FFFFFF"/>
                </a:solidFill>
              </a:rPr>
              <a:t>show </a:t>
            </a:r>
            <a:r>
              <a:rPr lang="en-US" sz="2800" spc="-25" dirty="0">
                <a:solidFill>
                  <a:srgbClr val="FFFFFF"/>
                </a:solidFill>
              </a:rPr>
              <a:t>up </a:t>
            </a:r>
            <a:r>
              <a:rPr lang="en-US" sz="2800" spc="-60" dirty="0">
                <a:solidFill>
                  <a:srgbClr val="FFFFFF"/>
                </a:solidFill>
              </a:rPr>
              <a:t>here  </a:t>
            </a: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25" dirty="0">
                <a:solidFill>
                  <a:srgbClr val="FFFFFF"/>
                </a:solidFill>
              </a:rPr>
              <a:t>Packages: </a:t>
            </a:r>
            <a:r>
              <a:rPr lang="en-US" sz="2800" spc="-30" dirty="0">
                <a:solidFill>
                  <a:srgbClr val="FFFFFF"/>
                </a:solidFill>
              </a:rPr>
              <a:t>install/import </a:t>
            </a:r>
            <a:r>
              <a:rPr lang="en-US" sz="2800" spc="-40" dirty="0">
                <a:solidFill>
                  <a:srgbClr val="FFFFFF"/>
                </a:solidFill>
              </a:rPr>
              <a:t>packages, </a:t>
            </a:r>
            <a:r>
              <a:rPr lang="en-US" sz="2800" spc="-50" dirty="0">
                <a:solidFill>
                  <a:srgbClr val="FFFFFF"/>
                </a:solidFill>
              </a:rPr>
              <a:t>more </a:t>
            </a:r>
            <a:r>
              <a:rPr lang="en-US" sz="2800" spc="-25" dirty="0">
                <a:solidFill>
                  <a:srgbClr val="FFFFFF"/>
                </a:solidFill>
              </a:rPr>
              <a:t>on this</a:t>
            </a:r>
            <a:r>
              <a:rPr lang="en-US" sz="2800" spc="25" dirty="0">
                <a:solidFill>
                  <a:srgbClr val="FFFFFF"/>
                </a:solidFill>
              </a:rPr>
              <a:t> </a:t>
            </a:r>
            <a:r>
              <a:rPr lang="en-US" sz="2800" spc="-45" dirty="0">
                <a:solidFill>
                  <a:srgbClr val="FFFFFF"/>
                </a:solidFill>
              </a:rPr>
              <a:t>later</a:t>
            </a:r>
            <a:endParaRPr lang="en-US" sz="2800" dirty="0">
              <a:solidFill>
                <a:srgbClr val="FFFFFF"/>
              </a:solidFill>
            </a:endParaRPr>
          </a:p>
          <a:p>
            <a:pPr marL="632460" indent="-228600">
              <a:lnSpc>
                <a:spcPct val="9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lang="en-US" sz="2800" spc="-40" dirty="0">
                <a:solidFill>
                  <a:srgbClr val="FFFFFF"/>
                </a:solidFill>
              </a:rPr>
              <a:t>Help: </a:t>
            </a:r>
            <a:r>
              <a:rPr lang="en-US" sz="2800" spc="-25" dirty="0">
                <a:solidFill>
                  <a:srgbClr val="FFFFFF"/>
                </a:solidFill>
              </a:rPr>
              <a:t>manuals </a:t>
            </a:r>
            <a:r>
              <a:rPr lang="en-US" sz="2800" spc="-30" dirty="0">
                <a:solidFill>
                  <a:srgbClr val="FFFFFF"/>
                </a:solidFill>
              </a:rPr>
              <a:t>and documentations </a:t>
            </a:r>
            <a:r>
              <a:rPr lang="en-US" sz="2800" spc="-25" dirty="0">
                <a:solidFill>
                  <a:srgbClr val="FFFFFF"/>
                </a:solidFill>
              </a:rPr>
              <a:t>to </a:t>
            </a:r>
            <a:r>
              <a:rPr lang="en-US" sz="2800" spc="-55" dirty="0">
                <a:solidFill>
                  <a:srgbClr val="FFFFFF"/>
                </a:solidFill>
              </a:rPr>
              <a:t>every </a:t>
            </a:r>
            <a:r>
              <a:rPr lang="en-US" sz="2800" spc="65" dirty="0">
                <a:solidFill>
                  <a:srgbClr val="FFFFFF"/>
                </a:solidFill>
              </a:rPr>
              <a:t>R </a:t>
            </a:r>
            <a:r>
              <a:rPr lang="en-US" sz="2800" spc="-35" dirty="0">
                <a:solidFill>
                  <a:srgbClr val="FFFFFF"/>
                </a:solidFill>
              </a:rPr>
              <a:t>functions, </a:t>
            </a:r>
            <a:r>
              <a:rPr lang="en-US" sz="2800" spc="-45" dirty="0">
                <a:solidFill>
                  <a:srgbClr val="FFFFFF"/>
                </a:solidFill>
              </a:rPr>
              <a:t>very</a:t>
            </a:r>
            <a:r>
              <a:rPr lang="en-US" sz="2800" spc="-60" dirty="0">
                <a:solidFill>
                  <a:srgbClr val="FFFFFF"/>
                </a:solidFill>
              </a:rPr>
              <a:t> </a:t>
            </a:r>
            <a:r>
              <a:rPr lang="en-US" sz="2800" spc="-45" dirty="0">
                <a:solidFill>
                  <a:srgbClr val="FFFFFF"/>
                </a:solidFill>
              </a:rPr>
              <a:t>useful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F5884-16A5-4263-9CDB-9BF8D644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58200" y="1600201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53" y="261169"/>
            <a:ext cx="10962205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3962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58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13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1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77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743200" y="2965392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8556728" y="2966816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8737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6701" y="22098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0714" y="2209801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58200" y="2209801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68984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38D316-9061-488F-AFF1-8A1C5C303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BFF2649-3EEE-4E94-8EB2-8EC7C51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and opening a .R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 script is where you keep a record of your work in R/</a:t>
            </a:r>
            <a:r>
              <a:rPr lang="en-US" dirty="0" err="1"/>
              <a:t>RStudio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To create a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File|New</a:t>
            </a:r>
            <a:r>
              <a:rPr lang="en-US" b="1" dirty="0"/>
              <a:t> </a:t>
            </a:r>
            <a:r>
              <a:rPr lang="en-US" b="1" dirty="0" err="1"/>
              <a:t>File|R</a:t>
            </a:r>
            <a:r>
              <a:rPr lang="en-US" b="1" dirty="0"/>
              <a:t> Script</a:t>
            </a:r>
            <a:r>
              <a:rPr lang="en-US" dirty="0"/>
              <a:t>” in the menu</a:t>
            </a:r>
          </a:p>
          <a:p>
            <a:endParaRPr lang="en-US" dirty="0"/>
          </a:p>
          <a:p>
            <a:r>
              <a:rPr lang="en-US" dirty="0"/>
              <a:t>To save the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File|Save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dirty="0"/>
              <a:t>To open an existing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File|Open</a:t>
            </a:r>
            <a:r>
              <a:rPr lang="en-US" b="1" dirty="0"/>
              <a:t> File</a:t>
            </a:r>
            <a:r>
              <a:rPr lang="en-US" dirty="0"/>
              <a:t>” to browse for the .R file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B4CE8-5BFA-4069-80BA-5F3CDD30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AD698C7-933A-45C3-80B7-B9DF0015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0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Basics: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515599" cy="4363883"/>
          </a:xfrm>
        </p:spPr>
        <p:txBody>
          <a:bodyPr>
            <a:normAutofit/>
          </a:bodyPr>
          <a:lstStyle/>
          <a:p>
            <a:r>
              <a:rPr lang="en-US" dirty="0"/>
              <a:t>Calculation</a:t>
            </a:r>
          </a:p>
          <a:p>
            <a:r>
              <a:rPr lang="en-US" dirty="0"/>
              <a:t>Variable &amp; Value</a:t>
            </a:r>
          </a:p>
          <a:p>
            <a:r>
              <a:rPr lang="en-US" dirty="0"/>
              <a:t>Function &amp; Argument(Parameter)</a:t>
            </a:r>
          </a:p>
          <a:p>
            <a:r>
              <a:rPr lang="en-US" dirty="0"/>
              <a:t>Basic Data Types: Numeric, Character, Logical</a:t>
            </a:r>
          </a:p>
          <a:p>
            <a:r>
              <a:rPr lang="en-US" dirty="0"/>
              <a:t>Advanced Data Types: Vector, Frame</a:t>
            </a:r>
          </a:p>
          <a:p>
            <a:r>
              <a:rPr lang="en-US" dirty="0"/>
              <a:t>Packages</a:t>
            </a:r>
          </a:p>
          <a:p>
            <a:r>
              <a:rPr lang="en-US" dirty="0"/>
              <a:t>Loading data to R</a:t>
            </a:r>
          </a:p>
          <a:p>
            <a:pPr lvl="1"/>
            <a:r>
              <a:rPr lang="en-US" dirty="0"/>
              <a:t>Working Directory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1EE13-82FA-44F3-85E0-89DDBA10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7A829B3-3D86-4C7F-835D-7A28270E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4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Basics: Calculations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58084" cy="2384347"/>
          </a:xfrm>
        </p:spPr>
        <p:txBody>
          <a:bodyPr/>
          <a:lstStyle/>
          <a:p>
            <a:r>
              <a:rPr lang="en-US" dirty="0"/>
              <a:t>In its simplest form, R can be used as a calculator: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3068" y="4223368"/>
            <a:ext cx="5058084" cy="886764"/>
          </a:xfrm>
          <a:prstGeom prst="roundRect">
            <a:avLst/>
          </a:prstGeom>
          <a:solidFill>
            <a:srgbClr val="850212"/>
          </a:solidFill>
          <a:ln>
            <a:solidFill>
              <a:srgbClr val="85021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Type commands into the </a:t>
            </a:r>
            <a:r>
              <a:rPr lang="en-US" sz="2400" b="1" dirty="0">
                <a:solidFill>
                  <a:schemeClr val="bg1"/>
                </a:solidFill>
              </a:rPr>
              <a:t>console</a:t>
            </a:r>
            <a:r>
              <a:rPr lang="en-US" sz="2400" dirty="0">
                <a:solidFill>
                  <a:schemeClr val="bg1"/>
                </a:solidFill>
              </a:rPr>
              <a:t> and it will give you an 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67" y="1451812"/>
            <a:ext cx="3181350" cy="441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1EE13-82FA-44F3-85E0-89DDBA10D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7A829B3-3D86-4C7F-835D-7A28270E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4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395F-AC19-492C-8AF8-030A0FCC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Basics: Variable &amp; Value</a:t>
            </a:r>
          </a:p>
        </p:txBody>
      </p:sp>
      <p:pic>
        <p:nvPicPr>
          <p:cNvPr id="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D93195C-E643-45A0-9D1E-3658AFD6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76E5F-3EB8-4477-A2CC-D64E8544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&amp;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4868-2E81-45D8-A705-22DCB527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56648-7F2F-4A4C-96A5-0734D1D8B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75744"/>
            <a:ext cx="8743821" cy="24847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4B7685-853B-4E8E-BDE1-739617C3AFDA}"/>
              </a:ext>
            </a:extLst>
          </p:cNvPr>
          <p:cNvCxnSpPr/>
          <p:nvPr/>
        </p:nvCxnSpPr>
        <p:spPr>
          <a:xfrm>
            <a:off x="1845343" y="2338864"/>
            <a:ext cx="0" cy="1066800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62E7A5-7B06-44F6-9B0A-01F815F3D478}"/>
              </a:ext>
            </a:extLst>
          </p:cNvPr>
          <p:cNvCxnSpPr>
            <a:cxnSpLocks/>
          </p:cNvCxnSpPr>
          <p:nvPr/>
        </p:nvCxnSpPr>
        <p:spPr>
          <a:xfrm flipH="1">
            <a:off x="2245361" y="2338864"/>
            <a:ext cx="822959" cy="1066800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F209A3-4211-4938-90C7-D72179B57D23}"/>
              </a:ext>
            </a:extLst>
          </p:cNvPr>
          <p:cNvCxnSpPr/>
          <p:nvPr/>
        </p:nvCxnSpPr>
        <p:spPr>
          <a:xfrm>
            <a:off x="3200400" y="3708400"/>
            <a:ext cx="1290320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2D3C5DA-CE8D-4AE9-ADCD-56D9ED8342CE}"/>
              </a:ext>
            </a:extLst>
          </p:cNvPr>
          <p:cNvCxnSpPr/>
          <p:nvPr/>
        </p:nvCxnSpPr>
        <p:spPr>
          <a:xfrm>
            <a:off x="3647440" y="3706654"/>
            <a:ext cx="396240" cy="294640"/>
          </a:xfrm>
          <a:prstGeom prst="bentConnector3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9052E3-70EB-4920-A7A1-5F431007023D}"/>
              </a:ext>
            </a:extLst>
          </p:cNvPr>
          <p:cNvSpPr txBox="1"/>
          <p:nvPr/>
        </p:nvSpPr>
        <p:spPr>
          <a:xfrm>
            <a:off x="4043680" y="3759498"/>
            <a:ext cx="8013284" cy="1200329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Read from the right to left as “Assign [value] 5 to [variable] x”.</a:t>
            </a:r>
          </a:p>
          <a:p>
            <a:r>
              <a:rPr lang="en-US" dirty="0"/>
              <a:t>IDE first requires OS to allocate a segment of machine memory to store </a:t>
            </a:r>
          </a:p>
          <a:p>
            <a:r>
              <a:rPr lang="en-US" dirty="0"/>
              <a:t>a empty variable template called “x”, then requires OS to allocate another segment </a:t>
            </a:r>
          </a:p>
          <a:p>
            <a:r>
              <a:rPr lang="en-US" dirty="0"/>
              <a:t>of memory to fill a copy of the template with a value, 5.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391455-1586-4B1E-B63F-A9546DA0B1B7}"/>
              </a:ext>
            </a:extLst>
          </p:cNvPr>
          <p:cNvCxnSpPr/>
          <p:nvPr/>
        </p:nvCxnSpPr>
        <p:spPr>
          <a:xfrm>
            <a:off x="1107440" y="2338864"/>
            <a:ext cx="1290320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D6BF3-2675-4F2B-A2CE-9282D1EC3E54}"/>
              </a:ext>
            </a:extLst>
          </p:cNvPr>
          <p:cNvCxnSpPr>
            <a:cxnSpLocks/>
          </p:cNvCxnSpPr>
          <p:nvPr/>
        </p:nvCxnSpPr>
        <p:spPr>
          <a:xfrm>
            <a:off x="2753360" y="2338864"/>
            <a:ext cx="762000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7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Basics: Variable &amp;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842"/>
          <a:stretch/>
        </p:blipFill>
        <p:spPr>
          <a:xfrm>
            <a:off x="1313574" y="4650446"/>
            <a:ext cx="2727900" cy="18424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53206" y="4650445"/>
            <a:ext cx="928673" cy="102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66460" y="4650445"/>
            <a:ext cx="815419" cy="415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1897" y="4234947"/>
            <a:ext cx="189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&lt;-</a:t>
            </a:r>
            <a:r>
              <a:rPr lang="en-US" sz="2000" dirty="0"/>
              <a:t> and </a:t>
            </a:r>
            <a:r>
              <a:rPr lang="en-US" sz="2800" dirty="0">
                <a:solidFill>
                  <a:schemeClr val="accent1"/>
                </a:solidFill>
              </a:rPr>
              <a:t>=</a:t>
            </a:r>
            <a:r>
              <a:rPr lang="en-US" sz="2000" dirty="0"/>
              <a:t> do the same</a:t>
            </a:r>
            <a:r>
              <a:rPr lang="en-US" sz="1600" dirty="0"/>
              <a:t> </a:t>
            </a:r>
            <a:r>
              <a:rPr lang="en-US" sz="2000" dirty="0"/>
              <a:t>thing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79370" y="5101079"/>
            <a:ext cx="3965336" cy="886764"/>
          </a:xfrm>
          <a:prstGeom prst="roundRect">
            <a:avLst/>
          </a:prstGeom>
          <a:solidFill>
            <a:srgbClr val="850212"/>
          </a:solidFill>
          <a:ln>
            <a:solidFill>
              <a:srgbClr val="85021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x, y, and z are </a:t>
            </a:r>
            <a:r>
              <a:rPr lang="en-US" sz="2400" b="1" dirty="0">
                <a:solidFill>
                  <a:schemeClr val="bg1"/>
                </a:solidFill>
              </a:rPr>
              <a:t>variables</a:t>
            </a:r>
            <a:r>
              <a:rPr lang="en-US" sz="2400" dirty="0">
                <a:solidFill>
                  <a:schemeClr val="bg1"/>
                </a:solidFill>
              </a:rPr>
              <a:t> that can be manipulated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447"/>
            <a:ext cx="8738936" cy="2621504"/>
          </a:xfrm>
        </p:spPr>
        <p:txBody>
          <a:bodyPr>
            <a:normAutofit fontScale="925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are named containers for data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The assignment operator in R is:  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&lt;-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=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names can start with a letter or digits. 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Just not a number by itself.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Examples: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2b</a:t>
            </a:r>
            <a:r>
              <a:rPr lang="en-US" dirty="0">
                <a:solidFill>
                  <a:srgbClr val="000000"/>
                </a:solidFill>
              </a:rPr>
              <a:t> (not 2)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R is </a:t>
            </a:r>
            <a:r>
              <a:rPr lang="en-US" dirty="0">
                <a:solidFill>
                  <a:srgbClr val="850212"/>
                </a:solidFill>
              </a:rPr>
              <a:t>case-sensitive</a:t>
            </a:r>
            <a:r>
              <a:rPr lang="en-US" dirty="0"/>
              <a:t> (i.e.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 is a different variable than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1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7C91F5C-90AC-4C12-BEFE-436571B4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57A7F0-CFCE-42D1-BC9C-BAFEF0F4FF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9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395F-AC19-492C-8AF8-030A0FCC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Basics: Function &amp; Argument (Parameter)</a:t>
            </a:r>
          </a:p>
        </p:txBody>
      </p:sp>
      <p:pic>
        <p:nvPicPr>
          <p:cNvPr id="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D93195C-E643-45A0-9D1E-3658AFD6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76E5F-3EB8-4477-A2CC-D64E8544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12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Function &amp; Argument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4868-2E81-45D8-A705-22DCB527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56648-7F2F-4A4C-96A5-0734D1D8B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83240"/>
            <a:ext cx="8743821" cy="24847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4B7685-853B-4E8E-BDE1-739617C3AFDA}"/>
              </a:ext>
            </a:extLst>
          </p:cNvPr>
          <p:cNvCxnSpPr>
            <a:cxnSpLocks/>
          </p:cNvCxnSpPr>
          <p:nvPr/>
        </p:nvCxnSpPr>
        <p:spPr>
          <a:xfrm>
            <a:off x="1845343" y="2146360"/>
            <a:ext cx="0" cy="2620963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62E7A5-7B06-44F6-9B0A-01F815F3D478}"/>
              </a:ext>
            </a:extLst>
          </p:cNvPr>
          <p:cNvCxnSpPr>
            <a:cxnSpLocks/>
          </p:cNvCxnSpPr>
          <p:nvPr/>
        </p:nvCxnSpPr>
        <p:spPr>
          <a:xfrm flipH="1">
            <a:off x="2316480" y="2146360"/>
            <a:ext cx="1229360" cy="2620963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F209A3-4211-4938-90C7-D72179B57D23}"/>
              </a:ext>
            </a:extLst>
          </p:cNvPr>
          <p:cNvCxnSpPr>
            <a:cxnSpLocks/>
          </p:cNvCxnSpPr>
          <p:nvPr/>
        </p:nvCxnSpPr>
        <p:spPr>
          <a:xfrm>
            <a:off x="1780300" y="5067995"/>
            <a:ext cx="328896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2D3C5DA-CE8D-4AE9-ADCD-56D9ED8342CE}"/>
              </a:ext>
            </a:extLst>
          </p:cNvPr>
          <p:cNvCxnSpPr/>
          <p:nvPr/>
        </p:nvCxnSpPr>
        <p:spPr>
          <a:xfrm>
            <a:off x="1786750" y="5067995"/>
            <a:ext cx="396240" cy="294640"/>
          </a:xfrm>
          <a:prstGeom prst="bentConnector3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9052E3-70EB-4920-A7A1-5F431007023D}"/>
              </a:ext>
            </a:extLst>
          </p:cNvPr>
          <p:cNvSpPr txBox="1"/>
          <p:nvPr/>
        </p:nvSpPr>
        <p:spPr>
          <a:xfrm>
            <a:off x="2195516" y="5117277"/>
            <a:ext cx="9739013" cy="923330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Function: rm(ARGUMENT). rm() here is a build-in function. You can also define your own function.</a:t>
            </a:r>
          </a:p>
          <a:p>
            <a:r>
              <a:rPr lang="en-US" dirty="0"/>
              <a:t>Some function are used to </a:t>
            </a:r>
            <a:r>
              <a:rPr lang="en-US" dirty="0">
                <a:solidFill>
                  <a:srgbClr val="850212"/>
                </a:solidFill>
              </a:rPr>
              <a:t>return a value</a:t>
            </a:r>
            <a:r>
              <a:rPr lang="en-US" dirty="0"/>
              <a:t>, such as AVG() in SQL. The others are used to</a:t>
            </a:r>
            <a:r>
              <a:rPr lang="en-US" dirty="0">
                <a:solidFill>
                  <a:srgbClr val="850212"/>
                </a:solidFill>
              </a:rPr>
              <a:t> complete </a:t>
            </a:r>
          </a:p>
          <a:p>
            <a:r>
              <a:rPr lang="en-US" dirty="0">
                <a:solidFill>
                  <a:srgbClr val="850212"/>
                </a:solidFill>
              </a:rPr>
              <a:t>an operation</a:t>
            </a:r>
            <a:r>
              <a:rPr lang="en-US" dirty="0"/>
              <a:t>, such as this. A function can take no argument, a single argument, or multiple arguments.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46E99F-0A70-4750-A529-53C343C170AB}"/>
              </a:ext>
            </a:extLst>
          </p:cNvPr>
          <p:cNvCxnSpPr>
            <a:cxnSpLocks/>
          </p:cNvCxnSpPr>
          <p:nvPr/>
        </p:nvCxnSpPr>
        <p:spPr>
          <a:xfrm>
            <a:off x="4273586" y="5765562"/>
            <a:ext cx="379694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7AF9CB-5CF2-4AB3-920B-F6B8B487781A}"/>
              </a:ext>
            </a:extLst>
          </p:cNvPr>
          <p:cNvCxnSpPr>
            <a:cxnSpLocks/>
          </p:cNvCxnSpPr>
          <p:nvPr/>
        </p:nvCxnSpPr>
        <p:spPr>
          <a:xfrm flipV="1">
            <a:off x="4429760" y="4917976"/>
            <a:ext cx="0" cy="847587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4680FF-17DB-4F2B-B8C0-38D9B66DCBD0}"/>
              </a:ext>
            </a:extLst>
          </p:cNvPr>
          <p:cNvCxnSpPr/>
          <p:nvPr/>
        </p:nvCxnSpPr>
        <p:spPr>
          <a:xfrm>
            <a:off x="1107440" y="2146360"/>
            <a:ext cx="1290320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9CAD7-E9FA-49C6-AAA8-66D0896EEBF0}"/>
              </a:ext>
            </a:extLst>
          </p:cNvPr>
          <p:cNvCxnSpPr>
            <a:cxnSpLocks/>
          </p:cNvCxnSpPr>
          <p:nvPr/>
        </p:nvCxnSpPr>
        <p:spPr>
          <a:xfrm>
            <a:off x="2753360" y="2146360"/>
            <a:ext cx="1520226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8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Basics: Function &amp; Argument(Parameter)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1"/>
            <a:ext cx="3181350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8137" y="2362200"/>
            <a:ext cx="372578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sqrt</a:t>
            </a:r>
            <a:r>
              <a:rPr lang="en-US" sz="2000" dirty="0"/>
              <a:t>(), log(), abs(), and </a:t>
            </a:r>
            <a:r>
              <a:rPr lang="en-US" sz="2000" dirty="0" err="1"/>
              <a:t>exp</a:t>
            </a:r>
            <a:r>
              <a:rPr lang="en-US" sz="2000" dirty="0"/>
              <a:t>() are </a:t>
            </a:r>
            <a:r>
              <a:rPr lang="en-US" sz="2400" b="1" dirty="0"/>
              <a:t>functions.</a:t>
            </a:r>
          </a:p>
          <a:p>
            <a:endParaRPr lang="en-US" sz="2000" b="1" dirty="0"/>
          </a:p>
          <a:p>
            <a:r>
              <a:rPr lang="en-US" sz="2000" dirty="0"/>
              <a:t>Functions accept </a:t>
            </a:r>
            <a:r>
              <a:rPr lang="en-US" sz="2400" b="1" dirty="0"/>
              <a:t>parameters </a:t>
            </a:r>
            <a:r>
              <a:rPr lang="en-US" sz="2400" dirty="0"/>
              <a:t>(in parentheses) </a:t>
            </a:r>
            <a:r>
              <a:rPr lang="en-US" sz="2000" dirty="0"/>
              <a:t>and return a </a:t>
            </a:r>
            <a:r>
              <a:rPr lang="en-US" sz="2400" b="1" dirty="0"/>
              <a:t>value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282214" y="2087507"/>
            <a:ext cx="737588" cy="806613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282214" y="2894120"/>
            <a:ext cx="737588" cy="1068280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282214" y="2894120"/>
            <a:ext cx="792703" cy="1526701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282214" y="2894120"/>
            <a:ext cx="792703" cy="1985122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F569F33-475F-46A3-AB23-575398069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B32103D-AF6D-4DCC-9C9C-92B524E0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AD120D-F005-444D-A2A5-A351B4849E0F}"/>
              </a:ext>
            </a:extLst>
          </p:cNvPr>
          <p:cNvCxnSpPr/>
          <p:nvPr/>
        </p:nvCxnSpPr>
        <p:spPr>
          <a:xfrm>
            <a:off x="3435658" y="2894120"/>
            <a:ext cx="1846556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8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statistics with R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219200"/>
            <a:ext cx="960120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</a:t>
            </a:r>
            <a:r>
              <a:rPr lang="en-US" sz="2800" dirty="0">
                <a:solidFill>
                  <a:srgbClr val="850212"/>
                </a:solidFill>
              </a:rPr>
              <a:t>descriptive statistics </a:t>
            </a:r>
            <a:r>
              <a:rPr lang="en-US" sz="2800" dirty="0"/>
              <a:t>from a vector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1676400"/>
            <a:ext cx="9067800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scores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65 75 80 88 82 99 100 100 50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length(scores)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9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min(scores)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50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max(scores)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100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mean(scores)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82.11111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median(scores)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82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sd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17.09857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var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(scores)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292.3611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summary(scores)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Min. 1st Qu. Median Mean 3rd Qu. Max.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50.00 75.00 	82.00 82.11 99.00 100.00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9883" y="2984450"/>
            <a:ext cx="417391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Again, length(), min(), max(), mean(), median(), </a:t>
            </a:r>
            <a:r>
              <a:rPr lang="en-US" sz="2000" dirty="0" err="1"/>
              <a:t>sd</a:t>
            </a:r>
            <a:r>
              <a:rPr lang="en-US" sz="2000" dirty="0"/>
              <a:t>(), </a:t>
            </a:r>
            <a:r>
              <a:rPr lang="en-US" sz="2000" dirty="0" err="1"/>
              <a:t>var</a:t>
            </a:r>
            <a:r>
              <a:rPr lang="en-US" sz="2000" dirty="0"/>
              <a:t>() and summary() are all </a:t>
            </a:r>
            <a:r>
              <a:rPr lang="en-US" sz="2400" b="1" dirty="0"/>
              <a:t>functions.</a:t>
            </a:r>
          </a:p>
          <a:p>
            <a:endParaRPr lang="en-US" sz="2400" b="1" dirty="0"/>
          </a:p>
          <a:p>
            <a:r>
              <a:rPr lang="en-US" sz="2000" dirty="0"/>
              <a:t>These functions accept vectors as parameter.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32719D-C341-4193-8062-2BB807506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160355D-DD51-4D1E-BB00-79089476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217D66-F863-4B4B-B784-E8E5BB80B2C8}"/>
              </a:ext>
            </a:extLst>
          </p:cNvPr>
          <p:cNvSpPr/>
          <p:nvPr/>
        </p:nvSpPr>
        <p:spPr>
          <a:xfrm>
            <a:off x="665825" y="5575177"/>
            <a:ext cx="5140171" cy="779427"/>
          </a:xfrm>
          <a:prstGeom prst="rect">
            <a:avLst/>
          </a:prstGeom>
          <a:noFill/>
          <a:ln w="38100" cap="flat" cmpd="sng" algn="ctr">
            <a:solidFill>
              <a:srgbClr val="85021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77D39-B29B-4F89-8176-813D16BFF7BD}"/>
              </a:ext>
            </a:extLst>
          </p:cNvPr>
          <p:cNvCxnSpPr>
            <a:cxnSpLocks/>
          </p:cNvCxnSpPr>
          <p:nvPr/>
        </p:nvCxnSpPr>
        <p:spPr>
          <a:xfrm>
            <a:off x="3000652" y="1676400"/>
            <a:ext cx="2900500" cy="0"/>
          </a:xfrm>
          <a:prstGeom prst="line">
            <a:avLst/>
          </a:prstGeom>
          <a:ln w="38100">
            <a:solidFill>
              <a:srgbClr val="850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8259B-3052-4715-92FE-572D3BFD0043}"/>
              </a:ext>
            </a:extLst>
          </p:cNvPr>
          <p:cNvCxnSpPr>
            <a:cxnSpLocks/>
          </p:cNvCxnSpPr>
          <p:nvPr/>
        </p:nvCxnSpPr>
        <p:spPr>
          <a:xfrm flipH="1">
            <a:off x="3373515" y="1690688"/>
            <a:ext cx="1100831" cy="3751324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Basics: Basic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67000" y="1905000"/>
          <a:ext cx="7353300" cy="3276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 a Value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Numeric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X &lt;-1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&lt;-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-2.5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Text strings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name&lt;-"Mark"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&lt;-"</a:t>
                      </a: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red"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Logical (Boolean)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TRUE or FALSE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female&lt;-TRUE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D8AE15-2608-4654-B92A-C0844200F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EBF77B4-D864-4C78-8408-818B3C60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8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C14-8E14-4549-B933-A0B2C47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Basics: Advanced Data Types – </a:t>
            </a:r>
            <a:r>
              <a:rPr lang="en-US" sz="3600" b="1" dirty="0">
                <a:solidFill>
                  <a:srgbClr val="850212"/>
                </a:solidFill>
              </a:rPr>
              <a:t>Vector</a:t>
            </a:r>
            <a:r>
              <a:rPr lang="en-US" sz="3600" b="1" dirty="0"/>
              <a:t> &amp; </a:t>
            </a:r>
            <a:r>
              <a:rPr lang="en-US" sz="3600" b="1" dirty="0">
                <a:solidFill>
                  <a:srgbClr val="850212"/>
                </a:solidFill>
              </a:rPr>
              <a:t>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CA22-00B8-486E-A5CB-A8D9E493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1"/>
            <a:ext cx="10515599" cy="4525963"/>
          </a:xfrm>
        </p:spPr>
        <p:txBody>
          <a:bodyPr/>
          <a:lstStyle/>
          <a:p>
            <a:r>
              <a:rPr lang="en-US" dirty="0">
                <a:solidFill>
                  <a:srgbClr val="850212"/>
                </a:solidFill>
              </a:rPr>
              <a:t>Vectors</a:t>
            </a:r>
          </a:p>
          <a:p>
            <a:pPr lvl="1"/>
            <a:r>
              <a:rPr lang="en-US" dirty="0"/>
              <a:t>Vector: a combination of elements (i.e. numbers, words) of the same basic type, usually created using </a:t>
            </a:r>
            <a:r>
              <a:rPr lang="en-US" dirty="0">
                <a:solidFill>
                  <a:srgbClr val="850212"/>
                </a:solidFill>
              </a:rPr>
              <a:t>c()</a:t>
            </a:r>
            <a:r>
              <a:rPr lang="en-US" dirty="0"/>
              <a:t>, </a:t>
            </a:r>
            <a:r>
              <a:rPr lang="en-US" dirty="0">
                <a:solidFill>
                  <a:srgbClr val="850212"/>
                </a:solidFill>
              </a:rPr>
              <a:t>seq()</a:t>
            </a:r>
            <a:r>
              <a:rPr lang="en-US" dirty="0"/>
              <a:t>, or </a:t>
            </a:r>
            <a:r>
              <a:rPr lang="en-US" dirty="0">
                <a:solidFill>
                  <a:srgbClr val="850212"/>
                </a:solidFill>
              </a:rPr>
              <a:t>rep()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850212"/>
                </a:solidFill>
              </a:rPr>
              <a:t>Data frames</a:t>
            </a:r>
          </a:p>
          <a:p>
            <a:pPr lvl="1"/>
            <a:r>
              <a:rPr lang="en-US" dirty="0"/>
              <a:t>Data frame: a table consist of one or more vectors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85F3F-47B5-45FA-AC78-F31367CA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53BA152-89D6-4A6B-82E0-47D58C2C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CE5E5-EBAC-4EC4-BFF5-9218A777E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908" y="4310283"/>
            <a:ext cx="5658180" cy="18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8" y="319468"/>
            <a:ext cx="10050379" cy="1143000"/>
          </a:xfrm>
        </p:spPr>
        <p:txBody>
          <a:bodyPr>
            <a:normAutofit/>
          </a:bodyPr>
          <a:lstStyle/>
          <a:p>
            <a:r>
              <a:rPr lang="en-US" b="1" dirty="0"/>
              <a:t>What is Advanced Data Analytics/Mining?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3541"/>
              </p:ext>
            </p:extLst>
          </p:nvPr>
        </p:nvGraphicFramePr>
        <p:xfrm>
          <a:off x="1155032" y="4571011"/>
          <a:ext cx="9881936" cy="192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5C219D-953C-47F7-B855-41F7DA30FB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A025D-9C5B-4110-95E2-E04608B2F201}"/>
              </a:ext>
            </a:extLst>
          </p:cNvPr>
          <p:cNvSpPr txBox="1"/>
          <p:nvPr/>
        </p:nvSpPr>
        <p:spPr>
          <a:xfrm>
            <a:off x="986589" y="1462468"/>
            <a:ext cx="100503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examination of data or content using sophisticated techniques and tools, to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discover deeper insights,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make predictions, 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generate recommendations.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</a:t>
            </a:r>
            <a:r>
              <a:rPr lang="en-US" altLang="zh-CN" sz="2800" dirty="0"/>
              <a:t>oals: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Vector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3317" y="3613319"/>
            <a:ext cx="3505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c() and rep() are </a:t>
            </a:r>
            <a:r>
              <a:rPr lang="en-US" sz="2400" b="1" dirty="0"/>
              <a:t>functions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1889" y="2055813"/>
            <a:ext cx="5184111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scores&lt;-c(65,75,80,88,82,99,100,100,50)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scores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65 75 80 88 82 99 100 100 50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studentnum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&lt;-1:9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studentnum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 2 3 4 5 6 7 8 9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ones&lt;-rep(1,4)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 1 1 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names&lt;-c("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Nikita","Dexter","Sherlock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")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names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"Nikita" "Dexter" "Sherlock"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6E889-901F-46D5-956C-047771DA2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EB4547E-CB48-4763-AE73-8ED344D0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8" y="387472"/>
            <a:ext cx="8382000" cy="1101850"/>
          </a:xfrm>
        </p:spPr>
        <p:txBody>
          <a:bodyPr>
            <a:normAutofit/>
          </a:bodyPr>
          <a:lstStyle/>
          <a:p>
            <a:r>
              <a:rPr lang="en-US" sz="4000" b="1" dirty="0"/>
              <a:t>Indexing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1511669"/>
            <a:ext cx="10443410" cy="4983163"/>
          </a:xfrm>
        </p:spPr>
        <p:txBody>
          <a:bodyPr>
            <a:normAutofit/>
          </a:bodyPr>
          <a:lstStyle/>
          <a:p>
            <a:r>
              <a:rPr lang="en-US" dirty="0"/>
              <a:t>We use brackets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]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to pick specific elements in the vector. </a:t>
            </a:r>
          </a:p>
          <a:p>
            <a:endParaRPr lang="en-US" dirty="0"/>
          </a:p>
          <a:p>
            <a:r>
              <a:rPr lang="en-US" dirty="0"/>
              <a:t>In R, the index of the first element is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1547" y="34290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</a:t>
            </a:r>
          </a:p>
          <a:p>
            <a:r>
              <a:rPr lang="en-US" alt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[1] 65 75 80 88 82 99 100 100 50 </a:t>
            </a: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scores[1]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65</a:t>
            </a:r>
            <a:endParaRPr lang="en-US" sz="2000" dirty="0">
              <a:latin typeface="Lucida Console" panose="020B0609040504020204" pitchFamily="49" charset="0"/>
              <a:ea typeface="宋体" panose="02010600030101010101" pitchFamily="2" charset="-122"/>
            </a:endParaRP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scores[2:3]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75 80</a:t>
            </a:r>
            <a:endParaRPr lang="en-US" sz="2000" dirty="0">
              <a:latin typeface="Lucida Console" panose="020B0609040504020204" pitchFamily="49" charset="0"/>
              <a:ea typeface="宋体" panose="02010600030101010101" pitchFamily="2" charset="-122"/>
            </a:endParaRP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scores[c(1,4)]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65 88</a:t>
            </a:r>
            <a:endParaRPr lang="en-US" sz="2000" dirty="0"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1C52E-C5D7-43D5-A2C4-7DBF4025B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D435389-A5AA-476A-AE66-16E47BBD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52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77756E-0C59-4F8D-A9CC-53B4F091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24" y="2191806"/>
            <a:ext cx="3877456" cy="1414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2E21E1-2541-4C58-AA2E-AD7CF92D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391" y="4064020"/>
            <a:ext cx="3973191" cy="1825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65372-DC89-42D9-BB01-86CD188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67" y="365125"/>
            <a:ext cx="8229600" cy="792162"/>
          </a:xfrm>
        </p:spPr>
        <p:txBody>
          <a:bodyPr/>
          <a:lstStyle/>
          <a:p>
            <a:r>
              <a:rPr lang="en-US" b="1" dirty="0"/>
              <a:t>Data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A78C-39C7-44B0-816B-3390B30A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67" y="1094446"/>
            <a:ext cx="924683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data frame </a:t>
            </a:r>
            <a:r>
              <a:rPr lang="en-US" sz="2400" dirty="0"/>
              <a:t>is a type of variable used for storing data tables</a:t>
            </a:r>
          </a:p>
          <a:p>
            <a:pPr lvl="1"/>
            <a:r>
              <a:rPr lang="en-US" dirty="0"/>
              <a:t>is a special type of list where every element of the list has same length (i.e. data frame is a “rectangular” list or table)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52ACFC-2B3D-4330-BE91-431126608035}"/>
              </a:ext>
            </a:extLst>
          </p:cNvPr>
          <p:cNvSpPr/>
          <p:nvPr/>
        </p:nvSpPr>
        <p:spPr>
          <a:xfrm>
            <a:off x="1043420" y="2191806"/>
            <a:ext cx="6823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BMI&lt;-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data.frame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+   gender = c("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Male","Male","Female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"), 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+   height = c(152,171.5,165), 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+   weight = c(81,93,78),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+   Age = c(42,38,26)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+ )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  gender height weight Age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1   Male  152.0     81  42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2   Male  171.5     93  38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3 Female  165.0     78  26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nrow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(BMI)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3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ncol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(BMI)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4</a:t>
            </a:r>
            <a:endParaRPr lang="en-US" dirty="0"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3B1B57-DDF9-42F3-B4F6-713FA15DFB71}"/>
              </a:ext>
            </a:extLst>
          </p:cNvPr>
          <p:cNvCxnSpPr>
            <a:cxnSpLocks/>
          </p:cNvCxnSpPr>
          <p:nvPr/>
        </p:nvCxnSpPr>
        <p:spPr>
          <a:xfrm>
            <a:off x="7867397" y="3358264"/>
            <a:ext cx="1072417" cy="705756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3D724-8610-4886-A2BE-0E2D52A096C1}"/>
              </a:ext>
            </a:extLst>
          </p:cNvPr>
          <p:cNvSpPr/>
          <p:nvPr/>
        </p:nvSpPr>
        <p:spPr>
          <a:xfrm>
            <a:off x="7271656" y="3134290"/>
            <a:ext cx="1143000" cy="223974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B10EE-80AB-485E-A2D3-FC011259F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E361EAD-D633-4B7B-9030-14DA7870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13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DB6F-AEF4-41A8-9377-9453B595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583"/>
            <a:ext cx="10515600" cy="991970"/>
          </a:xfrm>
        </p:spPr>
        <p:txBody>
          <a:bodyPr>
            <a:normAutofit/>
          </a:bodyPr>
          <a:lstStyle/>
          <a:p>
            <a:r>
              <a:rPr lang="en-US" b="1" dirty="0"/>
              <a:t>Identify elements of a data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C34F1-8B19-4473-8616-3D28CAC4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065"/>
            <a:ext cx="3973191" cy="18255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15233E-9AC2-4CD5-B630-B855A3473C20}"/>
              </a:ext>
            </a:extLst>
          </p:cNvPr>
          <p:cNvSpPr/>
          <p:nvPr/>
        </p:nvSpPr>
        <p:spPr>
          <a:xfrm>
            <a:off x="838199" y="4307560"/>
            <a:ext cx="68239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BMI[[2]]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152.0 171.5 165.0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BMI$height</a:t>
            </a:r>
            <a:endParaRPr lang="en-US" altLang="en-US" sz="16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152.0 171.5 165.0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BMI[["height“]]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152.0 171.5 165.0</a:t>
            </a:r>
          </a:p>
          <a:p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93F5D5-A71E-460D-A86C-8709A488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1523"/>
            <a:ext cx="9601200" cy="685800"/>
          </a:xfrm>
        </p:spPr>
        <p:txBody>
          <a:bodyPr/>
          <a:lstStyle/>
          <a:p>
            <a:r>
              <a:rPr lang="en-US" dirty="0"/>
              <a:t>More ways to retrieve columns as vectors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10566AB-4C0C-4F58-9D66-45CDC4C1FAB2}"/>
              </a:ext>
            </a:extLst>
          </p:cNvPr>
          <p:cNvSpPr txBox="1">
            <a:spLocks/>
          </p:cNvSpPr>
          <p:nvPr/>
        </p:nvSpPr>
        <p:spPr>
          <a:xfrm>
            <a:off x="838200" y="1097676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retrieving cell values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CC73D-0C13-4D44-9C60-6D0D803EA5BC}"/>
              </a:ext>
            </a:extLst>
          </p:cNvPr>
          <p:cNvSpPr/>
          <p:nvPr/>
        </p:nvSpPr>
        <p:spPr>
          <a:xfrm>
            <a:off x="838200" y="1642499"/>
            <a:ext cx="6840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BMI[1,3]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81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BMI[1,] 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gender height weight Age</a:t>
            </a: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1   Male    152     81  42</a:t>
            </a:r>
          </a:p>
          <a:p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BMI[,3]</a:t>
            </a:r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alt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[1] 81 93 78</a:t>
            </a:r>
          </a:p>
          <a:p>
            <a:endParaRPr lang="en-US" altLang="en-US" sz="16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B49C2-220F-47EA-B181-A6D536BF3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15F7C80-E465-4315-ADF0-B58D3E01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139568-D8E6-4528-A915-4F8CF3822B85}"/>
              </a:ext>
            </a:extLst>
          </p:cNvPr>
          <p:cNvSpPr/>
          <p:nvPr/>
        </p:nvSpPr>
        <p:spPr>
          <a:xfrm>
            <a:off x="838199" y="2162271"/>
            <a:ext cx="3556247" cy="758482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569D6-AECC-48FE-8CDF-A8EF8CCA4CC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 flipV="1">
            <a:off x="4394446" y="2541512"/>
            <a:ext cx="1701554" cy="154110"/>
          </a:xfrm>
          <a:prstGeom prst="straightConnector1">
            <a:avLst/>
          </a:prstGeom>
          <a:ln w="38100">
            <a:solidFill>
              <a:srgbClr val="85021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E51945-1038-4FFA-8761-714126DE5983}"/>
              </a:ext>
            </a:extLst>
          </p:cNvPr>
          <p:cNvSpPr/>
          <p:nvPr/>
        </p:nvSpPr>
        <p:spPr>
          <a:xfrm>
            <a:off x="6096000" y="2541512"/>
            <a:ext cx="4068932" cy="308219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2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Basics: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Packages (add-ons) are collections of </a:t>
            </a:r>
            <a:r>
              <a:rPr lang="en-US" b="1" dirty="0"/>
              <a:t>R</a:t>
            </a:r>
            <a:r>
              <a:rPr lang="en-US" dirty="0"/>
              <a:t> functions and code in a well-defined format.</a:t>
            </a:r>
          </a:p>
          <a:p>
            <a:endParaRPr lang="en-US" dirty="0"/>
          </a:p>
          <a:p>
            <a:r>
              <a:rPr lang="en-US" dirty="0"/>
              <a:t>To install a package:</a:t>
            </a:r>
          </a:p>
          <a:p>
            <a:pPr marL="400050" lvl="1" indent="0">
              <a:buNone/>
            </a:pPr>
            <a:r>
              <a:rPr lang="en-US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install.packages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pysch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  <a:p>
            <a:r>
              <a:rPr lang="en-US" dirty="0"/>
              <a:t>For every new R session (i.e., every time you re-open </a:t>
            </a:r>
            <a:r>
              <a:rPr lang="en-US" dirty="0" err="1"/>
              <a:t>Rstudio</a:t>
            </a:r>
            <a:r>
              <a:rPr lang="en-US" dirty="0"/>
              <a:t>), you must load the package before it can be used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library(psych)</a:t>
            </a:r>
          </a:p>
          <a:p>
            <a:pPr marL="400050" lvl="1" indent="0">
              <a:buNone/>
            </a:pPr>
            <a:r>
              <a:rPr lang="en-US" sz="3200" dirty="0"/>
              <a:t>or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require(psych)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FB2D-8514-496B-83BB-E289F8402F24}"/>
              </a:ext>
            </a:extLst>
          </p:cNvPr>
          <p:cNvSpPr txBox="1"/>
          <p:nvPr/>
        </p:nvSpPr>
        <p:spPr>
          <a:xfrm>
            <a:off x="7162800" y="3048001"/>
            <a:ext cx="2954624" cy="646331"/>
          </a:xfrm>
          <a:prstGeom prst="rect">
            <a:avLst/>
          </a:prstGeom>
          <a:solidFill>
            <a:srgbClr val="850212"/>
          </a:solidFill>
          <a:ln>
            <a:solidFill>
              <a:srgbClr val="8502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package only needs to be installed once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A27B8-377F-4C67-A9AC-D735C783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CE96937-B3BC-40AC-A74B-6A977BFC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BA483-9FD7-4F79-9BE0-D4B9F7E03BD6}"/>
              </a:ext>
            </a:extLst>
          </p:cNvPr>
          <p:cNvSpPr txBox="1"/>
          <p:nvPr/>
        </p:nvSpPr>
        <p:spPr>
          <a:xfrm>
            <a:off x="7162800" y="5029201"/>
            <a:ext cx="2954624" cy="646331"/>
          </a:xfrm>
          <a:prstGeom prst="rect">
            <a:avLst/>
          </a:prstGeom>
          <a:solidFill>
            <a:srgbClr val="850212"/>
          </a:solidFill>
          <a:ln>
            <a:solidFill>
              <a:srgbClr val="8502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Must load for every new R session</a:t>
            </a:r>
          </a:p>
        </p:txBody>
      </p:sp>
    </p:spTree>
    <p:extLst>
      <p:ext uri="{BB962C8B-B14F-4D97-AF65-F5344CB8AC3E}">
        <p14:creationId xmlns:p14="http://schemas.microsoft.com/office/powerpoint/2010/main" val="2064485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Packages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A27B8-377F-4C67-A9AC-D735C783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CE96937-B3BC-40AC-A74B-6A977BFC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3B97BB-522B-46EB-9AF2-46C319A98B0D}"/>
              </a:ext>
            </a:extLst>
          </p:cNvPr>
          <p:cNvSpPr txBox="1"/>
          <p:nvPr/>
        </p:nvSpPr>
        <p:spPr>
          <a:xfrm>
            <a:off x="1757604" y="2884630"/>
            <a:ext cx="2225843" cy="1200329"/>
          </a:xfrm>
          <a:prstGeom prst="rect">
            <a:avLst/>
          </a:prstGeom>
          <a:noFill/>
          <a:ln w="38100">
            <a:solidFill>
              <a:srgbClr val="85021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Downloads and installs the package </a:t>
            </a:r>
            <a:br>
              <a:rPr lang="en-US" dirty="0"/>
            </a:br>
            <a:r>
              <a:rPr lang="en-US" dirty="0"/>
              <a:t>(once per R installation)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A9D5DF-31FD-414C-878E-BC5706BF7DD1}"/>
              </a:ext>
            </a:extLst>
          </p:cNvPr>
          <p:cNvCxnSpPr/>
          <p:nvPr/>
        </p:nvCxnSpPr>
        <p:spPr>
          <a:xfrm flipV="1">
            <a:off x="3983445" y="3094358"/>
            <a:ext cx="517358" cy="187918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A045AA9-30EE-4AAE-9104-FDB9928F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803" y="2497709"/>
            <a:ext cx="7080127" cy="186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089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Basics: Loading Data into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83162"/>
          </a:xfrm>
        </p:spPr>
        <p:txBody>
          <a:bodyPr>
            <a:normAutofit/>
          </a:bodyPr>
          <a:lstStyle/>
          <a:p>
            <a:r>
              <a:rPr lang="en-US" dirty="0"/>
              <a:t>R can handle all kinds of data files. We will mostly deal with </a:t>
            </a:r>
            <a:r>
              <a:rPr lang="en-US" i="1" dirty="0"/>
              <a:t>csv </a:t>
            </a: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i="1" dirty="0"/>
              <a:t>read.csv() </a:t>
            </a:r>
            <a:r>
              <a:rPr lang="en-US" dirty="0"/>
              <a:t>function to import csv data</a:t>
            </a:r>
          </a:p>
          <a:p>
            <a:pPr lvl="1"/>
            <a:r>
              <a:rPr lang="en-US" dirty="0"/>
              <a:t>You need to specify path to the data file</a:t>
            </a:r>
          </a:p>
          <a:p>
            <a:pPr lvl="1"/>
            <a:r>
              <a:rPr lang="en-US" dirty="0"/>
              <a:t>By default, comma is used as field delimiter</a:t>
            </a:r>
          </a:p>
          <a:p>
            <a:pPr lvl="1"/>
            <a:r>
              <a:rPr lang="en-US" dirty="0"/>
              <a:t>First row is used as variable names</a:t>
            </a:r>
          </a:p>
          <a:p>
            <a:pPr lvl="1"/>
            <a:endParaRPr lang="en-US" dirty="0"/>
          </a:p>
          <a:p>
            <a:pPr marL="342900" lvl="1" indent="-342900"/>
            <a:r>
              <a:rPr lang="en-US" sz="3200" dirty="0"/>
              <a:t>You can simply do this by</a:t>
            </a:r>
          </a:p>
          <a:p>
            <a:pPr lvl="1"/>
            <a:r>
              <a:rPr lang="en-US" dirty="0"/>
              <a:t>Download source file and csv file into the </a:t>
            </a:r>
            <a:r>
              <a:rPr lang="en-US" dirty="0">
                <a:solidFill>
                  <a:srgbClr val="850212"/>
                </a:solidFill>
              </a:rPr>
              <a:t>same folder </a:t>
            </a:r>
            <a:r>
              <a:rPr lang="en-US" dirty="0"/>
              <a:t>(i.e., C:\RFiles).</a:t>
            </a:r>
          </a:p>
          <a:p>
            <a:pPr lvl="1"/>
            <a:r>
              <a:rPr lang="en-US" dirty="0"/>
              <a:t>Set that folder as working directory by assigning source file location as working directory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B7FA0-404C-4207-967F-4284ED4F6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3DF780DD-03C4-4344-B195-4E459240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DD82604-B78C-4136-B367-75929987C0FF}"/>
              </a:ext>
            </a:extLst>
          </p:cNvPr>
          <p:cNvSpPr/>
          <p:nvPr/>
        </p:nvSpPr>
        <p:spPr>
          <a:xfrm>
            <a:off x="7688061" y="3790796"/>
            <a:ext cx="1464816" cy="692458"/>
          </a:xfrm>
          <a:prstGeom prst="wedgeRectCallout">
            <a:avLst>
              <a:gd name="adj1" fmla="val -60833"/>
              <a:gd name="adj2" fmla="val 147115"/>
            </a:avLst>
          </a:prstGeom>
          <a:solidFill>
            <a:srgbClr val="850212"/>
          </a:solidFill>
          <a:ln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altLang="zh-CN" dirty="0"/>
              <a:t>ery Important!!!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20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working directory is where </a:t>
            </a:r>
            <a:r>
              <a:rPr lang="en-US" dirty="0" err="1"/>
              <a:t>Rstudio</a:t>
            </a:r>
            <a:r>
              <a:rPr lang="en-US" dirty="0"/>
              <a:t> will look first for scripts and files</a:t>
            </a:r>
          </a:p>
          <a:p>
            <a:endParaRPr lang="en-US" dirty="0"/>
          </a:p>
          <a:p>
            <a:r>
              <a:rPr lang="en-US" dirty="0"/>
              <a:t>Keeping everything in a self contained directory helps organize code and analyses</a:t>
            </a:r>
          </a:p>
          <a:p>
            <a:endParaRPr lang="en-US" dirty="0"/>
          </a:p>
          <a:p>
            <a:r>
              <a:rPr lang="en-US" dirty="0"/>
              <a:t>Check you current working directory with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getwd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9FADD-3466-4EC9-9E4F-7039F4685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A367755-C3B2-4516-B7E1-C338C943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8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change 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</a:t>
            </a:r>
            <a:r>
              <a:rPr lang="en-US" b="1" dirty="0"/>
              <a:t>Session | Set Working Directory</a:t>
            </a:r>
            <a:r>
              <a:rPr lang="en-US" dirty="0"/>
              <a:t> Menu</a:t>
            </a:r>
          </a:p>
          <a:p>
            <a:pPr marL="914400" lvl="1" indent="-514350"/>
            <a:r>
              <a:rPr lang="en-US" dirty="0"/>
              <a:t>If you already have an .R file open, you can select “</a:t>
            </a:r>
            <a:r>
              <a:rPr lang="en-US" b="1" dirty="0"/>
              <a:t>Set Working Directory&gt;To Source File Location</a:t>
            </a:r>
            <a:r>
              <a:rPr lang="en-US" dirty="0"/>
              <a:t>”.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876800" cy="2148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5225E-6EB3-41AC-A495-B86FE15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322DDA2-8E31-4ED1-BDC5-5C4652D1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95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1330" y="373280"/>
            <a:ext cx="6096000" cy="816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Loading data from a 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331" y="1190041"/>
            <a:ext cx="5919242" cy="4038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Usually you won’t type in data manually, you’ll get it from a file</a:t>
            </a:r>
          </a:p>
          <a:p>
            <a:r>
              <a:rPr lang="en-US" sz="2400" dirty="0"/>
              <a:t>Example: 2009 Baseball Statistics</a:t>
            </a:r>
            <a:br>
              <a:rPr lang="en-US" sz="2400" dirty="0"/>
            </a:br>
            <a:r>
              <a:rPr lang="en-US" sz="1400" dirty="0"/>
              <a:t>(http://www2.stetson.edu/~jrasp/data.htm)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088"/>
          <a:stretch/>
        </p:blipFill>
        <p:spPr>
          <a:xfrm>
            <a:off x="1905000" y="3304654"/>
            <a:ext cx="5475204" cy="1779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1" y="3212705"/>
            <a:ext cx="3762946" cy="1631216"/>
          </a:xfrm>
          <a:prstGeom prst="rect">
            <a:avLst/>
          </a:prstGeom>
          <a:noFill/>
          <a:ln w="57150">
            <a:solidFill>
              <a:srgbClr val="850212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reads data from a CSV file and creates a </a:t>
            </a:r>
            <a:r>
              <a:rPr lang="en-US" sz="2500" b="1" dirty="0"/>
              <a:t>data frame</a:t>
            </a:r>
            <a:r>
              <a:rPr lang="en-US" sz="2500" dirty="0"/>
              <a:t>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teamData</a:t>
            </a:r>
            <a:r>
              <a:rPr lang="en-US" sz="2500" dirty="0"/>
              <a:t> that store the data table.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62500" y="3541574"/>
            <a:ext cx="633701" cy="420827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33900" y="4305496"/>
            <a:ext cx="0" cy="1225346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22682"/>
          <a:stretch/>
        </p:blipFill>
        <p:spPr>
          <a:xfrm>
            <a:off x="6477000" y="1093241"/>
            <a:ext cx="4137374" cy="1783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702450" y="5557510"/>
            <a:ext cx="5676900" cy="861774"/>
          </a:xfrm>
          <a:prstGeom prst="rect">
            <a:avLst/>
          </a:prstGeom>
          <a:ln w="57150">
            <a:solidFill>
              <a:srgbClr val="850212"/>
            </a:solidFill>
          </a:ln>
        </p:spPr>
        <p:txBody>
          <a:bodyPr wrap="square">
            <a:spAutoFit/>
          </a:bodyPr>
          <a:lstStyle/>
          <a:p>
            <a:r>
              <a:rPr lang="en-US" sz="2500" dirty="0"/>
              <a:t>reference the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HomeRuns</a:t>
            </a:r>
            <a:r>
              <a:rPr lang="en-US" sz="2500" dirty="0"/>
              <a:t> column in the data frame using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TeamData$HomeRuns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E4D84-32A5-4557-9E61-38C9234AF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5125"/>
            <a:ext cx="8229600" cy="914400"/>
          </a:xfrm>
        </p:spPr>
        <p:txBody>
          <a:bodyPr/>
          <a:lstStyle/>
          <a:p>
            <a:r>
              <a:rPr lang="en-US" b="1" dirty="0"/>
              <a:t>What data analytics/mining is not…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0997360"/>
              </p:ext>
            </p:extLst>
          </p:nvPr>
        </p:nvGraphicFramePr>
        <p:xfrm>
          <a:off x="1181100" y="1219200"/>
          <a:ext cx="6896100" cy="539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674769" y="2085473"/>
            <a:ext cx="2209799" cy="3657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these aren’t data mining examples, then what are they</a:t>
            </a:r>
            <a:endParaRPr lang="en-US" dirty="0"/>
          </a:p>
          <a:p>
            <a:pPr algn="ctr"/>
            <a:r>
              <a:rPr lang="en-US" sz="6600" b="1" dirty="0"/>
              <a:t>?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4D8DB-0070-46D1-8D3E-8A7043DA31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395F-AC19-492C-8AF8-030A0FCC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On Loading Datasets</a:t>
            </a:r>
            <a:endParaRPr lang="en-US" sz="4000" b="1" dirty="0"/>
          </a:p>
        </p:txBody>
      </p:sp>
      <p:pic>
        <p:nvPicPr>
          <p:cNvPr id="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D93195C-E643-45A0-9D1E-3658AFD6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76E5F-3EB8-4477-A2CC-D64E8544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4868-2E81-45D8-A705-22DCB527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529E3-3931-4385-B17F-BC23FEC20BAE}"/>
              </a:ext>
            </a:extLst>
          </p:cNvPr>
          <p:cNvSpPr txBox="1"/>
          <p:nvPr/>
        </p:nvSpPr>
        <p:spPr>
          <a:xfrm>
            <a:off x="838200" y="1646803"/>
            <a:ext cx="103431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you want to load a dataset called “MIS2502”.</a:t>
            </a:r>
          </a:p>
          <a:p>
            <a:endParaRPr lang="en-US" sz="2800" dirty="0"/>
          </a:p>
          <a:p>
            <a:r>
              <a:rPr lang="en-US" sz="2800" dirty="0"/>
              <a:t>If the dataset is in</a:t>
            </a:r>
            <a:endParaRPr lang="en-US" sz="5400" dirty="0">
              <a:solidFill>
                <a:srgbClr val="85021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 existing R package, load the package and type </a:t>
            </a:r>
            <a:r>
              <a:rPr lang="en-US" sz="2400" dirty="0">
                <a:solidFill>
                  <a:srgbClr val="850212"/>
                </a:solidFill>
              </a:rPr>
              <a:t>data(MIS2502)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400" dirty="0"/>
              <a:t>.RData format, type </a:t>
            </a:r>
            <a:r>
              <a:rPr lang="nn-NO" sz="2400" dirty="0">
                <a:solidFill>
                  <a:srgbClr val="850212"/>
                </a:solidFill>
              </a:rPr>
              <a:t>load(MIS2502)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.txt or other text formats, type </a:t>
            </a:r>
            <a:r>
              <a:rPr lang="en-US" sz="2400" dirty="0" err="1">
                <a:solidFill>
                  <a:srgbClr val="850212"/>
                </a:solidFill>
              </a:rPr>
              <a:t>read.table</a:t>
            </a:r>
            <a:r>
              <a:rPr lang="en-US" sz="2400" dirty="0">
                <a:solidFill>
                  <a:srgbClr val="850212"/>
                </a:solidFill>
              </a:rPr>
              <a:t>("MIS2502.txt")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.csv format, type </a:t>
            </a:r>
            <a:r>
              <a:rPr lang="en-US" sz="2400" dirty="0">
                <a:solidFill>
                  <a:srgbClr val="850212"/>
                </a:solidFill>
              </a:rPr>
              <a:t>read.csv("MIS2502.txt")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.</a:t>
            </a:r>
            <a:r>
              <a:rPr lang="en-US" sz="2400" dirty="0" err="1"/>
              <a:t>dta</a:t>
            </a:r>
            <a:r>
              <a:rPr lang="en-US" sz="2400" dirty="0"/>
              <a:t> (Stata) format, load the foreign library and type </a:t>
            </a:r>
            <a:r>
              <a:rPr lang="en-US" sz="2400" dirty="0" err="1">
                <a:solidFill>
                  <a:srgbClr val="850212"/>
                </a:solidFill>
              </a:rPr>
              <a:t>read.dta</a:t>
            </a:r>
            <a:r>
              <a:rPr lang="en-US" sz="2400" dirty="0">
                <a:solidFill>
                  <a:srgbClr val="850212"/>
                </a:solidFill>
              </a:rPr>
              <a:t>(“MIS2502.dta")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50212"/>
                </a:solidFill>
              </a:rPr>
              <a:t>Remember “function &amp; argument” in the first part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850212"/>
              </a:solidFill>
            </a:endParaRPr>
          </a:p>
          <a:p>
            <a:r>
              <a:rPr lang="en-US" sz="2000" dirty="0"/>
              <a:t>To save objects into these formats, use the equivalent</a:t>
            </a:r>
          </a:p>
          <a:p>
            <a:r>
              <a:rPr lang="en-US" sz="2000" dirty="0" err="1">
                <a:solidFill>
                  <a:srgbClr val="850212"/>
                </a:solidFill>
              </a:rPr>
              <a:t>write.table</a:t>
            </a:r>
            <a:r>
              <a:rPr lang="en-US" sz="2000" dirty="0">
                <a:solidFill>
                  <a:srgbClr val="850212"/>
                </a:solidFill>
              </a:rPr>
              <a:t>()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850212"/>
                </a:solidFill>
              </a:rPr>
              <a:t> write.csv()</a:t>
            </a:r>
            <a:r>
              <a:rPr lang="en-US" sz="2000" dirty="0"/>
              <a:t>, etc. commands.</a:t>
            </a:r>
            <a:endParaRPr lang="en-US" sz="2800" dirty="0">
              <a:solidFill>
                <a:srgbClr val="850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56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Basics: 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515599" cy="4363883"/>
          </a:xfrm>
        </p:spPr>
        <p:txBody>
          <a:bodyPr>
            <a:normAutofit/>
          </a:bodyPr>
          <a:lstStyle/>
          <a:p>
            <a:r>
              <a:rPr lang="en-US" dirty="0"/>
              <a:t>Calculation</a:t>
            </a:r>
          </a:p>
          <a:p>
            <a:r>
              <a:rPr lang="en-US" dirty="0"/>
              <a:t>Variable &amp; Value</a:t>
            </a:r>
          </a:p>
          <a:p>
            <a:r>
              <a:rPr lang="en-US" dirty="0"/>
              <a:t>Function &amp; Argument(Parameter)</a:t>
            </a:r>
          </a:p>
          <a:p>
            <a:r>
              <a:rPr lang="en-US" dirty="0"/>
              <a:t>Basic Data Types: Numeric, Character, Logical</a:t>
            </a:r>
          </a:p>
          <a:p>
            <a:r>
              <a:rPr lang="en-US" dirty="0"/>
              <a:t>Advanced Data Types: Vector, Frame</a:t>
            </a:r>
          </a:p>
          <a:p>
            <a:r>
              <a:rPr lang="en-US" dirty="0"/>
              <a:t>Packages</a:t>
            </a:r>
          </a:p>
          <a:p>
            <a:r>
              <a:rPr lang="en-US" dirty="0"/>
              <a:t>Loading data to R</a:t>
            </a:r>
          </a:p>
          <a:p>
            <a:pPr lvl="1"/>
            <a:r>
              <a:rPr lang="en-US" dirty="0"/>
              <a:t>Working Directory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1EE13-82FA-44F3-85E0-89DDBA10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7A829B3-3D86-4C7F-835D-7A28270E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8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Analysis Examples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515599" cy="4363883"/>
          </a:xfrm>
        </p:spPr>
        <p:txBody>
          <a:bodyPr>
            <a:normAutofit/>
          </a:bodyPr>
          <a:lstStyle/>
          <a:p>
            <a:r>
              <a:rPr lang="en-US" dirty="0"/>
              <a:t>Student </a:t>
            </a:r>
            <a:r>
              <a:rPr lang="en-US" i="1" dirty="0"/>
              <a:t>t</a:t>
            </a:r>
            <a:r>
              <a:rPr lang="en-US" dirty="0"/>
              <a:t>-Test: Compare means</a:t>
            </a:r>
          </a:p>
          <a:p>
            <a:r>
              <a:rPr lang="en-US" dirty="0"/>
              <a:t>Histogram</a:t>
            </a:r>
          </a:p>
          <a:p>
            <a:r>
              <a:rPr lang="en-US" dirty="0"/>
              <a:t>Plotting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1EE13-82FA-44F3-85E0-89DDBA10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7A829B3-3D86-4C7F-835D-7A28270E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91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6820" y="364410"/>
            <a:ext cx="11435179" cy="93775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Analysis Example: [Student] </a:t>
            </a:r>
            <a:r>
              <a:rPr lang="en-US" b="1" i="1" dirty="0"/>
              <a:t>t</a:t>
            </a:r>
            <a:r>
              <a:rPr lang="en-US" b="1" dirty="0"/>
              <a:t>-Test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756820" y="1302169"/>
            <a:ext cx="10420165" cy="4470277"/>
          </a:xfrm>
        </p:spPr>
        <p:txBody>
          <a:bodyPr>
            <a:normAutofit/>
          </a:bodyPr>
          <a:lstStyle/>
          <a:p>
            <a:r>
              <a:rPr lang="en-US" sz="2400" dirty="0"/>
              <a:t>Compare differences across groups:</a:t>
            </a:r>
          </a:p>
          <a:p>
            <a:r>
              <a:rPr lang="en-US" sz="2400" dirty="0"/>
              <a:t>We want to know if National League (NL) teams scored more runs than American League (AL) Teams </a:t>
            </a:r>
          </a:p>
          <a:p>
            <a:pPr lvl="1"/>
            <a:r>
              <a:rPr lang="en-US" sz="2000" dirty="0"/>
              <a:t>And if that difference is statistically significant</a:t>
            </a:r>
          </a:p>
          <a:p>
            <a:endParaRPr lang="en-US" sz="2400" dirty="0"/>
          </a:p>
          <a:p>
            <a:r>
              <a:rPr lang="en-US" sz="2400" dirty="0"/>
              <a:t>To do this, we need a package that will do this analysis</a:t>
            </a:r>
          </a:p>
          <a:p>
            <a:pPr lvl="1"/>
            <a:r>
              <a:rPr lang="en-US" sz="2000" dirty="0"/>
              <a:t>In this case, it’s the “</a:t>
            </a:r>
            <a:r>
              <a:rPr lang="en-US" sz="22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psych</a:t>
            </a:r>
            <a:r>
              <a:rPr lang="en-US" sz="2000" dirty="0"/>
              <a:t>” package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3418" y="4438472"/>
            <a:ext cx="222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Downloads and installs the package </a:t>
            </a:r>
            <a:br>
              <a:rPr lang="en-US" dirty="0"/>
            </a:br>
            <a:r>
              <a:rPr lang="en-US" dirty="0"/>
              <a:t>(once per R installation)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79259" y="4648200"/>
            <a:ext cx="517358" cy="187918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99" y="4419601"/>
            <a:ext cx="6006819" cy="1580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334B6-DA57-4452-BAF7-5EC00ABD1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A9C6105-5AF0-4DC4-9235-5BE49922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95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799"/>
          </a:xfrm>
        </p:spPr>
        <p:txBody>
          <a:bodyPr>
            <a:norm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-Test: Compare Differences Across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4"/>
          <a:stretch/>
        </p:blipFill>
        <p:spPr>
          <a:xfrm>
            <a:off x="1846555" y="2693185"/>
            <a:ext cx="7301870" cy="3725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7670308" y="1669003"/>
            <a:ext cx="186430" cy="255548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7628" y="1914876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Broken up by group (League)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5232" y="4803324"/>
            <a:ext cx="689811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4227" y="5809895"/>
            <a:ext cx="806116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17056" y="5809894"/>
            <a:ext cx="806116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7078" y="3133577"/>
            <a:ext cx="622299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7078" y="3798167"/>
            <a:ext cx="622299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AB9994-6C9F-43CD-9C87-628C3B663487}"/>
              </a:ext>
            </a:extLst>
          </p:cNvPr>
          <p:cNvSpPr txBox="1"/>
          <p:nvPr/>
        </p:nvSpPr>
        <p:spPr>
          <a:xfrm>
            <a:off x="2539859" y="1306365"/>
            <a:ext cx="564096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</a:rPr>
              <a:t>describeby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dirty="0" err="1">
                <a:solidFill>
                  <a:srgbClr val="0000FF"/>
                </a:solidFill>
              </a:rPr>
              <a:t>teamData$Runs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teamData$League</a:t>
            </a:r>
            <a:r>
              <a:rPr lang="en-US" sz="2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C6FE6-2F6C-4E46-A473-486DFC9F77FA}"/>
              </a:ext>
            </a:extLst>
          </p:cNvPr>
          <p:cNvSpPr/>
          <p:nvPr/>
        </p:nvSpPr>
        <p:spPr>
          <a:xfrm>
            <a:off x="3293697" y="1924551"/>
            <a:ext cx="261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Variable of interest (Runs)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D5B4F7-1882-4727-925B-50EE1EC5D50A}"/>
              </a:ext>
            </a:extLst>
          </p:cNvPr>
          <p:cNvCxnSpPr>
            <a:cxnSpLocks/>
          </p:cNvCxnSpPr>
          <p:nvPr/>
        </p:nvCxnSpPr>
        <p:spPr>
          <a:xfrm flipV="1">
            <a:off x="5190169" y="1692600"/>
            <a:ext cx="170175" cy="273596"/>
          </a:xfrm>
          <a:prstGeom prst="straightConnector1">
            <a:avLst/>
          </a:prstGeom>
          <a:ln w="57150">
            <a:solidFill>
              <a:srgbClr val="8502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39AAEBE-1F24-4D32-B40B-662A022BD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1C7456D-3840-4754-B3C7-81724A85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232ACB7-D302-4942-AD9A-012A3BB01927}"/>
              </a:ext>
            </a:extLst>
          </p:cNvPr>
          <p:cNvSpPr/>
          <p:nvPr/>
        </p:nvSpPr>
        <p:spPr>
          <a:xfrm>
            <a:off x="8665318" y="4221992"/>
            <a:ext cx="2316360" cy="1380090"/>
          </a:xfrm>
          <a:prstGeom prst="wedgeRectCallout">
            <a:avLst>
              <a:gd name="adj1" fmla="val -172565"/>
              <a:gd name="adj2" fmla="val 1828"/>
            </a:avLst>
          </a:prstGeom>
          <a:noFill/>
          <a:ln w="38100">
            <a:solidFill>
              <a:srgbClr val="850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Results of t-test for differences in Runs by League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028E8-8F30-4875-8C06-523EC9F947F5}"/>
              </a:ext>
            </a:extLst>
          </p:cNvPr>
          <p:cNvSpPr/>
          <p:nvPr/>
        </p:nvSpPr>
        <p:spPr>
          <a:xfrm>
            <a:off x="4057095" y="4803324"/>
            <a:ext cx="1606858" cy="279582"/>
          </a:xfrm>
          <a:prstGeom prst="rect">
            <a:avLst/>
          </a:prstGeom>
          <a:noFill/>
          <a:ln w="38100" cap="flat" cmpd="sng" algn="ctr">
            <a:solidFill>
              <a:srgbClr val="85021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9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Example: Histogram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33601" y="1558687"/>
            <a:ext cx="5119991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hist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(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teamData$BattingAvg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xlab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="Batting Average",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main="Histogram: Batting Average")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78" y="2438401"/>
            <a:ext cx="4619222" cy="380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3581401"/>
            <a:ext cx="4400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/>
              <a:t>hist</a:t>
            </a:r>
            <a:r>
              <a:rPr lang="en-US" sz="2400" b="1" dirty="0"/>
              <a:t>()</a:t>
            </a:r>
          </a:p>
          <a:p>
            <a:pPr algn="r"/>
            <a:r>
              <a:rPr lang="en-US" sz="2000" dirty="0"/>
              <a:t>first parameter – data values</a:t>
            </a:r>
          </a:p>
          <a:p>
            <a:pPr algn="r"/>
            <a:r>
              <a:rPr lang="en-US" sz="2000" dirty="0" err="1"/>
              <a:t>xlab</a:t>
            </a:r>
            <a:r>
              <a:rPr lang="en-US" sz="2000" dirty="0"/>
              <a:t> parameter – label for x axis</a:t>
            </a:r>
          </a:p>
          <a:p>
            <a:pPr algn="r"/>
            <a:r>
              <a:rPr lang="en-US" sz="2000" dirty="0"/>
              <a:t>main parameter - sets title for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79323-AE46-40C7-900B-C779F09CF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4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Example: Plotting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38"/>
          <a:stretch/>
        </p:blipFill>
        <p:spPr>
          <a:xfrm>
            <a:off x="5552326" y="2367915"/>
            <a:ext cx="5115674" cy="424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2743200"/>
            <a:ext cx="44005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plot()</a:t>
            </a:r>
          </a:p>
          <a:p>
            <a:pPr algn="r"/>
            <a:r>
              <a:rPr lang="en-US" sz="2000" dirty="0"/>
              <a:t>first parameter – x data values</a:t>
            </a:r>
          </a:p>
          <a:p>
            <a:pPr algn="r"/>
            <a:r>
              <a:rPr lang="en-US" sz="2000" dirty="0"/>
              <a:t>second parameter – y data values</a:t>
            </a:r>
          </a:p>
          <a:p>
            <a:pPr algn="r"/>
            <a:r>
              <a:rPr lang="en-US" sz="2000" dirty="0" err="1"/>
              <a:t>xlab</a:t>
            </a:r>
            <a:r>
              <a:rPr lang="en-US" sz="2000" dirty="0"/>
              <a:t> parameter – label for x axis</a:t>
            </a:r>
          </a:p>
          <a:p>
            <a:pPr algn="r"/>
            <a:r>
              <a:rPr lang="en-US" sz="2000" dirty="0" err="1"/>
              <a:t>ylab</a:t>
            </a:r>
            <a:r>
              <a:rPr lang="en-US" sz="2000" dirty="0"/>
              <a:t> parameter – label for y axis</a:t>
            </a:r>
          </a:p>
          <a:p>
            <a:pPr algn="r"/>
            <a:r>
              <a:rPr lang="en-US" sz="2000" dirty="0"/>
              <a:t>main parameter - sets title for chart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45690" y="1383030"/>
            <a:ext cx="7712048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plot(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teamData$BattingAvg,teamData$WinningPct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xlab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="Batting Average",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ylab</a:t>
            </a: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="Winning Percentage",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main="Do Teams With Better Batting Averages Win More?")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90F81-A2BC-4EE8-B838-70FB58811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1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34" y="1988599"/>
            <a:ext cx="6994320" cy="410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Execute the script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0706"/>
          <a:stretch/>
        </p:blipFill>
        <p:spPr>
          <a:xfrm>
            <a:off x="7854981" y="578839"/>
            <a:ext cx="3733800" cy="999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2311"/>
          <a:stretch/>
        </p:blipFill>
        <p:spPr>
          <a:xfrm>
            <a:off x="7854981" y="1760548"/>
            <a:ext cx="3733800" cy="94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854981" y="2887509"/>
            <a:ext cx="3718560" cy="137770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Commands can be entered one at a time, but usually they are all put into a single file that can be saved and run over and over again.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468323"/>
            <a:ext cx="559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Use the </a:t>
            </a:r>
            <a:r>
              <a:rPr lang="en-US" sz="2400" b="1" dirty="0"/>
              <a:t>Code | Run Region | Run All </a:t>
            </a:r>
            <a:r>
              <a:rPr lang="en-US" sz="2400" dirty="0"/>
              <a:t>Menu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3B1F5-5462-48D8-9A9C-D96E6E420D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51AD1C3-DF0A-4D6B-BAA3-DC03750E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74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56" y="407589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/>
              <a:t>Getting help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14496"/>
              </p:ext>
            </p:extLst>
          </p:nvPr>
        </p:nvGraphicFramePr>
        <p:xfrm>
          <a:off x="1004656" y="1446212"/>
          <a:ext cx="10323251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help.start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general</a:t>
                      </a:r>
                      <a:r>
                        <a:rPr lang="en-US" sz="2000" baseline="0" dirty="0"/>
                        <a:t> help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help about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?mean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same. Help about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example(mean)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show an example of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help.search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("regression")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get help on a specific topic such as regression.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7A4DB-4323-4E8C-B5E3-12302D491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05A2B53-4892-4332-A355-2BF989B2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76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5485-035C-4FD6-AC03-2E421747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Online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8B4A-8CD1-4193-834F-DFF5AE3B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If you’d like to know more about R, check these out: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Quick-R (</a:t>
            </a:r>
            <a:r>
              <a:rPr lang="en-US" dirty="0">
                <a:hlinkClick r:id="rId2"/>
              </a:rPr>
              <a:t>http://www.statmethods.net/index.html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 Tutorial (</a:t>
            </a:r>
            <a:r>
              <a:rPr lang="en-US" dirty="0">
                <a:hlinkClick r:id="rId3"/>
              </a:rPr>
              <a:t>http://www.r-tutor.com/r-introduction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Learn R Programing (</a:t>
            </a:r>
            <a:r>
              <a:rPr lang="en-US" dirty="0">
                <a:hlinkClick r:id="rId4"/>
              </a:rPr>
              <a:t>https://www.tutorialspoint.com/r/index.htm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Programming with R (</a:t>
            </a:r>
            <a:r>
              <a:rPr lang="en-US" dirty="0">
                <a:hlinkClick r:id="rId5"/>
              </a:rPr>
              <a:t>https://swcarpentry.github.io/r-novice-inflammation/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/>
            <a:r>
              <a:rPr lang="en-US" dirty="0"/>
              <a:t>There is also an interactive tutorial to learn R basics, highly recommended! (</a:t>
            </a:r>
            <a:r>
              <a:rPr lang="en-US" dirty="0">
                <a:hlinkClick r:id="rId6"/>
              </a:rPr>
              <a:t>http://tryr.codeschool.com/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DC540-637D-4450-BF74-EE4E3214A5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69EB034-83A4-4DF5-AC0E-F4B017C8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5125"/>
            <a:ext cx="9829800" cy="914400"/>
          </a:xfrm>
        </p:spPr>
        <p:txBody>
          <a:bodyPr>
            <a:normAutofit/>
          </a:bodyPr>
          <a:lstStyle/>
          <a:p>
            <a:r>
              <a:rPr lang="en-US" b="1" dirty="0"/>
              <a:t>Advanced data analytics/mining is about…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6227543"/>
              </p:ext>
            </p:extLst>
          </p:nvPr>
        </p:nvGraphicFramePr>
        <p:xfrm>
          <a:off x="1181099" y="1219200"/>
          <a:ext cx="9829799" cy="539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A4D8DB-0070-46D1-8D3E-8A7043DA31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6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B2F5-2B75-45B4-935A-56F0E02F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2B8B-059E-43D7-9DB5-C0BE51C41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2818-D090-47F7-AA70-142C69A08F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opying and pasting from stack overflow">
            <a:extLst>
              <a:ext uri="{FF2B5EF4-FFF2-40B4-BE49-F238E27FC236}">
                <a16:creationId xmlns:a16="http://schemas.microsoft.com/office/drawing/2014/main" id="{18CDB6CE-A597-4175-B475-4C93BFB4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0"/>
            <a:ext cx="5226050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9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9</a:t>
            </a:r>
            <a:r>
              <a:rPr lang="en-US" sz="6000" b="1" baseline="30000" dirty="0"/>
              <a:t>th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730250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Example: Smarter Customer Retention</a:t>
            </a:r>
          </a:p>
        </p:txBody>
      </p:sp>
      <p:cxnSp>
        <p:nvCxnSpPr>
          <p:cNvPr id="1028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681605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940159"/>
            <a:ext cx="5120113" cy="3462228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Consider a marketing manager for a brokerage </a:t>
            </a:r>
            <a:br>
              <a:rPr lang="en-US" altLang="ko-KR" sz="1800" dirty="0"/>
            </a:br>
            <a:r>
              <a:rPr lang="en-US" altLang="ko-KR" sz="1800" dirty="0"/>
              <a:t>company</a:t>
            </a:r>
          </a:p>
          <a:p>
            <a:r>
              <a:rPr lang="en-US" altLang="ko-KR" sz="1800" dirty="0"/>
              <a:t>Problem: </a:t>
            </a:r>
            <a:r>
              <a:rPr lang="en-US" altLang="ko-KR" sz="1800" dirty="0">
                <a:solidFill>
                  <a:srgbClr val="FF0000"/>
                </a:solidFill>
              </a:rPr>
              <a:t>High churn (customers leave)</a:t>
            </a:r>
          </a:p>
          <a:p>
            <a:pPr lvl="1"/>
            <a:r>
              <a:rPr lang="en-US" altLang="ko-KR" sz="1800" dirty="0"/>
              <a:t>Customers get an average reward of $160 to open an account</a:t>
            </a:r>
          </a:p>
          <a:p>
            <a:pPr lvl="1"/>
            <a:r>
              <a:rPr lang="en-US" altLang="ko-KR" sz="1800" dirty="0"/>
              <a:t>40% of customers leave after the 6 month introductory period</a:t>
            </a:r>
          </a:p>
          <a:p>
            <a:pPr lvl="1"/>
            <a:r>
              <a:rPr lang="en-US" altLang="ko-KR" sz="1800" dirty="0"/>
              <a:t>Giving incentives to everyone who </a:t>
            </a:r>
            <a:r>
              <a:rPr lang="en-US" altLang="ko-KR" sz="1800" i="1" dirty="0"/>
              <a:t>might </a:t>
            </a:r>
            <a:r>
              <a:rPr lang="en-US" altLang="ko-KR" sz="1800" dirty="0"/>
              <a:t>leave is expensive</a:t>
            </a:r>
          </a:p>
          <a:p>
            <a:pPr lvl="1"/>
            <a:r>
              <a:rPr lang="en-US" altLang="ko-KR" sz="1800" dirty="0"/>
              <a:t>Getting a customer back after they leave is expensive</a:t>
            </a:r>
            <a:endParaRPr lang="ko-KR" altLang="en-US" sz="1800" dirty="0"/>
          </a:p>
        </p:txBody>
      </p:sp>
      <p:pic>
        <p:nvPicPr>
          <p:cNvPr id="1026" name="Picture 2" descr="Image result for customer retention">
            <a:extLst>
              <a:ext uri="{FF2B5EF4-FFF2-40B4-BE49-F238E27FC236}">
                <a16:creationId xmlns:a16="http://schemas.microsoft.com/office/drawing/2014/main" id="{E8DBD7FC-0F00-4355-97EC-1F07509CE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r="21346" b="-1"/>
          <a:stretch/>
        </p:blipFill>
        <p:spPr bwMode="auto">
          <a:xfrm>
            <a:off x="5878849" y="365125"/>
            <a:ext cx="6313150" cy="685799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utdoor, umbrella, colorful, red&#10;&#10;Description automatically generated">
            <a:extLst>
              <a:ext uri="{FF2B5EF4-FFF2-40B4-BE49-F238E27FC236}">
                <a16:creationId xmlns:a16="http://schemas.microsoft.com/office/drawing/2014/main" id="{88A5012A-8648-48F5-9514-D88C9B52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A05BF8E-BAB4-4FD9-9DBE-CF501726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ustomer retention">
            <a:extLst>
              <a:ext uri="{FF2B5EF4-FFF2-40B4-BE49-F238E27FC236}">
                <a16:creationId xmlns:a16="http://schemas.microsoft.com/office/drawing/2014/main" id="{9149917C-1B5A-4327-8912-A06CDF92B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5821"/>
          <a:stretch/>
        </p:blipFill>
        <p:spPr bwMode="auto">
          <a:xfrm>
            <a:off x="5797543" y="365125"/>
            <a:ext cx="6394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651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1163570"/>
            <a:ext cx="4803636" cy="1311664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</a:rPr>
              <a:t>Answer: Not all customers have the same value</a:t>
            </a:r>
          </a:p>
        </p:txBody>
      </p:sp>
      <p:pic>
        <p:nvPicPr>
          <p:cNvPr id="6" name="Picture 5" descr="A picture containing outdoor, umbrella, colorful, red&#10;&#10;Description automatically generated">
            <a:extLst>
              <a:ext uri="{FF2B5EF4-FFF2-40B4-BE49-F238E27FC236}">
                <a16:creationId xmlns:a16="http://schemas.microsoft.com/office/drawing/2014/main" id="{A700AE5B-19F3-445D-83F6-96386AFA4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69237"/>
              </p:ext>
            </p:extLst>
          </p:nvPr>
        </p:nvGraphicFramePr>
        <p:xfrm>
          <a:off x="804997" y="2637268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014916C-A413-4761-9825-97D6B238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ata mining">
            <a:extLst>
              <a:ext uri="{FF2B5EF4-FFF2-40B4-BE49-F238E27FC236}">
                <a16:creationId xmlns:a16="http://schemas.microsoft.com/office/drawing/2014/main" id="{6E137920-CD06-44F8-974C-54BEA287F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40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11745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Three Analytics Tasks 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We Will Be Doing in this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2636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47" y="36512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Decision Trees(To Realize </a:t>
            </a:r>
            <a:r>
              <a:rPr lang="en-US" b="1" u="sng" dirty="0"/>
              <a:t>Classification</a:t>
            </a:r>
            <a:r>
              <a:rPr lang="en-US" b="1" dirty="0"/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933501"/>
              </p:ext>
            </p:extLst>
          </p:nvPr>
        </p:nvGraphicFramePr>
        <p:xfrm>
          <a:off x="1034047" y="1249469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56767897"/>
              </p:ext>
            </p:extLst>
          </p:nvPr>
        </p:nvGraphicFramePr>
        <p:xfrm>
          <a:off x="1034047" y="4876800"/>
          <a:ext cx="10067090" cy="173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922656E-0D26-4B6E-83EC-101077EF90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122" name="Picture 2" descr="Image result for decision tree">
            <a:extLst>
              <a:ext uri="{FF2B5EF4-FFF2-40B4-BE49-F238E27FC236}">
                <a16:creationId xmlns:a16="http://schemas.microsoft.com/office/drawing/2014/main" id="{5C26FB80-6282-4D73-BA34-F1DE2E38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9469"/>
            <a:ext cx="4660582" cy="35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2501</Words>
  <Application>Microsoft Office PowerPoint</Application>
  <PresentationFormat>Widescreen</PresentationFormat>
  <Paragraphs>425</Paragraphs>
  <Slides>51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Century Schoolbook</vt:lpstr>
      <vt:lpstr>Courier New</vt:lpstr>
      <vt:lpstr>Lucida Console</vt:lpstr>
      <vt:lpstr>Times New Roman</vt:lpstr>
      <vt:lpstr>Office Theme</vt:lpstr>
      <vt:lpstr>MIS2502: Data Analytics Advanced Analytics Using R</vt:lpstr>
      <vt:lpstr>The Information Architecture of an Organization</vt:lpstr>
      <vt:lpstr>What is Advanced Data Analytics/Mining?</vt:lpstr>
      <vt:lpstr>What data analytics/mining is not…</vt:lpstr>
      <vt:lpstr>Advanced data analytics/mining is about…</vt:lpstr>
      <vt:lpstr>Example: Smarter Customer Retention</vt:lpstr>
      <vt:lpstr>Answer: Not all customers have the same value</vt:lpstr>
      <vt:lpstr>Three Analytics Tasks  We Will Be Doing in this Class</vt:lpstr>
      <vt:lpstr>Decision Trees(To Realize Classification)</vt:lpstr>
      <vt:lpstr>PowerPoint Presentation</vt:lpstr>
      <vt:lpstr>Cluster Analysis</vt:lpstr>
      <vt:lpstr>PowerPoint Presentation</vt:lpstr>
      <vt:lpstr>Association Rule Learning</vt:lpstr>
      <vt:lpstr>PowerPoint Presentation</vt:lpstr>
      <vt:lpstr>Introduction to R and RStudio</vt:lpstr>
      <vt:lpstr>PowerPoint Presentation</vt:lpstr>
      <vt:lpstr>PowerPoint Presentation</vt:lpstr>
      <vt:lpstr>PowerPoint Presentation</vt:lpstr>
      <vt:lpstr>RStudio Interface</vt:lpstr>
      <vt:lpstr>Creating and opening a .R file</vt:lpstr>
      <vt:lpstr>The Basics:</vt:lpstr>
      <vt:lpstr>The Basics: Calculations</vt:lpstr>
      <vt:lpstr>The Basics: Variable &amp; Value</vt:lpstr>
      <vt:lpstr>The Basics: Variable &amp; Value</vt:lpstr>
      <vt:lpstr>The Basics: Function &amp; Argument (Parameter)</vt:lpstr>
      <vt:lpstr>The Basics: Function &amp; Argument(Parameter)</vt:lpstr>
      <vt:lpstr>Simple statistics with R</vt:lpstr>
      <vt:lpstr>The Basics: Basic Data Types</vt:lpstr>
      <vt:lpstr>The Basics: Advanced Data Types – Vector &amp; Data Frame</vt:lpstr>
      <vt:lpstr>Vector Examples</vt:lpstr>
      <vt:lpstr>Indexing Vectors</vt:lpstr>
      <vt:lpstr>Data Frames</vt:lpstr>
      <vt:lpstr>Identify elements of a data frame</vt:lpstr>
      <vt:lpstr>The Basics: Packages</vt:lpstr>
      <vt:lpstr>Packages</vt:lpstr>
      <vt:lpstr>The Basics: Loading Data into R</vt:lpstr>
      <vt:lpstr>Working directory</vt:lpstr>
      <vt:lpstr>To change working directory</vt:lpstr>
      <vt:lpstr>Loading data from a file</vt:lpstr>
      <vt:lpstr>More On Loading Datasets</vt:lpstr>
      <vt:lpstr>The Basics: Summary</vt:lpstr>
      <vt:lpstr>Analysis Examples</vt:lpstr>
      <vt:lpstr>Analysis Example: [Student] t-Test</vt:lpstr>
      <vt:lpstr>t-Test: Compare Differences Across Groups</vt:lpstr>
      <vt:lpstr>Analysis Example: Histogram</vt:lpstr>
      <vt:lpstr>Analysis Example: Plotting data</vt:lpstr>
      <vt:lpstr>Execute the script</vt:lpstr>
      <vt:lpstr>Getting help</vt:lpstr>
      <vt:lpstr>Online Tutorials</vt:lpstr>
      <vt:lpstr>PowerPoint Presentation</vt:lpstr>
      <vt:lpstr>Time for our 9th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Advanced Analytics Using R</dc:title>
  <dc:creator>Zhe Deng</dc:creator>
  <cp:lastModifiedBy>Zhe Deng</cp:lastModifiedBy>
  <cp:revision>20</cp:revision>
  <dcterms:created xsi:type="dcterms:W3CDTF">2019-03-03T15:23:27Z</dcterms:created>
  <dcterms:modified xsi:type="dcterms:W3CDTF">2019-03-04T01:04:43Z</dcterms:modified>
</cp:coreProperties>
</file>