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7" r:id="rId2"/>
    <p:sldId id="284" r:id="rId3"/>
    <p:sldId id="273" r:id="rId4"/>
    <p:sldId id="401" r:id="rId5"/>
    <p:sldId id="402" r:id="rId6"/>
    <p:sldId id="276" r:id="rId7"/>
    <p:sldId id="277" r:id="rId8"/>
    <p:sldId id="278" r:id="rId9"/>
    <p:sldId id="282" r:id="rId10"/>
    <p:sldId id="281" r:id="rId11"/>
    <p:sldId id="283" r:id="rId12"/>
    <p:sldId id="274" r:id="rId13"/>
    <p:sldId id="288" r:id="rId14"/>
    <p:sldId id="400" r:id="rId15"/>
    <p:sldId id="267" r:id="rId16"/>
    <p:sldId id="399" r:id="rId17"/>
    <p:sldId id="268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  <p:cmAuthor id="2" name="Zhe Deng" initials="ZD [2]" lastIdx="1" clrIdx="1">
    <p:extLst>
      <p:ext uri="{19B8F6BF-5375-455C-9EA6-DF929625EA0E}">
        <p15:presenceInfo xmlns:p15="http://schemas.microsoft.com/office/powerpoint/2012/main" userId="9a7cf4d399b37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933"/>
    <a:srgbClr val="850212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A4FAB-CBA9-45F4-8ED4-A44CF876E18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6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155BD-481A-4170-BA3A-FA68AD13A72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51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0704-10D1-46F3-B581-ED371F30EBB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89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0704-10D1-46F3-B581-ED371F30EB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3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0704-10D1-46F3-B581-ED371F30EBB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F5C7E-F30A-4B76-B57D-364F8CBF8A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F5C7E-F30A-4B76-B57D-364F8CBF8A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F5C7E-F30A-4B76-B57D-364F8CBF8A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Statistics Review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Descriptive Statistics and Hypothesis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Normal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2362201"/>
            <a:ext cx="3657600" cy="3763963"/>
          </a:xfrm>
        </p:spPr>
        <p:txBody>
          <a:bodyPr/>
          <a:lstStyle/>
          <a:p>
            <a:r>
              <a:rPr lang="en-US" dirty="0"/>
              <a:t>Symmetric</a:t>
            </a:r>
          </a:p>
          <a:p>
            <a:r>
              <a:rPr lang="en-US" dirty="0"/>
              <a:t>Bell-shaped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43434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07745-19C2-4060-B768-4BD133973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C30BE67-9915-4CCC-B3BC-52270B23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8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degree to which two variables have a tendency to vary together</a:t>
            </a:r>
          </a:p>
          <a:p>
            <a:pPr lvl="1"/>
            <a:r>
              <a:rPr lang="en-US" dirty="0"/>
              <a:t>Can be positive or negative</a:t>
            </a:r>
          </a:p>
          <a:p>
            <a:pPr lvl="1"/>
            <a:r>
              <a:rPr lang="en-US" dirty="0"/>
              <a:t>Range: -1 to +1, 0 means no correlation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3886200"/>
            <a:ext cx="8153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Example 1: The more you study, the better you do on the exam</a:t>
            </a:r>
          </a:p>
          <a:p>
            <a:pPr marL="0" indent="0">
              <a:buNone/>
            </a:pPr>
            <a:r>
              <a:rPr lang="en-US" sz="2400" dirty="0"/>
              <a:t>(Positive Correlation)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3038" y="5029200"/>
            <a:ext cx="81534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Example 2: The more I talk about correlation, the less you want to be here (Negative Correlation)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5104C-EB34-4B7B-89EB-B92952210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5CA6898-32EE-4878-B4AD-7D22F522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9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Sample vs. Population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962400" y="51816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Population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2514600" y="1600200"/>
            <a:ext cx="40386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38100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3962400" y="2438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41148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4343400" y="2057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44196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4953000" y="2362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50292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51816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4648200" y="4114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32766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30480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58674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4038600" y="3810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AutoShape 24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3429000" y="3810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AutoShape 27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2" name="AutoShape 28"/>
          <p:cNvSpPr>
            <a:spLocks noChangeArrowheads="1"/>
          </p:cNvSpPr>
          <p:nvPr/>
        </p:nvSpPr>
        <p:spPr bwMode="auto">
          <a:xfrm>
            <a:off x="41910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35814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44196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AutoShape 33"/>
          <p:cNvSpPr>
            <a:spLocks noChangeArrowheads="1"/>
          </p:cNvSpPr>
          <p:nvPr/>
        </p:nvSpPr>
        <p:spPr bwMode="auto">
          <a:xfrm>
            <a:off x="33528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4343400" y="4114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9" name="AutoShape 35"/>
          <p:cNvSpPr>
            <a:spLocks noChangeArrowheads="1"/>
          </p:cNvSpPr>
          <p:nvPr/>
        </p:nvSpPr>
        <p:spPr bwMode="auto">
          <a:xfrm>
            <a:off x="44958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0" name="AutoShape 36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1" name="AutoShape 37"/>
          <p:cNvSpPr>
            <a:spLocks noChangeArrowheads="1"/>
          </p:cNvSpPr>
          <p:nvPr/>
        </p:nvSpPr>
        <p:spPr bwMode="auto">
          <a:xfrm>
            <a:off x="51054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2" name="AutoShape 38"/>
          <p:cNvSpPr>
            <a:spLocks noChangeArrowheads="1"/>
          </p:cNvSpPr>
          <p:nvPr/>
        </p:nvSpPr>
        <p:spPr bwMode="auto">
          <a:xfrm>
            <a:off x="86868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3" name="AutoShape 39"/>
          <p:cNvSpPr>
            <a:spLocks noChangeArrowheads="1"/>
          </p:cNvSpPr>
          <p:nvPr/>
        </p:nvSpPr>
        <p:spPr bwMode="auto">
          <a:xfrm>
            <a:off x="80772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4" name="AutoShape 40"/>
          <p:cNvSpPr>
            <a:spLocks noChangeArrowheads="1"/>
          </p:cNvSpPr>
          <p:nvPr/>
        </p:nvSpPr>
        <p:spPr bwMode="auto">
          <a:xfrm>
            <a:off x="52578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5" name="AutoShape 41"/>
          <p:cNvSpPr>
            <a:spLocks noChangeArrowheads="1"/>
          </p:cNvSpPr>
          <p:nvPr/>
        </p:nvSpPr>
        <p:spPr bwMode="auto">
          <a:xfrm>
            <a:off x="48006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AutoShape 42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AutoShape 43"/>
          <p:cNvSpPr>
            <a:spLocks noChangeArrowheads="1"/>
          </p:cNvSpPr>
          <p:nvPr/>
        </p:nvSpPr>
        <p:spPr bwMode="auto">
          <a:xfrm>
            <a:off x="5410200" y="2819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49530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50292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0" name="AutoShape 46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 rot="12329854">
            <a:off x="6019800" y="3505200"/>
            <a:ext cx="1676400" cy="228600"/>
          </a:xfrm>
          <a:prstGeom prst="leftArrow">
            <a:avLst>
              <a:gd name="adj1" fmla="val 50000"/>
              <a:gd name="adj2" fmla="val 1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8153400" y="51736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Sample</a:t>
            </a: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8077200" y="3124200"/>
            <a:ext cx="1143000" cy="1828800"/>
          </a:xfrm>
          <a:prstGeom prst="can">
            <a:avLst>
              <a:gd name="adj" fmla="val 4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D4C601E-B880-47F5-9E47-FDDBEB7AD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6ADE8E0-DCEC-4A19-9594-1343FFA1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9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Learning from Sample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962400" y="51816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Population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2514600" y="1600200"/>
            <a:ext cx="40386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38100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3962400" y="2438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41148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4343400" y="2057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44196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4953000" y="2362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50292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51816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4648200" y="4114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32766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30480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58674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4038600" y="3810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AutoShape 24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3429000" y="3810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>
            <a:off x="42672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AutoShape 27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2" name="AutoShape 28"/>
          <p:cNvSpPr>
            <a:spLocks noChangeArrowheads="1"/>
          </p:cNvSpPr>
          <p:nvPr/>
        </p:nvSpPr>
        <p:spPr bwMode="auto">
          <a:xfrm>
            <a:off x="41910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4724400" y="3200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35814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44196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AutoShape 33"/>
          <p:cNvSpPr>
            <a:spLocks noChangeArrowheads="1"/>
          </p:cNvSpPr>
          <p:nvPr/>
        </p:nvSpPr>
        <p:spPr bwMode="auto">
          <a:xfrm>
            <a:off x="33528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4343400" y="4114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9" name="AutoShape 35"/>
          <p:cNvSpPr>
            <a:spLocks noChangeArrowheads="1"/>
          </p:cNvSpPr>
          <p:nvPr/>
        </p:nvSpPr>
        <p:spPr bwMode="auto">
          <a:xfrm>
            <a:off x="44958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0" name="AutoShape 36"/>
          <p:cNvSpPr>
            <a:spLocks noChangeArrowheads="1"/>
          </p:cNvSpPr>
          <p:nvPr/>
        </p:nvSpPr>
        <p:spPr bwMode="auto">
          <a:xfrm>
            <a:off x="4572000" y="3048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1" name="AutoShape 37"/>
          <p:cNvSpPr>
            <a:spLocks noChangeArrowheads="1"/>
          </p:cNvSpPr>
          <p:nvPr/>
        </p:nvSpPr>
        <p:spPr bwMode="auto">
          <a:xfrm>
            <a:off x="51054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2" name="AutoShape 38"/>
          <p:cNvSpPr>
            <a:spLocks noChangeArrowheads="1"/>
          </p:cNvSpPr>
          <p:nvPr/>
        </p:nvSpPr>
        <p:spPr bwMode="auto">
          <a:xfrm>
            <a:off x="86868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3" name="AutoShape 39"/>
          <p:cNvSpPr>
            <a:spLocks noChangeArrowheads="1"/>
          </p:cNvSpPr>
          <p:nvPr/>
        </p:nvSpPr>
        <p:spPr bwMode="auto">
          <a:xfrm>
            <a:off x="8077200" y="3962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4" name="AutoShape 40"/>
          <p:cNvSpPr>
            <a:spLocks noChangeArrowheads="1"/>
          </p:cNvSpPr>
          <p:nvPr/>
        </p:nvSpPr>
        <p:spPr bwMode="auto">
          <a:xfrm>
            <a:off x="52578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5" name="AutoShape 41"/>
          <p:cNvSpPr>
            <a:spLocks noChangeArrowheads="1"/>
          </p:cNvSpPr>
          <p:nvPr/>
        </p:nvSpPr>
        <p:spPr bwMode="auto">
          <a:xfrm>
            <a:off x="4800600" y="251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AutoShape 42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AutoShape 43"/>
          <p:cNvSpPr>
            <a:spLocks noChangeArrowheads="1"/>
          </p:cNvSpPr>
          <p:nvPr/>
        </p:nvSpPr>
        <p:spPr bwMode="auto">
          <a:xfrm>
            <a:off x="5410200" y="28194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4953000" y="2667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50292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0" name="AutoShape 46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 rot="1364200">
            <a:off x="6019800" y="3505200"/>
            <a:ext cx="1676400" cy="228600"/>
          </a:xfrm>
          <a:prstGeom prst="leftArrow">
            <a:avLst>
              <a:gd name="adj1" fmla="val 50000"/>
              <a:gd name="adj2" fmla="val 1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8153400" y="51736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Sample</a:t>
            </a: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8077200" y="3124200"/>
            <a:ext cx="1143000" cy="1828800"/>
          </a:xfrm>
          <a:prstGeom prst="can">
            <a:avLst>
              <a:gd name="adj" fmla="val 4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86600" y="281940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48766EA-F1C4-4024-9AE1-054FA8540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6BCD7E5-F660-44CC-935A-6ADD5F8B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5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Big Data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143500" y="5272089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Population=Sample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076700" y="1690688"/>
            <a:ext cx="40386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5372100" y="2376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5524500" y="2528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5676900" y="2681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5905500" y="2147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5981700" y="29860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6134100" y="3138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6286500" y="3290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6515100" y="24526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6591300" y="35956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6743700" y="37480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6210300" y="4205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4838700" y="37480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5676900" y="3290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610100" y="2757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7429500" y="2757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5600700" y="3900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6134100" y="3138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AutoShape 24"/>
          <p:cNvSpPr>
            <a:spLocks noChangeArrowheads="1"/>
          </p:cNvSpPr>
          <p:nvPr/>
        </p:nvSpPr>
        <p:spPr bwMode="auto">
          <a:xfrm>
            <a:off x="6286500" y="3290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4991100" y="3900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>
            <a:off x="5829300" y="3443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AutoShape 27"/>
          <p:cNvSpPr>
            <a:spLocks noChangeArrowheads="1"/>
          </p:cNvSpPr>
          <p:nvPr/>
        </p:nvSpPr>
        <p:spPr bwMode="auto">
          <a:xfrm>
            <a:off x="4762500" y="2909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2" name="AutoShape 28"/>
          <p:cNvSpPr>
            <a:spLocks noChangeArrowheads="1"/>
          </p:cNvSpPr>
          <p:nvPr/>
        </p:nvSpPr>
        <p:spPr bwMode="auto">
          <a:xfrm>
            <a:off x="5753100" y="4052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6286500" y="3290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6438900" y="3443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auto">
          <a:xfrm>
            <a:off x="5143500" y="4052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5981700" y="35956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AutoShape 33"/>
          <p:cNvSpPr>
            <a:spLocks noChangeArrowheads="1"/>
          </p:cNvSpPr>
          <p:nvPr/>
        </p:nvSpPr>
        <p:spPr bwMode="auto">
          <a:xfrm>
            <a:off x="4914900" y="3062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5905500" y="4205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9" name="AutoShape 35"/>
          <p:cNvSpPr>
            <a:spLocks noChangeArrowheads="1"/>
          </p:cNvSpPr>
          <p:nvPr/>
        </p:nvSpPr>
        <p:spPr bwMode="auto">
          <a:xfrm>
            <a:off x="6057900" y="2300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0" name="AutoShape 36"/>
          <p:cNvSpPr>
            <a:spLocks noChangeArrowheads="1"/>
          </p:cNvSpPr>
          <p:nvPr/>
        </p:nvSpPr>
        <p:spPr bwMode="auto">
          <a:xfrm>
            <a:off x="6134100" y="3138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1" name="AutoShape 37"/>
          <p:cNvSpPr>
            <a:spLocks noChangeArrowheads="1"/>
          </p:cNvSpPr>
          <p:nvPr/>
        </p:nvSpPr>
        <p:spPr bwMode="auto">
          <a:xfrm>
            <a:off x="6667500" y="26050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4" name="AutoShape 40"/>
          <p:cNvSpPr>
            <a:spLocks noChangeArrowheads="1"/>
          </p:cNvSpPr>
          <p:nvPr/>
        </p:nvSpPr>
        <p:spPr bwMode="auto">
          <a:xfrm>
            <a:off x="6819900" y="2757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5" name="AutoShape 41"/>
          <p:cNvSpPr>
            <a:spLocks noChangeArrowheads="1"/>
          </p:cNvSpPr>
          <p:nvPr/>
        </p:nvSpPr>
        <p:spPr bwMode="auto">
          <a:xfrm>
            <a:off x="6362700" y="26050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AutoShape 42"/>
          <p:cNvSpPr>
            <a:spLocks noChangeArrowheads="1"/>
          </p:cNvSpPr>
          <p:nvPr/>
        </p:nvSpPr>
        <p:spPr bwMode="auto">
          <a:xfrm>
            <a:off x="6438900" y="3443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AutoShape 43"/>
          <p:cNvSpPr>
            <a:spLocks noChangeArrowheads="1"/>
          </p:cNvSpPr>
          <p:nvPr/>
        </p:nvSpPr>
        <p:spPr bwMode="auto">
          <a:xfrm>
            <a:off x="6972300" y="29098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6515100" y="27574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6591300" y="35956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0" name="AutoShape 46"/>
          <p:cNvSpPr>
            <a:spLocks noChangeArrowheads="1"/>
          </p:cNvSpPr>
          <p:nvPr/>
        </p:nvSpPr>
        <p:spPr bwMode="auto">
          <a:xfrm>
            <a:off x="7124700" y="3062288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48766EA-F1C4-4024-9AE1-054FA8540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6BCD7E5-F660-44CC-935A-6ADD5F8B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Hypothesis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2186"/>
            <a:ext cx="9296400" cy="914400"/>
          </a:xfrm>
        </p:spPr>
        <p:txBody>
          <a:bodyPr>
            <a:normAutofit/>
          </a:bodyPr>
          <a:lstStyle/>
          <a:p>
            <a:r>
              <a:rPr lang="en-US" b="1" dirty="0"/>
              <a:t>Hypothesis Testing: </a:t>
            </a:r>
            <a:r>
              <a:rPr lang="en-US" dirty="0"/>
              <a:t>A technique for using data to validate/invalidate a claim about a population.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447801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161" y="2276492"/>
                <a:ext cx="10681677" cy="132343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 1: </a:t>
                </a:r>
                <a:endParaRPr lang="en-US" sz="2400" dirty="0"/>
              </a:p>
              <a:p>
                <a:r>
                  <a:rPr lang="en-US" sz="2000" dirty="0"/>
                  <a:t>Population mean (Is the average delivery time of 30 mins really true?)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Null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(The average delivery time is 30 mins)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Alternative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≠30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(The average delivery time is different from 30 mins)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1" y="2276492"/>
                <a:ext cx="10681677" cy="1323439"/>
              </a:xfrm>
              <a:prstGeom prst="rect">
                <a:avLst/>
              </a:prstGeom>
              <a:blipFill>
                <a:blip r:embed="rId3"/>
                <a:stretch>
                  <a:fillRect l="-913" t="-3653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162" y="3786205"/>
                <a:ext cx="10681676" cy="19082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 2: </a:t>
                </a:r>
                <a:endParaRPr lang="en-US" sz="2400" dirty="0"/>
              </a:p>
              <a:p>
                <a:r>
                  <a:rPr lang="en-US" sz="2000" dirty="0"/>
                  <a:t>The difference in two population means (Is it true that the average income is the same in the neighborhood A versus neighborhood B?)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Null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(The average income is the same in the neighborhood A versus neighborhood B)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Alternative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(The average income is different in the neighborhood A versus neighborhood B)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2" y="3786205"/>
                <a:ext cx="10681676" cy="1908215"/>
              </a:xfrm>
              <a:prstGeom prst="rect">
                <a:avLst/>
              </a:prstGeom>
              <a:blipFill>
                <a:blip r:embed="rId4"/>
                <a:stretch>
                  <a:fillRect l="-913" t="-2548" r="-342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A2DB6B0-6124-4F81-991F-F04ABBBA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D247DFB-56C6-4651-A598-FFE0F26F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921" y="640515"/>
            <a:ext cx="8305800" cy="838200"/>
          </a:xfrm>
        </p:spPr>
        <p:txBody>
          <a:bodyPr>
            <a:noAutofit/>
          </a:bodyPr>
          <a:lstStyle/>
          <a:p>
            <a:r>
              <a:rPr lang="en-US" b="1" dirty="0"/>
              <a:t>Steps in Hypothesis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669" y="2133601"/>
            <a:ext cx="10216661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the Null hypothesis.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the Alternative hypothesis.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test statistics and p-values.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Decision rule for rejection of the Null hypothesis using p-values.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57400" y="6400801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Wissel, et al (2001)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704D2-F3CE-480C-94FD-EE66A46BF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720D462-835D-45EC-9E12-0FAAC9C7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2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</a:t>
            </a:r>
            <a:r>
              <a:rPr lang="en-US" b="1" dirty="0"/>
              <a:t>-Value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447801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38574"/>
            <a:ext cx="10515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Hypothesis testing uses </a:t>
            </a:r>
            <a:r>
              <a:rPr lang="en-US" sz="2400" b="1" dirty="0"/>
              <a:t>p-values</a:t>
            </a:r>
            <a:r>
              <a:rPr lang="en-US" sz="2400" dirty="0"/>
              <a:t> to weigh the strength of  the evidence against the null hypothesis (what the data are telling you about the population).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3057773"/>
            <a:ext cx="10515599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p-value is a number between 0 and 1.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small </a:t>
            </a:r>
            <a:r>
              <a:rPr lang="en-US" sz="2400" b="1" i="1" dirty="0"/>
              <a:t>p</a:t>
            </a:r>
            <a:r>
              <a:rPr lang="en-US" sz="2400" b="1" dirty="0"/>
              <a:t>-value (typically ≤ 0.05) </a:t>
            </a:r>
            <a:r>
              <a:rPr lang="en-US" sz="2400" dirty="0"/>
              <a:t>indicates strong evidence against the null hypothesis, so you </a:t>
            </a:r>
            <a:r>
              <a:rPr lang="en-US" sz="2400" b="1" dirty="0"/>
              <a:t>reject the null hypothesis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large </a:t>
            </a:r>
            <a:r>
              <a:rPr lang="en-US" sz="2400" b="1" i="1" dirty="0"/>
              <a:t>p</a:t>
            </a:r>
            <a:r>
              <a:rPr lang="en-US" sz="2400" b="1" dirty="0"/>
              <a:t>-value (&gt; 0.05) </a:t>
            </a:r>
            <a:r>
              <a:rPr lang="en-US" sz="2400" dirty="0"/>
              <a:t>indicates weak evidence against the null hypothesis, so you </a:t>
            </a:r>
            <a:r>
              <a:rPr lang="en-US" sz="2400" b="1" dirty="0"/>
              <a:t>fail to reject the null hypothesis</a:t>
            </a:r>
            <a:r>
              <a:rPr lang="en-US" sz="2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20B1A-DC9F-4538-800B-CFB24C029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217FAF4-969B-4CA1-A4FA-447ECC29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8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 to Example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447801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42596" y="1369993"/>
                <a:ext cx="10511204" cy="163121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 1: </a:t>
                </a:r>
                <a:endParaRPr lang="en-US" sz="2400" dirty="0"/>
              </a:p>
              <a:p>
                <a:r>
                  <a:rPr lang="en-US" sz="2000" dirty="0"/>
                  <a:t>Population mean (Is the average delivery time of 30 mins really true?)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Null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(The average delivery time is 30 mins)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Alternative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≠30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(The average delivery time is different from 30 mins)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96" y="1369993"/>
                <a:ext cx="10511204" cy="1631216"/>
              </a:xfrm>
              <a:prstGeom prst="rect">
                <a:avLst/>
              </a:prstGeom>
              <a:blipFill>
                <a:blip r:embed="rId3"/>
                <a:stretch>
                  <a:fillRect l="-869" t="-2985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8199" y="3371058"/>
            <a:ext cx="10511203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b="1" i="1" dirty="0"/>
              <a:t>p</a:t>
            </a:r>
            <a:r>
              <a:rPr lang="en-US" sz="2400" b="1" dirty="0"/>
              <a:t>-value ≤ 0.05</a:t>
            </a:r>
            <a:r>
              <a:rPr lang="en-US" sz="2400" dirty="0"/>
              <a:t>, you </a:t>
            </a:r>
            <a:r>
              <a:rPr lang="en-US" sz="2400" b="1" dirty="0"/>
              <a:t>reject the null hypothesis. </a:t>
            </a:r>
            <a:r>
              <a:rPr lang="en-US" sz="2400" dirty="0"/>
              <a:t>Therefore, the average delivery time is statistically different from 30 mins.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b="1" i="1" dirty="0"/>
              <a:t>p</a:t>
            </a:r>
            <a:r>
              <a:rPr lang="en-US" sz="2400" b="1" dirty="0"/>
              <a:t>-value&gt; 0.05, </a:t>
            </a:r>
            <a:r>
              <a:rPr lang="en-US" sz="2400" dirty="0"/>
              <a:t>you </a:t>
            </a:r>
            <a:r>
              <a:rPr lang="en-US" sz="2400" b="1" dirty="0"/>
              <a:t>fail to reject the null hypothesis. </a:t>
            </a:r>
            <a:r>
              <a:rPr lang="en-US" sz="2400" dirty="0"/>
              <a:t>Therefore, there is insufficient evidence to conclude that the average delivery time is different from 30 mins.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FA9EE-FC97-49FF-94C4-DDA210D6C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E7ABB17-480B-4451-97FD-F0E8605E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 to Example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447801"/>
            <a:ext cx="769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198" y="3921052"/>
            <a:ext cx="1051559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b="1" i="1" dirty="0"/>
              <a:t>p</a:t>
            </a:r>
            <a:r>
              <a:rPr lang="en-US" sz="2400" b="1" dirty="0"/>
              <a:t>-value ≤ 0.05</a:t>
            </a:r>
            <a:r>
              <a:rPr lang="en-US" sz="2400" dirty="0"/>
              <a:t>, you </a:t>
            </a:r>
            <a:r>
              <a:rPr lang="en-US" sz="2400" b="1" dirty="0"/>
              <a:t>reject the null hypothesis. </a:t>
            </a:r>
            <a:r>
              <a:rPr lang="en-US" sz="2400" dirty="0"/>
              <a:t>Therefore, The average income is significantly different in the neighborhood A versus neighborhood 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b="1" i="1" dirty="0"/>
              <a:t>p</a:t>
            </a:r>
            <a:r>
              <a:rPr lang="en-US" sz="2400" b="1" dirty="0"/>
              <a:t>-value&gt; 0.05, </a:t>
            </a:r>
            <a:r>
              <a:rPr lang="en-US" sz="2400" dirty="0"/>
              <a:t>you </a:t>
            </a:r>
            <a:r>
              <a:rPr lang="en-US" sz="2400" b="1" dirty="0"/>
              <a:t>fail to reject the null hypothesis. </a:t>
            </a:r>
            <a:r>
              <a:rPr lang="en-US" sz="2400" dirty="0"/>
              <a:t>Therefore, there is insufficient evidence that the average income is different in the neighborhood A versus neighborhood 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199" y="1389549"/>
                <a:ext cx="10515599" cy="21852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Example 2: </a:t>
                </a:r>
                <a:endParaRPr lang="en-US" sz="2400" dirty="0"/>
              </a:p>
              <a:p>
                <a:r>
                  <a:rPr lang="en-US" sz="2000" dirty="0"/>
                  <a:t>The difference in two population means (Is it true that the average income is the same in the neighborhood A versus neighborhood B?)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Null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(The average income is the same in the neighborhood A versus neighborhood B)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Alternative Hypothesis: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(The average income is different in the neighborhood A versus neighborhood B)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89549"/>
                <a:ext cx="10515599" cy="2185214"/>
              </a:xfrm>
              <a:prstGeom prst="rect">
                <a:avLst/>
              </a:prstGeom>
              <a:blipFill>
                <a:blip r:embed="rId3"/>
                <a:stretch>
                  <a:fillRect l="-869" t="-2228" r="-58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F1D4773-1BCF-4AA0-AEC1-436EB9CCC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6B0A37B-1AAE-40B2-AF6A-B9F75CB1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58200" y="1600201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53" y="261169"/>
            <a:ext cx="10962205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962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58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13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1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77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743200" y="2965392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8556728" y="2966816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8737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6701" y="22098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0714" y="2209801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58200" y="2209801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68984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38D316-9061-488F-AFF1-8A1C5C303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BFF2649-3EEE-4E94-8EB2-8EC7C51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Tools for </a:t>
            </a:r>
            <a:r>
              <a:rPr lang="en-GB" altLang="en-US" dirty="0"/>
              <a:t>summarizing</a:t>
            </a:r>
            <a:r>
              <a:rPr lang="en-US" altLang="en-US" dirty="0"/>
              <a:t>, </a:t>
            </a:r>
            <a:r>
              <a:rPr lang="en-GB" altLang="en-US" dirty="0"/>
              <a:t>organizing</a:t>
            </a:r>
            <a:r>
              <a:rPr lang="en-US" altLang="en-US" dirty="0"/>
              <a:t>, and simplifying data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What data tells us about the population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Measures of Central Tendency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Measures of Dispersion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Correlation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Tables &amp;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738DB-2D16-4466-A56A-B0F966EB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4EB01BE-8C5F-4E8D-94BB-F9E4EB96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Tools for </a:t>
            </a:r>
            <a:r>
              <a:rPr lang="en-GB" altLang="en-US" dirty="0"/>
              <a:t>summarizing</a:t>
            </a:r>
            <a:r>
              <a:rPr lang="en-US" altLang="en-US" dirty="0"/>
              <a:t>, </a:t>
            </a:r>
            <a:r>
              <a:rPr lang="en-GB" altLang="en-US" dirty="0"/>
              <a:t>organizing</a:t>
            </a:r>
            <a:r>
              <a:rPr lang="en-US" altLang="en-US" dirty="0"/>
              <a:t>, and simplifying data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What data tells us about the population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Measures of Central Tendency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Measures of Dispersion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Correlation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Tables &amp;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738DB-2D16-4466-A56A-B0F966EB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4EB01BE-8C5F-4E8D-94BB-F9E4EB96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5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AAEDBBB-4803-4F1C-9824-04084F51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5" y="643466"/>
            <a:ext cx="9482669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E74104-C8E7-4766-A168-681AC3FEA51B}"/>
              </a:ext>
            </a:extLst>
          </p:cNvPr>
          <p:cNvSpPr txBox="1"/>
          <p:nvPr/>
        </p:nvSpPr>
        <p:spPr>
          <a:xfrm>
            <a:off x="7329386" y="6239281"/>
            <a:ext cx="350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Sample from one of my working papers.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7EA3E-7E44-4DFC-A13D-1584CCF61BAA}"/>
              </a:ext>
            </a:extLst>
          </p:cNvPr>
          <p:cNvSpPr/>
          <p:nvPr/>
        </p:nvSpPr>
        <p:spPr>
          <a:xfrm>
            <a:off x="1750646" y="898769"/>
            <a:ext cx="8932985" cy="343877"/>
          </a:xfrm>
          <a:prstGeom prst="rect">
            <a:avLst/>
          </a:prstGeom>
          <a:noFill/>
          <a:ln w="38100" cap="flat" cmpd="sng" algn="ctr">
            <a:solidFill>
              <a:srgbClr val="CB19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Central tendency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Mean (average)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Median</a:t>
                </a:r>
              </a:p>
              <a:p>
                <a:pPr lvl="1"/>
                <a:r>
                  <a:rPr lang="en-US" altLang="en-US" dirty="0"/>
                  <a:t>The “middle” of a sorted list of numbers.</a:t>
                </a:r>
              </a:p>
              <a:p>
                <a:r>
                  <a:rPr lang="en-US" altLang="en-US" dirty="0"/>
                  <a:t>Mode</a:t>
                </a:r>
              </a:p>
              <a:p>
                <a:pPr lvl="1"/>
                <a:r>
                  <a:rPr lang="en-US" dirty="0"/>
                  <a:t>The value that appears most often.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15200" y="2590800"/>
                <a:ext cx="299870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590800"/>
                <a:ext cx="2998706" cy="923330"/>
              </a:xfrm>
              <a:prstGeom prst="rect">
                <a:avLst/>
              </a:prstGeom>
              <a:blipFill>
                <a:blip r:embed="rId4"/>
                <a:stretch>
                  <a:fillRect l="-1626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938AE4-673A-4759-B023-0304642768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133A49A-A5E2-4DAD-B07C-2D619A7C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7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Dispersion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Range</a:t>
                </a:r>
              </a:p>
              <a:p>
                <a:pPr lvl="1"/>
                <a:r>
                  <a:rPr lang="en-US" altLang="en-US" dirty="0"/>
                  <a:t>i.e. max - min</a:t>
                </a:r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Variance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Standard deviation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66A5ED-FB07-4F79-8796-708CC7841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E64358A-3546-4C6E-9A95-646AB5DF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6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Histogram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15000" y="2286000"/>
            <a:ext cx="44196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histogram</a:t>
            </a:r>
            <a:r>
              <a:rPr lang="en-US" sz="2400" dirty="0"/>
              <a:t> is a graphical representation of the distribution of data.</a:t>
            </a:r>
          </a:p>
        </p:txBody>
      </p:sp>
      <p:pic>
        <p:nvPicPr>
          <p:cNvPr id="3074" name="Picture 2" descr="https://upload.wikimedia.org/wikipedia/commons/thumb/d/d9/Black_cherry_tree_histogram.svg/216px-Black_cherry_tree_histo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648415"/>
            <a:ext cx="3246120" cy="32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CF4A2-808F-46CF-9749-A2897743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952367D-1667-4C98-8310-73704013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1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Skewness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447802"/>
            <a:ext cx="8153400" cy="1066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Skewness</a:t>
            </a:r>
            <a:r>
              <a:rPr lang="en-US" dirty="0"/>
              <a:t> is a measure of the asymmetry of the distribution.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1"/>
            <a:ext cx="9144000" cy="268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400800"/>
            <a:ext cx="915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rchsbowman.wordpress.com</a:t>
            </a:r>
            <a:r>
              <a:rPr lang="en-US" dirty="0"/>
              <a:t>/2010/08/30/statistics-notes-the-shape-of-distributions/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204D1-1A41-4870-B7A5-B93E751C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0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846</Words>
  <Application>Microsoft Office PowerPoint</Application>
  <PresentationFormat>Widescreen</PresentationFormat>
  <Paragraphs>128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Schoolbook</vt:lpstr>
      <vt:lpstr>Office Theme</vt:lpstr>
      <vt:lpstr>MIS2502: Data Analytics Statistics Review Descriptive Statistics and Hypothesis Testing</vt:lpstr>
      <vt:lpstr>The Information Architecture of an Organization</vt:lpstr>
      <vt:lpstr>Descriptive Statistics</vt:lpstr>
      <vt:lpstr>Descriptive Statistics</vt:lpstr>
      <vt:lpstr>PowerPoint Presentation</vt:lpstr>
      <vt:lpstr>Central tendency</vt:lpstr>
      <vt:lpstr>Dispersion</vt:lpstr>
      <vt:lpstr>Histogram</vt:lpstr>
      <vt:lpstr>Skewness</vt:lpstr>
      <vt:lpstr>Normal Distribution</vt:lpstr>
      <vt:lpstr>Correlation</vt:lpstr>
      <vt:lpstr>Sample vs. Population</vt:lpstr>
      <vt:lpstr>Learning from Sample</vt:lpstr>
      <vt:lpstr>Big Data</vt:lpstr>
      <vt:lpstr>Hypothesis testing</vt:lpstr>
      <vt:lpstr>Steps in Hypothesis Testing</vt:lpstr>
      <vt:lpstr>p-Value</vt:lpstr>
      <vt:lpstr>Back to Example 1</vt:lpstr>
      <vt:lpstr>Back to Example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Statistics Review Descriptive Statistics and Hypothesis Testing</dc:title>
  <dc:creator>Zhe Deng</dc:creator>
  <cp:lastModifiedBy>Zhe Deng</cp:lastModifiedBy>
  <cp:revision>3</cp:revision>
  <dcterms:created xsi:type="dcterms:W3CDTF">2019-03-13T19:59:35Z</dcterms:created>
  <dcterms:modified xsi:type="dcterms:W3CDTF">2019-03-13T20:59:24Z</dcterms:modified>
</cp:coreProperties>
</file>