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97" r:id="rId2"/>
    <p:sldId id="268" r:id="rId3"/>
    <p:sldId id="294" r:id="rId4"/>
    <p:sldId id="295" r:id="rId5"/>
    <p:sldId id="292" r:id="rId6"/>
    <p:sldId id="271" r:id="rId7"/>
    <p:sldId id="272" r:id="rId8"/>
    <p:sldId id="399" r:id="rId9"/>
    <p:sldId id="273" r:id="rId10"/>
    <p:sldId id="293" r:id="rId11"/>
    <p:sldId id="274" r:id="rId12"/>
    <p:sldId id="287" r:id="rId13"/>
    <p:sldId id="276" r:id="rId14"/>
    <p:sldId id="277" r:id="rId15"/>
    <p:sldId id="291" r:id="rId16"/>
    <p:sldId id="278" r:id="rId17"/>
    <p:sldId id="288" r:id="rId18"/>
    <p:sldId id="280" r:id="rId19"/>
    <p:sldId id="282" r:id="rId20"/>
    <p:sldId id="289" r:id="rId21"/>
    <p:sldId id="297" r:id="rId22"/>
    <p:sldId id="3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 Deng" initials="ZD" lastIdx="2" clrIdx="0">
    <p:extLst>
      <p:ext uri="{19B8F6BF-5375-455C-9EA6-DF929625EA0E}">
        <p15:presenceInfo xmlns:p15="http://schemas.microsoft.com/office/powerpoint/2012/main" userId="S::tug78437@temple.edu::7c748f94-d9c8-4976-ba51-7a851377135c" providerId="AD"/>
      </p:ext>
    </p:extLst>
  </p:cmAuthor>
  <p:cmAuthor id="2" name="Zhe Deng" initials="ZD [2]" lastIdx="1" clrIdx="1">
    <p:extLst>
      <p:ext uri="{19B8F6BF-5375-455C-9EA6-DF929625EA0E}">
        <p15:presenceInfo xmlns:p15="http://schemas.microsoft.com/office/powerpoint/2012/main" userId="9a7cf4d399b370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0212"/>
    <a:srgbClr val="CB1933"/>
    <a:srgbClr val="4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9F86F-C723-400C-94CC-42B4F6F766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CBDA1A-20C8-4934-9068-981E23951CE2}">
      <dgm:prSet/>
      <dgm:spPr/>
      <dgm:t>
        <a:bodyPr/>
        <a:lstStyle/>
        <a:p>
          <a:pPr rtl="0"/>
          <a:r>
            <a:rPr lang="en-US" dirty="0"/>
            <a:t>Find out which items predict the occurrence of other items</a:t>
          </a:r>
        </a:p>
      </dgm:t>
    </dgm:pt>
    <dgm:pt modelId="{756EB9E1-3284-4E21-9003-9286B56C480D}" type="parTrans" cxnId="{1A2A4A2A-444F-44CD-8911-E30F0F2D3680}">
      <dgm:prSet/>
      <dgm:spPr/>
      <dgm:t>
        <a:bodyPr/>
        <a:lstStyle/>
        <a:p>
          <a:endParaRPr lang="en-US"/>
        </a:p>
      </dgm:t>
    </dgm:pt>
    <dgm:pt modelId="{2D0A9FDF-0902-4E57-AC6A-8BA762F6C6D4}" type="sibTrans" cxnId="{1A2A4A2A-444F-44CD-8911-E30F0F2D3680}">
      <dgm:prSet/>
      <dgm:spPr/>
      <dgm:t>
        <a:bodyPr/>
        <a:lstStyle/>
        <a:p>
          <a:endParaRPr lang="en-US"/>
        </a:p>
      </dgm:t>
    </dgm:pt>
    <dgm:pt modelId="{630E3504-183B-4F16-A634-21CC7912D254}">
      <dgm:prSet/>
      <dgm:spPr/>
      <dgm:t>
        <a:bodyPr/>
        <a:lstStyle/>
        <a:p>
          <a:pPr rtl="0"/>
          <a:r>
            <a:rPr lang="en-US" dirty="0"/>
            <a:t>Also known as “affinity analysis” or “market basket” analysis</a:t>
          </a:r>
        </a:p>
      </dgm:t>
    </dgm:pt>
    <dgm:pt modelId="{277F0ECE-B37B-4572-9B7E-FC693EAC5AC8}" type="parTrans" cxnId="{D539BC0A-B83C-4DA4-9321-89284144814C}">
      <dgm:prSet/>
      <dgm:spPr/>
      <dgm:t>
        <a:bodyPr/>
        <a:lstStyle/>
        <a:p>
          <a:endParaRPr lang="en-US"/>
        </a:p>
      </dgm:t>
    </dgm:pt>
    <dgm:pt modelId="{BC56CD77-E395-411F-B82F-FDD33F2BCE15}" type="sibTrans" cxnId="{D539BC0A-B83C-4DA4-9321-89284144814C}">
      <dgm:prSet/>
      <dgm:spPr/>
      <dgm:t>
        <a:bodyPr/>
        <a:lstStyle/>
        <a:p>
          <a:endParaRPr lang="en-US"/>
        </a:p>
      </dgm:t>
    </dgm:pt>
    <dgm:pt modelId="{6301B5D2-9A4E-4137-9898-B89B8DFF673A}" type="pres">
      <dgm:prSet presAssocID="{6179F86F-C723-400C-94CC-42B4F6F76672}" presName="linear" presStyleCnt="0">
        <dgm:presLayoutVars>
          <dgm:animLvl val="lvl"/>
          <dgm:resizeHandles val="exact"/>
        </dgm:presLayoutVars>
      </dgm:prSet>
      <dgm:spPr/>
    </dgm:pt>
    <dgm:pt modelId="{20C37FEC-3590-451B-8A48-DF9A87633137}" type="pres">
      <dgm:prSet presAssocID="{C5CBDA1A-20C8-4934-9068-981E23951CE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3C06AF-B5CB-449E-A32D-B66283FEB16E}" type="pres">
      <dgm:prSet presAssocID="{2D0A9FDF-0902-4E57-AC6A-8BA762F6C6D4}" presName="spacer" presStyleCnt="0"/>
      <dgm:spPr/>
    </dgm:pt>
    <dgm:pt modelId="{560415DB-36A9-4EDF-9A54-BA874E86ACC4}" type="pres">
      <dgm:prSet presAssocID="{630E3504-183B-4F16-A634-21CC7912D25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539BC0A-B83C-4DA4-9321-89284144814C}" srcId="{6179F86F-C723-400C-94CC-42B4F6F76672}" destId="{630E3504-183B-4F16-A634-21CC7912D254}" srcOrd="1" destOrd="0" parTransId="{277F0ECE-B37B-4572-9B7E-FC693EAC5AC8}" sibTransId="{BC56CD77-E395-411F-B82F-FDD33F2BCE15}"/>
    <dgm:cxn modelId="{1A2A4A2A-444F-44CD-8911-E30F0F2D3680}" srcId="{6179F86F-C723-400C-94CC-42B4F6F76672}" destId="{C5CBDA1A-20C8-4934-9068-981E23951CE2}" srcOrd="0" destOrd="0" parTransId="{756EB9E1-3284-4E21-9003-9286B56C480D}" sibTransId="{2D0A9FDF-0902-4E57-AC6A-8BA762F6C6D4}"/>
    <dgm:cxn modelId="{D6B85A2E-6F95-4155-ADC8-9A39FF4C60D0}" type="presOf" srcId="{6179F86F-C723-400C-94CC-42B4F6F76672}" destId="{6301B5D2-9A4E-4137-9898-B89B8DFF673A}" srcOrd="0" destOrd="0" presId="urn:microsoft.com/office/officeart/2005/8/layout/vList2"/>
    <dgm:cxn modelId="{2F09AD85-ADE8-42B0-83BD-57AE6D575CCE}" type="presOf" srcId="{630E3504-183B-4F16-A634-21CC7912D254}" destId="{560415DB-36A9-4EDF-9A54-BA874E86ACC4}" srcOrd="0" destOrd="0" presId="urn:microsoft.com/office/officeart/2005/8/layout/vList2"/>
    <dgm:cxn modelId="{4A9A0CFD-55BE-4C58-8914-85B5D1A25958}" type="presOf" srcId="{C5CBDA1A-20C8-4934-9068-981E23951CE2}" destId="{20C37FEC-3590-451B-8A48-DF9A87633137}" srcOrd="0" destOrd="0" presId="urn:microsoft.com/office/officeart/2005/8/layout/vList2"/>
    <dgm:cxn modelId="{AB64F068-4309-4194-86A1-330194CA3FA2}" type="presParOf" srcId="{6301B5D2-9A4E-4137-9898-B89B8DFF673A}" destId="{20C37FEC-3590-451B-8A48-DF9A87633137}" srcOrd="0" destOrd="0" presId="urn:microsoft.com/office/officeart/2005/8/layout/vList2"/>
    <dgm:cxn modelId="{9F7F1A68-98BA-4708-9D72-E1CDE702DA94}" type="presParOf" srcId="{6301B5D2-9A4E-4137-9898-B89B8DFF673A}" destId="{6E3C06AF-B5CB-449E-A32D-B66283FEB16E}" srcOrd="1" destOrd="0" presId="urn:microsoft.com/office/officeart/2005/8/layout/vList2"/>
    <dgm:cxn modelId="{F5F31CFF-2703-4E0B-9203-51C51FE43378}" type="presParOf" srcId="{6301B5D2-9A4E-4137-9898-B89B8DFF673A}" destId="{560415DB-36A9-4EDF-9A54-BA874E86AC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16846D-C39C-44A2-90C6-8F42CA6FF4A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178A15E-28F9-4C99-8D60-0AA802A4F648}">
      <dgm:prSet phldrT="[Text]"/>
      <dgm:spPr/>
      <dgm:t>
        <a:bodyPr/>
        <a:lstStyle/>
        <a:p>
          <a:r>
            <a:rPr lang="en-US" dirty="0"/>
            <a:t>2 baskets have milk, beer, and diapers</a:t>
          </a:r>
        </a:p>
      </dgm:t>
    </dgm:pt>
    <dgm:pt modelId="{3FDFBC76-3E66-4779-87C8-EC0F03674B6E}" type="parTrans" cxnId="{896DF46B-D7C2-4438-A0CB-48723CF18ED1}">
      <dgm:prSet/>
      <dgm:spPr/>
      <dgm:t>
        <a:bodyPr/>
        <a:lstStyle/>
        <a:p>
          <a:endParaRPr lang="en-US"/>
        </a:p>
      </dgm:t>
    </dgm:pt>
    <dgm:pt modelId="{A29FFDE6-08F3-48AE-9ED5-D34FA2A1CAAE}" type="sibTrans" cxnId="{896DF46B-D7C2-4438-A0CB-48723CF18ED1}">
      <dgm:prSet/>
      <dgm:spPr/>
      <dgm:t>
        <a:bodyPr/>
        <a:lstStyle/>
        <a:p>
          <a:endParaRPr lang="en-US"/>
        </a:p>
      </dgm:t>
    </dgm:pt>
    <dgm:pt modelId="{3E2276FC-0B08-4C64-B6D0-AD9BAC9ED7CE}">
      <dgm:prSet phldrT="[Text]"/>
      <dgm:spPr/>
      <dgm:t>
        <a:bodyPr/>
        <a:lstStyle/>
        <a:p>
          <a:r>
            <a:rPr lang="en-US" dirty="0"/>
            <a:t>5 baskets total</a:t>
          </a:r>
        </a:p>
      </dgm:t>
    </dgm:pt>
    <dgm:pt modelId="{53FAA012-C0D0-46FA-AABF-B51AAB687CAE}" type="parTrans" cxnId="{339378E2-EF55-469B-A9E5-706C2C6CAA9A}">
      <dgm:prSet/>
      <dgm:spPr/>
      <dgm:t>
        <a:bodyPr/>
        <a:lstStyle/>
        <a:p>
          <a:endParaRPr lang="en-US"/>
        </a:p>
      </dgm:t>
    </dgm:pt>
    <dgm:pt modelId="{11046EFC-D44E-4D7A-AF1F-12D4140DD049}" type="sibTrans" cxnId="{339378E2-EF55-469B-A9E5-706C2C6CAA9A}">
      <dgm:prSet/>
      <dgm:spPr/>
      <dgm:t>
        <a:bodyPr/>
        <a:lstStyle/>
        <a:p>
          <a:endParaRPr lang="en-US"/>
        </a:p>
      </dgm:t>
    </dgm:pt>
    <dgm:pt modelId="{32E60F58-292F-4CF1-89E5-642571C6747B}" type="pres">
      <dgm:prSet presAssocID="{5616846D-C39C-44A2-90C6-8F42CA6FF4A5}" presName="linear" presStyleCnt="0">
        <dgm:presLayoutVars>
          <dgm:animLvl val="lvl"/>
          <dgm:resizeHandles val="exact"/>
        </dgm:presLayoutVars>
      </dgm:prSet>
      <dgm:spPr/>
    </dgm:pt>
    <dgm:pt modelId="{5C85A6A3-2F4C-4BA4-B4FD-DBAC033A93BD}" type="pres">
      <dgm:prSet presAssocID="{4178A15E-28F9-4C99-8D60-0AA802A4F6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BBB637B-0CDB-4EAF-ACF3-03F6E9FF22E7}" type="pres">
      <dgm:prSet presAssocID="{A29FFDE6-08F3-48AE-9ED5-D34FA2A1CAAE}" presName="spacer" presStyleCnt="0"/>
      <dgm:spPr/>
    </dgm:pt>
    <dgm:pt modelId="{00D7FAD6-D262-4090-8A8C-4B2792E813AE}" type="pres">
      <dgm:prSet presAssocID="{3E2276FC-0B08-4C64-B6D0-AD9BAC9ED7C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BEDFD1D-7FD5-4457-B9C0-D26202262989}" type="presOf" srcId="{4178A15E-28F9-4C99-8D60-0AA802A4F648}" destId="{5C85A6A3-2F4C-4BA4-B4FD-DBAC033A93BD}" srcOrd="0" destOrd="0" presId="urn:microsoft.com/office/officeart/2005/8/layout/vList2"/>
    <dgm:cxn modelId="{896DF46B-D7C2-4438-A0CB-48723CF18ED1}" srcId="{5616846D-C39C-44A2-90C6-8F42CA6FF4A5}" destId="{4178A15E-28F9-4C99-8D60-0AA802A4F648}" srcOrd="0" destOrd="0" parTransId="{3FDFBC76-3E66-4779-87C8-EC0F03674B6E}" sibTransId="{A29FFDE6-08F3-48AE-9ED5-D34FA2A1CAAE}"/>
    <dgm:cxn modelId="{ACFDDC4D-31EB-4D98-8715-01F8CDCD00BE}" type="presOf" srcId="{5616846D-C39C-44A2-90C6-8F42CA6FF4A5}" destId="{32E60F58-292F-4CF1-89E5-642571C6747B}" srcOrd="0" destOrd="0" presId="urn:microsoft.com/office/officeart/2005/8/layout/vList2"/>
    <dgm:cxn modelId="{46AADCBC-E11B-4996-852F-43B401BEA539}" type="presOf" srcId="{3E2276FC-0B08-4C64-B6D0-AD9BAC9ED7CE}" destId="{00D7FAD6-D262-4090-8A8C-4B2792E813AE}" srcOrd="0" destOrd="0" presId="urn:microsoft.com/office/officeart/2005/8/layout/vList2"/>
    <dgm:cxn modelId="{339378E2-EF55-469B-A9E5-706C2C6CAA9A}" srcId="{5616846D-C39C-44A2-90C6-8F42CA6FF4A5}" destId="{3E2276FC-0B08-4C64-B6D0-AD9BAC9ED7CE}" srcOrd="1" destOrd="0" parTransId="{53FAA012-C0D0-46FA-AABF-B51AAB687CAE}" sibTransId="{11046EFC-D44E-4D7A-AF1F-12D4140DD049}"/>
    <dgm:cxn modelId="{9F40E6BA-09E5-498D-BED8-9B71D700CF76}" type="presParOf" srcId="{32E60F58-292F-4CF1-89E5-642571C6747B}" destId="{5C85A6A3-2F4C-4BA4-B4FD-DBAC033A93BD}" srcOrd="0" destOrd="0" presId="urn:microsoft.com/office/officeart/2005/8/layout/vList2"/>
    <dgm:cxn modelId="{FBAF661F-2C4C-4EA0-A9A0-1A832715A0F8}" type="presParOf" srcId="{32E60F58-292F-4CF1-89E5-642571C6747B}" destId="{5BBB637B-0CDB-4EAF-ACF3-03F6E9FF22E7}" srcOrd="1" destOrd="0" presId="urn:microsoft.com/office/officeart/2005/8/layout/vList2"/>
    <dgm:cxn modelId="{4FA106FD-1D4C-4A0E-ADCC-ED3CB4A7F57E}" type="presParOf" srcId="{32E60F58-292F-4CF1-89E5-642571C6747B}" destId="{00D7FAD6-D262-4090-8A8C-4B2792E813A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36EBA1-0FC9-4B88-9D95-1A52108076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AC243A-BADF-4318-BF3F-218534AF7B87}">
      <dgm:prSet custT="1"/>
      <dgm:spPr/>
      <dgm:t>
        <a:bodyPr/>
        <a:lstStyle/>
        <a:p>
          <a:pPr rtl="0"/>
          <a:r>
            <a:rPr lang="en-US" sz="3200" dirty="0"/>
            <a:t>i.e., high confidence suggests a strong association…</a:t>
          </a:r>
        </a:p>
      </dgm:t>
    </dgm:pt>
    <dgm:pt modelId="{4E46A1BC-5BE4-4698-852E-8FE84EDE0694}" type="parTrans" cxnId="{CE008824-C490-42FE-9C5E-44225A10AC6A}">
      <dgm:prSet/>
      <dgm:spPr/>
      <dgm:t>
        <a:bodyPr/>
        <a:lstStyle/>
        <a:p>
          <a:endParaRPr lang="en-US"/>
        </a:p>
      </dgm:t>
    </dgm:pt>
    <dgm:pt modelId="{D09FC6F6-9625-48F1-9CC6-3979FEFA743A}" type="sibTrans" cxnId="{CE008824-C490-42FE-9C5E-44225A10AC6A}">
      <dgm:prSet/>
      <dgm:spPr/>
      <dgm:t>
        <a:bodyPr/>
        <a:lstStyle/>
        <a:p>
          <a:endParaRPr lang="en-US"/>
        </a:p>
      </dgm:t>
    </dgm:pt>
    <dgm:pt modelId="{82C96AFA-4AC8-406E-AD6D-92CEE28E6915}">
      <dgm:prSet/>
      <dgm:spPr/>
      <dgm:t>
        <a:bodyPr/>
        <a:lstStyle/>
        <a:p>
          <a:pPr rtl="0"/>
          <a:r>
            <a:rPr lang="en-US" sz="3000" dirty="0"/>
            <a:t>But this can be deceptive </a:t>
          </a:r>
        </a:p>
      </dgm:t>
    </dgm:pt>
    <dgm:pt modelId="{30D2CD3C-B6B4-4E40-A930-6EDAB8118D9B}" type="parTrans" cxnId="{4A2EF851-B81A-45E9-A96A-D06996D93B7C}">
      <dgm:prSet/>
      <dgm:spPr/>
      <dgm:t>
        <a:bodyPr/>
        <a:lstStyle/>
        <a:p>
          <a:endParaRPr lang="en-US"/>
        </a:p>
      </dgm:t>
    </dgm:pt>
    <dgm:pt modelId="{6D46F334-167F-4C51-9070-B4B98DE0C698}" type="sibTrans" cxnId="{4A2EF851-B81A-45E9-A96A-D06996D93B7C}">
      <dgm:prSet/>
      <dgm:spPr/>
      <dgm:t>
        <a:bodyPr/>
        <a:lstStyle/>
        <a:p>
          <a:endParaRPr lang="en-US"/>
        </a:p>
      </dgm:t>
    </dgm:pt>
    <dgm:pt modelId="{67D2871B-A474-4C34-BB3D-085F1F9A5B20}">
      <dgm:prSet/>
      <dgm:spPr/>
      <dgm:t>
        <a:bodyPr/>
        <a:lstStyle/>
        <a:p>
          <a:pPr rtl="0"/>
          <a:r>
            <a:rPr lang="en-US" sz="3000" dirty="0"/>
            <a:t>Consider {Bread} </a:t>
          </a:r>
          <a:r>
            <a:rPr lang="en-US" sz="3000" dirty="0">
              <a:sym typeface="Symbol"/>
            </a:rPr>
            <a:t></a:t>
          </a:r>
          <a:r>
            <a:rPr lang="en-US" sz="3000" dirty="0"/>
            <a:t>{Diapers}</a:t>
          </a:r>
        </a:p>
      </dgm:t>
    </dgm:pt>
    <dgm:pt modelId="{5BFF7DC2-7BDB-4884-91D5-EFF69F81B00F}" type="parTrans" cxnId="{DD77D3C4-E484-49C2-9DBA-74065FD209AF}">
      <dgm:prSet/>
      <dgm:spPr/>
      <dgm:t>
        <a:bodyPr/>
        <a:lstStyle/>
        <a:p>
          <a:endParaRPr lang="en-US"/>
        </a:p>
      </dgm:t>
    </dgm:pt>
    <dgm:pt modelId="{CE5B8522-31FE-4CC8-AD13-44E893F60CD2}" type="sibTrans" cxnId="{DD77D3C4-E484-49C2-9DBA-74065FD209AF}">
      <dgm:prSet/>
      <dgm:spPr/>
      <dgm:t>
        <a:bodyPr/>
        <a:lstStyle/>
        <a:p>
          <a:endParaRPr lang="en-US"/>
        </a:p>
      </dgm:t>
    </dgm:pt>
    <dgm:pt modelId="{6D9109E9-B230-47F6-93BA-D9FDA363CC07}">
      <dgm:prSet custT="1"/>
      <dgm:spPr/>
      <dgm:t>
        <a:bodyPr/>
        <a:lstStyle/>
        <a:p>
          <a:pPr rtl="0"/>
          <a:r>
            <a:rPr lang="en-US" sz="2800" dirty="0"/>
            <a:t>Support for the total </a:t>
          </a:r>
          <a:r>
            <a:rPr lang="en-US" sz="2800" dirty="0" err="1"/>
            <a:t>itemset</a:t>
          </a:r>
          <a:r>
            <a:rPr lang="en-US" sz="2800" dirty="0"/>
            <a:t> is 0.6 (3/5)</a:t>
          </a:r>
        </a:p>
      </dgm:t>
    </dgm:pt>
    <dgm:pt modelId="{3A044958-66D3-43E9-A0B0-9E0E8FE6F757}" type="parTrans" cxnId="{DFF8478E-3886-4BA2-8952-F2C28FE89373}">
      <dgm:prSet/>
      <dgm:spPr/>
      <dgm:t>
        <a:bodyPr/>
        <a:lstStyle/>
        <a:p>
          <a:endParaRPr lang="en-US"/>
        </a:p>
      </dgm:t>
    </dgm:pt>
    <dgm:pt modelId="{4CEB4D61-2A7E-413F-9697-869DEE9DCB35}" type="sibTrans" cxnId="{DFF8478E-3886-4BA2-8952-F2C28FE89373}">
      <dgm:prSet/>
      <dgm:spPr/>
      <dgm:t>
        <a:bodyPr/>
        <a:lstStyle/>
        <a:p>
          <a:endParaRPr lang="en-US"/>
        </a:p>
      </dgm:t>
    </dgm:pt>
    <dgm:pt modelId="{8E94DDBA-F94A-48B2-9472-276E26C505FD}">
      <dgm:prSet custT="1"/>
      <dgm:spPr/>
      <dgm:t>
        <a:bodyPr/>
        <a:lstStyle/>
        <a:p>
          <a:pPr rtl="0"/>
          <a:r>
            <a:rPr lang="en-US" sz="2800" dirty="0"/>
            <a:t>And confidence is 0.75 (3/4) – pretty high</a:t>
          </a:r>
        </a:p>
      </dgm:t>
    </dgm:pt>
    <dgm:pt modelId="{00622C67-09A2-4167-8A2B-40994D4E2B6E}" type="parTrans" cxnId="{35A6E424-BA11-4834-A03F-DC342FD2BB36}">
      <dgm:prSet/>
      <dgm:spPr/>
      <dgm:t>
        <a:bodyPr/>
        <a:lstStyle/>
        <a:p>
          <a:endParaRPr lang="en-US"/>
        </a:p>
      </dgm:t>
    </dgm:pt>
    <dgm:pt modelId="{402203A0-1982-4E40-9918-598A2D371902}" type="sibTrans" cxnId="{35A6E424-BA11-4834-A03F-DC342FD2BB36}">
      <dgm:prSet/>
      <dgm:spPr/>
      <dgm:t>
        <a:bodyPr/>
        <a:lstStyle/>
        <a:p>
          <a:endParaRPr lang="en-US"/>
        </a:p>
      </dgm:t>
    </dgm:pt>
    <dgm:pt modelId="{D0236213-5DC2-43D1-9755-C1576DDAF24A}">
      <dgm:prSet custT="1"/>
      <dgm:spPr/>
      <dgm:t>
        <a:bodyPr/>
        <a:lstStyle/>
        <a:p>
          <a:pPr rtl="0"/>
          <a:r>
            <a:rPr lang="en-US" sz="2800" dirty="0"/>
            <a:t>But is this just because both are frequently occurring items (s=0.8)?</a:t>
          </a:r>
        </a:p>
      </dgm:t>
    </dgm:pt>
    <dgm:pt modelId="{DDC06FB9-E58E-452E-9495-BF91752A2D07}" type="parTrans" cxnId="{7F1AA8AD-FE96-47B3-B1E8-BA3A8527C4A5}">
      <dgm:prSet/>
      <dgm:spPr/>
      <dgm:t>
        <a:bodyPr/>
        <a:lstStyle/>
        <a:p>
          <a:endParaRPr lang="en-US"/>
        </a:p>
      </dgm:t>
    </dgm:pt>
    <dgm:pt modelId="{E9816774-A4E3-42A3-ADB5-33E4581D042A}" type="sibTrans" cxnId="{7F1AA8AD-FE96-47B3-B1E8-BA3A8527C4A5}">
      <dgm:prSet/>
      <dgm:spPr/>
      <dgm:t>
        <a:bodyPr/>
        <a:lstStyle/>
        <a:p>
          <a:endParaRPr lang="en-US"/>
        </a:p>
      </dgm:t>
    </dgm:pt>
    <dgm:pt modelId="{3CD9E07B-FEC2-4870-A0C3-4B450894A7C6}">
      <dgm:prSet custT="1"/>
      <dgm:spPr/>
      <dgm:t>
        <a:bodyPr/>
        <a:lstStyle/>
        <a:p>
          <a:pPr rtl="0"/>
          <a:r>
            <a:rPr lang="en-US" sz="2800" dirty="0"/>
            <a:t>You’d almost </a:t>
          </a:r>
          <a:r>
            <a:rPr lang="en-US" sz="2800" b="1" i="1" dirty="0"/>
            <a:t>expect </a:t>
          </a:r>
          <a:r>
            <a:rPr lang="en-US" sz="2800" dirty="0"/>
            <a:t>them to show up in the same baskets by chance</a:t>
          </a:r>
        </a:p>
      </dgm:t>
    </dgm:pt>
    <dgm:pt modelId="{1A9B4B44-CA4F-45B4-AC21-40292F186A7F}" type="parTrans" cxnId="{85071139-DCF7-4305-9B2C-31EAFB9DCDF1}">
      <dgm:prSet/>
      <dgm:spPr/>
      <dgm:t>
        <a:bodyPr/>
        <a:lstStyle/>
        <a:p>
          <a:endParaRPr lang="en-US"/>
        </a:p>
      </dgm:t>
    </dgm:pt>
    <dgm:pt modelId="{01F23CAA-CED1-46EF-88A5-AC6A9E305D11}" type="sibTrans" cxnId="{85071139-DCF7-4305-9B2C-31EAFB9DCDF1}">
      <dgm:prSet/>
      <dgm:spPr/>
      <dgm:t>
        <a:bodyPr/>
        <a:lstStyle/>
        <a:p>
          <a:endParaRPr lang="en-US"/>
        </a:p>
      </dgm:t>
    </dgm:pt>
    <dgm:pt modelId="{6E03E005-A1EA-4981-BB3B-AB27B388B9D3}" type="pres">
      <dgm:prSet presAssocID="{9336EBA1-0FC9-4B88-9D95-1A521080765F}" presName="linear" presStyleCnt="0">
        <dgm:presLayoutVars>
          <dgm:animLvl val="lvl"/>
          <dgm:resizeHandles val="exact"/>
        </dgm:presLayoutVars>
      </dgm:prSet>
      <dgm:spPr/>
    </dgm:pt>
    <dgm:pt modelId="{CD72AD2E-1F6C-42B7-96DA-8B2AE1A2C026}" type="pres">
      <dgm:prSet presAssocID="{3AAC243A-BADF-4318-BF3F-218534AF7B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2144877-DFC3-4277-B7A3-E6397ADFA53E}" type="pres">
      <dgm:prSet presAssocID="{3AAC243A-BADF-4318-BF3F-218534AF7B8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E008824-C490-42FE-9C5E-44225A10AC6A}" srcId="{9336EBA1-0FC9-4B88-9D95-1A521080765F}" destId="{3AAC243A-BADF-4318-BF3F-218534AF7B87}" srcOrd="0" destOrd="0" parTransId="{4E46A1BC-5BE4-4698-852E-8FE84EDE0694}" sibTransId="{D09FC6F6-9625-48F1-9CC6-3979FEFA743A}"/>
    <dgm:cxn modelId="{35A6E424-BA11-4834-A03F-DC342FD2BB36}" srcId="{67D2871B-A474-4C34-BB3D-085F1F9A5B20}" destId="{8E94DDBA-F94A-48B2-9472-276E26C505FD}" srcOrd="1" destOrd="0" parTransId="{00622C67-09A2-4167-8A2B-40994D4E2B6E}" sibTransId="{402203A0-1982-4E40-9918-598A2D371902}"/>
    <dgm:cxn modelId="{D31C6A35-5A9A-45B0-93F2-87BA2FE1486D}" type="presOf" srcId="{8E94DDBA-F94A-48B2-9472-276E26C505FD}" destId="{72144877-DFC3-4277-B7A3-E6397ADFA53E}" srcOrd="0" destOrd="3" presId="urn:microsoft.com/office/officeart/2005/8/layout/vList2"/>
    <dgm:cxn modelId="{269DA437-27E8-4C95-841F-8E9C3090264A}" type="presOf" srcId="{3CD9E07B-FEC2-4870-A0C3-4B450894A7C6}" destId="{72144877-DFC3-4277-B7A3-E6397ADFA53E}" srcOrd="0" destOrd="5" presId="urn:microsoft.com/office/officeart/2005/8/layout/vList2"/>
    <dgm:cxn modelId="{85071139-DCF7-4305-9B2C-31EAFB9DCDF1}" srcId="{67D2871B-A474-4C34-BB3D-085F1F9A5B20}" destId="{3CD9E07B-FEC2-4870-A0C3-4B450894A7C6}" srcOrd="3" destOrd="0" parTransId="{1A9B4B44-CA4F-45B4-AC21-40292F186A7F}" sibTransId="{01F23CAA-CED1-46EF-88A5-AC6A9E305D11}"/>
    <dgm:cxn modelId="{B5E74B43-89CB-47C9-94FA-AEEBDD1B5657}" type="presOf" srcId="{3AAC243A-BADF-4318-BF3F-218534AF7B87}" destId="{CD72AD2E-1F6C-42B7-96DA-8B2AE1A2C026}" srcOrd="0" destOrd="0" presId="urn:microsoft.com/office/officeart/2005/8/layout/vList2"/>
    <dgm:cxn modelId="{9C014669-899C-4166-9FC8-769B6DC4DDB5}" type="presOf" srcId="{67D2871B-A474-4C34-BB3D-085F1F9A5B20}" destId="{72144877-DFC3-4277-B7A3-E6397ADFA53E}" srcOrd="0" destOrd="1" presId="urn:microsoft.com/office/officeart/2005/8/layout/vList2"/>
    <dgm:cxn modelId="{96EBB070-15DC-4424-B167-AB73F55A7A34}" type="presOf" srcId="{6D9109E9-B230-47F6-93BA-D9FDA363CC07}" destId="{72144877-DFC3-4277-B7A3-E6397ADFA53E}" srcOrd="0" destOrd="2" presId="urn:microsoft.com/office/officeart/2005/8/layout/vList2"/>
    <dgm:cxn modelId="{4A2EF851-B81A-45E9-A96A-D06996D93B7C}" srcId="{3AAC243A-BADF-4318-BF3F-218534AF7B87}" destId="{82C96AFA-4AC8-406E-AD6D-92CEE28E6915}" srcOrd="0" destOrd="0" parTransId="{30D2CD3C-B6B4-4E40-A930-6EDAB8118D9B}" sibTransId="{6D46F334-167F-4C51-9070-B4B98DE0C698}"/>
    <dgm:cxn modelId="{DFF8478E-3886-4BA2-8952-F2C28FE89373}" srcId="{67D2871B-A474-4C34-BB3D-085F1F9A5B20}" destId="{6D9109E9-B230-47F6-93BA-D9FDA363CC07}" srcOrd="0" destOrd="0" parTransId="{3A044958-66D3-43E9-A0B0-9E0E8FE6F757}" sibTransId="{4CEB4D61-2A7E-413F-9697-869DEE9DCB35}"/>
    <dgm:cxn modelId="{5A83B096-3A4C-4BD0-93B7-C7882E87C716}" type="presOf" srcId="{9336EBA1-0FC9-4B88-9D95-1A521080765F}" destId="{6E03E005-A1EA-4981-BB3B-AB27B388B9D3}" srcOrd="0" destOrd="0" presId="urn:microsoft.com/office/officeart/2005/8/layout/vList2"/>
    <dgm:cxn modelId="{7F1AA8AD-FE96-47B3-B1E8-BA3A8527C4A5}" srcId="{67D2871B-A474-4C34-BB3D-085F1F9A5B20}" destId="{D0236213-5DC2-43D1-9755-C1576DDAF24A}" srcOrd="2" destOrd="0" parTransId="{DDC06FB9-E58E-452E-9495-BF91752A2D07}" sibTransId="{E9816774-A4E3-42A3-ADB5-33E4581D042A}"/>
    <dgm:cxn modelId="{DD77D3C4-E484-49C2-9DBA-74065FD209AF}" srcId="{3AAC243A-BADF-4318-BF3F-218534AF7B87}" destId="{67D2871B-A474-4C34-BB3D-085F1F9A5B20}" srcOrd="1" destOrd="0" parTransId="{5BFF7DC2-7BDB-4884-91D5-EFF69F81B00F}" sibTransId="{CE5B8522-31FE-4CC8-AD13-44E893F60CD2}"/>
    <dgm:cxn modelId="{BEE184D8-DB37-4111-8A6B-BEFD45D3728D}" type="presOf" srcId="{D0236213-5DC2-43D1-9755-C1576DDAF24A}" destId="{72144877-DFC3-4277-B7A3-E6397ADFA53E}" srcOrd="0" destOrd="4" presId="urn:microsoft.com/office/officeart/2005/8/layout/vList2"/>
    <dgm:cxn modelId="{34EB2BE4-70CC-4731-A833-B18EE267F369}" type="presOf" srcId="{82C96AFA-4AC8-406E-AD6D-92CEE28E6915}" destId="{72144877-DFC3-4277-B7A3-E6397ADFA53E}" srcOrd="0" destOrd="0" presId="urn:microsoft.com/office/officeart/2005/8/layout/vList2"/>
    <dgm:cxn modelId="{366AF576-7376-4836-B673-3E832E468CA5}" type="presParOf" srcId="{6E03E005-A1EA-4981-BB3B-AB27B388B9D3}" destId="{CD72AD2E-1F6C-42B7-96DA-8B2AE1A2C026}" srcOrd="0" destOrd="0" presId="urn:microsoft.com/office/officeart/2005/8/layout/vList2"/>
    <dgm:cxn modelId="{00EBD40C-49DF-4030-8D5A-556C67164832}" type="presParOf" srcId="{6E03E005-A1EA-4981-BB3B-AB27B388B9D3}" destId="{72144877-DFC3-4277-B7A3-E6397ADFA53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B84F8A-4299-4666-8D8A-14AE4DAE879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15A20E-FA35-4098-BF81-8DF8264280FC}">
      <dgm:prSet phldrT="[Text]"/>
      <dgm:spPr/>
      <dgm:t>
        <a:bodyPr/>
        <a:lstStyle/>
        <a:p>
          <a:r>
            <a:rPr lang="en-US" dirty="0"/>
            <a:t>The steps</a:t>
          </a:r>
        </a:p>
      </dgm:t>
    </dgm:pt>
    <dgm:pt modelId="{91B68086-EC4D-4DE1-AC4D-1D815A49A018}" type="parTrans" cxnId="{74CEB600-1B9C-4B1A-9415-BBEABABB6474}">
      <dgm:prSet/>
      <dgm:spPr/>
      <dgm:t>
        <a:bodyPr/>
        <a:lstStyle/>
        <a:p>
          <a:endParaRPr lang="en-US"/>
        </a:p>
      </dgm:t>
    </dgm:pt>
    <dgm:pt modelId="{4BCDCA85-B883-40D1-8378-85FE333CBF87}" type="sibTrans" cxnId="{74CEB600-1B9C-4B1A-9415-BBEABABB6474}">
      <dgm:prSet/>
      <dgm:spPr/>
      <dgm:t>
        <a:bodyPr/>
        <a:lstStyle/>
        <a:p>
          <a:endParaRPr lang="en-US"/>
        </a:p>
      </dgm:t>
    </dgm:pt>
    <dgm:pt modelId="{2441E752-A0A0-4003-BD57-6F27281AD7C2}">
      <dgm:prSet phldrT="[Text]"/>
      <dgm:spPr/>
      <dgm:t>
        <a:bodyPr/>
        <a:lstStyle/>
        <a:p>
          <a:r>
            <a:rPr lang="en-US" dirty="0"/>
            <a:t>List all possible association rules</a:t>
          </a:r>
        </a:p>
      </dgm:t>
    </dgm:pt>
    <dgm:pt modelId="{14C8827E-D4BF-408F-B60A-04E5D266904E}" type="parTrans" cxnId="{4732EB3F-7E43-40DF-A925-647557D00346}">
      <dgm:prSet/>
      <dgm:spPr/>
      <dgm:t>
        <a:bodyPr/>
        <a:lstStyle/>
        <a:p>
          <a:endParaRPr lang="en-US"/>
        </a:p>
      </dgm:t>
    </dgm:pt>
    <dgm:pt modelId="{BA9D7F1C-EC6F-4F1C-92E0-368502C0C1FA}" type="sibTrans" cxnId="{4732EB3F-7E43-40DF-A925-647557D00346}">
      <dgm:prSet/>
      <dgm:spPr/>
      <dgm:t>
        <a:bodyPr/>
        <a:lstStyle/>
        <a:p>
          <a:endParaRPr lang="en-US"/>
        </a:p>
      </dgm:t>
    </dgm:pt>
    <dgm:pt modelId="{FBA03943-0EC0-4467-9CF9-4E42923A4BF3}">
      <dgm:prSet phldrT="[Text]"/>
      <dgm:spPr/>
      <dgm:t>
        <a:bodyPr/>
        <a:lstStyle/>
        <a:p>
          <a:r>
            <a:rPr lang="en-US" dirty="0"/>
            <a:t>Compute the support and confidence for each rule</a:t>
          </a:r>
        </a:p>
      </dgm:t>
    </dgm:pt>
    <dgm:pt modelId="{85CA1031-981A-4DB7-80D5-FB1B94873C78}" type="parTrans" cxnId="{29E72A65-3E33-4850-A437-666F594DD49D}">
      <dgm:prSet/>
      <dgm:spPr/>
      <dgm:t>
        <a:bodyPr/>
        <a:lstStyle/>
        <a:p>
          <a:endParaRPr lang="en-US"/>
        </a:p>
      </dgm:t>
    </dgm:pt>
    <dgm:pt modelId="{5577776C-BE8A-43A3-9857-87B4B30A8DA1}" type="sibTrans" cxnId="{29E72A65-3E33-4850-A437-666F594DD49D}">
      <dgm:prSet/>
      <dgm:spPr/>
      <dgm:t>
        <a:bodyPr/>
        <a:lstStyle/>
        <a:p>
          <a:endParaRPr lang="en-US"/>
        </a:p>
      </dgm:t>
    </dgm:pt>
    <dgm:pt modelId="{B2E8A82F-029E-40F6-B022-C7B951AE21C4}">
      <dgm:prSet phldrT="[Text]"/>
      <dgm:spPr/>
      <dgm:t>
        <a:bodyPr/>
        <a:lstStyle/>
        <a:p>
          <a:r>
            <a:rPr lang="en-US" dirty="0"/>
            <a:t>Drop rules that don’t make the thresholds</a:t>
          </a:r>
        </a:p>
      </dgm:t>
    </dgm:pt>
    <dgm:pt modelId="{34F8F781-3EEB-40A4-9153-D402D768D09B}" type="parTrans" cxnId="{6D642C55-348C-467B-BA49-0B28272BAABF}">
      <dgm:prSet/>
      <dgm:spPr/>
      <dgm:t>
        <a:bodyPr/>
        <a:lstStyle/>
        <a:p>
          <a:endParaRPr lang="en-US"/>
        </a:p>
      </dgm:t>
    </dgm:pt>
    <dgm:pt modelId="{185C4BA7-B6B6-46D9-9AA1-0EDF202D5245}" type="sibTrans" cxnId="{6D642C55-348C-467B-BA49-0B28272BAABF}">
      <dgm:prSet/>
      <dgm:spPr/>
      <dgm:t>
        <a:bodyPr/>
        <a:lstStyle/>
        <a:p>
          <a:endParaRPr lang="en-US"/>
        </a:p>
      </dgm:t>
    </dgm:pt>
    <dgm:pt modelId="{4A63265F-5D11-4007-9F76-6986304F81DE}">
      <dgm:prSet phldrT="[Text]"/>
      <dgm:spPr/>
      <dgm:t>
        <a:bodyPr/>
        <a:lstStyle/>
        <a:p>
          <a:r>
            <a:rPr lang="en-US" dirty="0"/>
            <a:t>Use </a:t>
          </a:r>
          <a:r>
            <a:rPr lang="en-US" b="1" dirty="0">
              <a:solidFill>
                <a:srgbClr val="C00000"/>
              </a:solidFill>
            </a:rPr>
            <a:t>lift</a:t>
          </a:r>
          <a:r>
            <a:rPr lang="en-US" dirty="0"/>
            <a:t> to further check the association</a:t>
          </a:r>
        </a:p>
      </dgm:t>
    </dgm:pt>
    <dgm:pt modelId="{DD9F5270-C385-4D97-A8B2-3814C44832BE}" type="parTrans" cxnId="{E0CD01CD-058E-412B-9181-F0774613CFD9}">
      <dgm:prSet/>
      <dgm:spPr/>
      <dgm:t>
        <a:bodyPr/>
        <a:lstStyle/>
        <a:p>
          <a:endParaRPr lang="en-US"/>
        </a:p>
      </dgm:t>
    </dgm:pt>
    <dgm:pt modelId="{C14AB77E-B631-4699-B889-19F7DD8C7E51}" type="sibTrans" cxnId="{E0CD01CD-058E-412B-9181-F0774613CFD9}">
      <dgm:prSet/>
      <dgm:spPr/>
      <dgm:t>
        <a:bodyPr/>
        <a:lstStyle/>
        <a:p>
          <a:endParaRPr lang="en-US"/>
        </a:p>
      </dgm:t>
    </dgm:pt>
    <dgm:pt modelId="{B2902332-E1DB-43BD-A79A-5CF36010DAAC}" type="pres">
      <dgm:prSet presAssocID="{69B84F8A-4299-4666-8D8A-14AE4DAE8795}" presName="Name0" presStyleCnt="0">
        <dgm:presLayoutVars>
          <dgm:dir/>
          <dgm:animLvl val="lvl"/>
          <dgm:resizeHandles val="exact"/>
        </dgm:presLayoutVars>
      </dgm:prSet>
      <dgm:spPr/>
    </dgm:pt>
    <dgm:pt modelId="{252F1302-9E8C-49ED-9A60-B12FD5A06239}" type="pres">
      <dgm:prSet presAssocID="{5215A20E-FA35-4098-BF81-8DF8264280FC}" presName="composite" presStyleCnt="0"/>
      <dgm:spPr/>
    </dgm:pt>
    <dgm:pt modelId="{1BF7AC33-7EC8-4DE1-A5BC-E9372BC04F03}" type="pres">
      <dgm:prSet presAssocID="{5215A20E-FA35-4098-BF81-8DF8264280F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24EEC41C-C526-4929-BE1D-5B9AFD087533}" type="pres">
      <dgm:prSet presAssocID="{5215A20E-FA35-4098-BF81-8DF8264280FC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4CEB600-1B9C-4B1A-9415-BBEABABB6474}" srcId="{69B84F8A-4299-4666-8D8A-14AE4DAE8795}" destId="{5215A20E-FA35-4098-BF81-8DF8264280FC}" srcOrd="0" destOrd="0" parTransId="{91B68086-EC4D-4DE1-AC4D-1D815A49A018}" sibTransId="{4BCDCA85-B883-40D1-8378-85FE333CBF87}"/>
    <dgm:cxn modelId="{C41CB801-054C-4325-8362-98F1523290FD}" type="presOf" srcId="{69B84F8A-4299-4666-8D8A-14AE4DAE8795}" destId="{B2902332-E1DB-43BD-A79A-5CF36010DAAC}" srcOrd="0" destOrd="0" presId="urn:microsoft.com/office/officeart/2005/8/layout/hList1"/>
    <dgm:cxn modelId="{F3D3AF23-AEAC-4B85-A6F3-31DDC144E29A}" type="presOf" srcId="{5215A20E-FA35-4098-BF81-8DF8264280FC}" destId="{1BF7AC33-7EC8-4DE1-A5BC-E9372BC04F03}" srcOrd="0" destOrd="0" presId="urn:microsoft.com/office/officeart/2005/8/layout/hList1"/>
    <dgm:cxn modelId="{1E6E1639-C967-43B6-AD4E-3E87E8B78FAC}" type="presOf" srcId="{B2E8A82F-029E-40F6-B022-C7B951AE21C4}" destId="{24EEC41C-C526-4929-BE1D-5B9AFD087533}" srcOrd="0" destOrd="2" presId="urn:microsoft.com/office/officeart/2005/8/layout/hList1"/>
    <dgm:cxn modelId="{4732EB3F-7E43-40DF-A925-647557D00346}" srcId="{5215A20E-FA35-4098-BF81-8DF8264280FC}" destId="{2441E752-A0A0-4003-BD57-6F27281AD7C2}" srcOrd="0" destOrd="0" parTransId="{14C8827E-D4BF-408F-B60A-04E5D266904E}" sibTransId="{BA9D7F1C-EC6F-4F1C-92E0-368502C0C1FA}"/>
    <dgm:cxn modelId="{29E72A65-3E33-4850-A437-666F594DD49D}" srcId="{5215A20E-FA35-4098-BF81-8DF8264280FC}" destId="{FBA03943-0EC0-4467-9CF9-4E42923A4BF3}" srcOrd="1" destOrd="0" parTransId="{85CA1031-981A-4DB7-80D5-FB1B94873C78}" sibTransId="{5577776C-BE8A-43A3-9857-87B4B30A8DA1}"/>
    <dgm:cxn modelId="{91601D4F-9D0F-4D3B-97C3-A39671FAE53F}" type="presOf" srcId="{FBA03943-0EC0-4467-9CF9-4E42923A4BF3}" destId="{24EEC41C-C526-4929-BE1D-5B9AFD087533}" srcOrd="0" destOrd="1" presId="urn:microsoft.com/office/officeart/2005/8/layout/hList1"/>
    <dgm:cxn modelId="{6D642C55-348C-467B-BA49-0B28272BAABF}" srcId="{5215A20E-FA35-4098-BF81-8DF8264280FC}" destId="{B2E8A82F-029E-40F6-B022-C7B951AE21C4}" srcOrd="2" destOrd="0" parTransId="{34F8F781-3EEB-40A4-9153-D402D768D09B}" sibTransId="{185C4BA7-B6B6-46D9-9AA1-0EDF202D5245}"/>
    <dgm:cxn modelId="{AF83BC96-0388-4E4F-B665-862BEC537236}" type="presOf" srcId="{4A63265F-5D11-4007-9F76-6986304F81DE}" destId="{24EEC41C-C526-4929-BE1D-5B9AFD087533}" srcOrd="0" destOrd="3" presId="urn:microsoft.com/office/officeart/2005/8/layout/hList1"/>
    <dgm:cxn modelId="{E0CD01CD-058E-412B-9181-F0774613CFD9}" srcId="{5215A20E-FA35-4098-BF81-8DF8264280FC}" destId="{4A63265F-5D11-4007-9F76-6986304F81DE}" srcOrd="3" destOrd="0" parTransId="{DD9F5270-C385-4D97-A8B2-3814C44832BE}" sibTransId="{C14AB77E-B631-4699-B889-19F7DD8C7E51}"/>
    <dgm:cxn modelId="{C7108BCF-19A0-4A25-A10D-E60AA0B93560}" type="presOf" srcId="{2441E752-A0A0-4003-BD57-6F27281AD7C2}" destId="{24EEC41C-C526-4929-BE1D-5B9AFD087533}" srcOrd="0" destOrd="0" presId="urn:microsoft.com/office/officeart/2005/8/layout/hList1"/>
    <dgm:cxn modelId="{CE3E40E3-BF13-43B9-A233-732FEF352291}" type="presParOf" srcId="{B2902332-E1DB-43BD-A79A-5CF36010DAAC}" destId="{252F1302-9E8C-49ED-9A60-B12FD5A06239}" srcOrd="0" destOrd="0" presId="urn:microsoft.com/office/officeart/2005/8/layout/hList1"/>
    <dgm:cxn modelId="{49D67FC6-8F65-4D3D-B555-67DE408B7354}" type="presParOf" srcId="{252F1302-9E8C-49ED-9A60-B12FD5A06239}" destId="{1BF7AC33-7EC8-4DE1-A5BC-E9372BC04F03}" srcOrd="0" destOrd="0" presId="urn:microsoft.com/office/officeart/2005/8/layout/hList1"/>
    <dgm:cxn modelId="{3E74F00C-DE4C-47F0-8BC4-292093AAEE6C}" type="presParOf" srcId="{252F1302-9E8C-49ED-9A60-B12FD5A06239}" destId="{24EEC41C-C526-4929-BE1D-5B9AFD0875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76EA2C-F019-4427-A514-567C63AD35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CAF6D97-A0E9-4BF6-BB3F-16DEA4D392ED}">
      <dgm:prSet phldrT="[Text]"/>
      <dgm:spPr/>
      <dgm:t>
        <a:bodyPr/>
        <a:lstStyle/>
        <a:p>
          <a:r>
            <a:rPr lang="en-US" dirty="0"/>
            <a:t>Possible Marketing Actions</a:t>
          </a:r>
        </a:p>
      </dgm:t>
    </dgm:pt>
    <dgm:pt modelId="{C2378AB5-75EA-49CE-B29D-078670280D07}" type="parTrans" cxnId="{78B7B560-9DA7-40C3-A49D-56D743B271A2}">
      <dgm:prSet/>
      <dgm:spPr/>
      <dgm:t>
        <a:bodyPr/>
        <a:lstStyle/>
        <a:p>
          <a:endParaRPr lang="en-US"/>
        </a:p>
      </dgm:t>
    </dgm:pt>
    <dgm:pt modelId="{7616A8D6-E82B-4041-8032-06E93C73142E}" type="sibTrans" cxnId="{78B7B560-9DA7-40C3-A49D-56D743B271A2}">
      <dgm:prSet/>
      <dgm:spPr/>
      <dgm:t>
        <a:bodyPr/>
        <a:lstStyle/>
        <a:p>
          <a:endParaRPr lang="en-US"/>
        </a:p>
      </dgm:t>
    </dgm:pt>
    <dgm:pt modelId="{16AA9BDB-FD6E-4993-84CF-E796850AF13B}">
      <dgm:prSet phldrT="[Text]" custT="1"/>
      <dgm:spPr/>
      <dgm:t>
        <a:bodyPr/>
        <a:lstStyle/>
        <a:p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Put diaper next to beer in the store</a:t>
          </a:r>
        </a:p>
      </dgm:t>
    </dgm:pt>
    <dgm:pt modelId="{D494DFFF-0B72-49FF-8B49-EFF6DA340330}" type="parTrans" cxnId="{B562FBE1-F8E1-43C5-B350-1B40BB7074CC}">
      <dgm:prSet/>
      <dgm:spPr/>
      <dgm:t>
        <a:bodyPr/>
        <a:lstStyle/>
        <a:p>
          <a:endParaRPr lang="en-US"/>
        </a:p>
      </dgm:t>
    </dgm:pt>
    <dgm:pt modelId="{89A4C836-29B6-489A-A79F-6CF616521CEB}" type="sibTrans" cxnId="{B562FBE1-F8E1-43C5-B350-1B40BB7074CC}">
      <dgm:prSet/>
      <dgm:spPr/>
      <dgm:t>
        <a:bodyPr/>
        <a:lstStyle/>
        <a:p>
          <a:endParaRPr lang="en-US"/>
        </a:p>
      </dgm:t>
    </dgm:pt>
    <dgm:pt modelId="{0BF9A0C0-38BA-4080-8F67-2CD3FB19F029}">
      <dgm:prSet phldrT="[Text]"/>
      <dgm:spPr/>
      <dgm:t>
        <a:bodyPr/>
        <a:lstStyle/>
        <a:p>
          <a:r>
            <a:rPr lang="en-US" sz="2300" kern="1200" dirty="0"/>
            <a:t>What are some others?</a:t>
          </a:r>
        </a:p>
      </dgm:t>
    </dgm:pt>
    <dgm:pt modelId="{3575FD63-0924-448A-8E45-DECA9CF8FC1B}" type="parTrans" cxnId="{D1F87B17-C0E7-4DD4-B914-E0DF96610434}">
      <dgm:prSet/>
      <dgm:spPr/>
      <dgm:t>
        <a:bodyPr/>
        <a:lstStyle/>
        <a:p>
          <a:endParaRPr lang="en-US"/>
        </a:p>
      </dgm:t>
    </dgm:pt>
    <dgm:pt modelId="{59518C51-1A03-4FB1-81CB-D294F87BEC7B}" type="sibTrans" cxnId="{D1F87B17-C0E7-4DD4-B914-E0DF96610434}">
      <dgm:prSet/>
      <dgm:spPr/>
      <dgm:t>
        <a:bodyPr/>
        <a:lstStyle/>
        <a:p>
          <a:endParaRPr lang="en-US"/>
        </a:p>
      </dgm:t>
    </dgm:pt>
    <dgm:pt modelId="{4D352C93-BFF8-41FD-A451-927C0F5FD57F}">
      <dgm:prSet custT="1"/>
      <dgm:spPr/>
      <dgm:t>
        <a:bodyPr/>
        <a:lstStyle/>
        <a:p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Put diaper away from beer in the store (why?)</a:t>
          </a:r>
        </a:p>
      </dgm:t>
    </dgm:pt>
    <dgm:pt modelId="{CDCE1B12-713A-49FB-9829-02AF719DF472}" type="parTrans" cxnId="{40F0EC03-303B-4B6B-AA0A-BBF0C6EFDA44}">
      <dgm:prSet/>
      <dgm:spPr/>
      <dgm:t>
        <a:bodyPr/>
        <a:lstStyle/>
        <a:p>
          <a:endParaRPr lang="en-US"/>
        </a:p>
      </dgm:t>
    </dgm:pt>
    <dgm:pt modelId="{DEDC85A9-458A-4C6B-86DA-5535F8CC8736}" type="sibTrans" cxnId="{40F0EC03-303B-4B6B-AA0A-BBF0C6EFDA44}">
      <dgm:prSet/>
      <dgm:spPr/>
      <dgm:t>
        <a:bodyPr/>
        <a:lstStyle/>
        <a:p>
          <a:endParaRPr lang="en-US"/>
        </a:p>
      </dgm:t>
    </dgm:pt>
    <dgm:pt modelId="{E6E4E7D5-2321-4E87-B1B1-A21F02272C7A}">
      <dgm:prSet custT="1"/>
      <dgm:spPr/>
      <dgm:t>
        <a:bodyPr/>
        <a:lstStyle/>
        <a:p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Bundle beer and diaper into “New Parent Coping Kit” </a:t>
          </a:r>
        </a:p>
      </dgm:t>
    </dgm:pt>
    <dgm:pt modelId="{C3F5DD8A-3E95-4A1A-9037-E473DA81855B}" type="parTrans" cxnId="{291236E6-46F2-4B59-9866-DA16BF899B8C}">
      <dgm:prSet/>
      <dgm:spPr/>
      <dgm:t>
        <a:bodyPr/>
        <a:lstStyle/>
        <a:p>
          <a:endParaRPr lang="en-US"/>
        </a:p>
      </dgm:t>
    </dgm:pt>
    <dgm:pt modelId="{E90EE8A2-1AA5-4917-80AC-6CF1906939D6}" type="sibTrans" cxnId="{291236E6-46F2-4B59-9866-DA16BF899B8C}">
      <dgm:prSet/>
      <dgm:spPr/>
      <dgm:t>
        <a:bodyPr/>
        <a:lstStyle/>
        <a:p>
          <a:endParaRPr lang="en-US"/>
        </a:p>
      </dgm:t>
    </dgm:pt>
    <dgm:pt modelId="{49F126BF-7DDE-46FA-AFFB-39D85AF3063E}" type="pres">
      <dgm:prSet presAssocID="{5976EA2C-F019-4427-A514-567C63AD3570}" presName="linear" presStyleCnt="0">
        <dgm:presLayoutVars>
          <dgm:animLvl val="lvl"/>
          <dgm:resizeHandles val="exact"/>
        </dgm:presLayoutVars>
      </dgm:prSet>
      <dgm:spPr/>
    </dgm:pt>
    <dgm:pt modelId="{7A2EAFBB-1ACE-4542-AA55-419D01C34696}" type="pres">
      <dgm:prSet presAssocID="{6CAF6D97-A0E9-4BF6-BB3F-16DEA4D392ED}" presName="parentText" presStyleLbl="node1" presStyleIdx="0" presStyleCnt="1" custScaleY="19900" custLinFactNeighborY="-10199">
        <dgm:presLayoutVars>
          <dgm:chMax val="0"/>
          <dgm:bulletEnabled val="1"/>
        </dgm:presLayoutVars>
      </dgm:prSet>
      <dgm:spPr/>
    </dgm:pt>
    <dgm:pt modelId="{F624F052-2823-4FDB-AAEC-189BB0EF82D0}" type="pres">
      <dgm:prSet presAssocID="{6CAF6D97-A0E9-4BF6-BB3F-16DEA4D392E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0F0EC03-303B-4B6B-AA0A-BBF0C6EFDA44}" srcId="{6CAF6D97-A0E9-4BF6-BB3F-16DEA4D392ED}" destId="{4D352C93-BFF8-41FD-A451-927C0F5FD57F}" srcOrd="1" destOrd="0" parTransId="{CDCE1B12-713A-49FB-9829-02AF719DF472}" sibTransId="{DEDC85A9-458A-4C6B-86DA-5535F8CC8736}"/>
    <dgm:cxn modelId="{D1F87B17-C0E7-4DD4-B914-E0DF96610434}" srcId="{6CAF6D97-A0E9-4BF6-BB3F-16DEA4D392ED}" destId="{0BF9A0C0-38BA-4080-8F67-2CD3FB19F029}" srcOrd="3" destOrd="0" parTransId="{3575FD63-0924-448A-8E45-DECA9CF8FC1B}" sibTransId="{59518C51-1A03-4FB1-81CB-D294F87BEC7B}"/>
    <dgm:cxn modelId="{F57FE337-6BF8-4B3D-8FC5-CEEB0DF682D7}" type="presOf" srcId="{4D352C93-BFF8-41FD-A451-927C0F5FD57F}" destId="{F624F052-2823-4FDB-AAEC-189BB0EF82D0}" srcOrd="0" destOrd="1" presId="urn:microsoft.com/office/officeart/2005/8/layout/vList2"/>
    <dgm:cxn modelId="{78B7B560-9DA7-40C3-A49D-56D743B271A2}" srcId="{5976EA2C-F019-4427-A514-567C63AD3570}" destId="{6CAF6D97-A0E9-4BF6-BB3F-16DEA4D392ED}" srcOrd="0" destOrd="0" parTransId="{C2378AB5-75EA-49CE-B29D-078670280D07}" sibTransId="{7616A8D6-E82B-4041-8032-06E93C73142E}"/>
    <dgm:cxn modelId="{88C1364A-EA04-47BC-A72D-A78C08AFEC80}" type="presOf" srcId="{6CAF6D97-A0E9-4BF6-BB3F-16DEA4D392ED}" destId="{7A2EAFBB-1ACE-4542-AA55-419D01C34696}" srcOrd="0" destOrd="0" presId="urn:microsoft.com/office/officeart/2005/8/layout/vList2"/>
    <dgm:cxn modelId="{0AFB15A7-3743-414D-BDB1-3D772B9582D0}" type="presOf" srcId="{16AA9BDB-FD6E-4993-84CF-E796850AF13B}" destId="{F624F052-2823-4FDB-AAEC-189BB0EF82D0}" srcOrd="0" destOrd="0" presId="urn:microsoft.com/office/officeart/2005/8/layout/vList2"/>
    <dgm:cxn modelId="{917327D1-D467-429F-88F8-CA900C2E8018}" type="presOf" srcId="{5976EA2C-F019-4427-A514-567C63AD3570}" destId="{49F126BF-7DDE-46FA-AFFB-39D85AF3063E}" srcOrd="0" destOrd="0" presId="urn:microsoft.com/office/officeart/2005/8/layout/vList2"/>
    <dgm:cxn modelId="{A78C2BDA-97E2-428C-9E84-C6B1FBD81EB1}" type="presOf" srcId="{0BF9A0C0-38BA-4080-8F67-2CD3FB19F029}" destId="{F624F052-2823-4FDB-AAEC-189BB0EF82D0}" srcOrd="0" destOrd="3" presId="urn:microsoft.com/office/officeart/2005/8/layout/vList2"/>
    <dgm:cxn modelId="{034C04DD-05EA-47A0-919F-4B0F27496BCC}" type="presOf" srcId="{E6E4E7D5-2321-4E87-B1B1-A21F02272C7A}" destId="{F624F052-2823-4FDB-AAEC-189BB0EF82D0}" srcOrd="0" destOrd="2" presId="urn:microsoft.com/office/officeart/2005/8/layout/vList2"/>
    <dgm:cxn modelId="{B562FBE1-F8E1-43C5-B350-1B40BB7074CC}" srcId="{6CAF6D97-A0E9-4BF6-BB3F-16DEA4D392ED}" destId="{16AA9BDB-FD6E-4993-84CF-E796850AF13B}" srcOrd="0" destOrd="0" parTransId="{D494DFFF-0B72-49FF-8B49-EFF6DA340330}" sibTransId="{89A4C836-29B6-489A-A79F-6CF616521CEB}"/>
    <dgm:cxn modelId="{291236E6-46F2-4B59-9866-DA16BF899B8C}" srcId="{6CAF6D97-A0E9-4BF6-BB3F-16DEA4D392ED}" destId="{E6E4E7D5-2321-4E87-B1B1-A21F02272C7A}" srcOrd="2" destOrd="0" parTransId="{C3F5DD8A-3E95-4A1A-9037-E473DA81855B}" sibTransId="{E90EE8A2-1AA5-4917-80AC-6CF1906939D6}"/>
    <dgm:cxn modelId="{0BF0CB04-E58E-4168-88A8-495232363449}" type="presParOf" srcId="{49F126BF-7DDE-46FA-AFFB-39D85AF3063E}" destId="{7A2EAFBB-1ACE-4542-AA55-419D01C34696}" srcOrd="0" destOrd="0" presId="urn:microsoft.com/office/officeart/2005/8/layout/vList2"/>
    <dgm:cxn modelId="{9B8051B5-5CE7-48EF-8DC2-1673C6610515}" type="presParOf" srcId="{49F126BF-7DDE-46FA-AFFB-39D85AF3063E}" destId="{F624F052-2823-4FDB-AAEC-189BB0EF82D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37FEC-3590-451B-8A48-DF9A87633137}">
      <dsp:nvSpPr>
        <dsp:cNvPr id="0" name=""/>
        <dsp:cNvSpPr/>
      </dsp:nvSpPr>
      <dsp:spPr>
        <a:xfrm>
          <a:off x="0" y="3269"/>
          <a:ext cx="4800600" cy="1704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Find out which items predict the occurrence of other items</a:t>
          </a:r>
        </a:p>
      </dsp:txBody>
      <dsp:txXfrm>
        <a:off x="83216" y="86485"/>
        <a:ext cx="4634168" cy="1538258"/>
      </dsp:txXfrm>
    </dsp:sp>
    <dsp:sp modelId="{560415DB-36A9-4EDF-9A54-BA874E86ACC4}">
      <dsp:nvSpPr>
        <dsp:cNvPr id="0" name=""/>
        <dsp:cNvSpPr/>
      </dsp:nvSpPr>
      <dsp:spPr>
        <a:xfrm>
          <a:off x="0" y="1797239"/>
          <a:ext cx="4800600" cy="17046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Also known as “affinity analysis” or “market basket” analysis</a:t>
          </a:r>
        </a:p>
      </dsp:txBody>
      <dsp:txXfrm>
        <a:off x="83216" y="1880455"/>
        <a:ext cx="4634168" cy="1538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5A6A3-2F4C-4BA4-B4FD-DBAC033A93BD}">
      <dsp:nvSpPr>
        <dsp:cNvPr id="0" name=""/>
        <dsp:cNvSpPr/>
      </dsp:nvSpPr>
      <dsp:spPr>
        <a:xfrm>
          <a:off x="0" y="357232"/>
          <a:ext cx="2922238" cy="9945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 baskets have milk, beer, and diapers</a:t>
          </a:r>
        </a:p>
      </dsp:txBody>
      <dsp:txXfrm>
        <a:off x="48547" y="405779"/>
        <a:ext cx="2825144" cy="897406"/>
      </dsp:txXfrm>
    </dsp:sp>
    <dsp:sp modelId="{00D7FAD6-D262-4090-8A8C-4B2792E813AE}">
      <dsp:nvSpPr>
        <dsp:cNvPr id="0" name=""/>
        <dsp:cNvSpPr/>
      </dsp:nvSpPr>
      <dsp:spPr>
        <a:xfrm>
          <a:off x="0" y="1423732"/>
          <a:ext cx="2922238" cy="99450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 baskets total</a:t>
          </a:r>
        </a:p>
      </dsp:txBody>
      <dsp:txXfrm>
        <a:off x="48547" y="1472279"/>
        <a:ext cx="2825144" cy="89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2AD2E-1F6C-42B7-96DA-8B2AE1A2C026}">
      <dsp:nvSpPr>
        <dsp:cNvPr id="0" name=""/>
        <dsp:cNvSpPr/>
      </dsp:nvSpPr>
      <dsp:spPr>
        <a:xfrm>
          <a:off x="0" y="136799"/>
          <a:ext cx="101727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i.e., high confidence suggests a strong association…</a:t>
          </a:r>
        </a:p>
      </dsp:txBody>
      <dsp:txXfrm>
        <a:off x="59399" y="196198"/>
        <a:ext cx="10053902" cy="1098002"/>
      </dsp:txXfrm>
    </dsp:sp>
    <dsp:sp modelId="{72144877-DFC3-4277-B7A3-E6397ADFA53E}">
      <dsp:nvSpPr>
        <dsp:cNvPr id="0" name=""/>
        <dsp:cNvSpPr/>
      </dsp:nvSpPr>
      <dsp:spPr>
        <a:xfrm>
          <a:off x="0" y="1353600"/>
          <a:ext cx="10172700" cy="376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983" tIns="35560" rIns="199136" bIns="355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But this can be deceptive </a:t>
          </a: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Consider {Bread} </a:t>
          </a:r>
          <a:r>
            <a:rPr lang="en-US" sz="3000" kern="1200" dirty="0">
              <a:sym typeface="Symbol"/>
            </a:rPr>
            <a:t></a:t>
          </a:r>
          <a:r>
            <a:rPr lang="en-US" sz="3000" kern="1200" dirty="0"/>
            <a:t>{Diapers}</a:t>
          </a:r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Support for the total </a:t>
          </a:r>
          <a:r>
            <a:rPr lang="en-US" sz="2800" kern="1200" dirty="0" err="1"/>
            <a:t>itemset</a:t>
          </a:r>
          <a:r>
            <a:rPr lang="en-US" sz="2800" kern="1200" dirty="0"/>
            <a:t> is 0.6 (3/5)</a:t>
          </a:r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And confidence is 0.75 (3/4) – pretty high</a:t>
          </a:r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But is this just because both are frequently occurring items (s=0.8)?</a:t>
          </a:r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You’d almost </a:t>
          </a:r>
          <a:r>
            <a:rPr lang="en-US" sz="2800" b="1" i="1" kern="1200" dirty="0"/>
            <a:t>expect </a:t>
          </a:r>
          <a:r>
            <a:rPr lang="en-US" sz="2800" kern="1200" dirty="0"/>
            <a:t>them to show up in the same baskets by chance</a:t>
          </a:r>
        </a:p>
      </dsp:txBody>
      <dsp:txXfrm>
        <a:off x="0" y="1353600"/>
        <a:ext cx="10172700" cy="3767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7AC33-7EC8-4DE1-A5BC-E9372BC04F03}">
      <dsp:nvSpPr>
        <dsp:cNvPr id="0" name=""/>
        <dsp:cNvSpPr/>
      </dsp:nvSpPr>
      <dsp:spPr>
        <a:xfrm>
          <a:off x="0" y="63333"/>
          <a:ext cx="4686300" cy="835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 steps</a:t>
          </a:r>
        </a:p>
      </dsp:txBody>
      <dsp:txXfrm>
        <a:off x="0" y="63333"/>
        <a:ext cx="4686300" cy="835200"/>
      </dsp:txXfrm>
    </dsp:sp>
    <dsp:sp modelId="{24EEC41C-C526-4929-BE1D-5B9AFD087533}">
      <dsp:nvSpPr>
        <dsp:cNvPr id="0" name=""/>
        <dsp:cNvSpPr/>
      </dsp:nvSpPr>
      <dsp:spPr>
        <a:xfrm>
          <a:off x="0" y="898533"/>
          <a:ext cx="4686300" cy="390064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List all possible association rules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Compute the support and confidence for each rule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Drop rules that don’t make the thresholds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Use </a:t>
          </a:r>
          <a:r>
            <a:rPr lang="en-US" sz="2900" b="1" kern="1200" dirty="0">
              <a:solidFill>
                <a:srgbClr val="C00000"/>
              </a:solidFill>
            </a:rPr>
            <a:t>lift</a:t>
          </a:r>
          <a:r>
            <a:rPr lang="en-US" sz="2900" kern="1200" dirty="0"/>
            <a:t> to further check the association</a:t>
          </a:r>
        </a:p>
      </dsp:txBody>
      <dsp:txXfrm>
        <a:off x="0" y="898533"/>
        <a:ext cx="4686300" cy="39006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EAFBB-1ACE-4542-AA55-419D01C34696}">
      <dsp:nvSpPr>
        <dsp:cNvPr id="0" name=""/>
        <dsp:cNvSpPr/>
      </dsp:nvSpPr>
      <dsp:spPr>
        <a:xfrm>
          <a:off x="0" y="137195"/>
          <a:ext cx="5105400" cy="7003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Possible Marketing Actions</a:t>
          </a:r>
        </a:p>
      </dsp:txBody>
      <dsp:txXfrm>
        <a:off x="34188" y="171383"/>
        <a:ext cx="5037024" cy="631976"/>
      </dsp:txXfrm>
    </dsp:sp>
    <dsp:sp modelId="{F624F052-2823-4FDB-AAEC-189BB0EF82D0}">
      <dsp:nvSpPr>
        <dsp:cNvPr id="0" name=""/>
        <dsp:cNvSpPr/>
      </dsp:nvSpPr>
      <dsp:spPr>
        <a:xfrm>
          <a:off x="0" y="1067245"/>
          <a:ext cx="5105400" cy="225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96" tIns="29210" rIns="163576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Put diaper next to beer in the store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Put diaper away from beer in the store (why?)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Bundle beer and diaper into “New Parent Coping Kit”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What are some others?</a:t>
          </a:r>
        </a:p>
      </dsp:txBody>
      <dsp:txXfrm>
        <a:off x="0" y="1067245"/>
        <a:ext cx="5105400" cy="225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6C444-8DF0-4A25-8800-892B6DB9C590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6DAC-8B65-4212-8A69-5C6785069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2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28DF-C258-46AA-B5BF-975511CD9B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1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59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7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53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40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22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88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66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5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6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49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6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6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1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5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27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59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A605-1074-42B0-BCFD-13FC2C69DE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46D0-3AAC-4471-AC5E-E888F522C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DBDA3-6D68-4EE5-B47D-90C863F80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3D54-D1C8-4B44-9B20-80F06DE7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B42E5-07FD-4FA5-A602-08D40C53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3DCD8-CE16-4192-A8A9-4728BCB5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9C64-6901-4DC3-A3BB-FAA352FE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3879D-41FC-430A-995A-F622CA99C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54995-6F46-4D8D-AEF3-02C7D768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79666-70AD-4A77-ABA5-32B511F9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41534-EDF4-4749-964A-803C9580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7D737-8CBF-443E-99E2-D392692A4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BD41E-9DC1-4AAA-BA34-DFE15E6BA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8790-DD76-4A23-B4B3-78E914DE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561A7-9ED5-4704-833B-9CA4D692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D884-8E9A-4B66-B6CE-B9C64741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6385-D6D7-4D78-9BF3-7C93F3C2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6836-8C89-4491-8A2C-986CC0FD8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859C-6C84-4957-9321-C15F153A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481A-26EF-401E-B835-D5CECF9B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0F279-9BD2-4D8A-BEB1-E3716B26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B9-C8FC-471E-88CE-A22C4086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09ADF-84AA-45A3-97AA-5F628D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8053-A4A1-4512-93EA-3171105A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A8234-5ABD-48A1-BCA3-C98AFA93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C906-6451-44EB-835F-EA19DB68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7EA6-EEB0-482D-9D89-D7917485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82DA4-F327-405A-9DDB-EDD2BDBE3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7179A-D461-4020-B9A7-D390DA5C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12FBF-A894-459F-81F9-E7CFC2DF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904D-6AAF-4169-B828-9406C1E0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ADD0E-1F4C-4A2D-B2DF-1BE286FB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CAD7-4365-4AE8-9314-DEF57094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592D8-2341-4382-8E1D-705606801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F63F1-114A-4D18-82C5-832CC4589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65211-B270-4B11-8267-E979C23AE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FD592-99A4-499F-9BF2-C0085BD19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752A8-CBB6-4D4C-8DE5-27A6E054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C3FC4-9DAF-4DF9-8786-5638286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22D63-3B21-40A3-A33D-130C5287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3D80-FAE5-445E-9D1A-C512C655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69893-2E23-4E23-ADF0-D1816C5A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EE53D-563B-4643-A1EE-72F4020B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04163-5EA8-4167-B978-A9F445A6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8EEB3-0559-4DD7-B35D-19CE26CC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E0E13-BB76-48EC-A1B6-230EEEFA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0199A-E0A6-4DA5-AAA9-AD6145A5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ED0A-BB46-46BC-8F75-4CA4B812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594F-A570-4D31-A7F4-B025676A9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DF383-95F5-4345-93A5-D18ED0056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12ADD-27A7-48D3-A60C-6967E376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6A8EE-AF85-4AD5-88E2-C147FAAA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972E0-23FC-4BF6-8B8D-D84E1339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9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E0BD-0207-42D4-BA6C-314D212E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65BF7-E561-4C10-8D15-A83A65AF4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F3032-1745-4293-8752-1F99F2B48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6BDB4-8FBC-45BC-BED6-485E9487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98B0A-42A0-4D64-81D5-68C2FE2F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20858-85FD-405C-BBC1-9401D415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7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B8116-B92A-4C47-9335-100E96C7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B0B6-8B2E-4796-9131-0A4EDDD75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3D63-6733-46C0-AEF0-BD47E37A7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9676-6D3B-42FB-B415-F777CFC07E0F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1BD3D-C659-4EB5-AA6E-85A337F5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38BD-EE27-4E83-90AF-53AE38E89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umbrella, colorful, red&#10;&#10;Description automatically generated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89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029" name="Rectangle 134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106" y="2514595"/>
            <a:ext cx="7718118" cy="182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MIS2502: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Analytics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US" altLang="zh-CN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ssociation Rule Learning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2057" y="5139134"/>
            <a:ext cx="4616919" cy="123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Z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</a:rPr>
              <a:t>he (Joe) 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</a:rPr>
              <a:t>deng@temple.edu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http://community.mis.temple.edu/zdeng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2614E17-5860-454D-BF8C-77637265727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https://branding.temple.edu/sites/branding/files/Primary_2C_PMS201_0.png">
            <a:extLst>
              <a:ext uri="{FF2B5EF4-FFF2-40B4-BE49-F238E27FC236}">
                <a16:creationId xmlns:a16="http://schemas.microsoft.com/office/drawing/2014/main" id="{AFE0FF0A-892E-4E34-B3CD-5E78F0D8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05" y="173812"/>
            <a:ext cx="2876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ommunity.mis.temple.edu/mis2502sec004s2019/files/2019/01/cropped-MISHeader2018.png">
            <a:extLst>
              <a:ext uri="{FF2B5EF4-FFF2-40B4-BE49-F238E27FC236}">
                <a16:creationId xmlns:a16="http://schemas.microsoft.com/office/drawing/2014/main" id="{E4603558-2332-4D6B-A3BA-6FD5D3D7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7" y="173812"/>
            <a:ext cx="1887483" cy="6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2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061" y="34528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Support  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061" y="1181100"/>
            <a:ext cx="9036857" cy="5372100"/>
          </a:xfrm>
        </p:spPr>
        <p:txBody>
          <a:bodyPr>
            <a:normAutofit/>
          </a:bodyPr>
          <a:lstStyle/>
          <a:p>
            <a:r>
              <a:rPr lang="en-US" b="1" dirty="0"/>
              <a:t>Support (s)</a:t>
            </a:r>
          </a:p>
          <a:p>
            <a:pPr lvl="1"/>
            <a:r>
              <a:rPr lang="en-US" b="1" dirty="0"/>
              <a:t>Fraction</a:t>
            </a:r>
            <a:r>
              <a:rPr lang="en-US" dirty="0"/>
              <a:t> of transactions that </a:t>
            </a:r>
          </a:p>
          <a:p>
            <a:pPr marL="457200" lvl="1" indent="0">
              <a:buNone/>
            </a:pPr>
            <a:r>
              <a:rPr lang="en-US" dirty="0"/>
              <a:t>    contain all items in the </a:t>
            </a:r>
            <a:r>
              <a:rPr lang="en-US" dirty="0" err="1"/>
              <a:t>itemset</a:t>
            </a:r>
            <a:endParaRPr lang="en-US" dirty="0">
              <a:sym typeface="Symbol" pitchFamily="18" charset="2"/>
            </a:endParaRP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s({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Milk, Diapers</a:t>
            </a:r>
            <a:r>
              <a:rPr lang="en-US" dirty="0">
                <a:sym typeface="Symbol" pitchFamily="18" charset="2"/>
              </a:rPr>
              <a:t>,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Beer</a:t>
            </a:r>
            <a:r>
              <a:rPr lang="en-US" dirty="0">
                <a:sym typeface="Symbol" pitchFamily="18" charset="2"/>
              </a:rPr>
              <a:t>}) </a:t>
            </a:r>
          </a:p>
          <a:p>
            <a:pPr lvl="1"/>
            <a:endParaRPr lang="en-US" sz="2000" dirty="0">
              <a:sym typeface="Symbol" pitchFamily="18" charset="2"/>
            </a:endParaRPr>
          </a:p>
          <a:p>
            <a:pPr marL="457200" lvl="1" indent="0">
              <a:buNone/>
            </a:pPr>
            <a:r>
              <a:rPr lang="en-US" dirty="0">
                <a:sym typeface="Symbol" pitchFamily="18" charset="2"/>
              </a:rPr>
              <a:t>	</a:t>
            </a:r>
          </a:p>
          <a:p>
            <a:pPr marL="457200" lvl="1" indent="0">
              <a:buNone/>
            </a:pPr>
            <a:r>
              <a:rPr lang="en-US" dirty="0">
                <a:sym typeface="Symbol" pitchFamily="18" charset="2"/>
              </a:rPr>
              <a:t>	= </a:t>
            </a:r>
            <a:r>
              <a:rPr lang="en-US" b="1" dirty="0">
                <a:latin typeface="Arial" charset="0"/>
                <a:sym typeface="Symbol" pitchFamily="18" charset="2"/>
              </a:rPr>
              <a:t></a:t>
            </a:r>
            <a:r>
              <a:rPr lang="en-US" dirty="0"/>
              <a:t>{</a:t>
            </a:r>
            <a:r>
              <a:rPr lang="en-US" dirty="0">
                <a:solidFill>
                  <a:srgbClr val="FF0000"/>
                </a:solidFill>
              </a:rPr>
              <a:t>Milk, Diapers, </a:t>
            </a:r>
            <a:r>
              <a:rPr lang="en-US" dirty="0">
                <a:solidFill>
                  <a:srgbClr val="00B050"/>
                </a:solidFill>
              </a:rPr>
              <a:t>Beer</a:t>
            </a:r>
            <a:r>
              <a:rPr lang="en-US" dirty="0"/>
              <a:t>} /(# of transactions)</a:t>
            </a:r>
          </a:p>
          <a:p>
            <a:pPr marL="457200" lvl="1" indent="0">
              <a:buNone/>
            </a:pPr>
            <a:r>
              <a:rPr lang="en-US" dirty="0"/>
              <a:t>	=</a:t>
            </a:r>
            <a:r>
              <a:rPr lang="en-US" dirty="0">
                <a:sym typeface="Symbol" pitchFamily="18" charset="2"/>
              </a:rPr>
              <a:t>2/5 = 0.4</a:t>
            </a: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>
                <a:sym typeface="Symbol" pitchFamily="18" charset="2"/>
              </a:rPr>
              <a:t>You can calculate support for both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X</a:t>
            </a:r>
            <a:r>
              <a:rPr lang="en-US" sz="2400" dirty="0">
                <a:sym typeface="Symbol" pitchFamily="18" charset="2"/>
              </a:rPr>
              <a:t> and </a:t>
            </a:r>
            <a:r>
              <a:rPr lang="en-US" sz="240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2400" dirty="0">
                <a:sym typeface="Symbol" pitchFamily="18" charset="2"/>
              </a:rPr>
              <a:t> separately</a:t>
            </a:r>
          </a:p>
          <a:p>
            <a:pPr lvl="1"/>
            <a:r>
              <a:rPr lang="en-US" dirty="0">
                <a:sym typeface="Symbol" pitchFamily="18" charset="2"/>
              </a:rPr>
              <a:t>Support for X: s{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Milk, Diapers</a:t>
            </a:r>
            <a:r>
              <a:rPr lang="en-US" dirty="0">
                <a:sym typeface="Symbol" pitchFamily="18" charset="2"/>
              </a:rPr>
              <a:t>}= ?</a:t>
            </a:r>
          </a:p>
          <a:p>
            <a:pPr lvl="1"/>
            <a:r>
              <a:rPr lang="en-US" dirty="0">
                <a:sym typeface="Symbol" pitchFamily="18" charset="2"/>
              </a:rPr>
              <a:t>Support for Y:  s{</a:t>
            </a:r>
            <a:r>
              <a:rPr lang="en-US" dirty="0">
                <a:solidFill>
                  <a:srgbClr val="00B050"/>
                </a:solidFill>
              </a:rPr>
              <a:t>Beer</a:t>
            </a:r>
            <a:r>
              <a:rPr lang="en-US" dirty="0">
                <a:sym typeface="Symbol" pitchFamily="18" charset="2"/>
              </a:rPr>
              <a:t>}= ?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715928"/>
              </p:ext>
            </p:extLst>
          </p:nvPr>
        </p:nvGraphicFramePr>
        <p:xfrm>
          <a:off x="7620161" y="1181100"/>
          <a:ext cx="3553778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3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Milk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r>
                        <a:rPr lang="en-US" sz="1600" kern="1200" dirty="0"/>
                        <a:t>, Eggs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r>
                        <a:rPr lang="en-US" sz="1600" kern="1200" dirty="0"/>
                        <a:t>, Coke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endParaRPr lang="en-US" sz="1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</a:t>
                      </a:r>
                      <a:r>
                        <a:rPr lang="en-US" sz="1600" kern="1200" dirty="0"/>
                        <a:t>, Coke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 rot="5400000">
            <a:off x="2799672" y="2596065"/>
            <a:ext cx="237911" cy="133321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4282082" y="3126339"/>
            <a:ext cx="114304" cy="31313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62975" y="338163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0908" y="337176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8881" y="4532352"/>
            <a:ext cx="606505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This means 40% of the baskets contain Milk, Diapers and Beers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F4D98A-7863-47AC-9949-13C51E5A80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2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57E834E5-E552-4236-9B97-D77E4EEAD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252" y="311099"/>
            <a:ext cx="8229600" cy="1143000"/>
          </a:xfrm>
        </p:spPr>
        <p:txBody>
          <a:bodyPr/>
          <a:lstStyle/>
          <a:p>
            <a:r>
              <a:rPr lang="en-US" b="1" dirty="0"/>
              <a:t>Confidence (c)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252" y="1454099"/>
            <a:ext cx="5994148" cy="4876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charset="0"/>
                <a:sym typeface="Symbol" pitchFamily="18" charset="2"/>
              </a:rPr>
              <a:t>Confidence (c) </a:t>
            </a:r>
            <a:r>
              <a:rPr lang="en-US" dirty="0">
                <a:latin typeface="Arial" charset="0"/>
                <a:sym typeface="Symbol" pitchFamily="18" charset="2"/>
              </a:rPr>
              <a:t>is the strength of the association</a:t>
            </a:r>
          </a:p>
          <a:p>
            <a:pPr lvl="1"/>
            <a:r>
              <a:rPr lang="en-US" dirty="0">
                <a:latin typeface="Arial" charset="0"/>
                <a:sym typeface="Symbol" pitchFamily="18" charset="2"/>
              </a:rPr>
              <a:t>Measures how often items in Y appear in transactions that contain X</a:t>
            </a:r>
          </a:p>
          <a:p>
            <a:pPr lvl="1"/>
            <a:endParaRPr lang="en-US" dirty="0">
              <a:sym typeface="Symbol" pitchFamily="18" charset="2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828286"/>
              </p:ext>
            </p:extLst>
          </p:nvPr>
        </p:nvGraphicFramePr>
        <p:xfrm>
          <a:off x="1016252" y="3550214"/>
          <a:ext cx="3902075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1968480" imgH="799920" progId="Equation.3">
                  <p:embed/>
                </p:oleObj>
              </mc:Choice>
              <mc:Fallback>
                <p:oleObj name="Equation" r:id="rId4" imgW="1968480" imgH="79992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252" y="3550214"/>
                        <a:ext cx="3902075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862158" y="4662554"/>
            <a:ext cx="3124200" cy="18843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says 67% of the times when you have milk and diapers in the </a:t>
            </a:r>
            <a:r>
              <a:rPr lang="en-US" sz="2000" dirty="0" err="1"/>
              <a:t>itemset</a:t>
            </a:r>
            <a:r>
              <a:rPr lang="en-US" sz="2000" dirty="0"/>
              <a:t> you also have beer!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5429020"/>
            <a:ext cx="3886200" cy="11178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 dirty="0"/>
              <a:t>c must be between 0 and 1</a:t>
            </a:r>
            <a:br>
              <a:rPr lang="en-US" sz="2400" dirty="0"/>
            </a:br>
            <a:r>
              <a:rPr lang="en-US" sz="2000" dirty="0"/>
              <a:t>1 is a complete association</a:t>
            </a:r>
          </a:p>
          <a:p>
            <a:r>
              <a:rPr lang="en-US" sz="2000" dirty="0"/>
              <a:t>0 is no association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717597"/>
              </p:ext>
            </p:extLst>
          </p:nvPr>
        </p:nvGraphicFramePr>
        <p:xfrm>
          <a:off x="7647369" y="1016205"/>
          <a:ext cx="3553778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3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Milk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r>
                        <a:rPr lang="en-US" sz="1600" kern="1200" dirty="0"/>
                        <a:t>, Eggs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r>
                        <a:rPr lang="en-US" sz="1600" kern="1200" dirty="0"/>
                        <a:t>, Coke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endParaRPr lang="en-US" sz="1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</a:t>
                      </a:r>
                      <a:r>
                        <a:rPr lang="en-US" sz="1600" kern="1200" dirty="0"/>
                        <a:t>, Coke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ounded Rectangle 5"/>
          <p:cNvSpPr/>
          <p:nvPr/>
        </p:nvSpPr>
        <p:spPr>
          <a:xfrm>
            <a:off x="3581400" y="3550214"/>
            <a:ext cx="34290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for total </a:t>
            </a:r>
            <a:r>
              <a:rPr lang="en-US" dirty="0" err="1"/>
              <a:t>itemset</a:t>
            </a:r>
            <a:r>
              <a:rPr lang="en-US" dirty="0"/>
              <a:t> X and Y</a:t>
            </a:r>
          </a:p>
        </p:txBody>
      </p:sp>
      <p:sp>
        <p:nvSpPr>
          <p:cNvPr id="10" name="Rounded Rectangle 6"/>
          <p:cNvSpPr/>
          <p:nvPr/>
        </p:nvSpPr>
        <p:spPr>
          <a:xfrm>
            <a:off x="3581400" y="3978300"/>
            <a:ext cx="3429000" cy="38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for 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E4C67B-EF97-4FBB-925C-A92C1B4CE0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4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53340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Calculating and Interpreting Confidence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322994"/>
              </p:ext>
            </p:extLst>
          </p:nvPr>
        </p:nvGraphicFramePr>
        <p:xfrm>
          <a:off x="1104899" y="2530475"/>
          <a:ext cx="9972675" cy="426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2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3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917">
                <a:tc>
                  <a:txBody>
                    <a:bodyPr/>
                    <a:lstStyle/>
                    <a:p>
                      <a:r>
                        <a:rPr lang="en-US" sz="2000" dirty="0"/>
                        <a:t>Association Rule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(X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Y)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Confidence </a:t>
                      </a:r>
                      <a:br>
                        <a:rPr lang="en-US" sz="2000" dirty="0"/>
                      </a:br>
                      <a:r>
                        <a:rPr lang="en-US" sz="2000" baseline="0" dirty="0"/>
                        <a:t>(X</a:t>
                      </a:r>
                      <a:r>
                        <a:rPr lang="en-US" sz="2000" baseline="0" dirty="0">
                          <a:sym typeface="Wingdings" panose="05000000000000000000" pitchFamily="2" charset="2"/>
                        </a:rPr>
                        <a:t>Y)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What it</a:t>
                      </a:r>
                      <a:r>
                        <a:rPr lang="en-US" sz="2000" baseline="0" dirty="0"/>
                        <a:t> </a:t>
                      </a:r>
                      <a:br>
                        <a:rPr lang="en-US" sz="2000" baseline="0" dirty="0"/>
                      </a:br>
                      <a:r>
                        <a:rPr lang="en-US" sz="2000" baseline="0" dirty="0"/>
                        <a:t>means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728">
                <a:tc>
                  <a:txBody>
                    <a:bodyPr/>
                    <a:lstStyle/>
                    <a:p>
                      <a:r>
                        <a:rPr lang="en-US" sz="2000" dirty="0"/>
                        <a:t>{</a:t>
                      </a:r>
                      <a:r>
                        <a:rPr lang="en-US" sz="2000" dirty="0" err="1"/>
                        <a:t>Milk,Diapers</a:t>
                      </a:r>
                      <a:r>
                        <a:rPr lang="en-US" sz="2000" dirty="0"/>
                        <a:t>} </a:t>
                      </a:r>
                      <a:r>
                        <a:rPr lang="en-US" sz="2000" dirty="0">
                          <a:sym typeface="Symbol" pitchFamily="18" charset="2"/>
                        </a:rPr>
                        <a:t></a:t>
                      </a:r>
                      <a:r>
                        <a:rPr lang="en-US" sz="2000" dirty="0"/>
                        <a:t> {Beer}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0.4/0.6 = 2/3=</a:t>
                      </a:r>
                    </a:p>
                    <a:p>
                      <a:r>
                        <a:rPr lang="en-US" sz="2000" dirty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2 baskets have milk,</a:t>
                      </a:r>
                      <a:r>
                        <a:rPr lang="en-US" sz="1800" baseline="0" dirty="0"/>
                        <a:t> diapers, beer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3 baskets have milk and diapers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So, 67% of the baskets with milk and diapers also have beer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2728">
                <a:tc>
                  <a:txBody>
                    <a:bodyPr/>
                    <a:lstStyle/>
                    <a:p>
                      <a:r>
                        <a:rPr lang="en-US" sz="2000" dirty="0"/>
                        <a:t>{</a:t>
                      </a:r>
                      <a:r>
                        <a:rPr lang="en-US" sz="2000" dirty="0" err="1"/>
                        <a:t>Milk,Beer</a:t>
                      </a:r>
                      <a:r>
                        <a:rPr lang="en-US" sz="2000" dirty="0"/>
                        <a:t>} </a:t>
                      </a:r>
                      <a:r>
                        <a:rPr lang="en-US" sz="2000" dirty="0">
                          <a:sym typeface="Symbol" pitchFamily="18" charset="2"/>
                        </a:rPr>
                        <a:t> </a:t>
                      </a:r>
                      <a:r>
                        <a:rPr lang="en-US" sz="2000" dirty="0"/>
                        <a:t>{Diapers}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0.4/0.4 =</a:t>
                      </a:r>
                    </a:p>
                    <a:p>
                      <a:r>
                        <a:rPr lang="en-US" sz="2000" dirty="0"/>
                        <a:t>2/2=</a:t>
                      </a:r>
                    </a:p>
                    <a:p>
                      <a:r>
                        <a:rPr lang="en-US" sz="20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2 baskets have milk,</a:t>
                      </a:r>
                      <a:r>
                        <a:rPr lang="en-US" sz="1800" baseline="0" dirty="0"/>
                        <a:t> diapers, beer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2 baskets have milk and beer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So, 100% of the baskets with milk and beer also have diapers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2728">
                <a:tc>
                  <a:txBody>
                    <a:bodyPr/>
                    <a:lstStyle/>
                    <a:p>
                      <a:r>
                        <a:rPr lang="en-US" sz="2000" dirty="0"/>
                        <a:t>{Milk} </a:t>
                      </a:r>
                      <a:r>
                        <a:rPr lang="en-US" sz="2000" dirty="0">
                          <a:sym typeface="Symbol" pitchFamily="18" charset="2"/>
                        </a:rPr>
                        <a:t> </a:t>
                      </a:r>
                      <a:r>
                        <a:rPr lang="en-US" sz="2000" dirty="0"/>
                        <a:t>{</a:t>
                      </a:r>
                      <a:r>
                        <a:rPr lang="en-US" sz="2000" dirty="0" err="1"/>
                        <a:t>Diapers,Beer</a:t>
                      </a:r>
                      <a:r>
                        <a:rPr lang="en-US" sz="2000" dirty="0"/>
                        <a:t>}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0.4/0.8 =</a:t>
                      </a:r>
                    </a:p>
                    <a:p>
                      <a:r>
                        <a:rPr lang="en-US" sz="2000" dirty="0"/>
                        <a:t>2/4 =</a:t>
                      </a:r>
                    </a:p>
                    <a:p>
                      <a:r>
                        <a:rPr lang="en-US" sz="20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baskets have milk, diapers, beer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baskets have milk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So, 50% of the baskets with milk also have diapers and beer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777611"/>
              </p:ext>
            </p:extLst>
          </p:nvPr>
        </p:nvGraphicFramePr>
        <p:xfrm>
          <a:off x="7115174" y="365125"/>
          <a:ext cx="3962400" cy="21945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0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Milk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0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Diapers, Beer, Eggs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0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Milk, Diapers, Beer, Coke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0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Milk, Diapers, Beer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0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Milk, Diapers, Coke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CA992EC-6B6F-4513-B057-FDFC83C4A0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1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36512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But don’t blindly follow the numbers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631724"/>
              </p:ext>
            </p:extLst>
          </p:nvPr>
        </p:nvGraphicFramePr>
        <p:xfrm>
          <a:off x="1009650" y="1228330"/>
          <a:ext cx="101727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A8A0142-3EE1-4A91-94AF-F4739C9225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9A8F8BA4-8DBC-4A27-A46A-902ED1CF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9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327026"/>
            <a:ext cx="8229600" cy="1143000"/>
          </a:xfrm>
        </p:spPr>
        <p:txBody>
          <a:bodyPr/>
          <a:lstStyle/>
          <a:p>
            <a:r>
              <a:rPr lang="en-US" b="1" dirty="0"/>
              <a:t>Lift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74" y="1665685"/>
            <a:ext cx="10106025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Takes into account how co-occurrence differs from what is expected by chance</a:t>
            </a:r>
          </a:p>
          <a:p>
            <a:pPr lvl="1"/>
            <a:r>
              <a:rPr lang="en-US" dirty="0"/>
              <a:t>i.e., if items were selected independently from one another</a:t>
            </a:r>
          </a:p>
          <a:p>
            <a:pPr lvl="1"/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764348" y="3953670"/>
          <a:ext cx="4179253" cy="1037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1434960" imgH="355320" progId="Equation.3">
                  <p:embed/>
                </p:oleObj>
              </mc:Choice>
              <mc:Fallback>
                <p:oleObj name="Equation" r:id="rId4" imgW="1434960" imgH="35532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348" y="3953670"/>
                        <a:ext cx="4179253" cy="1037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096000" y="3886200"/>
            <a:ext cx="44196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Support for total </a:t>
            </a:r>
            <a:r>
              <a:rPr lang="en-US" sz="2000" dirty="0" err="1"/>
              <a:t>itemset</a:t>
            </a:r>
            <a:r>
              <a:rPr lang="en-US" sz="2000" dirty="0"/>
              <a:t> X and 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0" y="4572000"/>
            <a:ext cx="44196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Support for X times support for 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6B7796-B6BE-4DCD-A726-EB1A840A61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8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9B5152A6-8DB5-498A-B9E8-431919A8C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2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does the Lift mean?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57400" y="1295401"/>
                <a:ext cx="8229600" cy="3290291"/>
              </a:xfrm>
            </p:spPr>
            <p:txBody>
              <a:bodyPr>
                <a:normAutofit/>
              </a:bodyPr>
              <a:lstStyle/>
              <a:p>
                <a:pPr marL="342900" lvl="2" indent="-342900"/>
                <a:r>
                  <a:rPr lang="en-US" dirty="0"/>
                  <a:t>Recall that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sz="2400" dirty="0"/>
                  <a:t>Thus, we can re-write Lift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𝐿𝑖𝑓𝑡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∗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7400" y="1295401"/>
                <a:ext cx="8229600" cy="3290291"/>
              </a:xfrm>
              <a:blipFill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590800" y="3352800"/>
                <a:ext cx="7391400" cy="7078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000" dirty="0">
                    <a:latin typeface="+mj-lt"/>
                    <a:sym typeface="Symbol" pitchFamily="18" charset="2"/>
                  </a:rPr>
                  <a:t>: how often items in Y appear in transactions that contain X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/>
                  <a:t>: </a:t>
                </a:r>
                <a:r>
                  <a:rPr lang="en-US" sz="2000" dirty="0">
                    <a:latin typeface="+mj-lt"/>
                    <a:sym typeface="Symbol" pitchFamily="18" charset="2"/>
                  </a:rPr>
                  <a:t>how often items in Y appear in all transactions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352800"/>
                <a:ext cx="7391400" cy="707886"/>
              </a:xfrm>
              <a:prstGeom prst="rect">
                <a:avLst/>
              </a:prstGeom>
              <a:blipFill>
                <a:blip r:embed="rId4"/>
                <a:stretch>
                  <a:fillRect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98955" y="4257269"/>
              <a:ext cx="8746490" cy="22839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5610">
                      <a:extLst>
                        <a:ext uri="{9D8B030D-6E8A-4147-A177-3AD203B41FA5}">
                          <a16:colId xmlns:a16="http://schemas.microsoft.com/office/drawing/2014/main" val="1587469644"/>
                        </a:ext>
                      </a:extLst>
                    </a:gridCol>
                    <a:gridCol w="7200880">
                      <a:extLst>
                        <a:ext uri="{9D8B030D-6E8A-4147-A177-3AD203B41FA5}">
                          <a16:colId xmlns:a16="http://schemas.microsoft.com/office/drawing/2014/main" val="12771186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Lift &gt;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The occurrence of X</a:t>
                          </a:r>
                          <a:r>
                            <a:rPr lang="en-US" sz="2000" dirty="0">
                              <a:sym typeface="Symbol" pitchFamily="18" charset="2"/>
                            </a:rPr>
                            <a:t>  </a:t>
                          </a:r>
                          <a:r>
                            <a:rPr lang="en-US" sz="2000" dirty="0"/>
                            <a:t>Y together is more likely than what you would expect by chance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𝐘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𝐘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32264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Lift&lt;1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The occurrence of X</a:t>
                          </a:r>
                          <a:r>
                            <a:rPr lang="en-US" sz="2000" dirty="0">
                              <a:sym typeface="Symbol" pitchFamily="18" charset="2"/>
                            </a:rPr>
                            <a:t>  </a:t>
                          </a:r>
                          <a:r>
                            <a:rPr lang="en-US" sz="2000" dirty="0"/>
                            <a:t>Y together is less likely than what you would expect by chance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263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Lift=1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The occurrence of X</a:t>
                          </a:r>
                          <a:r>
                            <a:rPr lang="en-US" sz="2000" dirty="0">
                              <a:sym typeface="Symbol" pitchFamily="18" charset="2"/>
                            </a:rPr>
                            <a:t>  </a:t>
                          </a:r>
                          <a:r>
                            <a:rPr lang="en-US" sz="2000" dirty="0"/>
                            <a:t>Y together is the same as what you would expect by chance (i.e. X and Y are independent of each other)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3701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98955" y="4257269"/>
              <a:ext cx="8746490" cy="22839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5610">
                      <a:extLst>
                        <a:ext uri="{9D8B030D-6E8A-4147-A177-3AD203B41FA5}">
                          <a16:colId xmlns:a16="http://schemas.microsoft.com/office/drawing/2014/main" val="1587469644"/>
                        </a:ext>
                      </a:extLst>
                    </a:gridCol>
                    <a:gridCol w="7200880">
                      <a:extLst>
                        <a:ext uri="{9D8B030D-6E8A-4147-A177-3AD203B41FA5}">
                          <a16:colId xmlns:a16="http://schemas.microsoft.com/office/drawing/2014/main" val="1277118617"/>
                        </a:ext>
                      </a:extLst>
                    </a:gridCol>
                  </a:tblGrid>
                  <a:tr h="881825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Lift &gt;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1592" t="-4828" r="-169" b="-17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322643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Lift&lt;1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The occurrence of X</a:t>
                          </a:r>
                          <a:r>
                            <a:rPr lang="en-US" sz="2000" dirty="0">
                              <a:sym typeface="Symbol" pitchFamily="18" charset="2"/>
                            </a:rPr>
                            <a:t>  </a:t>
                          </a:r>
                          <a:r>
                            <a:rPr lang="en-US" sz="2000" dirty="0"/>
                            <a:t>Y together is less likely than what you would expect by chance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26381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Lift=1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The occurrence of X</a:t>
                          </a:r>
                          <a:r>
                            <a:rPr lang="en-US" sz="2000" dirty="0">
                              <a:sym typeface="Symbol" pitchFamily="18" charset="2"/>
                            </a:rPr>
                            <a:t>  </a:t>
                          </a:r>
                          <a:r>
                            <a:rPr lang="en-US" sz="2000" dirty="0"/>
                            <a:t>Y together is the same as what you would expect by chance (i.e. X and Y are independent of each other) 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37018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6D56346-A1EC-4DF7-B609-5609FF0889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9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9887"/>
            <a:ext cx="8229600" cy="1143000"/>
          </a:xfrm>
        </p:spPr>
        <p:txBody>
          <a:bodyPr/>
          <a:lstStyle/>
          <a:p>
            <a:r>
              <a:rPr lang="en-US" b="1" dirty="0"/>
              <a:t>Lift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086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What’s the lift for the rule:</a:t>
            </a:r>
            <a:br>
              <a:rPr lang="en-US" dirty="0"/>
            </a:br>
            <a:r>
              <a:rPr lang="en-US" dirty="0"/>
              <a:t>{Milk, </a:t>
            </a:r>
            <a:r>
              <a:rPr lang="en-US" dirty="0">
                <a:latin typeface="+mj-lt"/>
              </a:rPr>
              <a:t>Diapers} </a:t>
            </a:r>
            <a:r>
              <a:rPr lang="en-US" dirty="0">
                <a:latin typeface="+mj-lt"/>
                <a:sym typeface="Symbol" pitchFamily="18" charset="2"/>
              </a:rPr>
              <a:t> {Beer}</a:t>
            </a:r>
          </a:p>
          <a:p>
            <a:endParaRPr lang="en-US" dirty="0">
              <a:latin typeface="Arial" charset="0"/>
              <a:sym typeface="Symbol" pitchFamily="18" charset="2"/>
            </a:endParaRPr>
          </a:p>
          <a:p>
            <a:r>
              <a:rPr lang="en-US" dirty="0"/>
              <a:t>So 	X = {Milk, Diapers} </a:t>
            </a:r>
            <a:br>
              <a:rPr lang="en-US" dirty="0"/>
            </a:br>
            <a:r>
              <a:rPr lang="en-US" dirty="0"/>
              <a:t>	Y = {Beer}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s({Milk, Diapers} </a:t>
            </a:r>
            <a:r>
              <a:rPr lang="en-US" dirty="0">
                <a:sym typeface="Symbol" pitchFamily="18" charset="2"/>
              </a:rPr>
              <a:t> {Beer}</a:t>
            </a:r>
            <a:r>
              <a:rPr lang="en-US" dirty="0"/>
              <a:t>) = 2/5 = 0.4</a:t>
            </a:r>
            <a:br>
              <a:rPr lang="en-US" dirty="0"/>
            </a:br>
            <a:r>
              <a:rPr lang="en-US" dirty="0"/>
              <a:t>s({Milk, Diapers}) = 3/5 = 0.6</a:t>
            </a:r>
            <a:br>
              <a:rPr lang="en-US" dirty="0"/>
            </a:br>
            <a:r>
              <a:rPr lang="en-US" dirty="0"/>
              <a:t>s({Beer}) = 3/5 = 0.6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636726"/>
              </p:ext>
            </p:extLst>
          </p:nvPr>
        </p:nvGraphicFramePr>
        <p:xfrm>
          <a:off x="1967706" y="5913438"/>
          <a:ext cx="825658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4" imgW="3454200" imgH="393480" progId="Equation.3">
                  <p:embed/>
                </p:oleObj>
              </mc:Choice>
              <mc:Fallback>
                <p:oleObj name="Equation" r:id="rId4" imgW="3454200" imgH="393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706" y="5913438"/>
                        <a:ext cx="8256587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391401" y="4182109"/>
            <a:ext cx="3962399" cy="125348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When Lift &gt; 1, the occurrence of </a:t>
            </a:r>
            <a:br>
              <a:rPr lang="en-US" sz="2000" b="1" dirty="0"/>
            </a:br>
            <a:r>
              <a:rPr lang="en-US" sz="2000" b="1" dirty="0"/>
              <a:t>X</a:t>
            </a:r>
            <a:r>
              <a:rPr lang="en-US" sz="2000" b="1" dirty="0">
                <a:latin typeface="Arial" charset="0"/>
                <a:sym typeface="Symbol" pitchFamily="18" charset="2"/>
              </a:rPr>
              <a:t>  </a:t>
            </a:r>
            <a:r>
              <a:rPr lang="en-US" sz="2000" b="1" dirty="0"/>
              <a:t>Y together is more likely than what you would expect by chance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487465"/>
              </p:ext>
            </p:extLst>
          </p:nvPr>
        </p:nvGraphicFramePr>
        <p:xfrm>
          <a:off x="7391400" y="1718149"/>
          <a:ext cx="3962400" cy="2225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Milk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Diapers, Beer, Eggs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Milk, Diapers, Beer, Coke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Milk, Diapers, Beer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Bread, Milk, Diapers, Coke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124201" y="5257801"/>
          <a:ext cx="32861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6" imgW="1434960" imgH="355320" progId="Equation.3">
                  <p:embed/>
                </p:oleObj>
              </mc:Choice>
              <mc:Fallback>
                <p:oleObj name="Equation" r:id="rId6" imgW="1434960" imgH="35532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1" y="5257801"/>
                        <a:ext cx="32861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E8F66CF-0AD0-4372-BD6D-7ACEC72CAE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92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362093"/>
            <a:ext cx="8229600" cy="1143000"/>
          </a:xfrm>
        </p:spPr>
        <p:txBody>
          <a:bodyPr/>
          <a:lstStyle/>
          <a:p>
            <a:r>
              <a:rPr lang="en-US" b="1" dirty="0"/>
              <a:t>Another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1018720"/>
          <a:ext cx="6177148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Netflix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Cable</a:t>
                      </a:r>
                      <a:br>
                        <a:rPr lang="en-US" sz="2800" b="1" baseline="0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TV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014977" y="1506651"/>
            <a:ext cx="3329297" cy="12205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is the effect of Netflix on Cable TV?</a:t>
            </a:r>
            <a:br>
              <a:rPr lang="en-US" sz="2400" dirty="0"/>
            </a:br>
            <a:r>
              <a:rPr lang="en-US" sz="2400" dirty="0"/>
              <a:t>(Netflix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CableTV</a:t>
            </a:r>
            <a:r>
              <a:rPr lang="en-US" sz="2400" dirty="0">
                <a:sym typeface="Wingdings" panose="05000000000000000000" pitchFamily="2" charset="2"/>
              </a:rPr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41072" y="304121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Total = 200 + 3800 + 8000 + 1000 = 13000</a:t>
            </a:r>
          </a:p>
          <a:p>
            <a:endParaRPr lang="en-US" sz="2400" dirty="0"/>
          </a:p>
          <a:p>
            <a:r>
              <a:rPr lang="en-US" sz="2400" dirty="0"/>
              <a:t>People with </a:t>
            </a:r>
            <a:r>
              <a:rPr lang="en-US" sz="2400" b="1" dirty="0">
                <a:solidFill>
                  <a:schemeClr val="tx2"/>
                </a:solidFill>
              </a:rPr>
              <a:t>both services </a:t>
            </a:r>
            <a:r>
              <a:rPr lang="en-US" sz="2400" dirty="0"/>
              <a:t>	</a:t>
            </a:r>
            <a:r>
              <a:rPr lang="en-US" sz="2400" dirty="0">
                <a:sym typeface="Wingdings" pitchFamily="2" charset="2"/>
              </a:rPr>
              <a:t>= 1000/13000                7%</a:t>
            </a:r>
          </a:p>
          <a:p>
            <a:r>
              <a:rPr lang="en-US" sz="2400" dirty="0">
                <a:sym typeface="Wingdings" pitchFamily="2" charset="2"/>
              </a:rPr>
              <a:t>People with </a:t>
            </a:r>
            <a:r>
              <a:rPr lang="en-US" sz="2400" b="1" dirty="0">
                <a:solidFill>
                  <a:srgbClr val="C00000"/>
                </a:solidFill>
                <a:sym typeface="Wingdings" pitchFamily="2" charset="2"/>
              </a:rPr>
              <a:t>Cable TV 	</a:t>
            </a:r>
            <a:r>
              <a:rPr lang="en-US" sz="2400" dirty="0">
                <a:sym typeface="Wingdings" pitchFamily="2" charset="2"/>
              </a:rPr>
              <a:t>	= (8000+1000)/13000  69%</a:t>
            </a:r>
          </a:p>
          <a:p>
            <a:r>
              <a:rPr lang="en-US" sz="2400" dirty="0">
                <a:sym typeface="Wingdings" pitchFamily="2" charset="2"/>
              </a:rPr>
              <a:t>People with </a:t>
            </a:r>
            <a:r>
              <a:rPr lang="en-US" sz="2400" b="1" dirty="0">
                <a:solidFill>
                  <a:srgbClr val="C00000"/>
                </a:solidFill>
                <a:sym typeface="Wingdings" pitchFamily="2" charset="2"/>
              </a:rPr>
              <a:t>Netflix</a:t>
            </a:r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		= (3800+1000)/13000  37%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238518"/>
              </p:ext>
            </p:extLst>
          </p:nvPr>
        </p:nvGraphicFramePr>
        <p:xfrm>
          <a:off x="2170452" y="4929562"/>
          <a:ext cx="7748587" cy="93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4" imgW="3263760" imgH="393480" progId="Equation.3">
                  <p:embed/>
                </p:oleObj>
              </mc:Choice>
              <mc:Fallback>
                <p:oleObj name="Equation" r:id="rId4" imgW="3263760" imgH="393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452" y="4929562"/>
                        <a:ext cx="7748587" cy="937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507976" y="5877339"/>
            <a:ext cx="7391400" cy="8380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Having one negatively affects the purchase of the other </a:t>
            </a:r>
            <a:br>
              <a:rPr lang="en-US" sz="2000" dirty="0"/>
            </a:br>
            <a:r>
              <a:rPr lang="en-US" sz="2000" dirty="0"/>
              <a:t>(lift &lt; 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D2C022-4EA9-4DC7-85F5-32A5A01889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97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Selecting the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5667376" cy="5257800"/>
          </a:xfrm>
        </p:spPr>
        <p:txBody>
          <a:bodyPr>
            <a:normAutofit/>
          </a:bodyPr>
          <a:lstStyle/>
          <a:p>
            <a:r>
              <a:rPr lang="en-US" dirty="0"/>
              <a:t>We know how to calculate the measures for each rule</a:t>
            </a:r>
          </a:p>
          <a:p>
            <a:pPr lvl="1"/>
            <a:r>
              <a:rPr lang="en-US" dirty="0"/>
              <a:t>Support</a:t>
            </a:r>
          </a:p>
          <a:p>
            <a:pPr lvl="1"/>
            <a:r>
              <a:rPr lang="en-US" dirty="0"/>
              <a:t>Confidence</a:t>
            </a:r>
          </a:p>
          <a:p>
            <a:pPr lvl="1"/>
            <a:r>
              <a:rPr lang="en-US" dirty="0"/>
              <a:t>Lift</a:t>
            </a:r>
          </a:p>
          <a:p>
            <a:pPr lvl="1"/>
            <a:endParaRPr lang="en-US" dirty="0"/>
          </a:p>
          <a:p>
            <a:r>
              <a:rPr lang="en-US" dirty="0"/>
              <a:t>Then we set up </a:t>
            </a:r>
            <a:r>
              <a:rPr lang="en-US" b="1" dirty="0"/>
              <a:t>thresholds</a:t>
            </a:r>
            <a:r>
              <a:rPr lang="en-US" dirty="0"/>
              <a:t> for the minimum rule strength we want to accept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1919691"/>
              </p:ext>
            </p:extLst>
          </p:nvPr>
        </p:nvGraphicFramePr>
        <p:xfrm>
          <a:off x="6667500" y="1690688"/>
          <a:ext cx="4686300" cy="486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54C74B3-1ED3-44E2-A66A-7EAD2822832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EEA7647F-189C-4965-A150-D75261FA1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64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Once you are confident in a rule, take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{Diapers}</a:t>
            </a:r>
            <a:r>
              <a:rPr lang="en-US" sz="3600" dirty="0">
                <a:latin typeface="Arial" charset="0"/>
                <a:sym typeface="Symbol" pitchFamily="18" charset="2"/>
              </a:rPr>
              <a:t> </a:t>
            </a:r>
            <a:r>
              <a:rPr lang="en-US" sz="3600" dirty="0">
                <a:latin typeface="+mj-lt"/>
                <a:sym typeface="Symbol" pitchFamily="18" charset="2"/>
              </a:rPr>
              <a:t> {Beer}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905000" y="2819400"/>
          <a:ext cx="5105400" cy="368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590799"/>
            <a:ext cx="3478213" cy="391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CCCC3-E67D-47B0-87F5-C7EE72DC36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D16026BC-E307-4DC4-99D8-6CD86C347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9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408" y="359229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Association Rule Mining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601948"/>
              </p:ext>
            </p:extLst>
          </p:nvPr>
        </p:nvGraphicFramePr>
        <p:xfrm>
          <a:off x="1064408" y="1586049"/>
          <a:ext cx="4800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1A267A2-FA62-4320-846C-E04C215AE5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984F55B9-B050-4C2C-A45B-5301452CB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association rule mining">
            <a:extLst>
              <a:ext uri="{FF2B5EF4-FFF2-40B4-BE49-F238E27FC236}">
                <a16:creationId xmlns:a16="http://schemas.microsoft.com/office/drawing/2014/main" id="{41388FEB-5B33-4DC2-ABE7-DCEF6040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134309"/>
            <a:ext cx="4941570" cy="25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4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Support, confidence, and lift</a:t>
            </a:r>
          </a:p>
          <a:p>
            <a:pPr lvl="1"/>
            <a:r>
              <a:rPr lang="en-US" dirty="0"/>
              <a:t>Explain what each means</a:t>
            </a:r>
          </a:p>
          <a:p>
            <a:pPr lvl="2"/>
            <a:r>
              <a:rPr lang="en-US" dirty="0"/>
              <a:t>Can you have high confidence and low lift? </a:t>
            </a:r>
          </a:p>
          <a:p>
            <a:pPr lvl="1"/>
            <a:r>
              <a:rPr lang="en-US" dirty="0"/>
              <a:t>How to compute</a:t>
            </a:r>
          </a:p>
          <a:p>
            <a:endParaRPr lang="en-US" dirty="0"/>
          </a:p>
          <a:p>
            <a:r>
              <a:rPr lang="en-US" dirty="0"/>
              <a:t>In-Class Activity:</a:t>
            </a:r>
          </a:p>
          <a:p>
            <a:pPr lvl="1"/>
            <a:r>
              <a:rPr lang="en-US" dirty="0"/>
              <a:t>ICA 14: Computing Confidence, Support, and Lift </a:t>
            </a:r>
          </a:p>
          <a:p>
            <a:pPr lvl="1"/>
            <a:r>
              <a:rPr lang="en-US" dirty="0"/>
              <a:t>ICA </a:t>
            </a:r>
            <a:r>
              <a:rPr lang="en-US" altLang="zh-CN" dirty="0"/>
              <a:t>15</a:t>
            </a:r>
            <a:r>
              <a:rPr lang="en-US" dirty="0"/>
              <a:t>: Association Rule Mining Using 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64828-000F-4DF9-9AF6-9B6294C9A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E32D0725-459D-4D29-86A6-BC4C4A690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55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365125"/>
            <a:ext cx="8763000" cy="1771775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Support </a:t>
            </a:r>
          </a:p>
          <a:p>
            <a:pPr lvl="1"/>
            <a:r>
              <a:rPr lang="en-US" dirty="0"/>
              <a:t>Fraction of transactions that contain all items</a:t>
            </a:r>
            <a:endParaRPr lang="en-US" dirty="0">
              <a:sym typeface="Symbol" pitchFamily="18" charset="2"/>
            </a:endParaRPr>
          </a:p>
          <a:p>
            <a:pPr marL="0" indent="0">
              <a:buNone/>
            </a:pPr>
            <a:endParaRPr lang="en-US" sz="45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572000" y="5465513"/>
                <a:ext cx="6477000" cy="1082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𝐿𝑖𝑓𝑡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𝑋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  <m:t>∗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65513"/>
                <a:ext cx="6477000" cy="10829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725034"/>
              </p:ext>
            </p:extLst>
          </p:nvPr>
        </p:nvGraphicFramePr>
        <p:xfrm>
          <a:off x="4010026" y="3749799"/>
          <a:ext cx="75993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4" imgW="4228920" imgH="419040" progId="Equation.3">
                  <p:embed/>
                </p:oleObj>
              </mc:Choice>
              <mc:Fallback>
                <p:oleObj name="Equation" r:id="rId4" imgW="4228920" imgH="4190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6" y="3749799"/>
                        <a:ext cx="7599363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278673"/>
              </p:ext>
            </p:extLst>
          </p:nvPr>
        </p:nvGraphicFramePr>
        <p:xfrm>
          <a:off x="4752976" y="1412999"/>
          <a:ext cx="30194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6" imgW="1790640" imgH="419040" progId="Equation.3">
                  <p:embed/>
                </p:oleObj>
              </mc:Choice>
              <mc:Fallback>
                <p:oleObj name="Equation" r:id="rId6" imgW="1790640" imgH="4190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6" y="1412999"/>
                        <a:ext cx="3019425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555812"/>
            <a:ext cx="8763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500" dirty="0"/>
          </a:p>
          <a:p>
            <a:r>
              <a:rPr lang="en-US" dirty="0"/>
              <a:t>Confidence</a:t>
            </a:r>
          </a:p>
          <a:p>
            <a:pPr lvl="1"/>
            <a:r>
              <a:rPr lang="en-US" sz="2400" dirty="0"/>
              <a:t>Measures how often items in Y appear in transactions that contain X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52800" y="4450332"/>
            <a:ext cx="8763000" cy="1385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Lift</a:t>
            </a:r>
          </a:p>
          <a:p>
            <a:pPr lvl="1"/>
            <a:r>
              <a:rPr lang="en-US" sz="2400" dirty="0"/>
              <a:t>How co-occurrence differs from what is expected by chance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7E6BC-203D-4738-B4C3-36ECB6FA8B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9950A8-2DC4-4DD0-A790-DD36DF545CBA}"/>
              </a:ext>
            </a:extLst>
          </p:cNvPr>
          <p:cNvSpPr txBox="1"/>
          <p:nvPr/>
        </p:nvSpPr>
        <p:spPr>
          <a:xfrm>
            <a:off x="624883" y="3395856"/>
            <a:ext cx="2221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 Formulas</a:t>
            </a:r>
          </a:p>
        </p:txBody>
      </p:sp>
    </p:spTree>
    <p:extLst>
      <p:ext uri="{BB962C8B-B14F-4D97-AF65-F5344CB8AC3E}">
        <p14:creationId xmlns:p14="http://schemas.microsoft.com/office/powerpoint/2010/main" val="1766724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 for our 1</a:t>
            </a:r>
            <a:r>
              <a:rPr lang="en-US" altLang="zh-CN" sz="6000" b="1" dirty="0"/>
              <a:t>4</a:t>
            </a:r>
            <a:r>
              <a:rPr lang="en-US" sz="6000" b="1" baseline="30000" dirty="0"/>
              <a:t>th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&amp; </a:t>
            </a:r>
            <a:r>
              <a:rPr lang="en-US" sz="6000" b="1" dirty="0"/>
              <a:t>1</a:t>
            </a:r>
            <a:r>
              <a:rPr lang="en-US" altLang="zh-CN" sz="6000" b="1" dirty="0"/>
              <a:t>5</a:t>
            </a:r>
            <a:r>
              <a:rPr lang="en-US" sz="6000" b="1" baseline="30000" dirty="0"/>
              <a:t>th 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ICA!</a:t>
            </a:r>
          </a:p>
        </p:txBody>
      </p:sp>
      <p:pic>
        <p:nvPicPr>
          <p:cNvPr id="3076" name="Picture 4" descr="Image result for CONFIDENCE">
            <a:extLst>
              <a:ext uri="{FF2B5EF4-FFF2-40B4-BE49-F238E27FC236}">
                <a16:creationId xmlns:a16="http://schemas.microsoft.com/office/drawing/2014/main" id="{9066CA0B-70C8-4D40-81E8-A34560EF6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ONFIDENCE">
            <a:extLst>
              <a:ext uri="{FF2B5EF4-FFF2-40B4-BE49-F238E27FC236}">
                <a16:creationId xmlns:a16="http://schemas.microsoft.com/office/drawing/2014/main" id="{F1F7EDD5-7DF4-45E6-943A-7B1E98746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1" b="-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007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1: </a:t>
            </a:r>
            <a:r>
              <a:rPr lang="en-US" b="1" kern="1200" spc="-2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Amazon Recommender System</a:t>
            </a:r>
            <a:endParaRPr lang="en-US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C1EC3D2-4735-4181-BAE6-CAAF2F82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433" y="75575"/>
            <a:ext cx="5782015" cy="678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4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6594B4-B0B2-4C9F-817E-1E549F739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10" y="3669030"/>
            <a:ext cx="3429000" cy="3188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821" y="357714"/>
            <a:ext cx="9220200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Case 2: </a:t>
            </a:r>
            <a:r>
              <a:rPr lang="en-US" b="1" spc="-25" dirty="0"/>
              <a:t>The parable of the beer and diapers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A9A72D-57AB-4824-AED5-7D8675F1543E}"/>
              </a:ext>
            </a:extLst>
          </p:cNvPr>
          <p:cNvSpPr/>
          <p:nvPr/>
        </p:nvSpPr>
        <p:spPr>
          <a:xfrm>
            <a:off x="1087821" y="1329640"/>
            <a:ext cx="100163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Arimo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mo"/>
              </a:rPr>
              <a:t>A retailer’ selling transaction data was mined extensively and many correlations appeared.</a:t>
            </a:r>
          </a:p>
          <a:p>
            <a:endParaRPr lang="en-US" sz="2000" dirty="0">
              <a:solidFill>
                <a:srgbClr val="000000"/>
              </a:solidFill>
              <a:latin typeface="Arimo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mo"/>
              </a:rPr>
              <a:t>Some of these were obvious; people who buy gin are also likely to buy tonic. However, one correlation stood out like a sore thumb because it was so unexpected.</a:t>
            </a:r>
          </a:p>
          <a:p>
            <a:endParaRPr lang="en-US" sz="2000" dirty="0">
              <a:solidFill>
                <a:srgbClr val="000000"/>
              </a:solidFill>
              <a:latin typeface="Arimo"/>
            </a:endParaRPr>
          </a:p>
          <a:p>
            <a:r>
              <a:rPr lang="en-US" sz="2000" dirty="0"/>
              <a:t>On Friday afternoons, young </a:t>
            </a:r>
            <a:r>
              <a:rPr lang="en-US" sz="2000" dirty="0">
                <a:solidFill>
                  <a:srgbClr val="000000"/>
                </a:solidFill>
                <a:latin typeface="Arimo"/>
              </a:rPr>
              <a:t>American</a:t>
            </a:r>
            <a:r>
              <a:rPr lang="en-US" sz="2000" dirty="0"/>
              <a:t> males </a:t>
            </a:r>
            <a:r>
              <a:rPr lang="en-US" sz="2000" b="1" u="sng" dirty="0"/>
              <a:t>who buy diapers also have a predisposition to buy beer</a:t>
            </a:r>
            <a:r>
              <a:rPr lang="en-US" sz="2000" dirty="0"/>
              <a:t>. No one had predicted that result, so no one would ever have even asked the question in the first place.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CC7F65-3609-414B-A1F5-D9EA2FC7A7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0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13215C20-B6FA-4989-8794-FF8A3B4D6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7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Market-Basket Transactions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112972"/>
              </p:ext>
            </p:extLst>
          </p:nvPr>
        </p:nvGraphicFramePr>
        <p:xfrm>
          <a:off x="2628900" y="1482725"/>
          <a:ext cx="6934200" cy="2743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83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Bread, Milk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Bread, Diapers, Beer, Eggs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Milk, Diapers, Beer, Coke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Bread, Milk, Diapers, Beer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Bread, Milk, Diapers, Coke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7458" y="4553883"/>
            <a:ext cx="6737083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We usually start from a data set like this – with baskets of transactions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And the idea is to find </a:t>
            </a:r>
            <a:r>
              <a:rPr lang="en-US" sz="2400" b="1" dirty="0">
                <a:solidFill>
                  <a:schemeClr val="tx1"/>
                </a:solidFill>
              </a:rPr>
              <a:t>associations between products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798D4-FA6D-4CFC-98FF-259E2022D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8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Market-Basket Transactions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819400" y="1511300"/>
          <a:ext cx="6934200" cy="2743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83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Bread, Milk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Bread, Diapers, Beer, Eggs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Milk, Diapers, Beer, Coke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Bread, Milk, Diapers, Beer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/>
                        <a:t>Bread, Milk, Diapers, Coke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05000" y="5020507"/>
            <a:ext cx="358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400" dirty="0">
                <a:latin typeface="+mj-lt"/>
              </a:rPr>
              <a:t>Association Rules from these transactions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38801" y="4356872"/>
            <a:ext cx="3733801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 Black" pitchFamily="34" charset="0"/>
                <a:ea typeface="Gulim" pitchFamily="34" charset="-127"/>
              </a:defRPr>
            </a:lvl9pPr>
          </a:lstStyle>
          <a:p>
            <a:pPr algn="ctr" eaLnBrk="1" hangingPunct="1"/>
            <a:r>
              <a:rPr lang="en-US" sz="2000" dirty="0">
                <a:latin typeface="+mj-lt"/>
              </a:rPr>
              <a:t>X</a:t>
            </a:r>
            <a:r>
              <a:rPr lang="en-US" sz="2000" dirty="0">
                <a:latin typeface="+mj-lt"/>
                <a:sym typeface="Symbol" pitchFamily="18" charset="2"/>
              </a:rPr>
              <a:t>  Y </a:t>
            </a:r>
            <a:br>
              <a:rPr lang="en-US" sz="2000" dirty="0">
                <a:latin typeface="+mj-lt"/>
                <a:sym typeface="Symbol" pitchFamily="18" charset="2"/>
              </a:rPr>
            </a:br>
            <a:r>
              <a:rPr lang="en-US" sz="2000" dirty="0">
                <a:latin typeface="+mj-lt"/>
                <a:sym typeface="Symbol" pitchFamily="18" charset="2"/>
              </a:rPr>
              <a:t>(antecedent  consequent)</a:t>
            </a: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(aka LHS</a:t>
            </a:r>
            <a:r>
              <a:rPr lang="en-US" sz="2000" dirty="0">
                <a:sym typeface="Symbol" pitchFamily="18" charset="2"/>
              </a:rPr>
              <a:t> </a:t>
            </a:r>
            <a:r>
              <a:rPr lang="en-US" sz="2000" dirty="0">
                <a:latin typeface="+mj-lt"/>
                <a:sym typeface="Symbol" pitchFamily="18" charset="2"/>
              </a:rPr>
              <a:t>RHS)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0" dirty="0">
                <a:latin typeface="+mj-lt"/>
              </a:rPr>
              <a:t>{Diapers} </a:t>
            </a:r>
            <a:r>
              <a:rPr lang="en-US" sz="2000" b="0" dirty="0">
                <a:latin typeface="+mj-lt"/>
                <a:sym typeface="Symbol" pitchFamily="18" charset="2"/>
              </a:rPr>
              <a:t> {Beer},</a:t>
            </a:r>
            <a:br>
              <a:rPr lang="en-US" sz="2000" b="0" dirty="0">
                <a:latin typeface="+mj-lt"/>
                <a:sym typeface="Symbol" pitchFamily="18" charset="2"/>
              </a:rPr>
            </a:br>
            <a:r>
              <a:rPr lang="en-US" sz="2000" b="0" dirty="0">
                <a:latin typeface="+mj-lt"/>
                <a:sym typeface="Symbol" pitchFamily="18" charset="2"/>
              </a:rPr>
              <a:t>{Milk, Bread}  {Diapers} </a:t>
            </a:r>
            <a:br>
              <a:rPr lang="en-US" sz="2000" b="0" dirty="0">
                <a:latin typeface="+mj-lt"/>
                <a:sym typeface="Symbol" pitchFamily="18" charset="2"/>
              </a:rPr>
            </a:br>
            <a:r>
              <a:rPr lang="en-US" sz="2000" b="0" dirty="0">
                <a:latin typeface="+mj-lt"/>
                <a:sym typeface="Symbol" pitchFamily="18" charset="2"/>
              </a:rPr>
              <a:t>{Beer, Bread}  {Milk},</a:t>
            </a:r>
            <a:br>
              <a:rPr lang="en-US" sz="2000" b="0" dirty="0">
                <a:latin typeface="+mj-lt"/>
                <a:sym typeface="Symbol" pitchFamily="18" charset="2"/>
              </a:rPr>
            </a:br>
            <a:r>
              <a:rPr lang="en-US" sz="2000" b="0" dirty="0">
                <a:latin typeface="+mj-lt"/>
                <a:sym typeface="Symbol" pitchFamily="18" charset="2"/>
              </a:rPr>
              <a:t>{Bread}  {Milk, Diapers}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6A89C-DC9B-4D7F-B047-6099DDD5C2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5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8229600" cy="1143000"/>
          </a:xfrm>
        </p:spPr>
        <p:txBody>
          <a:bodyPr/>
          <a:lstStyle/>
          <a:p>
            <a:r>
              <a:rPr lang="en-US" b="1" dirty="0"/>
              <a:t>Core idea: The </a:t>
            </a:r>
            <a:r>
              <a:rPr lang="en-US" b="1" dirty="0" err="1"/>
              <a:t>itemset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852" y="1311275"/>
            <a:ext cx="8867775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Itemset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dirty="0"/>
              <a:t>A group of items of interest</a:t>
            </a:r>
            <a:br>
              <a:rPr lang="en-US" dirty="0"/>
            </a:br>
            <a:r>
              <a:rPr lang="en-US" dirty="0"/>
              <a:t>	{Milk, Diapers, Beer}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latin typeface="+mj-lt"/>
              </a:rPr>
              <a:t>Association rules </a:t>
            </a:r>
            <a:r>
              <a:rPr lang="en-US" dirty="0">
                <a:latin typeface="+mj-lt"/>
              </a:rPr>
              <a:t>express relationships between </a:t>
            </a:r>
            <a:r>
              <a:rPr lang="en-US" dirty="0" err="1">
                <a:latin typeface="+mj-lt"/>
              </a:rPr>
              <a:t>itemsets</a:t>
            </a:r>
            <a:endParaRPr lang="en-US" dirty="0">
              <a:latin typeface="+mj-lt"/>
            </a:endParaRP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	X </a:t>
            </a:r>
            <a:r>
              <a:rPr lang="en-US" dirty="0">
                <a:latin typeface="+mj-lt"/>
                <a:sym typeface="Symbol" pitchFamily="18" charset="2"/>
              </a:rPr>
              <a:t> Y</a:t>
            </a:r>
            <a:br>
              <a:rPr lang="en-US" dirty="0">
                <a:latin typeface="+mj-lt"/>
                <a:sym typeface="Symbol" pitchFamily="18" charset="2"/>
              </a:rPr>
            </a:br>
            <a:r>
              <a:rPr lang="en-US" dirty="0">
                <a:latin typeface="+mj-lt"/>
              </a:rPr>
              <a:t>	{</a:t>
            </a:r>
            <a:r>
              <a:rPr lang="en-US" dirty="0">
                <a:solidFill>
                  <a:srgbClr val="FF0000"/>
                </a:solidFill>
              </a:rPr>
              <a:t>Milk, Diapers</a:t>
            </a:r>
            <a:r>
              <a:rPr lang="en-US" dirty="0">
                <a:latin typeface="+mj-lt"/>
              </a:rPr>
              <a:t>} </a:t>
            </a:r>
            <a:r>
              <a:rPr lang="en-US" dirty="0">
                <a:latin typeface="+mj-lt"/>
                <a:sym typeface="Symbol" pitchFamily="18" charset="2"/>
              </a:rPr>
              <a:t> {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Beer</a:t>
            </a:r>
            <a:r>
              <a:rPr lang="en-US" dirty="0">
                <a:latin typeface="+mj-lt"/>
                <a:sym typeface="Symbol" pitchFamily="18" charset="2"/>
              </a:rPr>
              <a:t>}</a:t>
            </a:r>
            <a:br>
              <a:rPr lang="en-US" dirty="0">
                <a:latin typeface="+mj-lt"/>
                <a:sym typeface="Symbol" pitchFamily="18" charset="2"/>
              </a:rPr>
            </a:br>
            <a:br>
              <a:rPr lang="en-US" dirty="0">
                <a:latin typeface="+mj-lt"/>
                <a:sym typeface="Symbol" pitchFamily="18" charset="2"/>
              </a:rPr>
            </a:br>
            <a:r>
              <a:rPr lang="en-US" dirty="0">
                <a:solidFill>
                  <a:schemeClr val="accent2"/>
                </a:solidFill>
                <a:latin typeface="+mj-lt"/>
                <a:sym typeface="Symbol" pitchFamily="18" charset="2"/>
              </a:rPr>
              <a:t>“when you have milk and diapers, you are also likely to have beer”</a:t>
            </a:r>
          </a:p>
          <a:p>
            <a:pPr lvl="1"/>
            <a:endParaRPr lang="en-US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522938"/>
              </p:ext>
            </p:extLst>
          </p:nvPr>
        </p:nvGraphicFramePr>
        <p:xfrm>
          <a:off x="8141970" y="1438275"/>
          <a:ext cx="2944178" cy="1676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48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/>
                        <a:t>Bread, </a:t>
                      </a:r>
                      <a:r>
                        <a:rPr lang="en-US" sz="1200" kern="1200" dirty="0"/>
                        <a:t>Milk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/>
                        <a:t>Bread, Diapers, Beer, Eggs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/>
                        <a:t>Milk, Diapers, Beer</a:t>
                      </a:r>
                      <a:r>
                        <a:rPr lang="en-US" sz="1200" kern="1200"/>
                        <a:t>, Coke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/>
                        <a:t>Bread, </a:t>
                      </a:r>
                      <a:r>
                        <a:rPr lang="en-US" sz="1200" kern="1200" dirty="0"/>
                        <a:t>Milk, Diapers, Beer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/>
                        <a:t>Bread, Milk, Diapers, Coke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C216AC1-20E1-4080-86F0-A0B0FF8B13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EC1B800B-3101-4FD9-ACF6-4A6482D0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0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9943148" cy="1143000"/>
          </a:xfrm>
        </p:spPr>
        <p:txBody>
          <a:bodyPr>
            <a:normAutofit/>
          </a:bodyPr>
          <a:lstStyle/>
          <a:p>
            <a:r>
              <a:rPr lang="en-US" b="1" dirty="0"/>
              <a:t>How To Measure The Association (X =&gt; Y)?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08125"/>
            <a:ext cx="10572750" cy="51816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sym typeface="Symbol" pitchFamily="18" charset="2"/>
              </a:rPr>
              <a:t>Support Count &amp; </a:t>
            </a:r>
            <a:r>
              <a:rPr lang="en-US" b="1" dirty="0">
                <a:solidFill>
                  <a:srgbClr val="850212"/>
                </a:solidFill>
                <a:latin typeface="Arial" charset="0"/>
                <a:sym typeface="Symbol" pitchFamily="18" charset="2"/>
              </a:rPr>
              <a:t>Support</a:t>
            </a:r>
          </a:p>
          <a:p>
            <a:pPr lvl="1"/>
            <a:r>
              <a:rPr lang="en-US" u="sng" dirty="0"/>
              <a:t>Support</a:t>
            </a:r>
            <a:r>
              <a:rPr lang="en-US" dirty="0"/>
              <a:t> is an indication of how frequently the itemset appears in the dataset.</a:t>
            </a:r>
            <a:endParaRPr lang="en-US" b="1" dirty="0">
              <a:solidFill>
                <a:srgbClr val="850212"/>
              </a:solidFill>
              <a:latin typeface="Arial" charset="0"/>
              <a:sym typeface="Symbol" pitchFamily="18" charset="2"/>
            </a:endParaRPr>
          </a:p>
          <a:p>
            <a:r>
              <a:rPr lang="en-US" b="1" dirty="0">
                <a:solidFill>
                  <a:srgbClr val="850212"/>
                </a:solidFill>
                <a:latin typeface="Arial" charset="0"/>
                <a:sym typeface="Symbol" pitchFamily="18" charset="2"/>
              </a:rPr>
              <a:t>Confidence</a:t>
            </a:r>
          </a:p>
          <a:p>
            <a:pPr lvl="1"/>
            <a:r>
              <a:rPr lang="en-US" u="sng" dirty="0"/>
              <a:t>Confidence</a:t>
            </a:r>
            <a:r>
              <a:rPr lang="en-US" dirty="0"/>
              <a:t> is an indication of how often the rule has been found to be true.</a:t>
            </a:r>
            <a:endParaRPr lang="en-US" b="1" dirty="0">
              <a:solidFill>
                <a:srgbClr val="850212"/>
              </a:solidFill>
              <a:latin typeface="Arial" charset="0"/>
              <a:sym typeface="Symbol" pitchFamily="18" charset="2"/>
            </a:endParaRPr>
          </a:p>
          <a:p>
            <a:r>
              <a:rPr lang="en-US" b="1" dirty="0">
                <a:solidFill>
                  <a:srgbClr val="850212"/>
                </a:solidFill>
                <a:latin typeface="Arial" charset="0"/>
                <a:sym typeface="Symbol" pitchFamily="18" charset="2"/>
              </a:rPr>
              <a:t>Lift</a:t>
            </a:r>
          </a:p>
          <a:p>
            <a:pPr lvl="1"/>
            <a:r>
              <a:rPr lang="en-US" dirty="0"/>
              <a:t>The ratio of the observed support to that expected if X and Y were independent.</a:t>
            </a:r>
            <a:endParaRPr lang="en-US" b="1" dirty="0">
              <a:solidFill>
                <a:srgbClr val="850212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16AC1-20E1-4080-86F0-A0B0FF8B13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EC1B800B-3101-4FD9-ACF6-4A6482D0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9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198" y="36512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Support Count  (</a:t>
            </a:r>
            <a:r>
              <a:rPr lang="en-US" b="1" dirty="0">
                <a:latin typeface="Arial" charset="0"/>
                <a:sym typeface="Symbol" pitchFamily="18" charset="2"/>
              </a:rPr>
              <a:t>)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198" y="1295400"/>
            <a:ext cx="6412027" cy="5562600"/>
          </a:xfrm>
        </p:spPr>
        <p:txBody>
          <a:bodyPr>
            <a:normAutofit/>
          </a:bodyPr>
          <a:lstStyle/>
          <a:p>
            <a:r>
              <a:rPr lang="en-US" b="1" dirty="0"/>
              <a:t>Support count </a:t>
            </a:r>
            <a:r>
              <a:rPr lang="en-US" dirty="0"/>
              <a:t>(</a:t>
            </a:r>
            <a:r>
              <a:rPr lang="en-US" b="1" dirty="0">
                <a:latin typeface="Arial" charset="0"/>
                <a:sym typeface="Symbol" pitchFamily="18" charset="2"/>
              </a:rPr>
              <a:t></a:t>
            </a:r>
            <a:r>
              <a:rPr lang="en-US" dirty="0">
                <a:latin typeface="Arial" charset="0"/>
                <a:sym typeface="Symbol" pitchFamily="18" charset="2"/>
              </a:rPr>
              <a:t>)</a:t>
            </a:r>
          </a:p>
          <a:p>
            <a:pPr lvl="1"/>
            <a:r>
              <a:rPr lang="en-US" dirty="0">
                <a:latin typeface="Arial" charset="0"/>
                <a:sym typeface="Symbol" pitchFamily="18" charset="2"/>
              </a:rPr>
              <a:t>In how many baskets does the </a:t>
            </a:r>
            <a:r>
              <a:rPr lang="en-US" dirty="0" err="1">
                <a:latin typeface="Arial" charset="0"/>
                <a:sym typeface="Symbol" pitchFamily="18" charset="2"/>
              </a:rPr>
              <a:t>itemset</a:t>
            </a:r>
            <a:r>
              <a:rPr lang="en-US" dirty="0">
                <a:latin typeface="Arial" charset="0"/>
                <a:sym typeface="Symbol" pitchFamily="18" charset="2"/>
              </a:rPr>
              <a:t> appear?</a:t>
            </a:r>
          </a:p>
          <a:p>
            <a:pPr lvl="1"/>
            <a:r>
              <a:rPr lang="en-US" b="1" dirty="0">
                <a:latin typeface="Arial" charset="0"/>
                <a:sym typeface="Symbol" pitchFamily="18" charset="2"/>
              </a:rPr>
              <a:t></a:t>
            </a:r>
            <a:r>
              <a:rPr lang="en-US" dirty="0"/>
              <a:t>{</a:t>
            </a:r>
            <a:r>
              <a:rPr lang="en-US" dirty="0">
                <a:solidFill>
                  <a:srgbClr val="FF0000"/>
                </a:solidFill>
              </a:rPr>
              <a:t>Milk, Diapers, </a:t>
            </a:r>
            <a:r>
              <a:rPr lang="en-US" dirty="0">
                <a:solidFill>
                  <a:srgbClr val="00B050"/>
                </a:solidFill>
              </a:rPr>
              <a:t>Beer</a:t>
            </a:r>
            <a:r>
              <a:rPr lang="en-US" dirty="0"/>
              <a:t>} = 2 </a:t>
            </a:r>
          </a:p>
          <a:p>
            <a:pPr marL="457200" lvl="1" indent="0">
              <a:buNone/>
            </a:pP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     (i.e., in baskets 3 and 4)</a:t>
            </a:r>
          </a:p>
          <a:p>
            <a:pPr lvl="1"/>
            <a:endParaRPr lang="en-US" dirty="0"/>
          </a:p>
          <a:p>
            <a:r>
              <a:rPr lang="en-US" dirty="0"/>
              <a:t>You can calculate support count for both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Y</a:t>
            </a:r>
            <a:r>
              <a:rPr lang="en-US" dirty="0"/>
              <a:t> separately</a:t>
            </a:r>
          </a:p>
          <a:p>
            <a:pPr lvl="1"/>
            <a:r>
              <a:rPr lang="en-US" b="1" dirty="0">
                <a:latin typeface="Arial" charset="0"/>
                <a:sym typeface="Symbol" pitchFamily="18" charset="2"/>
              </a:rPr>
              <a:t></a:t>
            </a:r>
            <a:r>
              <a:rPr lang="en-US" dirty="0"/>
              <a:t>{</a:t>
            </a:r>
            <a:r>
              <a:rPr lang="en-US" dirty="0">
                <a:solidFill>
                  <a:srgbClr val="FF0000"/>
                </a:solidFill>
              </a:rPr>
              <a:t>Milk, Diapers</a:t>
            </a:r>
            <a:r>
              <a:rPr lang="en-US" dirty="0"/>
              <a:t>} = ?</a:t>
            </a:r>
          </a:p>
          <a:p>
            <a:pPr lvl="1"/>
            <a:r>
              <a:rPr lang="en-US" b="1" dirty="0">
                <a:latin typeface="Arial" charset="0"/>
                <a:sym typeface="Symbol" pitchFamily="18" charset="2"/>
              </a:rPr>
              <a:t></a:t>
            </a:r>
            <a:r>
              <a:rPr lang="en-US" dirty="0"/>
              <a:t>{</a:t>
            </a:r>
            <a:r>
              <a:rPr lang="en-US" dirty="0">
                <a:solidFill>
                  <a:srgbClr val="00B050"/>
                </a:solidFill>
              </a:rPr>
              <a:t>Beer</a:t>
            </a:r>
            <a:r>
              <a:rPr lang="en-US" dirty="0"/>
              <a:t>} = 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756832"/>
              </p:ext>
            </p:extLst>
          </p:nvPr>
        </p:nvGraphicFramePr>
        <p:xfrm>
          <a:off x="7926137" y="1508125"/>
          <a:ext cx="3553778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3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Basket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Milk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r>
                        <a:rPr lang="en-US" sz="1600" kern="1200" dirty="0"/>
                        <a:t>, Eggs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r>
                        <a:rPr lang="en-US" sz="1600" kern="1200" dirty="0"/>
                        <a:t>, Coke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Diapers, 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</a:rPr>
                        <a:t>Beer</a:t>
                      </a:r>
                      <a:endParaRPr lang="en-US" sz="1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/>
                        <a:t>Bread,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</a:rPr>
                        <a:t>Milk, Diapers</a:t>
                      </a:r>
                      <a:r>
                        <a:rPr lang="en-US" sz="1600" kern="1200" dirty="0"/>
                        <a:t>, Coke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 rot="5400000">
            <a:off x="2852067" y="2136074"/>
            <a:ext cx="118660" cy="157065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4144503" y="2652708"/>
            <a:ext cx="118661" cy="55643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55745" y="2990257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1387" y="2990257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Y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40787709"/>
              </p:ext>
            </p:extLst>
          </p:nvPr>
        </p:nvGraphicFramePr>
        <p:xfrm>
          <a:off x="8241907" y="3733800"/>
          <a:ext cx="2922238" cy="277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3518E29-DF8B-4CD1-8FA2-47975369AB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1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A5DE508C-B590-450A-9485-9ADEE4BED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9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1381</Words>
  <Application>Microsoft Office PowerPoint</Application>
  <PresentationFormat>Widescreen</PresentationFormat>
  <Paragraphs>303</Paragraphs>
  <Slides>22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Arimo</vt:lpstr>
      <vt:lpstr>Arial</vt:lpstr>
      <vt:lpstr>Arial Black</vt:lpstr>
      <vt:lpstr>Calibri</vt:lpstr>
      <vt:lpstr>Calibri Light</vt:lpstr>
      <vt:lpstr>Cambria Math</vt:lpstr>
      <vt:lpstr>Century Schoolbook</vt:lpstr>
      <vt:lpstr>Symbol</vt:lpstr>
      <vt:lpstr>Wingdings</vt:lpstr>
      <vt:lpstr>Office Theme</vt:lpstr>
      <vt:lpstr>Equation</vt:lpstr>
      <vt:lpstr>MIS2502: Data Analytics Association Rule Learning</vt:lpstr>
      <vt:lpstr>Association Rule Mining</vt:lpstr>
      <vt:lpstr>Case 1: Amazon Recommender System</vt:lpstr>
      <vt:lpstr>Case 2: The parable of the beer and diapers</vt:lpstr>
      <vt:lpstr>Market-Basket Transactions</vt:lpstr>
      <vt:lpstr>Market-Basket Transactions</vt:lpstr>
      <vt:lpstr>Core idea: The itemset</vt:lpstr>
      <vt:lpstr>How To Measure The Association (X =&gt; Y)?</vt:lpstr>
      <vt:lpstr>Support Count  () </vt:lpstr>
      <vt:lpstr>Support  (s)</vt:lpstr>
      <vt:lpstr>Confidence (c)</vt:lpstr>
      <vt:lpstr>Calculating and Interpreting Confidence</vt:lpstr>
      <vt:lpstr>But don’t blindly follow the numbers</vt:lpstr>
      <vt:lpstr>Lift</vt:lpstr>
      <vt:lpstr>What does the Lift mean?</vt:lpstr>
      <vt:lpstr>Lift Example</vt:lpstr>
      <vt:lpstr>Another example</vt:lpstr>
      <vt:lpstr>Selecting the rules</vt:lpstr>
      <vt:lpstr>Once you are confident in a rule, take action</vt:lpstr>
      <vt:lpstr>Summary</vt:lpstr>
      <vt:lpstr>PowerPoint Presentation</vt:lpstr>
      <vt:lpstr>Time for our 14th &amp; 15th ICA!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MIS2502: Data Analytics Association Rule Learning</dc:title>
  <dc:creator>Zhe Deng</dc:creator>
  <cp:lastModifiedBy>Zhe Deng</cp:lastModifiedBy>
  <cp:revision>7</cp:revision>
  <dcterms:created xsi:type="dcterms:W3CDTF">2019-04-03T20:02:04Z</dcterms:created>
  <dcterms:modified xsi:type="dcterms:W3CDTF">2019-04-03T21:01:18Z</dcterms:modified>
</cp:coreProperties>
</file>