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97" r:id="rId2"/>
    <p:sldId id="400" r:id="rId3"/>
    <p:sldId id="261" r:id="rId4"/>
    <p:sldId id="401" r:id="rId5"/>
    <p:sldId id="298" r:id="rId6"/>
    <p:sldId id="262" r:id="rId7"/>
    <p:sldId id="263" r:id="rId8"/>
    <p:sldId id="264" r:id="rId9"/>
    <p:sldId id="265" r:id="rId10"/>
    <p:sldId id="266" r:id="rId11"/>
    <p:sldId id="267" r:id="rId12"/>
    <p:sldId id="299" r:id="rId13"/>
    <p:sldId id="402" r:id="rId14"/>
    <p:sldId id="269" r:id="rId15"/>
    <p:sldId id="301" r:id="rId16"/>
    <p:sldId id="302" r:id="rId17"/>
    <p:sldId id="303" r:id="rId18"/>
    <p:sldId id="304" r:id="rId19"/>
    <p:sldId id="305" r:id="rId20"/>
    <p:sldId id="306" r:id="rId21"/>
    <p:sldId id="403" r:id="rId22"/>
    <p:sldId id="404" r:id="rId23"/>
    <p:sldId id="405" r:id="rId24"/>
    <p:sldId id="406" r:id="rId25"/>
    <p:sldId id="407" r:id="rId26"/>
    <p:sldId id="408" r:id="rId27"/>
    <p:sldId id="279" r:id="rId28"/>
    <p:sldId id="307" r:id="rId29"/>
    <p:sldId id="409" r:id="rId30"/>
    <p:sldId id="281" r:id="rId31"/>
    <p:sldId id="410" r:id="rId32"/>
    <p:sldId id="284" r:id="rId33"/>
    <p:sldId id="308" r:id="rId34"/>
    <p:sldId id="309" r:id="rId35"/>
    <p:sldId id="296" r:id="rId36"/>
    <p:sldId id="3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  <p:cmAuthor id="2" name="Zhe Deng" initials="ZD [2]" lastIdx="1" clrIdx="1">
    <p:extLst>
      <p:ext uri="{19B8F6BF-5375-455C-9EA6-DF929625EA0E}">
        <p15:presenceInfo xmlns:p15="http://schemas.microsoft.com/office/powerpoint/2012/main" userId="9a7cf4d399b37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1200" dirty="0"/>
            <a:t>(</a:t>
          </a:r>
          <a:r>
            <a:rPr lang="en-US" sz="1200" dirty="0" err="1"/>
            <a:t>Tufte</a:t>
          </a:r>
          <a:r>
            <a:rPr lang="en-US" sz="1200" dirty="0"/>
            <a:t> 2009)</a:t>
          </a:r>
          <a:endParaRPr lang="en-US" sz="2000" dirty="0"/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/>
      <dgm:spPr/>
      <dgm:t>
        <a:bodyPr/>
        <a:lstStyle/>
        <a:p>
          <a:pPr rtl="0"/>
          <a:r>
            <a:rPr lang="en-US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/>
        </a:p>
      </dgm:t>
    </dgm:pt>
    <dgm:pt modelId="{D3B7DA82-0685-42E1-8640-8E38FB75FC2D}">
      <dgm:prSet/>
      <dgm:spPr/>
      <dgm:t>
        <a:bodyPr/>
        <a:lstStyle/>
        <a:p>
          <a:pPr rtl="0"/>
          <a:r>
            <a:rPr lang="en-US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/>
        </a:p>
      </dgm:t>
    </dgm:pt>
    <dgm:pt modelId="{3D87B478-25B9-4331-8FD6-4862DCEE691C}">
      <dgm:prSet/>
      <dgm:spPr/>
      <dgm:t>
        <a:bodyPr/>
        <a:lstStyle/>
        <a:p>
          <a:pPr rtl="0"/>
          <a:r>
            <a:rPr lang="en-US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5464313" y="-2823086"/>
          <a:ext cx="86442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chart should tell a story</a:t>
          </a:r>
        </a:p>
      </dsp:txBody>
      <dsp:txXfrm rot="-5400000">
        <a:off x="2531536" y="151889"/>
        <a:ext cx="6687786" cy="780033"/>
      </dsp:txXfrm>
    </dsp:sp>
    <dsp:sp modelId="{E987B353-6E80-4B7F-988E-7EE96BABA8AB}">
      <dsp:nvSpPr>
        <dsp:cNvPr id="0" name=""/>
        <dsp:cNvSpPr/>
      </dsp:nvSpPr>
      <dsp:spPr>
        <a:xfrm>
          <a:off x="1254079" y="1637"/>
          <a:ext cx="1277456" cy="10805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1</a:t>
          </a:r>
        </a:p>
      </dsp:txBody>
      <dsp:txXfrm>
        <a:off x="1306826" y="54384"/>
        <a:ext cx="1171962" cy="975043"/>
      </dsp:txXfrm>
    </dsp:sp>
    <dsp:sp modelId="{B4945C85-2F87-46CB-A9A1-5554B8F4C3CE}">
      <dsp:nvSpPr>
        <dsp:cNvPr id="0" name=""/>
        <dsp:cNvSpPr/>
      </dsp:nvSpPr>
      <dsp:spPr>
        <a:xfrm rot="5400000">
          <a:off x="5464313" y="-1688522"/>
          <a:ext cx="8644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chart should have graphical integrity</a:t>
          </a:r>
        </a:p>
      </dsp:txBody>
      <dsp:txXfrm rot="-5400000">
        <a:off x="2531536" y="1286453"/>
        <a:ext cx="6687786" cy="780033"/>
      </dsp:txXfrm>
    </dsp:sp>
    <dsp:sp modelId="{2A62B8DF-F404-4D8F-8D51-A0B4C02349A0}">
      <dsp:nvSpPr>
        <dsp:cNvPr id="0" name=""/>
        <dsp:cNvSpPr/>
      </dsp:nvSpPr>
      <dsp:spPr>
        <a:xfrm>
          <a:off x="1254079" y="1136201"/>
          <a:ext cx="1277456" cy="108053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2</a:t>
          </a:r>
        </a:p>
      </dsp:txBody>
      <dsp:txXfrm>
        <a:off x="1306826" y="1188948"/>
        <a:ext cx="1171962" cy="975043"/>
      </dsp:txXfrm>
    </dsp:sp>
    <dsp:sp modelId="{CB10109D-5DA3-492B-8A69-F97638E4C8D8}">
      <dsp:nvSpPr>
        <dsp:cNvPr id="0" name=""/>
        <dsp:cNvSpPr/>
      </dsp:nvSpPr>
      <dsp:spPr>
        <a:xfrm rot="5400000">
          <a:off x="5464313" y="-553957"/>
          <a:ext cx="8644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The </a:t>
          </a:r>
          <a:r>
            <a:rPr lang="en-US" sz="2500" kern="1200" dirty="0"/>
            <a:t>chart should minimize graphical complexity</a:t>
          </a:r>
        </a:p>
      </dsp:txBody>
      <dsp:txXfrm rot="-5400000">
        <a:off x="2531536" y="2421018"/>
        <a:ext cx="6687786" cy="780033"/>
      </dsp:txXfrm>
    </dsp:sp>
    <dsp:sp modelId="{EF43A9CC-7C4E-4177-97D2-67A70A95A810}">
      <dsp:nvSpPr>
        <dsp:cNvPr id="0" name=""/>
        <dsp:cNvSpPr/>
      </dsp:nvSpPr>
      <dsp:spPr>
        <a:xfrm>
          <a:off x="1254079" y="2270765"/>
          <a:ext cx="1277456" cy="10805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3</a:t>
          </a:r>
        </a:p>
      </dsp:txBody>
      <dsp:txXfrm>
        <a:off x="1306826" y="2323512"/>
        <a:ext cx="1171962" cy="975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208250"/>
          <a:ext cx="10515599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Graphics should be clear on their own</a:t>
          </a:r>
        </a:p>
      </dsp:txBody>
      <dsp:txXfrm>
        <a:off x="42151" y="250401"/>
        <a:ext cx="10431297" cy="779158"/>
      </dsp:txXfrm>
    </dsp:sp>
    <dsp:sp modelId="{2578F2BA-85B0-48C3-B503-891E840F3FA0}">
      <dsp:nvSpPr>
        <dsp:cNvPr id="0" name=""/>
        <dsp:cNvSpPr/>
      </dsp:nvSpPr>
      <dsp:spPr>
        <a:xfrm>
          <a:off x="0" y="1175390"/>
          <a:ext cx="10515599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depictions should enable meaningful comparison</a:t>
          </a:r>
        </a:p>
      </dsp:txBody>
      <dsp:txXfrm>
        <a:off x="42151" y="1217541"/>
        <a:ext cx="10431297" cy="779158"/>
      </dsp:txXfrm>
    </dsp:sp>
    <dsp:sp modelId="{C7E83C10-AA09-4127-97CB-FA14620BBC66}">
      <dsp:nvSpPr>
        <dsp:cNvPr id="0" name=""/>
        <dsp:cNvSpPr/>
      </dsp:nvSpPr>
      <dsp:spPr>
        <a:xfrm>
          <a:off x="0" y="2142530"/>
          <a:ext cx="10515599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chart should yield insight beyond the text</a:t>
          </a:r>
        </a:p>
      </dsp:txBody>
      <dsp:txXfrm>
        <a:off x="42151" y="2184681"/>
        <a:ext cx="10431297" cy="779158"/>
      </dsp:txXfrm>
    </dsp:sp>
    <dsp:sp modelId="{0D2F0E01-4B54-4B97-B1DF-5D3221E56039}">
      <dsp:nvSpPr>
        <dsp:cNvPr id="0" name=""/>
        <dsp:cNvSpPr/>
      </dsp:nvSpPr>
      <dsp:spPr>
        <a:xfrm>
          <a:off x="0" y="3109670"/>
          <a:ext cx="10515599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1200" kern="1200" dirty="0"/>
            <a:t>(</a:t>
          </a:r>
          <a:r>
            <a:rPr lang="en-US" sz="1200" kern="1200" dirty="0" err="1"/>
            <a:t>Tufte</a:t>
          </a:r>
          <a:r>
            <a:rPr lang="en-US" sz="1200" kern="1200" dirty="0"/>
            <a:t> 2009)</a:t>
          </a:r>
          <a:endParaRPr lang="en-US" sz="2000" kern="1200" dirty="0"/>
        </a:p>
      </dsp:txBody>
      <dsp:txXfrm>
        <a:off x="42151" y="3151821"/>
        <a:ext cx="10431297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20550"/>
          <a:ext cx="7924800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Unnecessary visual clutter that doesn’t provide additional insight</a:t>
          </a:r>
        </a:p>
      </dsp:txBody>
      <dsp:txXfrm>
        <a:off x="67966" y="88516"/>
        <a:ext cx="7788868" cy="1256367"/>
      </dsp:txXfrm>
    </dsp:sp>
    <dsp:sp modelId="{2FE7BE74-B1E3-45FA-9023-13028E246615}">
      <dsp:nvSpPr>
        <dsp:cNvPr id="0" name=""/>
        <dsp:cNvSpPr/>
      </dsp:nvSpPr>
      <dsp:spPr>
        <a:xfrm>
          <a:off x="0" y="1513650"/>
          <a:ext cx="7924800" cy="139229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Distraction from the story the chart is supposed to convey</a:t>
          </a:r>
        </a:p>
      </dsp:txBody>
      <dsp:txXfrm>
        <a:off x="67966" y="1581616"/>
        <a:ext cx="7788868" cy="1256367"/>
      </dsp:txXfrm>
    </dsp:sp>
    <dsp:sp modelId="{3DC46BC2-8D25-48A9-B5C0-A59D02ACE79C}">
      <dsp:nvSpPr>
        <dsp:cNvPr id="0" name=""/>
        <dsp:cNvSpPr/>
      </dsp:nvSpPr>
      <dsp:spPr>
        <a:xfrm>
          <a:off x="0" y="3006750"/>
          <a:ext cx="7924800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When the data-ink ratio is low, chartjunk is likely to be high</a:t>
          </a:r>
        </a:p>
      </dsp:txBody>
      <dsp:txXfrm>
        <a:off x="67966" y="3074716"/>
        <a:ext cx="7788868" cy="125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the game “</a:t>
            </a:r>
            <a:r>
              <a:rPr lang="en-US" baseline="0" dirty="0" err="1"/>
              <a:t>Pikmin</a:t>
            </a:r>
            <a:r>
              <a:rPr lang="en-US" baseline="0" dirty="0"/>
              <a:t>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legend</a:t>
            </a:r>
            <a:r>
              <a:rPr lang="en-US" baseline="0" dirty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Principles of Data Visualization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1" y="1600201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05892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2374B-BF4A-44DA-A92D-41C7FFFEC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6280033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58" y="846138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92527" y="4775611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A41BA-DB79-4F2F-8FFD-A9226EC43B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9D0BF57-A3FB-47A6-B8C8-0A361FFB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4206536" y="5543221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D3FA6-679A-4966-B18B-1DE94B42E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083F20E-20E5-45DE-BEBB-78AF83EA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9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 2: The chart should have graphical integrity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8800"/>
                <a:ext cx="95250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Basically, it shouldn’t “lie” (mislead the reader)</a:t>
                </a:r>
              </a:p>
              <a:p>
                <a:endParaRPr lang="en-US" dirty="0"/>
              </a:p>
              <a:p>
                <a:r>
                  <a:rPr lang="en-US" dirty="0" err="1"/>
                  <a:t>Tufte’s</a:t>
                </a:r>
                <a:r>
                  <a:rPr lang="en-US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𝐿𝑖𝑒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𝐹𝑎𝑐𝑡𝑜𝑟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𝑠𝑖𝑧𝑒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𝑜𝑓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𝑠h𝑜𝑤𝑛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𝑖𝑛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𝑠𝑖𝑧𝑒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𝑜𝑓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𝑖𝑛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8800"/>
                <a:ext cx="9525000" cy="4572000"/>
              </a:xfrm>
              <a:blipFill>
                <a:blip r:embed="rId2"/>
                <a:stretch>
                  <a:fillRect l="-1152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2514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14600" y="56007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56007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DAD7E-26AB-4FF2-B8CC-67968C169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68" y="2362201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1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𝐿𝐹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4038600"/>
                <a:ext cx="3095143" cy="664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60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𝐿𝐹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4280% (</m:t>
                          </m:r>
                          <m:r>
                            <a:rPr lang="en-US" i="1">
                              <a:latin typeface="Cambria Math"/>
                            </a:rPr>
                            <m:t>𝑐h𝑎𝑛𝑔𝑒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454% (</m:t>
                          </m:r>
                          <m:r>
                            <a:rPr lang="en-US" i="1">
                              <a:latin typeface="Cambria Math"/>
                            </a:rPr>
                            <m:t>𝑐h𝑎𝑛𝑔𝑒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𝑝𝑟𝑖𝑐𝑒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58" y="6123608"/>
                <a:ext cx="4226542" cy="669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7086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3367047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6211670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1846E5-5240-4786-8F75-A8825938CB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might this be misleading?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8630" y="6581002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14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6476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2011680" y="2492616"/>
            <a:ext cx="7970520" cy="4004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FA3F6-4687-4E69-B897-34CC1EE57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43401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373909" cy="32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373909" cy="32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31" y="2590800"/>
            <a:ext cx="3852169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8630" y="6581002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406761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550224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295400"/>
            <a:ext cx="7315200" cy="4436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B7989-73DF-491B-AC74-64F4F23C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550224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066801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1313" y="5562601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23359-B192-4B18-978B-9CE868EB9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bar chart instead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600200"/>
            <a:ext cx="6324600" cy="4329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843C53-A04D-4F31-892B-6CAD17569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420" y="1825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makes a good chart?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6396336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/>
              <a:t>Wikipedia: Patriotic War of 1812</a:t>
            </a:r>
            <a:br>
              <a:rPr lang="en-US" sz="1200" i="1" dirty="0"/>
            </a:br>
            <a:r>
              <a:rPr lang="en-US" sz="1200" i="1" dirty="0"/>
              <a:t>http://en.wikipedia.org/wiki/File:Patriotic_War_of_1812_ENG_map1.svg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20" y="1066801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70AFF-8C5E-4946-A112-DB8750D2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691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Present data in context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0634" y="19050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graphic from Fox News, Feb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40634" y="4409479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 Reality…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133601" y="6550224"/>
            <a:ext cx="8560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4" name="Picture 2" descr="gasp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23" y="1042749"/>
            <a:ext cx="3970997" cy="23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1" y="3535992"/>
            <a:ext cx="3581400" cy="31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C1462-0E51-40D4-905F-5B9ED847F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38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213360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5C6BC-8996-4ACC-8F69-487EF34EDB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table is better than a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96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52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6FBC5-ACCE-4766-9DA7-7D4C75922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Ultimate Table: The Box Score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/>
              <a:t>Large amount of information in a very small space</a:t>
            </a:r>
          </a:p>
          <a:p>
            <a:endParaRPr lang="en-US" dirty="0"/>
          </a:p>
          <a:p>
            <a:r>
              <a:rPr lang="en-US" dirty="0"/>
              <a:t>So why does this work?</a:t>
            </a:r>
          </a:p>
          <a:p>
            <a:pPr lvl="1"/>
            <a:r>
              <a:rPr lang="en-US" dirty="0"/>
              <a:t>Depends on the reader’s knowledge of the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6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5BD69-639E-4E61-8A18-F7F3755FD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24000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The amount of “ink” devoted to data in a chart</a:t>
                </a:r>
              </a:p>
              <a:p>
                <a:r>
                  <a:rPr lang="en-US" dirty="0" err="1"/>
                  <a:t>Tufte’s</a:t>
                </a:r>
                <a:r>
                  <a:rPr lang="en-US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𝐷𝑎𝑡𝑎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𝑖𝑛𝑘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𝑑𝑎𝑡𝑎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𝑡𝑜𝑡𝑎𝑙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𝑖𝑛𝑘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𝑢𝑠𝑒𝑑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𝑖𝑛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524000"/>
                <a:ext cx="8229600" cy="4876800"/>
              </a:xfrm>
              <a:blipFill>
                <a:blip r:embed="rId2"/>
                <a:stretch>
                  <a:fillRect l="-133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438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88357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1E6E1-1513-4C16-B515-AD06853FC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3578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0" y="1676401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69" y="4268451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4343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4343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788" y="1676401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5105" y="6019801"/>
            <a:ext cx="211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1B6E7-09E0-4270-B841-8A89503A3E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06" y="137160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06" y="4163292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781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Sometimes it’s really a matter of preference.</a:t>
            </a:r>
          </a:p>
          <a:p>
            <a:pPr algn="ctr"/>
            <a:br>
              <a:rPr lang="en-US" sz="2800" dirty="0"/>
            </a:br>
            <a:r>
              <a:rPr lang="en-US" sz="2800" dirty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Why isn’t a table better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EA205-A7FC-4AEC-BCB7-DB4C4C006F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0" y="1600201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28E81-C1CA-47EB-B48E-C679C3662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Avoid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362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6550224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ABC53-11A6-44E4-A539-24F05157FA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3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9A0418C-1592-4E67-919E-8CDB135A2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64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8972" y="6248401"/>
            <a:ext cx="367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/>
              <a:t>Minard’s</a:t>
            </a:r>
            <a:r>
              <a:rPr lang="en-US" sz="1200" i="1" dirty="0"/>
              <a:t> map of Napoleon’s campaign into Russia, 1869</a:t>
            </a:r>
            <a:br>
              <a:rPr lang="en-US" sz="1200" i="1" dirty="0"/>
            </a:br>
            <a:r>
              <a:rPr lang="en-US" sz="1200" i="1" dirty="0"/>
              <a:t>Reprinted in </a:t>
            </a:r>
            <a:r>
              <a:rPr lang="en-US" sz="1200" i="1" dirty="0" err="1"/>
              <a:t>Tufte</a:t>
            </a:r>
            <a:r>
              <a:rPr lang="en-US" sz="1200" i="1" dirty="0"/>
              <a:t> (2009), p. 41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96F89-BBCA-4BB3-8021-95786F293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1CA1622-B754-45BD-802B-D46EC77E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34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EE7CC-19F5-44FE-BB55-A1BF2750CD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2792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47801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32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6F25A-316F-4302-BB9B-056B716DB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077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5B2CF-4B1C-46BB-8990-2C3BDCF6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544967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42836-2FC4-465A-BB18-046188C9D0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09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2" y="1177567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819401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4224" y="2833733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522" y="3738515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58378" y="5386687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3738515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08891" y="5380348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8106937" y="2514601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06937" y="41148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1A3FB-720F-492B-ABE4-7F6700A0CC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19834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What do you think of these?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3198" y="3058363"/>
            <a:ext cx="2341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https://www.boundless.com/statistics/frequency-distributions/frequency-distributions-for-qualitative-data/interpreting-distributions-constructed-by-others/images/3-d-pie-chart/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8763641" y="4632672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3309" y="6377997"/>
            <a:ext cx="469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http://images.macworld.com/images/howto/graphics/134708-create-charts-good_376.jpg</a:t>
            </a:r>
          </a:p>
        </p:txBody>
      </p:sp>
      <p:pic>
        <p:nvPicPr>
          <p:cNvPr id="2052" name="Picture 4" descr="Good Chart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1"/>
            <a:ext cx="3219110" cy="41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79" y="2671356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igures.boundless.com/17934/full/3d-20pie-20char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50733" b="17420"/>
          <a:stretch/>
        </p:blipFill>
        <p:spPr bwMode="auto">
          <a:xfrm>
            <a:off x="4724401" y="862112"/>
            <a:ext cx="3356319" cy="21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5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1</a:t>
            </a:r>
            <a:r>
              <a:rPr lang="en-US" altLang="zh-CN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6000" b="1" baseline="30000" dirty="0"/>
              <a:t>th 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6477000" cy="1143000"/>
          </a:xfrm>
          <a:solidFill>
            <a:schemeClr val="tx1">
              <a:lumMod val="75000"/>
              <a:lumOff val="25000"/>
              <a:alpha val="66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Video Games do this well…</a:t>
            </a:r>
          </a:p>
        </p:txBody>
      </p:sp>
    </p:spTree>
    <p:extLst>
      <p:ext uri="{BB962C8B-B14F-4D97-AF65-F5344CB8AC3E}">
        <p14:creationId xmlns:p14="http://schemas.microsoft.com/office/powerpoint/2010/main" val="7493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124200" y="1981201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91D60B9-26C1-4123-B946-2F145CFABD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0DE9252-C62F-4B87-BE69-A73006D7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0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68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6404462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DB7EB-C79D-45DE-8B46-5FADB95A3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1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38174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8544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26A65-E7A6-4125-AD4A-5D23C417E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03099"/>
              </p:ext>
            </p:extLst>
          </p:nvPr>
        </p:nvGraphicFramePr>
        <p:xfrm>
          <a:off x="838200" y="1597982"/>
          <a:ext cx="10515600" cy="335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1300" y="5041297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3579A-B92F-45B5-902F-BAC91FCB3E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FC4E54B-CEB3-4225-B376-7EC0CC98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 1: The 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18858"/>
              </p:ext>
            </p:extLst>
          </p:nvPr>
        </p:nvGraphicFramePr>
        <p:xfrm>
          <a:off x="838199" y="1535838"/>
          <a:ext cx="10515599" cy="418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BF83ED-0923-4D0B-82BA-01BC8AE8C6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285651D-4251-4EBA-8B39-6A4FF3CC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1112</Words>
  <Application>Microsoft Office PowerPoint</Application>
  <PresentationFormat>Widescreen</PresentationFormat>
  <Paragraphs>180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Century Schoolbook</vt:lpstr>
      <vt:lpstr>Office Theme</vt:lpstr>
      <vt:lpstr>MIS2502: Data Analytics Principles of Data Visualization</vt:lpstr>
      <vt:lpstr>What makes a good chart?</vt:lpstr>
      <vt:lpstr>What makes a good chart?</vt:lpstr>
      <vt:lpstr>Video Games do this well…</vt:lpstr>
      <vt:lpstr>Data visualization can: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Does it tell a good story?</vt:lpstr>
      <vt:lpstr>Principle 2: The chart should have graphical integrity</vt:lpstr>
      <vt:lpstr>Examples of the “lie factor”</vt:lpstr>
      <vt:lpstr>How might this be misleading?</vt:lpstr>
      <vt:lpstr>Where would the real baseline end up?</vt:lpstr>
      <vt:lpstr>3D Pie Chart: which supplier is the largest?</vt:lpstr>
      <vt:lpstr>3D Pie Chart: which supplier is the largest?</vt:lpstr>
      <vt:lpstr>Use a bar chart instead</vt:lpstr>
      <vt:lpstr>Present data in context</vt:lpstr>
      <vt:lpstr>Principle 3: The chart should minimize graphical complexity</vt:lpstr>
      <vt:lpstr>When a table is better than a chart</vt:lpstr>
      <vt:lpstr>The Ultimate Table: The Box Score</vt:lpstr>
      <vt:lpstr>Data Ink</vt:lpstr>
      <vt:lpstr>Being conscious of data ink</vt:lpstr>
      <vt:lpstr>What makes a good chart?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Review: Data principles (adapted from Tufte 2009)</vt:lpstr>
      <vt:lpstr>PowerPoint Presentation</vt:lpstr>
      <vt:lpstr>Review: What do you think of these?</vt:lpstr>
      <vt:lpstr>Time for our 16th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Association Rule Learning</dc:title>
  <dc:creator>Zhe Deng</dc:creator>
  <cp:lastModifiedBy>Zhe Deng</cp:lastModifiedBy>
  <cp:revision>9</cp:revision>
  <dcterms:created xsi:type="dcterms:W3CDTF">2019-04-03T20:02:04Z</dcterms:created>
  <dcterms:modified xsi:type="dcterms:W3CDTF">2019-04-15T21:05:32Z</dcterms:modified>
</cp:coreProperties>
</file>