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15"/>
  </p:notesMasterIdLst>
  <p:sldIdLst>
    <p:sldId id="315" r:id="rId2"/>
    <p:sldId id="328" r:id="rId3"/>
    <p:sldId id="317" r:id="rId4"/>
    <p:sldId id="318" r:id="rId5"/>
    <p:sldId id="319" r:id="rId6"/>
    <p:sldId id="320" r:id="rId7"/>
    <p:sldId id="321" r:id="rId8"/>
    <p:sldId id="322" r:id="rId9"/>
    <p:sldId id="323" r:id="rId10"/>
    <p:sldId id="324" r:id="rId11"/>
    <p:sldId id="325" r:id="rId12"/>
    <p:sldId id="326" r:id="rId13"/>
    <p:sldId id="327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58" autoAdjust="0"/>
    <p:restoredTop sz="94660"/>
  </p:normalViewPr>
  <p:slideViewPr>
    <p:cSldViewPr>
      <p:cViewPr>
        <p:scale>
          <a:sx n="118" d="100"/>
          <a:sy n="118" d="100"/>
        </p:scale>
        <p:origin x="-1644" y="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39A2B7-675C-41DE-AB34-49BE9A5581A4}" type="doc">
      <dgm:prSet loTypeId="urn:microsoft.com/office/officeart/2005/8/layout/vList2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DB381E4-DFCA-45E3-913E-00195D6DC037}">
      <dgm:prSet/>
      <dgm:spPr/>
      <dgm:t>
        <a:bodyPr/>
        <a:lstStyle/>
        <a:p>
          <a:pPr rtl="0"/>
          <a:r>
            <a:rPr lang="en-US" dirty="0" smtClean="0"/>
            <a:t>In business, a transaction is the exchange of information, goods, or services.</a:t>
          </a:r>
          <a:endParaRPr lang="en-US" dirty="0"/>
        </a:p>
      </dgm:t>
    </dgm:pt>
    <dgm:pt modelId="{1AF5F6D1-6E87-49E5-8CC7-CD3C42DB54C1}" type="parTrans" cxnId="{53F89569-63A3-409E-B50B-C92D2432CEBF}">
      <dgm:prSet/>
      <dgm:spPr/>
      <dgm:t>
        <a:bodyPr/>
        <a:lstStyle/>
        <a:p>
          <a:endParaRPr lang="en-US"/>
        </a:p>
      </dgm:t>
    </dgm:pt>
    <dgm:pt modelId="{33020178-2E97-4467-9235-FC775A036AB3}" type="sibTrans" cxnId="{53F89569-63A3-409E-B50B-C92D2432CEBF}">
      <dgm:prSet/>
      <dgm:spPr/>
      <dgm:t>
        <a:bodyPr/>
        <a:lstStyle/>
        <a:p>
          <a:endParaRPr lang="en-US"/>
        </a:p>
      </dgm:t>
    </dgm:pt>
    <dgm:pt modelId="{E44227FA-4784-4995-BC6F-3EA98389F91A}">
      <dgm:prSet/>
      <dgm:spPr/>
      <dgm:t>
        <a:bodyPr/>
        <a:lstStyle/>
        <a:p>
          <a:pPr rtl="0"/>
          <a:r>
            <a:rPr lang="en-US" dirty="0" smtClean="0"/>
            <a:t>For databases, a transaction is an action performed in a database management system.</a:t>
          </a:r>
          <a:endParaRPr lang="en-US" dirty="0"/>
        </a:p>
      </dgm:t>
    </dgm:pt>
    <dgm:pt modelId="{96F7A429-781C-40E8-A3D7-DBC29C9CCF04}" type="parTrans" cxnId="{676E12A6-B4C9-4058-9796-7F0B8C99CBBB}">
      <dgm:prSet/>
      <dgm:spPr/>
      <dgm:t>
        <a:bodyPr/>
        <a:lstStyle/>
        <a:p>
          <a:endParaRPr lang="en-US"/>
        </a:p>
      </dgm:t>
    </dgm:pt>
    <dgm:pt modelId="{193A470D-9BE1-4740-A245-3C6C5989B85A}" type="sibTrans" cxnId="{676E12A6-B4C9-4058-9796-7F0B8C99CBBB}">
      <dgm:prSet/>
      <dgm:spPr/>
      <dgm:t>
        <a:bodyPr/>
        <a:lstStyle/>
        <a:p>
          <a:endParaRPr lang="en-US"/>
        </a:p>
      </dgm:t>
    </dgm:pt>
    <dgm:pt modelId="{73F0D53E-4C09-4744-977C-7F56F5E84301}">
      <dgm:prSet/>
      <dgm:spPr/>
      <dgm:t>
        <a:bodyPr/>
        <a:lstStyle/>
        <a:p>
          <a:pPr rtl="0"/>
          <a:r>
            <a:rPr lang="en-US" dirty="0" smtClean="0"/>
            <a:t>Operational databases deal with both: they store information about business transactions using database transactions</a:t>
          </a:r>
          <a:endParaRPr lang="en-US" dirty="0"/>
        </a:p>
      </dgm:t>
    </dgm:pt>
    <dgm:pt modelId="{1279E53E-E196-4D7E-B7A9-0DF5AB3A64C0}" type="parTrans" cxnId="{1C7645FA-5EAE-46EC-A6B2-3D64CCDCA9F2}">
      <dgm:prSet/>
      <dgm:spPr/>
      <dgm:t>
        <a:bodyPr/>
        <a:lstStyle/>
        <a:p>
          <a:endParaRPr lang="en-US"/>
        </a:p>
      </dgm:t>
    </dgm:pt>
    <dgm:pt modelId="{404EACF5-C431-4D08-9CFF-F02CD475C81E}" type="sibTrans" cxnId="{1C7645FA-5EAE-46EC-A6B2-3D64CCDCA9F2}">
      <dgm:prSet/>
      <dgm:spPr/>
      <dgm:t>
        <a:bodyPr/>
        <a:lstStyle/>
        <a:p>
          <a:endParaRPr lang="en-US"/>
        </a:p>
      </dgm:t>
    </dgm:pt>
    <dgm:pt modelId="{8D013F51-83AB-41BC-A3EA-21A029320F48}" type="pres">
      <dgm:prSet presAssocID="{FC39A2B7-675C-41DE-AB34-49BE9A5581A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99C50A1-6277-46E9-82AD-0160C2C6F9DD}" type="pres">
      <dgm:prSet presAssocID="{4DB381E4-DFCA-45E3-913E-00195D6DC03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7611C5-1DBD-4F55-8372-29AD276003D5}" type="pres">
      <dgm:prSet presAssocID="{33020178-2E97-4467-9235-FC775A036AB3}" presName="spacer" presStyleCnt="0"/>
      <dgm:spPr/>
    </dgm:pt>
    <dgm:pt modelId="{EC2A205F-497B-4394-BD8B-20D9858FECEF}" type="pres">
      <dgm:prSet presAssocID="{E44227FA-4784-4995-BC6F-3EA98389F91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9F32D9-E771-4BA3-B08A-1524F490C47F}" type="pres">
      <dgm:prSet presAssocID="{193A470D-9BE1-4740-A245-3C6C5989B85A}" presName="spacer" presStyleCnt="0"/>
      <dgm:spPr/>
    </dgm:pt>
    <dgm:pt modelId="{D0CC1C29-2808-4530-AB49-975079FB1B8C}" type="pres">
      <dgm:prSet presAssocID="{73F0D53E-4C09-4744-977C-7F56F5E8430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72EA08C-EE3E-4F28-A1AB-B6DDBA2A79D0}" type="presOf" srcId="{E44227FA-4784-4995-BC6F-3EA98389F91A}" destId="{EC2A205F-497B-4394-BD8B-20D9858FECEF}" srcOrd="0" destOrd="0" presId="urn:microsoft.com/office/officeart/2005/8/layout/vList2"/>
    <dgm:cxn modelId="{B434EA4B-9AB2-41C2-BEE1-7DE64DD2EA18}" type="presOf" srcId="{73F0D53E-4C09-4744-977C-7F56F5E84301}" destId="{D0CC1C29-2808-4530-AB49-975079FB1B8C}" srcOrd="0" destOrd="0" presId="urn:microsoft.com/office/officeart/2005/8/layout/vList2"/>
    <dgm:cxn modelId="{BC0E959B-39C8-4887-A06A-6C9E36672328}" type="presOf" srcId="{4DB381E4-DFCA-45E3-913E-00195D6DC037}" destId="{899C50A1-6277-46E9-82AD-0160C2C6F9DD}" srcOrd="0" destOrd="0" presId="urn:microsoft.com/office/officeart/2005/8/layout/vList2"/>
    <dgm:cxn modelId="{676E12A6-B4C9-4058-9796-7F0B8C99CBBB}" srcId="{FC39A2B7-675C-41DE-AB34-49BE9A5581A4}" destId="{E44227FA-4784-4995-BC6F-3EA98389F91A}" srcOrd="1" destOrd="0" parTransId="{96F7A429-781C-40E8-A3D7-DBC29C9CCF04}" sibTransId="{193A470D-9BE1-4740-A245-3C6C5989B85A}"/>
    <dgm:cxn modelId="{79EE2C2F-5451-4206-8DC0-46415838652D}" type="presOf" srcId="{FC39A2B7-675C-41DE-AB34-49BE9A5581A4}" destId="{8D013F51-83AB-41BC-A3EA-21A029320F48}" srcOrd="0" destOrd="0" presId="urn:microsoft.com/office/officeart/2005/8/layout/vList2"/>
    <dgm:cxn modelId="{1C7645FA-5EAE-46EC-A6B2-3D64CCDCA9F2}" srcId="{FC39A2B7-675C-41DE-AB34-49BE9A5581A4}" destId="{73F0D53E-4C09-4744-977C-7F56F5E84301}" srcOrd="2" destOrd="0" parTransId="{1279E53E-E196-4D7E-B7A9-0DF5AB3A64C0}" sibTransId="{404EACF5-C431-4D08-9CFF-F02CD475C81E}"/>
    <dgm:cxn modelId="{53F89569-63A3-409E-B50B-C92D2432CEBF}" srcId="{FC39A2B7-675C-41DE-AB34-49BE9A5581A4}" destId="{4DB381E4-DFCA-45E3-913E-00195D6DC037}" srcOrd="0" destOrd="0" parTransId="{1AF5F6D1-6E87-49E5-8CC7-CD3C42DB54C1}" sibTransId="{33020178-2E97-4467-9235-FC775A036AB3}"/>
    <dgm:cxn modelId="{8391FE4E-C761-40E7-9AA9-8D0F4E7AE690}" type="presParOf" srcId="{8D013F51-83AB-41BC-A3EA-21A029320F48}" destId="{899C50A1-6277-46E9-82AD-0160C2C6F9DD}" srcOrd="0" destOrd="0" presId="urn:microsoft.com/office/officeart/2005/8/layout/vList2"/>
    <dgm:cxn modelId="{487ECEE1-DA7E-409C-B5C6-82AC300C4084}" type="presParOf" srcId="{8D013F51-83AB-41BC-A3EA-21A029320F48}" destId="{7C7611C5-1DBD-4F55-8372-29AD276003D5}" srcOrd="1" destOrd="0" presId="urn:microsoft.com/office/officeart/2005/8/layout/vList2"/>
    <dgm:cxn modelId="{63A17C7F-F4E0-4120-A6EC-9F71DE3AF277}" type="presParOf" srcId="{8D013F51-83AB-41BC-A3EA-21A029320F48}" destId="{EC2A205F-497B-4394-BD8B-20D9858FECEF}" srcOrd="2" destOrd="0" presId="urn:microsoft.com/office/officeart/2005/8/layout/vList2"/>
    <dgm:cxn modelId="{6B16D6B8-249E-4661-94DF-FBD725515AF0}" type="presParOf" srcId="{8D013F51-83AB-41BC-A3EA-21A029320F48}" destId="{DD9F32D9-E771-4BA3-B08A-1524F490C47F}" srcOrd="3" destOrd="0" presId="urn:microsoft.com/office/officeart/2005/8/layout/vList2"/>
    <dgm:cxn modelId="{52482508-F122-49DC-A170-4B159F1B2F85}" type="presParOf" srcId="{8D013F51-83AB-41BC-A3EA-21A029320F48}" destId="{D0CC1C29-2808-4530-AB49-975079FB1B8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9C50A1-6277-46E9-82AD-0160C2C6F9DD}">
      <dsp:nvSpPr>
        <dsp:cNvPr id="0" name=""/>
        <dsp:cNvSpPr/>
      </dsp:nvSpPr>
      <dsp:spPr>
        <a:xfrm>
          <a:off x="0" y="382427"/>
          <a:ext cx="4876800" cy="1174753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In business, a transaction is the exchange of information, goods, or services.</a:t>
          </a:r>
          <a:endParaRPr lang="en-US" sz="2100" kern="1200" dirty="0"/>
        </a:p>
      </dsp:txBody>
      <dsp:txXfrm>
        <a:off x="57347" y="439774"/>
        <a:ext cx="4762106" cy="1060059"/>
      </dsp:txXfrm>
    </dsp:sp>
    <dsp:sp modelId="{EC2A205F-497B-4394-BD8B-20D9858FECEF}">
      <dsp:nvSpPr>
        <dsp:cNvPr id="0" name=""/>
        <dsp:cNvSpPr/>
      </dsp:nvSpPr>
      <dsp:spPr>
        <a:xfrm>
          <a:off x="0" y="1617660"/>
          <a:ext cx="4876800" cy="1174753"/>
        </a:xfrm>
        <a:prstGeom prst="roundRec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50000"/>
                <a:satMod val="300000"/>
              </a:schemeClr>
            </a:gs>
            <a:gs pos="35000">
              <a:schemeClr val="accent5">
                <a:hueOff val="-4966938"/>
                <a:satOff val="19906"/>
                <a:lumOff val="4314"/>
                <a:alphaOff val="0"/>
                <a:tint val="37000"/>
                <a:satMod val="30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For databases, a transaction is an action performed in a database management system.</a:t>
          </a:r>
          <a:endParaRPr lang="en-US" sz="2100" kern="1200" dirty="0"/>
        </a:p>
      </dsp:txBody>
      <dsp:txXfrm>
        <a:off x="57347" y="1675007"/>
        <a:ext cx="4762106" cy="1060059"/>
      </dsp:txXfrm>
    </dsp:sp>
    <dsp:sp modelId="{D0CC1C29-2808-4530-AB49-975079FB1B8C}">
      <dsp:nvSpPr>
        <dsp:cNvPr id="0" name=""/>
        <dsp:cNvSpPr/>
      </dsp:nvSpPr>
      <dsp:spPr>
        <a:xfrm>
          <a:off x="0" y="2852893"/>
          <a:ext cx="4876800" cy="1174753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Operational databases deal with both: they store information about business transactions using database transactions</a:t>
          </a:r>
          <a:endParaRPr lang="en-US" sz="2100" kern="1200" dirty="0"/>
        </a:p>
      </dsp:txBody>
      <dsp:txXfrm>
        <a:off x="57347" y="2910240"/>
        <a:ext cx="4762106" cy="10600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3BDB22-7379-4393-9707-218E5349C7E2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027A1B-6C11-4AAF-BD53-3AB9B3BB5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96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148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146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875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053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961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074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252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772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540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068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200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58EB6-411A-411F-BC35-6FE70E395CEB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696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92375"/>
            <a:ext cx="8077200" cy="192722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MIS2502:</a:t>
            </a:r>
            <a:br>
              <a:rPr lang="en-US" dirty="0" smtClean="0"/>
            </a:br>
            <a:r>
              <a:rPr lang="en-US" dirty="0" smtClean="0"/>
              <a:t>Data Analytics</a:t>
            </a:r>
            <a:br>
              <a:rPr lang="en-US" dirty="0" smtClean="0"/>
            </a:br>
            <a:r>
              <a:rPr lang="en-US" i="1" dirty="0" smtClean="0"/>
              <a:t>The Information Architecture of an Organization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5791200"/>
            <a:ext cx="6400800" cy="609600"/>
          </a:xfrm>
        </p:spPr>
        <p:txBody>
          <a:bodyPr>
            <a:noAutofit/>
          </a:bodyPr>
          <a:lstStyle/>
          <a:p>
            <a:pPr algn="r"/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834" y="0"/>
            <a:ext cx="9164534" cy="1145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040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828"/>
            <a:ext cx="8229600" cy="1143000"/>
          </a:xfrm>
        </p:spPr>
        <p:txBody>
          <a:bodyPr/>
          <a:lstStyle/>
          <a:p>
            <a:r>
              <a:rPr lang="en-US" dirty="0" smtClean="0"/>
              <a:t>The Dimensional Paradigm</a:t>
            </a:r>
            <a:endParaRPr lang="en-US" dirty="0"/>
          </a:p>
        </p:txBody>
      </p:sp>
      <p:graphicFrame>
        <p:nvGraphicFramePr>
          <p:cNvPr id="80" name="Table 79"/>
          <p:cNvGraphicFramePr>
            <a:graphicFrameLocks noGrp="1"/>
          </p:cNvGraphicFramePr>
          <p:nvPr>
            <p:extLst/>
          </p:nvPr>
        </p:nvGraphicFramePr>
        <p:xfrm>
          <a:off x="1600200" y="3619228"/>
          <a:ext cx="1143000" cy="194337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43000"/>
              </a:tblGrid>
              <a:tr h="1219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Sales</a:t>
                      </a:r>
                      <a:endParaRPr lang="en-US" sz="1200" dirty="0"/>
                    </a:p>
                  </a:txBody>
                  <a:tcPr/>
                </a:tc>
              </a:tr>
              <a:tr h="2974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SalesID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baseline="0" dirty="0" err="1" smtClean="0"/>
                        <a:t>ProductID</a:t>
                      </a:r>
                      <a:endParaRPr lang="en-US" sz="1200" baseline="0" dirty="0" smtClean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StoreID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TimeID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QuantitySold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TotalPrice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1" name="Table 80"/>
          <p:cNvGraphicFramePr>
            <a:graphicFrameLocks noGrp="1"/>
          </p:cNvGraphicFramePr>
          <p:nvPr>
            <p:extLst/>
          </p:nvPr>
        </p:nvGraphicFramePr>
        <p:xfrm>
          <a:off x="1600200" y="1676400"/>
          <a:ext cx="1143000" cy="166905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43000"/>
              </a:tblGrid>
              <a:tr h="1219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Store</a:t>
                      </a:r>
                      <a:endParaRPr lang="en-US" sz="1200" dirty="0"/>
                    </a:p>
                  </a:txBody>
                  <a:tcPr/>
                </a:tc>
              </a:tr>
              <a:tr h="2974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StoreID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baseline="0" dirty="0" err="1" smtClean="0"/>
                        <a:t>StoreAddress</a:t>
                      </a:r>
                      <a:endParaRPr lang="en-US" sz="1200" baseline="0" dirty="0" smtClean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StoreCity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StoreState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StoreType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2" name="Table 81"/>
          <p:cNvGraphicFramePr>
            <a:graphicFrameLocks noGrp="1"/>
          </p:cNvGraphicFramePr>
          <p:nvPr>
            <p:extLst/>
          </p:nvPr>
        </p:nvGraphicFramePr>
        <p:xfrm>
          <a:off x="228600" y="5324105"/>
          <a:ext cx="1219200" cy="139473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19200"/>
              </a:tblGrid>
              <a:tr h="1219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Product</a:t>
                      </a:r>
                      <a:endParaRPr lang="en-US" sz="1200" dirty="0"/>
                    </a:p>
                  </a:txBody>
                  <a:tcPr/>
                </a:tc>
              </a:tr>
              <a:tr h="2974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ProductID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baseline="0" dirty="0" err="1" smtClean="0"/>
                        <a:t>ProductName</a:t>
                      </a:r>
                      <a:endParaRPr lang="en-US" sz="1200" baseline="0" dirty="0" smtClean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ProductPrice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ProductWeight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3" name="Table 82"/>
          <p:cNvGraphicFramePr>
            <a:graphicFrameLocks noGrp="1"/>
          </p:cNvGraphicFramePr>
          <p:nvPr>
            <p:extLst/>
          </p:nvPr>
        </p:nvGraphicFramePr>
        <p:xfrm>
          <a:off x="2971800" y="5358288"/>
          <a:ext cx="1219200" cy="139473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19200"/>
              </a:tblGrid>
              <a:tr h="1219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Time</a:t>
                      </a:r>
                      <a:endParaRPr lang="en-US" sz="1200" dirty="0"/>
                    </a:p>
                  </a:txBody>
                  <a:tcPr/>
                </a:tc>
              </a:tr>
              <a:tr h="2974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TimeID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Day</a:t>
                      </a:r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Month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Year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4" name="TextBox 83"/>
          <p:cNvSpPr txBox="1"/>
          <p:nvPr/>
        </p:nvSpPr>
        <p:spPr>
          <a:xfrm rot="16200000">
            <a:off x="1176938" y="3639051"/>
            <a:ext cx="6062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Fact</a:t>
            </a:r>
            <a:endParaRPr lang="en-US" sz="1600" b="1" dirty="0"/>
          </a:p>
        </p:txBody>
      </p:sp>
      <p:sp>
        <p:nvSpPr>
          <p:cNvPr id="85" name="TextBox 84"/>
          <p:cNvSpPr txBox="1"/>
          <p:nvPr/>
        </p:nvSpPr>
        <p:spPr>
          <a:xfrm rot="16200000">
            <a:off x="831286" y="2047438"/>
            <a:ext cx="12330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Dimension</a:t>
            </a:r>
            <a:endParaRPr lang="en-US" sz="1600" b="1" dirty="0"/>
          </a:p>
        </p:txBody>
      </p:sp>
      <p:sp>
        <p:nvSpPr>
          <p:cNvPr id="86" name="TextBox 85"/>
          <p:cNvSpPr txBox="1"/>
          <p:nvPr/>
        </p:nvSpPr>
        <p:spPr>
          <a:xfrm rot="16200000">
            <a:off x="-486685" y="5705038"/>
            <a:ext cx="12330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Dimension</a:t>
            </a:r>
            <a:endParaRPr lang="en-US" sz="1600" b="1" dirty="0"/>
          </a:p>
        </p:txBody>
      </p:sp>
      <p:sp>
        <p:nvSpPr>
          <p:cNvPr id="87" name="TextBox 86"/>
          <p:cNvSpPr txBox="1"/>
          <p:nvPr/>
        </p:nvSpPr>
        <p:spPr>
          <a:xfrm rot="16200000">
            <a:off x="2262207" y="5705038"/>
            <a:ext cx="12330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Dimension</a:t>
            </a:r>
            <a:endParaRPr lang="en-US" sz="1600" b="1" dirty="0"/>
          </a:p>
        </p:txBody>
      </p:sp>
      <p:cxnSp>
        <p:nvCxnSpPr>
          <p:cNvPr id="89" name="Straight Connector 88"/>
          <p:cNvCxnSpPr>
            <a:stCxn id="81" idx="2"/>
            <a:endCxn id="80" idx="0"/>
          </p:cNvCxnSpPr>
          <p:nvPr/>
        </p:nvCxnSpPr>
        <p:spPr>
          <a:xfrm>
            <a:off x="2171700" y="3345452"/>
            <a:ext cx="0" cy="273776"/>
          </a:xfrm>
          <a:prstGeom prst="line">
            <a:avLst/>
          </a:prstGeom>
          <a:ln w="38100"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80" idx="1"/>
            <a:endCxn id="82" idx="0"/>
          </p:cNvCxnSpPr>
          <p:nvPr/>
        </p:nvCxnSpPr>
        <p:spPr>
          <a:xfrm flipH="1">
            <a:off x="838200" y="4590914"/>
            <a:ext cx="762000" cy="733191"/>
          </a:xfrm>
          <a:prstGeom prst="line">
            <a:avLst/>
          </a:prstGeom>
          <a:ln w="38100"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83" idx="0"/>
            <a:endCxn id="80" idx="3"/>
          </p:cNvCxnSpPr>
          <p:nvPr/>
        </p:nvCxnSpPr>
        <p:spPr>
          <a:xfrm flipH="1" flipV="1">
            <a:off x="2743200" y="4590914"/>
            <a:ext cx="838200" cy="767374"/>
          </a:xfrm>
          <a:prstGeom prst="line">
            <a:avLst/>
          </a:prstGeom>
          <a:ln w="38100"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Rounded Rectangle 97"/>
          <p:cNvSpPr/>
          <p:nvPr/>
        </p:nvSpPr>
        <p:spPr>
          <a:xfrm>
            <a:off x="2971800" y="1676400"/>
            <a:ext cx="1447800" cy="18288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is stored like this around a business event…</a:t>
            </a:r>
            <a:endParaRPr lang="en-US" dirty="0"/>
          </a:p>
        </p:txBody>
      </p:sp>
      <p:sp>
        <p:nvSpPr>
          <p:cNvPr id="99" name="Rounded Rectangle 98"/>
          <p:cNvSpPr/>
          <p:nvPr/>
        </p:nvSpPr>
        <p:spPr>
          <a:xfrm>
            <a:off x="4572000" y="1676400"/>
            <a:ext cx="1676400" cy="18288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…and can be summarized </a:t>
            </a:r>
            <a:r>
              <a:rPr lang="en-US" dirty="0"/>
              <a:t>like this </a:t>
            </a:r>
            <a:r>
              <a:rPr lang="en-US" dirty="0" smtClean="0"/>
              <a:t>for analysis…</a:t>
            </a:r>
            <a:endParaRPr lang="en-US" dirty="0"/>
          </a:p>
        </p:txBody>
      </p:sp>
      <p:sp>
        <p:nvSpPr>
          <p:cNvPr id="100" name="Bent Arrow 99"/>
          <p:cNvSpPr/>
          <p:nvPr/>
        </p:nvSpPr>
        <p:spPr>
          <a:xfrm rot="10800000">
            <a:off x="2936406" y="3619228"/>
            <a:ext cx="914400" cy="933314"/>
          </a:xfrm>
          <a:prstGeom prst="ben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1" name="Bent Arrow 100"/>
          <p:cNvSpPr/>
          <p:nvPr/>
        </p:nvSpPr>
        <p:spPr>
          <a:xfrm rot="5400000">
            <a:off x="6391343" y="1869998"/>
            <a:ext cx="914400" cy="933314"/>
          </a:xfrm>
          <a:prstGeom prst="ben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2793855"/>
            <a:ext cx="4310808" cy="4261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3873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Dimensional Data and the Data Cube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6200" y="3886200"/>
          <a:ext cx="9001124" cy="15240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40955"/>
                <a:gridCol w="540955"/>
                <a:gridCol w="540955"/>
                <a:gridCol w="531895"/>
                <a:gridCol w="556058"/>
                <a:gridCol w="531895"/>
                <a:gridCol w="667817"/>
                <a:gridCol w="533405"/>
                <a:gridCol w="760659"/>
                <a:gridCol w="533405"/>
                <a:gridCol w="565372"/>
                <a:gridCol w="565372"/>
                <a:gridCol w="504710"/>
                <a:gridCol w="442792"/>
                <a:gridCol w="587771"/>
                <a:gridCol w="59710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Sales</a:t>
                      </a:r>
                      <a:br>
                        <a:rPr lang="en-U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ID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Qty. Sold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Total Price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Prod.</a:t>
                      </a:r>
                      <a:br>
                        <a:rPr lang="en-U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ID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kern="1200" dirty="0" smtClean="0"/>
                        <a:t>Prod.</a:t>
                      </a:r>
                      <a:br>
                        <a:rPr lang="en-US" sz="1050" kern="1200" dirty="0" smtClean="0"/>
                      </a:br>
                      <a:r>
                        <a:rPr lang="en-US" sz="1050" kern="1200" dirty="0" smtClean="0"/>
                        <a:t>Name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kern="1200" dirty="0" smtClean="0"/>
                        <a:t>Prod.</a:t>
                      </a:r>
                      <a:br>
                        <a:rPr lang="en-US" sz="1050" kern="1200" dirty="0" smtClean="0"/>
                      </a:br>
                      <a:r>
                        <a:rPr lang="en-US" sz="1050" kern="1200" dirty="0" smtClean="0"/>
                        <a:t>Price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kern="1200" dirty="0" smtClean="0"/>
                        <a:t>Prod.</a:t>
                      </a:r>
                      <a:br>
                        <a:rPr lang="en-US" sz="1050" kern="1200" dirty="0" smtClean="0"/>
                      </a:br>
                      <a:r>
                        <a:rPr lang="en-US" sz="1050" kern="1200" dirty="0" smtClean="0"/>
                        <a:t>Weight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kern="1200" dirty="0" smtClean="0"/>
                        <a:t>Store</a:t>
                      </a:r>
                      <a:br>
                        <a:rPr lang="en-US" sz="1050" kern="1200" dirty="0" smtClean="0"/>
                      </a:br>
                      <a:r>
                        <a:rPr lang="en-US" sz="1050" kern="1200" dirty="0" smtClean="0"/>
                        <a:t>ID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kern="1200" dirty="0" smtClean="0"/>
                        <a:t>Store</a:t>
                      </a:r>
                      <a:br>
                        <a:rPr lang="en-US" sz="1050" kern="1200" dirty="0" smtClean="0"/>
                      </a:br>
                      <a:r>
                        <a:rPr lang="en-US" sz="1050" kern="1200" dirty="0" smtClean="0"/>
                        <a:t>Address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kern="1200" dirty="0" smtClean="0"/>
                        <a:t>Store</a:t>
                      </a:r>
                      <a:br>
                        <a:rPr lang="en-US" sz="1050" kern="1200" dirty="0" smtClean="0"/>
                      </a:br>
                      <a:r>
                        <a:rPr lang="en-US" sz="1050" kern="1200" dirty="0" smtClean="0"/>
                        <a:t>City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kern="1200" dirty="0" smtClean="0"/>
                        <a:t>Store</a:t>
                      </a:r>
                      <a:br>
                        <a:rPr lang="en-US" sz="1050" kern="1200" dirty="0" smtClean="0"/>
                      </a:br>
                      <a:r>
                        <a:rPr lang="en-US" sz="1050" kern="1200" dirty="0" smtClean="0"/>
                        <a:t>State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kern="1200" dirty="0" smtClean="0"/>
                        <a:t>Store</a:t>
                      </a:r>
                      <a:br>
                        <a:rPr lang="en-US" sz="1050" kern="1200" dirty="0" smtClean="0"/>
                      </a:br>
                      <a:r>
                        <a:rPr lang="en-US" sz="1050" kern="1200" dirty="0" smtClean="0"/>
                        <a:t>Type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kern="1200" dirty="0" smtClean="0"/>
                        <a:t>Time</a:t>
                      </a:r>
                      <a:br>
                        <a:rPr lang="en-US" sz="1050" kern="1200" dirty="0" smtClean="0"/>
                      </a:br>
                      <a:r>
                        <a:rPr lang="en-US" sz="1050" kern="1200" dirty="0" smtClean="0"/>
                        <a:t>ID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kern="1200" dirty="0" smtClean="0"/>
                        <a:t>Day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Month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Year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1000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1828800" y="5533073"/>
            <a:ext cx="2133600" cy="258127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600" dirty="0" smtClean="0"/>
              <a:t>Product Dimension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056017" y="5533072"/>
            <a:ext cx="2801983" cy="258127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600" dirty="0" smtClean="0"/>
              <a:t>Store Dimension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988220" y="5533073"/>
            <a:ext cx="1990725" cy="258127"/>
          </a:xfrm>
          <a:prstGeom prst="round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600" dirty="0" smtClean="0"/>
              <a:t>Time Dimension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09538" y="5533070"/>
            <a:ext cx="1566862" cy="258127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/>
              <a:t>Sales Fact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2590444" y="2286000"/>
            <a:ext cx="4038600" cy="13716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…or it can be expanded in detail like this so that data mining (complex statistical analysis) can be done.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436932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Comparing Operational and Analytical Data Stores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4618688"/>
              </p:ext>
            </p:extLst>
          </p:nvPr>
        </p:nvGraphicFramePr>
        <p:xfrm>
          <a:off x="914400" y="1752600"/>
          <a:ext cx="7315200" cy="464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  <a:gridCol w="3657600"/>
              </a:tblGrid>
              <a:tr h="53774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Operational</a:t>
                      </a:r>
                      <a:r>
                        <a:rPr lang="en-US" sz="2400" baseline="0" dirty="0" smtClean="0"/>
                        <a:t> Data Store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Analytical Data Store</a:t>
                      </a:r>
                      <a:endParaRPr lang="en-US" sz="2400" dirty="0"/>
                    </a:p>
                  </a:txBody>
                  <a:tcPr/>
                </a:tc>
              </a:tr>
              <a:tr h="92816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Based on Relational</a:t>
                      </a:r>
                      <a:r>
                        <a:rPr lang="en-US" sz="2400" baseline="0" dirty="0" smtClean="0"/>
                        <a:t> paradigm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Based on Dimensional</a:t>
                      </a:r>
                      <a:r>
                        <a:rPr lang="en-US" sz="2400" baseline="0" dirty="0" smtClean="0"/>
                        <a:t> paradigm</a:t>
                      </a:r>
                      <a:endParaRPr lang="en-US" sz="2400" dirty="0"/>
                    </a:p>
                  </a:txBody>
                  <a:tcPr/>
                </a:tc>
              </a:tr>
              <a:tr h="92816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Storage of real-time</a:t>
                      </a:r>
                      <a:r>
                        <a:rPr lang="en-US" sz="2400" baseline="0" dirty="0" smtClean="0"/>
                        <a:t> transactional data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Storage of historical transactional data</a:t>
                      </a:r>
                      <a:endParaRPr lang="en-US" sz="2400" dirty="0"/>
                    </a:p>
                  </a:txBody>
                  <a:tcPr/>
                </a:tc>
              </a:tr>
              <a:tr h="132595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Optimized for storage efficiency and data integrity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Optimized for data retrieval and </a:t>
                      </a:r>
                      <a:r>
                        <a:rPr lang="en-US" sz="2400" baseline="0" dirty="0" smtClean="0"/>
                        <a:t>summarization</a:t>
                      </a:r>
                      <a:endParaRPr lang="en-US" sz="2400" dirty="0"/>
                    </a:p>
                  </a:txBody>
                  <a:tcPr/>
                </a:tc>
              </a:tr>
              <a:tr h="92816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Supports</a:t>
                      </a:r>
                      <a:r>
                        <a:rPr lang="en-US" sz="2400" baseline="0" dirty="0" smtClean="0"/>
                        <a:t> d</a:t>
                      </a:r>
                      <a:r>
                        <a:rPr lang="en-US" sz="2400" dirty="0" smtClean="0"/>
                        <a:t>ay-to-day</a:t>
                      </a:r>
                      <a:r>
                        <a:rPr lang="en-US" sz="2400" baseline="0" dirty="0" smtClean="0"/>
                        <a:t> operations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Supports</a:t>
                      </a:r>
                      <a:r>
                        <a:rPr lang="en-US" sz="2400" baseline="0" dirty="0" smtClean="0"/>
                        <a:t> periodic and on-demand analysis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60330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81001" y="5400466"/>
            <a:ext cx="8015494" cy="753069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Data interpretation, 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visualization</a:t>
            </a:r>
            <a:r>
              <a:rPr lang="en-US" sz="2400" dirty="0"/>
              <a:t>, </a:t>
            </a:r>
            <a:r>
              <a:rPr lang="en-US" sz="2400" dirty="0" smtClean="0"/>
              <a:t>communication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agenda for the course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381000" y="1600200"/>
            <a:ext cx="3107531" cy="685800"/>
          </a:xfrm>
          <a:prstGeom prst="round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600" b="1" dirty="0" smtClean="0"/>
              <a:t>Weeks 1 through 5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3615782" y="1600200"/>
            <a:ext cx="1946818" cy="685800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600" b="1" dirty="0" smtClean="0"/>
              <a:t>Weeks</a:t>
            </a:r>
            <a:br>
              <a:rPr lang="en-US" sz="1600" b="1" dirty="0" smtClean="0"/>
            </a:br>
            <a:r>
              <a:rPr lang="en-US" sz="1600" b="1" dirty="0" smtClean="0"/>
              <a:t> 6 through 9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5715000" y="1600200"/>
            <a:ext cx="2698563" cy="685800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600" b="1" dirty="0" smtClean="0"/>
              <a:t>Weeks 10 through 14</a:t>
            </a:r>
          </a:p>
        </p:txBody>
      </p:sp>
      <p:pic>
        <p:nvPicPr>
          <p:cNvPr id="25" name="Picture 12" descr="C:\Users\David\AppData\Local\Microsoft\Windows\Temporary Internet Files\Content.IE5\EVTDPV3E\MC90035187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4955818"/>
            <a:ext cx="1066800" cy="88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Flowchart: Magnetic Disk 26"/>
          <p:cNvSpPr/>
          <p:nvPr/>
        </p:nvSpPr>
        <p:spPr>
          <a:xfrm>
            <a:off x="1933486" y="2521159"/>
            <a:ext cx="1676400" cy="160020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Transactional Database</a:t>
            </a:r>
            <a:endParaRPr lang="en-US" dirty="0"/>
          </a:p>
        </p:txBody>
      </p:sp>
      <p:sp>
        <p:nvSpPr>
          <p:cNvPr id="30" name="Flowchart: Magnetic Disk 29"/>
          <p:cNvSpPr/>
          <p:nvPr/>
        </p:nvSpPr>
        <p:spPr>
          <a:xfrm>
            <a:off x="5715000" y="2521159"/>
            <a:ext cx="1600200" cy="160020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Analytical Data Store</a:t>
            </a:r>
            <a:endParaRPr lang="en-US" dirty="0"/>
          </a:p>
        </p:txBody>
      </p:sp>
      <p:pic>
        <p:nvPicPr>
          <p:cNvPr id="31" name="Picture 6" descr="C:\Users\David\AppData\Local\Microsoft\Windows\Temporary Internet Files\Content.IE5\POS3WVPR\MC90039129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012" y="5622421"/>
            <a:ext cx="994607" cy="1062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9" descr="C:\Users\David\AppData\Local\Microsoft\Windows\Temporary Internet Files\Content.IE5\J25W8IBM\MC900439836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4300" y="5638800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3" descr="C:\Users\David\AppData\Local\Microsoft\Windows\Temporary Internet Files\Content.IE5\J25W8IBM\MC90038386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111959"/>
            <a:ext cx="837624" cy="835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10" descr="C:\Users\David\AppData\Local\Microsoft\Windows\Temporary Internet Files\Content.IE5\EVTDPV3E\MC900030044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0790" y="5262099"/>
            <a:ext cx="958017" cy="106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11" descr="C:\Users\David\AppData\Local\Microsoft\Windows\Temporary Internet Files\Content.IE5\J25W8IBM\MC90003004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0114" y="5529719"/>
            <a:ext cx="958017" cy="106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Freeform 35"/>
          <p:cNvSpPr/>
          <p:nvPr/>
        </p:nvSpPr>
        <p:spPr>
          <a:xfrm>
            <a:off x="990600" y="3276750"/>
            <a:ext cx="880019" cy="1452785"/>
          </a:xfrm>
          <a:custGeom>
            <a:avLst/>
            <a:gdLst>
              <a:gd name="connsiteX0" fmla="*/ 17091 w 1298960"/>
              <a:gd name="connsiteY0" fmla="*/ 1452785 h 1452785"/>
              <a:gd name="connsiteX1" fmla="*/ 0 w 1298960"/>
              <a:gd name="connsiteY1" fmla="*/ 0 h 1452785"/>
              <a:gd name="connsiteX2" fmla="*/ 1298960 w 1298960"/>
              <a:gd name="connsiteY2" fmla="*/ 8545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960" h="1452785">
                <a:moveTo>
                  <a:pt x="17091" y="1452785"/>
                </a:moveTo>
                <a:lnTo>
                  <a:pt x="0" y="0"/>
                </a:lnTo>
                <a:lnTo>
                  <a:pt x="1298960" y="8545"/>
                </a:lnTo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 flipH="1">
            <a:off x="7440790" y="3278174"/>
            <a:ext cx="955704" cy="1452785"/>
          </a:xfrm>
          <a:custGeom>
            <a:avLst/>
            <a:gdLst>
              <a:gd name="connsiteX0" fmla="*/ 17091 w 1298960"/>
              <a:gd name="connsiteY0" fmla="*/ 1452785 h 1452785"/>
              <a:gd name="connsiteX1" fmla="*/ 0 w 1298960"/>
              <a:gd name="connsiteY1" fmla="*/ 0 h 1452785"/>
              <a:gd name="connsiteX2" fmla="*/ 1298960 w 1298960"/>
              <a:gd name="connsiteY2" fmla="*/ 8545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960" h="1452785">
                <a:moveTo>
                  <a:pt x="17091" y="1452785"/>
                </a:moveTo>
                <a:lnTo>
                  <a:pt x="0" y="0"/>
                </a:lnTo>
                <a:lnTo>
                  <a:pt x="1298960" y="8545"/>
                </a:lnTo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3942028" y="3276750"/>
            <a:ext cx="1379920" cy="0"/>
          </a:xfrm>
          <a:prstGeom prst="straightConnector1">
            <a:avLst/>
          </a:prstGeom>
          <a:solidFill>
            <a:schemeClr val="bg1"/>
          </a:solidFill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9" name="TextBox 38"/>
          <p:cNvSpPr txBox="1"/>
          <p:nvPr/>
        </p:nvSpPr>
        <p:spPr>
          <a:xfrm>
            <a:off x="1781086" y="4170156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Stores real-time transactional data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513336" y="4185629"/>
            <a:ext cx="2003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Stores historical transactional and summary data 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970485" y="2521159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Data entry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3609885" y="2754868"/>
            <a:ext cx="1952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Data extraction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7247114" y="2521159"/>
            <a:ext cx="136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Data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34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What Do You Do With Data?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7934" y="1371600"/>
            <a:ext cx="2971800" cy="200364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334" y="1371600"/>
            <a:ext cx="2971800" cy="19812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605" b="37420"/>
          <a:stretch/>
        </p:blipFill>
        <p:spPr>
          <a:xfrm>
            <a:off x="4920568" y="4038600"/>
            <a:ext cx="3003487" cy="19812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770" b="12043"/>
          <a:stretch/>
        </p:blipFill>
        <p:spPr>
          <a:xfrm>
            <a:off x="1219200" y="4038600"/>
            <a:ext cx="3014068" cy="198120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132855" y="3284206"/>
            <a:ext cx="11912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Gather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942855" y="3284206"/>
            <a:ext cx="9538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Store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80455" y="6019800"/>
            <a:ext cx="13864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Retrieve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14255" y="6019800"/>
            <a:ext cx="1485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Interpret</a:t>
            </a:r>
            <a:endParaRPr lang="en-US" sz="2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440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C:\Users\David\AppData\Local\Microsoft\Windows\Temporary Internet Files\Content.IE5\EVTDPV3E\MC90035187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8486" y="4644459"/>
            <a:ext cx="1066800" cy="88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Information Architecture of an Organization</a:t>
            </a:r>
            <a:endParaRPr lang="en-US" dirty="0"/>
          </a:p>
        </p:txBody>
      </p:sp>
      <p:sp>
        <p:nvSpPr>
          <p:cNvPr id="4" name="Flowchart: Magnetic Disk 3"/>
          <p:cNvSpPr/>
          <p:nvPr/>
        </p:nvSpPr>
        <p:spPr>
          <a:xfrm>
            <a:off x="2438400" y="2209800"/>
            <a:ext cx="1676400" cy="160020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Transactional Database</a:t>
            </a:r>
            <a:endParaRPr lang="en-US" dirty="0"/>
          </a:p>
        </p:txBody>
      </p:sp>
      <p:sp>
        <p:nvSpPr>
          <p:cNvPr id="5" name="Flowchart: Magnetic Disk 4"/>
          <p:cNvSpPr/>
          <p:nvPr/>
        </p:nvSpPr>
        <p:spPr>
          <a:xfrm>
            <a:off x="5334000" y="2209800"/>
            <a:ext cx="1600200" cy="160020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Analytical Data Store</a:t>
            </a:r>
            <a:endParaRPr lang="en-US" dirty="0"/>
          </a:p>
        </p:txBody>
      </p:sp>
      <p:pic>
        <p:nvPicPr>
          <p:cNvPr id="1030" name="Picture 6" descr="C:\Users\David\AppData\Local\Microsoft\Windows\Temporary Internet Files\Content.IE5\POS3WVPR\MC90039129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612" y="5311062"/>
            <a:ext cx="994607" cy="1062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David\AppData\Local\Microsoft\Windows\Temporary Internet Files\Content.IE5\J25W8IBM\MC900439836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5327441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avid\AppData\Local\Microsoft\Windows\Temporary Internet Files\Content.IE5\J25W8IBM\MC90038386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800600"/>
            <a:ext cx="837624" cy="835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David\AppData\Local\Microsoft\Windows\Temporary Internet Files\Content.IE5\EVTDPV3E\MC900030044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0676" y="4950740"/>
            <a:ext cx="958017" cy="106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David\AppData\Local\Microsoft\Windows\Temporary Internet Files\Content.IE5\J25W8IBM\MC90003004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218360"/>
            <a:ext cx="958017" cy="106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reeform 7"/>
          <p:cNvSpPr/>
          <p:nvPr/>
        </p:nvSpPr>
        <p:spPr>
          <a:xfrm>
            <a:off x="1219200" y="2965391"/>
            <a:ext cx="1163652" cy="1452785"/>
          </a:xfrm>
          <a:custGeom>
            <a:avLst/>
            <a:gdLst>
              <a:gd name="connsiteX0" fmla="*/ 17091 w 1298960"/>
              <a:gd name="connsiteY0" fmla="*/ 1452785 h 1452785"/>
              <a:gd name="connsiteX1" fmla="*/ 0 w 1298960"/>
              <a:gd name="connsiteY1" fmla="*/ 0 h 1452785"/>
              <a:gd name="connsiteX2" fmla="*/ 1298960 w 1298960"/>
              <a:gd name="connsiteY2" fmla="*/ 8545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960" h="1452785">
                <a:moveTo>
                  <a:pt x="17091" y="1452785"/>
                </a:moveTo>
                <a:lnTo>
                  <a:pt x="0" y="0"/>
                </a:lnTo>
                <a:lnTo>
                  <a:pt x="1298960" y="8545"/>
                </a:lnTo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 flipH="1">
            <a:off x="7032728" y="2966815"/>
            <a:ext cx="1163652" cy="1452785"/>
          </a:xfrm>
          <a:custGeom>
            <a:avLst/>
            <a:gdLst>
              <a:gd name="connsiteX0" fmla="*/ 17091 w 1298960"/>
              <a:gd name="connsiteY0" fmla="*/ 1452785 h 1452785"/>
              <a:gd name="connsiteX1" fmla="*/ 0 w 1298960"/>
              <a:gd name="connsiteY1" fmla="*/ 0 h 1452785"/>
              <a:gd name="connsiteX2" fmla="*/ 1298960 w 1298960"/>
              <a:gd name="connsiteY2" fmla="*/ 8545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960" h="1452785">
                <a:moveTo>
                  <a:pt x="17091" y="1452785"/>
                </a:moveTo>
                <a:lnTo>
                  <a:pt x="0" y="0"/>
                </a:lnTo>
                <a:lnTo>
                  <a:pt x="1298960" y="8545"/>
                </a:lnTo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191000" y="2965391"/>
            <a:ext cx="990600" cy="0"/>
          </a:xfrm>
          <a:prstGeom prst="straightConnector1">
            <a:avLst/>
          </a:prstGeom>
          <a:solidFill>
            <a:schemeClr val="bg1"/>
          </a:solidFill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2" name="TextBox 11"/>
          <p:cNvSpPr txBox="1"/>
          <p:nvPr/>
        </p:nvSpPr>
        <p:spPr>
          <a:xfrm>
            <a:off x="2362200" y="3873709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Stores real-time transactional data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029200" y="3879734"/>
            <a:ext cx="2003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Stores historical transactional and summary data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242701" y="22098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Data entry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046714" y="2209800"/>
            <a:ext cx="136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Data extraction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934200" y="2209800"/>
            <a:ext cx="136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Data analysis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2438400" y="4950740"/>
            <a:ext cx="1752600" cy="151970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Called OLTP:</a:t>
            </a:r>
            <a:br>
              <a:rPr lang="en-US" b="1" dirty="0" smtClean="0"/>
            </a:br>
            <a:endParaRPr lang="en-US" b="1" dirty="0" smtClean="0"/>
          </a:p>
          <a:p>
            <a:pPr algn="ctr"/>
            <a:r>
              <a:rPr lang="en-US" dirty="0" smtClean="0"/>
              <a:t>Online transaction processing</a:t>
            </a:r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5105400" y="4953000"/>
            <a:ext cx="1851128" cy="151970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Called OLAP:</a:t>
            </a:r>
            <a:br>
              <a:rPr lang="en-US" b="1" dirty="0" smtClean="0"/>
            </a:br>
            <a:endParaRPr lang="en-US" b="1" dirty="0" smtClean="0"/>
          </a:p>
          <a:p>
            <a:pPr algn="ctr"/>
            <a:r>
              <a:rPr lang="en-US" dirty="0" smtClean="0"/>
              <a:t>Online analytical processing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17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Transactional Database 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533400" y="2209800"/>
          <a:ext cx="4876800" cy="4410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5486400" y="2514600"/>
            <a:ext cx="3429000" cy="3886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Examples of transactions</a:t>
            </a:r>
          </a:p>
          <a:p>
            <a:pPr lvl="1"/>
            <a:r>
              <a:rPr lang="en-US" dirty="0" smtClean="0"/>
              <a:t>Purchase a product</a:t>
            </a:r>
          </a:p>
          <a:p>
            <a:pPr lvl="1"/>
            <a:r>
              <a:rPr lang="en-US" dirty="0" smtClean="0"/>
              <a:t>Enroll in a course</a:t>
            </a:r>
          </a:p>
          <a:p>
            <a:pPr lvl="1"/>
            <a:r>
              <a:rPr lang="en-US" dirty="0" smtClean="0"/>
              <a:t>Hire an employee</a:t>
            </a:r>
          </a:p>
          <a:p>
            <a:pPr lvl="1"/>
            <a:endParaRPr lang="en-US" dirty="0"/>
          </a:p>
          <a:p>
            <a:r>
              <a:rPr lang="en-US" dirty="0" smtClean="0"/>
              <a:t>Data is in real-time</a:t>
            </a:r>
          </a:p>
          <a:p>
            <a:pPr lvl="1"/>
            <a:r>
              <a:rPr lang="en-US" dirty="0" smtClean="0"/>
              <a:t>Reflects current state</a:t>
            </a:r>
          </a:p>
          <a:p>
            <a:pPr lvl="1"/>
            <a:r>
              <a:rPr lang="en-US" dirty="0" smtClean="0"/>
              <a:t>How things are “now”</a:t>
            </a:r>
            <a:endParaRPr lang="en-US" dirty="0"/>
          </a:p>
          <a:p>
            <a:pPr marL="27432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Content Placeholder 11"/>
          <p:cNvSpPr txBox="1">
            <a:spLocks/>
          </p:cNvSpPr>
          <p:nvPr/>
        </p:nvSpPr>
        <p:spPr>
          <a:xfrm>
            <a:off x="457200" y="1447800"/>
            <a:ext cx="74676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Stores real-time, transactional data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1904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Relational Paradigm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How transactional data is collected and stored</a:t>
            </a:r>
          </a:p>
          <a:p>
            <a:endParaRPr lang="en-US" sz="2800" dirty="0" smtClean="0"/>
          </a:p>
          <a:p>
            <a:r>
              <a:rPr lang="en-US" sz="2800" dirty="0" smtClean="0"/>
              <a:t>Primary Goal: Minimize redundancy</a:t>
            </a:r>
          </a:p>
          <a:p>
            <a:pPr lvl="1"/>
            <a:r>
              <a:rPr lang="en-US" sz="2400" dirty="0" smtClean="0"/>
              <a:t>Reduce errors</a:t>
            </a:r>
          </a:p>
          <a:p>
            <a:pPr lvl="1"/>
            <a:r>
              <a:rPr lang="en-US" sz="2400" dirty="0" smtClean="0"/>
              <a:t>Less space required</a:t>
            </a:r>
          </a:p>
          <a:p>
            <a:pPr lvl="1"/>
            <a:endParaRPr lang="en-US" sz="2400" dirty="0"/>
          </a:p>
          <a:p>
            <a:r>
              <a:rPr lang="en-US" sz="2800" dirty="0" smtClean="0"/>
              <a:t>Most database management systems are based on the relational paradigm</a:t>
            </a:r>
          </a:p>
          <a:p>
            <a:pPr lvl="1"/>
            <a:r>
              <a:rPr lang="en-US" dirty="0" smtClean="0"/>
              <a:t>Oracle, Microsoft Access, SQL Server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4114800" y="3276600"/>
            <a:ext cx="3886200" cy="68580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Which of these do you think </a:t>
            </a:r>
            <a:br>
              <a:rPr lang="en-US" dirty="0" smtClean="0"/>
            </a:br>
            <a:r>
              <a:rPr lang="en-US" dirty="0" smtClean="0"/>
              <a:t>is more important today</a:t>
            </a:r>
          </a:p>
        </p:txBody>
      </p:sp>
      <p:sp>
        <p:nvSpPr>
          <p:cNvPr id="5" name="Rectangle 4"/>
          <p:cNvSpPr/>
          <p:nvPr/>
        </p:nvSpPr>
        <p:spPr>
          <a:xfrm>
            <a:off x="7146770" y="3200400"/>
            <a:ext cx="5613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?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69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Relational Database</a:t>
            </a:r>
            <a:br>
              <a:rPr lang="en-US" dirty="0" smtClean="0"/>
            </a:br>
            <a:r>
              <a:rPr lang="en-US" sz="3600" dirty="0" smtClean="0"/>
              <a:t>Airline Reservation Example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3352800" cy="4876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A series of tables with logical associations between them</a:t>
            </a:r>
          </a:p>
          <a:p>
            <a:endParaRPr lang="en-US" sz="2800" dirty="0" smtClean="0"/>
          </a:p>
          <a:p>
            <a:r>
              <a:rPr lang="en-US" sz="2800" dirty="0" smtClean="0"/>
              <a:t>The associations (relationships) allow the data to be combined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810000" y="3505200"/>
          <a:ext cx="1371600" cy="221769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71600"/>
              </a:tblGrid>
              <a:tr h="1450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Flight</a:t>
                      </a:r>
                      <a:endParaRPr lang="en-US" sz="1200" dirty="0"/>
                    </a:p>
                  </a:txBody>
                  <a:tcPr/>
                </a:tc>
              </a:tr>
              <a:tr h="2974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FlightID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Aircraft</a:t>
                      </a:r>
                      <a:r>
                        <a:rPr lang="en-US" sz="1200" baseline="0" dirty="0" err="1" smtClean="0"/>
                        <a:t>ID</a:t>
                      </a:r>
                      <a:endParaRPr lang="en-US" sz="1200" baseline="0" dirty="0" smtClean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FlightNumber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DepartureCity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ArrivalCity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DepartureTime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ArrivalTime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5791200" y="1905000"/>
          <a:ext cx="1524000" cy="221769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24000"/>
              </a:tblGrid>
              <a:tr h="1450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Reservation</a:t>
                      </a:r>
                      <a:endParaRPr lang="en-US" sz="1200" dirty="0"/>
                    </a:p>
                  </a:txBody>
                  <a:tcPr/>
                </a:tc>
              </a:tr>
              <a:tr h="2974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ReservationID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FlightID</a:t>
                      </a:r>
                      <a:endParaRPr lang="en-US" sz="1200" baseline="0" dirty="0" smtClean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PassengerID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SeatID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Name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DatePurchased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Price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7848600" y="2068463"/>
          <a:ext cx="1219200" cy="194337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19200"/>
              </a:tblGrid>
              <a:tr h="1450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Passenger</a:t>
                      </a:r>
                      <a:endParaRPr lang="en-US" sz="1200" dirty="0"/>
                    </a:p>
                  </a:txBody>
                  <a:tcPr/>
                </a:tc>
              </a:tr>
              <a:tr h="2974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PassengerID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Name</a:t>
                      </a:r>
                      <a:endParaRPr lang="en-US" sz="1200" baseline="0" dirty="0" smtClean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Street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City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ZipCode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5638800" y="5029200"/>
          <a:ext cx="990600" cy="112041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90600"/>
              </a:tblGrid>
              <a:tr h="1450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Aircraft</a:t>
                      </a:r>
                      <a:endParaRPr lang="en-US" sz="1200" dirty="0"/>
                    </a:p>
                  </a:txBody>
                  <a:tcPr/>
                </a:tc>
              </a:tr>
              <a:tr h="2974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AircraftID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Type</a:t>
                      </a:r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Capacity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7239000" y="4876800"/>
          <a:ext cx="1219200" cy="166905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19200"/>
              </a:tblGrid>
              <a:tr h="1450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Aircraft Seat</a:t>
                      </a:r>
                      <a:endParaRPr lang="en-US" sz="1200" dirty="0"/>
                    </a:p>
                  </a:txBody>
                  <a:tcPr/>
                </a:tc>
              </a:tr>
              <a:tr h="2974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SeatID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AircraftID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baseline="0" dirty="0" err="1" smtClean="0"/>
                        <a:t>RowNumber</a:t>
                      </a:r>
                      <a:endParaRPr lang="en-US" sz="1200" baseline="0" dirty="0" smtClean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SeatNumber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Class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Connector 9"/>
          <p:cNvCxnSpPr/>
          <p:nvPr/>
        </p:nvCxnSpPr>
        <p:spPr>
          <a:xfrm flipV="1">
            <a:off x="5181600" y="2613932"/>
            <a:ext cx="609600" cy="129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181600" y="4214132"/>
            <a:ext cx="457200" cy="121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629400" y="5433332"/>
            <a:ext cx="609600" cy="1389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7315200" y="2461532"/>
            <a:ext cx="5334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6" name="Freeform 1025"/>
          <p:cNvSpPr/>
          <p:nvPr/>
        </p:nvSpPr>
        <p:spPr>
          <a:xfrm>
            <a:off x="7033404" y="3153083"/>
            <a:ext cx="477328" cy="2168106"/>
          </a:xfrm>
          <a:custGeom>
            <a:avLst/>
            <a:gdLst>
              <a:gd name="connsiteX0" fmla="*/ 276045 w 477328"/>
              <a:gd name="connsiteY0" fmla="*/ 0 h 2168106"/>
              <a:gd name="connsiteX1" fmla="*/ 477328 w 477328"/>
              <a:gd name="connsiteY1" fmla="*/ 0 h 2168106"/>
              <a:gd name="connsiteX2" fmla="*/ 477328 w 477328"/>
              <a:gd name="connsiteY2" fmla="*/ 1541253 h 2168106"/>
              <a:gd name="connsiteX3" fmla="*/ 0 w 477328"/>
              <a:gd name="connsiteY3" fmla="*/ 1541253 h 2168106"/>
              <a:gd name="connsiteX4" fmla="*/ 0 w 477328"/>
              <a:gd name="connsiteY4" fmla="*/ 2168106 h 2168106"/>
              <a:gd name="connsiteX5" fmla="*/ 218536 w 477328"/>
              <a:gd name="connsiteY5" fmla="*/ 2168106 h 2168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7328" h="2168106">
                <a:moveTo>
                  <a:pt x="276045" y="0"/>
                </a:moveTo>
                <a:lnTo>
                  <a:pt x="477328" y="0"/>
                </a:lnTo>
                <a:lnTo>
                  <a:pt x="477328" y="1541253"/>
                </a:lnTo>
                <a:lnTo>
                  <a:pt x="0" y="1541253"/>
                </a:lnTo>
                <a:lnTo>
                  <a:pt x="0" y="2168106"/>
                </a:lnTo>
                <a:lnTo>
                  <a:pt x="218536" y="2168106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105400" y="3449155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430948" y="5354155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553200" y="5430355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034541" y="5052332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620000" y="2229955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239000" y="2461532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239000" y="3144355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126148" y="3985532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010400" y="5506555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50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89"/>
            <a:ext cx="8229600" cy="1143000"/>
          </a:xfrm>
        </p:spPr>
        <p:txBody>
          <a:bodyPr/>
          <a:lstStyle/>
          <a:p>
            <a:r>
              <a:rPr lang="en-US" dirty="0" smtClean="0"/>
              <a:t>Why more than one table?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859" y="1638972"/>
            <a:ext cx="3352800" cy="304846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Every reservation has a passenger and a flight</a:t>
            </a:r>
          </a:p>
          <a:p>
            <a:r>
              <a:rPr lang="en-US" dirty="0" smtClean="0"/>
              <a:t>Passengers and flights have an ID number</a:t>
            </a:r>
          </a:p>
          <a:p>
            <a:r>
              <a:rPr lang="en-US" dirty="0" smtClean="0"/>
              <a:t>Split the details off into separate tables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85800" y="4908768"/>
            <a:ext cx="3200400" cy="170607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/>
              <a:t>This is good because:</a:t>
            </a:r>
          </a:p>
          <a:p>
            <a:endParaRPr lang="en-US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Information is entered and stored once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Minimizes redundancy</a:t>
            </a:r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/>
          </p:nvPr>
        </p:nvGraphicFramePr>
        <p:xfrm>
          <a:off x="3810000" y="3207748"/>
          <a:ext cx="1371600" cy="221769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71600"/>
              </a:tblGrid>
              <a:tr h="1450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Flight</a:t>
                      </a:r>
                      <a:endParaRPr lang="en-US" sz="1200" dirty="0"/>
                    </a:p>
                  </a:txBody>
                  <a:tcPr/>
                </a:tc>
              </a:tr>
              <a:tr h="2974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FlightID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Aircraft</a:t>
                      </a:r>
                      <a:r>
                        <a:rPr lang="en-US" sz="1200" baseline="0" dirty="0" err="1" smtClean="0"/>
                        <a:t>ID</a:t>
                      </a:r>
                      <a:endParaRPr lang="en-US" sz="1200" baseline="0" dirty="0" smtClean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FlightNumber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DepartureCity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ArrivalCity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DepartureTime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ArrivalTime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/>
          </p:nvPr>
        </p:nvGraphicFramePr>
        <p:xfrm>
          <a:off x="5791200" y="1607548"/>
          <a:ext cx="1524000" cy="221769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24000"/>
              </a:tblGrid>
              <a:tr h="1450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Reservation</a:t>
                      </a:r>
                      <a:endParaRPr lang="en-US" sz="1200" dirty="0"/>
                    </a:p>
                  </a:txBody>
                  <a:tcPr/>
                </a:tc>
              </a:tr>
              <a:tr h="2974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ReservationID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FlightID</a:t>
                      </a:r>
                      <a:endParaRPr lang="en-US" sz="1200" baseline="0" dirty="0" smtClean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PassengerID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SeatID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Name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DatePurchased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Price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/>
          </p:nvPr>
        </p:nvGraphicFramePr>
        <p:xfrm>
          <a:off x="7848600" y="1771011"/>
          <a:ext cx="1219200" cy="194337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19200"/>
              </a:tblGrid>
              <a:tr h="1450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Passenger</a:t>
                      </a:r>
                      <a:endParaRPr lang="en-US" sz="1200" dirty="0"/>
                    </a:p>
                  </a:txBody>
                  <a:tcPr/>
                </a:tc>
              </a:tr>
              <a:tr h="2974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PassengerID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Name</a:t>
                      </a:r>
                      <a:endParaRPr lang="en-US" sz="1200" baseline="0" dirty="0" smtClean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Street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City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ZipCode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/>
          </p:nvPr>
        </p:nvGraphicFramePr>
        <p:xfrm>
          <a:off x="5638800" y="4731748"/>
          <a:ext cx="990600" cy="112041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90600"/>
              </a:tblGrid>
              <a:tr h="1450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Aircraft</a:t>
                      </a:r>
                      <a:endParaRPr lang="en-US" sz="1200" dirty="0"/>
                    </a:p>
                  </a:txBody>
                  <a:tcPr/>
                </a:tc>
              </a:tr>
              <a:tr h="2974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AircraftID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Type</a:t>
                      </a:r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Capacity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/>
          </p:nvPr>
        </p:nvGraphicFramePr>
        <p:xfrm>
          <a:off x="7239000" y="4579348"/>
          <a:ext cx="1219200" cy="166905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19200"/>
              </a:tblGrid>
              <a:tr h="1450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Aircraft Seat</a:t>
                      </a:r>
                      <a:endParaRPr lang="en-US" sz="1200" dirty="0"/>
                    </a:p>
                  </a:txBody>
                  <a:tcPr/>
                </a:tc>
              </a:tr>
              <a:tr h="2974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SeatID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AircraftID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baseline="0" dirty="0" err="1" smtClean="0"/>
                        <a:t>RowNumber</a:t>
                      </a:r>
                      <a:endParaRPr lang="en-US" sz="1200" baseline="0" dirty="0" smtClean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SeatNumber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Class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1" name="Straight Connector 30"/>
          <p:cNvCxnSpPr/>
          <p:nvPr/>
        </p:nvCxnSpPr>
        <p:spPr>
          <a:xfrm flipV="1">
            <a:off x="5181600" y="2316480"/>
            <a:ext cx="609600" cy="129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181600" y="3916680"/>
            <a:ext cx="457200" cy="121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6629400" y="5135880"/>
            <a:ext cx="609600" cy="1389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7315200" y="2164080"/>
            <a:ext cx="5334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reeform 34"/>
          <p:cNvSpPr/>
          <p:nvPr/>
        </p:nvSpPr>
        <p:spPr>
          <a:xfrm>
            <a:off x="7033404" y="2855631"/>
            <a:ext cx="477328" cy="2168106"/>
          </a:xfrm>
          <a:custGeom>
            <a:avLst/>
            <a:gdLst>
              <a:gd name="connsiteX0" fmla="*/ 276045 w 477328"/>
              <a:gd name="connsiteY0" fmla="*/ 0 h 2168106"/>
              <a:gd name="connsiteX1" fmla="*/ 477328 w 477328"/>
              <a:gd name="connsiteY1" fmla="*/ 0 h 2168106"/>
              <a:gd name="connsiteX2" fmla="*/ 477328 w 477328"/>
              <a:gd name="connsiteY2" fmla="*/ 1541253 h 2168106"/>
              <a:gd name="connsiteX3" fmla="*/ 0 w 477328"/>
              <a:gd name="connsiteY3" fmla="*/ 1541253 h 2168106"/>
              <a:gd name="connsiteX4" fmla="*/ 0 w 477328"/>
              <a:gd name="connsiteY4" fmla="*/ 2168106 h 2168106"/>
              <a:gd name="connsiteX5" fmla="*/ 218536 w 477328"/>
              <a:gd name="connsiteY5" fmla="*/ 2168106 h 2168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7328" h="2168106">
                <a:moveTo>
                  <a:pt x="276045" y="0"/>
                </a:moveTo>
                <a:lnTo>
                  <a:pt x="477328" y="0"/>
                </a:lnTo>
                <a:lnTo>
                  <a:pt x="477328" y="1541253"/>
                </a:lnTo>
                <a:lnTo>
                  <a:pt x="0" y="1541253"/>
                </a:lnTo>
                <a:lnTo>
                  <a:pt x="0" y="2168106"/>
                </a:lnTo>
                <a:lnTo>
                  <a:pt x="218536" y="2168106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5105400" y="315170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430948" y="505670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6553200" y="513290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7034541" y="475488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7620000" y="193250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7239000" y="216408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7239000" y="284690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5126148" y="368808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7010400" y="520910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45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</a:t>
            </a:r>
            <a:r>
              <a:rPr lang="en-US" smtClean="0"/>
              <a:t>transactional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76800" cy="4876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Can be difficult to do</a:t>
            </a:r>
            <a:r>
              <a:rPr lang="en-US" dirty="0"/>
              <a:t> </a:t>
            </a:r>
            <a:r>
              <a:rPr lang="en-US" dirty="0" smtClean="0"/>
              <a:t>from a relational database</a:t>
            </a:r>
          </a:p>
          <a:p>
            <a:endParaRPr lang="en-US" dirty="0"/>
          </a:p>
          <a:p>
            <a:r>
              <a:rPr lang="en-US" dirty="0" smtClean="0"/>
              <a:t>Having multiple tables is good for storage and data integrity, but bad for analysis</a:t>
            </a:r>
          </a:p>
          <a:p>
            <a:pPr lvl="1"/>
            <a:r>
              <a:rPr lang="en-US" dirty="0" smtClean="0"/>
              <a:t>All those tables must be “joined” together before analysis can be done</a:t>
            </a:r>
          </a:p>
          <a:p>
            <a:pPr lvl="1"/>
            <a:endParaRPr lang="en-US" dirty="0"/>
          </a:p>
          <a:p>
            <a:r>
              <a:rPr lang="en-US" dirty="0" smtClean="0"/>
              <a:t>The solution is the Analytical Data Store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5943600" y="1676400"/>
            <a:ext cx="2667000" cy="1828800"/>
          </a:xfrm>
          <a:prstGeom prst="round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Operational databases </a:t>
            </a:r>
            <a:r>
              <a:rPr lang="en-US" sz="2000" dirty="0"/>
              <a:t>are optimized for storage efficiency, not retrieval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952146" y="3733800"/>
            <a:ext cx="2667000" cy="2514600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Analytical databases are optimized for retrieval and analysis, not storage efficiency and data integrity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12190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The Analytical Data Store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96962"/>
            <a:ext cx="8229600" cy="26368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Stores historical and summarized data</a:t>
            </a:r>
          </a:p>
          <a:p>
            <a:pPr lvl="1"/>
            <a:r>
              <a:rPr lang="en-US" dirty="0" smtClean="0"/>
              <a:t>“Historical” means we keep </a:t>
            </a:r>
            <a:r>
              <a:rPr lang="en-US" b="1" dirty="0" smtClean="0">
                <a:solidFill>
                  <a:srgbClr val="FF0000"/>
                </a:solidFill>
              </a:rPr>
              <a:t>everything</a:t>
            </a:r>
          </a:p>
          <a:p>
            <a:r>
              <a:rPr lang="en-US" dirty="0" smtClean="0"/>
              <a:t>Data is extracted from the operational database and reformatted for the analytical database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Can 4"/>
          <p:cNvSpPr/>
          <p:nvPr/>
        </p:nvSpPr>
        <p:spPr>
          <a:xfrm>
            <a:off x="304800" y="4114800"/>
            <a:ext cx="1752600" cy="1981200"/>
          </a:xfrm>
          <a:prstGeom prst="can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Operational Database</a:t>
            </a:r>
          </a:p>
        </p:txBody>
      </p:sp>
      <p:sp>
        <p:nvSpPr>
          <p:cNvPr id="6" name="Can 5"/>
          <p:cNvSpPr/>
          <p:nvPr/>
        </p:nvSpPr>
        <p:spPr>
          <a:xfrm>
            <a:off x="7315200" y="4457700"/>
            <a:ext cx="1600200" cy="1295400"/>
          </a:xfrm>
          <a:prstGeom prst="ca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Analytical Database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2209800" y="4800600"/>
            <a:ext cx="1295400" cy="609600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Query</a:t>
            </a:r>
          </a:p>
        </p:txBody>
      </p:sp>
      <p:sp>
        <p:nvSpPr>
          <p:cNvPr id="9" name="Cube 8"/>
          <p:cNvSpPr/>
          <p:nvPr/>
        </p:nvSpPr>
        <p:spPr>
          <a:xfrm>
            <a:off x="3581400" y="4533900"/>
            <a:ext cx="2133600" cy="1143000"/>
          </a:xfrm>
          <a:prstGeom prst="cub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conversion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381000" y="3733800"/>
            <a:ext cx="3107531" cy="258127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/>
              <a:t>Extract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3621883" y="3733800"/>
            <a:ext cx="2152650" cy="258127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/>
              <a:t>Transform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5850732" y="3733800"/>
            <a:ext cx="3064668" cy="258127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/>
              <a:t>Load</a:t>
            </a:r>
          </a:p>
        </p:txBody>
      </p:sp>
      <p:sp>
        <p:nvSpPr>
          <p:cNvPr id="18" name="Right Arrow 17"/>
          <p:cNvSpPr/>
          <p:nvPr/>
        </p:nvSpPr>
        <p:spPr>
          <a:xfrm>
            <a:off x="5867400" y="4800600"/>
            <a:ext cx="1295400" cy="609600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Query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1688308" y="6248400"/>
            <a:ext cx="6160292" cy="484974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We’ll discuss this in much more detail later in the course!!</a:t>
            </a:r>
          </a:p>
        </p:txBody>
      </p:sp>
    </p:spTree>
    <p:extLst>
      <p:ext uri="{BB962C8B-B14F-4D97-AF65-F5344CB8AC3E}">
        <p14:creationId xmlns:p14="http://schemas.microsoft.com/office/powerpoint/2010/main" val="19089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731</TotalTime>
  <Words>647</Words>
  <Application>Microsoft Office PowerPoint</Application>
  <PresentationFormat>On-screen Show (4:3)</PresentationFormat>
  <Paragraphs>239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MIS2502: Data Analytics The Information Architecture of an Organization</vt:lpstr>
      <vt:lpstr>What Do You Do With Data?</vt:lpstr>
      <vt:lpstr>The Information Architecture of an Organization</vt:lpstr>
      <vt:lpstr>The Transactional Database </vt:lpstr>
      <vt:lpstr>The Relational Paradigm</vt:lpstr>
      <vt:lpstr>The Relational Database Airline Reservation Example</vt:lpstr>
      <vt:lpstr>Why more than one table?</vt:lpstr>
      <vt:lpstr>Analyzing transactional data</vt:lpstr>
      <vt:lpstr>The Analytical Data Store</vt:lpstr>
      <vt:lpstr>The Dimensional Paradigm</vt:lpstr>
      <vt:lpstr>Dimensional Data and the Data Cube</vt:lpstr>
      <vt:lpstr>Comparing Operational and Analytical Data Stores</vt:lpstr>
      <vt:lpstr>The agenda for the course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Modeling</dc:title>
  <dc:creator>David</dc:creator>
  <cp:lastModifiedBy>cm-00_22_5b_02_5a_7b</cp:lastModifiedBy>
  <cp:revision>296</cp:revision>
  <cp:lastPrinted>2011-06-28T14:45:53Z</cp:lastPrinted>
  <dcterms:created xsi:type="dcterms:W3CDTF">2011-06-28T13:08:25Z</dcterms:created>
  <dcterms:modified xsi:type="dcterms:W3CDTF">2014-05-21T15:49:23Z</dcterms:modified>
</cp:coreProperties>
</file>