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59" r:id="rId3"/>
    <p:sldId id="260" r:id="rId4"/>
    <p:sldId id="268" r:id="rId5"/>
    <p:sldId id="283" r:id="rId6"/>
    <p:sldId id="261" r:id="rId7"/>
    <p:sldId id="262" r:id="rId8"/>
    <p:sldId id="263" r:id="rId9"/>
    <p:sldId id="265" r:id="rId10"/>
    <p:sldId id="267" r:id="rId11"/>
    <p:sldId id="284" r:id="rId12"/>
    <p:sldId id="294" r:id="rId13"/>
    <p:sldId id="26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8" r:id="rId23"/>
    <p:sldId id="279" r:id="rId24"/>
    <p:sldId id="277" r:id="rId25"/>
    <p:sldId id="280" r:id="rId26"/>
    <p:sldId id="28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660"/>
  </p:normalViewPr>
  <p:slideViewPr>
    <p:cSldViewPr>
      <p:cViewPr varScale="1">
        <p:scale>
          <a:sx n="103" d="100"/>
          <a:sy n="103" d="100"/>
        </p:scale>
        <p:origin x="3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 smtClean="0"/>
            <a:t>It’s not a true programming language</a:t>
          </a:r>
          <a:endParaRPr lang="en-US"/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smtClean="0"/>
            <a:t>It is used by programming languages to interact with databases</a:t>
          </a:r>
          <a:endParaRPr lang="en-US"/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 smtClean="0"/>
            <a:t>There is no standard syntax</a:t>
          </a:r>
          <a:endParaRPr lang="en-US"/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 smtClean="0"/>
            <a:t>MySQL, Oracle, SQL Server, and Access all have slight differences</a:t>
          </a:r>
          <a:endParaRPr lang="en-US" dirty="0"/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 smtClean="0"/>
            <a:t>There are a lot of statements and variations among them</a:t>
          </a:r>
          <a:endParaRPr lang="en-US" dirty="0"/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 smtClean="0"/>
            <a:t>We will be covering the basics, and the most important ones</a:t>
          </a:r>
          <a:endParaRPr lang="en-US" dirty="0"/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/>
      <dgm:spPr/>
      <dgm:t>
        <a:bodyPr/>
        <a:lstStyle/>
        <a:p>
          <a:r>
            <a:rPr lang="en-US" dirty="0" smtClean="0"/>
            <a:t>GROUP BY organizes the results by column values.</a:t>
          </a:r>
          <a:endParaRPr lang="en-US" dirty="0"/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/>
      <dgm:spPr/>
      <dgm:t>
        <a:bodyPr/>
        <a:lstStyle/>
        <a:p>
          <a:r>
            <a:rPr lang="en-US" dirty="0" smtClean="0"/>
            <a:t>ORDER BY sorts results from lowest to highest based on a field</a:t>
          </a:r>
          <a:br>
            <a:rPr lang="en-US" dirty="0" smtClean="0"/>
          </a:br>
          <a:r>
            <a:rPr lang="en-US" dirty="0" smtClean="0"/>
            <a:t>(in this case, COUNT(</a:t>
          </a:r>
          <a:r>
            <a:rPr lang="en-US" dirty="0" err="1" smtClean="0"/>
            <a:t>FirstName</a:t>
          </a:r>
          <a:r>
            <a:rPr lang="en-US" dirty="0" smtClean="0"/>
            <a:t>))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461F6-45FE-4593-A5F4-F8C49D995EC3}" type="presOf" srcId="{D39D45AD-804F-4BBD-8CA6-602294E31BA6}" destId="{6653E38F-3E99-4696-B393-238D87040621}" srcOrd="0" destOrd="0" presId="urn:microsoft.com/office/officeart/2005/8/layout/vList2"/>
    <dgm:cxn modelId="{FDF37234-F253-4AB5-B018-9B92ED051CD2}" type="presOf" srcId="{F6007EC1-0302-4707-8681-D343117B8D6E}" destId="{26872D19-CDAD-4479-A805-7054C7BA032F}" srcOrd="0" destOrd="0" presId="urn:microsoft.com/office/officeart/2005/8/layout/vList2"/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D4886EA7-B6EC-4FE1-8A08-1AA74C8D31E9}" type="presOf" srcId="{6ECAEF0E-8526-40F8-AC51-A4A3DE203029}" destId="{EBD4AB4D-F84A-42F8-AE6D-E89625DCECD3}" srcOrd="0" destOrd="0" presId="urn:microsoft.com/office/officeart/2005/8/layout/vList2"/>
    <dgm:cxn modelId="{27B1835C-23DF-4AB2-ABB5-D4050081B699}" type="presParOf" srcId="{EBD4AB4D-F84A-42F8-AE6D-E89625DCECD3}" destId="{6653E38F-3E99-4696-B393-238D87040621}" srcOrd="0" destOrd="0" presId="urn:microsoft.com/office/officeart/2005/8/layout/vList2"/>
    <dgm:cxn modelId="{6FE5CE97-61BF-4DC4-8EB4-ED3B5EB16DFF}" type="presParOf" srcId="{EBD4AB4D-F84A-42F8-AE6D-E89625DCECD3}" destId="{361CCFE8-4257-47AF-9454-9DB18C741894}" srcOrd="1" destOrd="0" presId="urn:microsoft.com/office/officeart/2005/8/layout/vList2"/>
    <dgm:cxn modelId="{C3378635-671F-45D9-B08E-785BEE1955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/>
      <dgm:spPr/>
      <dgm:t>
        <a:bodyPr/>
        <a:lstStyle/>
        <a:p>
          <a:r>
            <a:rPr lang="en-US" dirty="0" smtClean="0"/>
            <a:t>It returns the MIN(price)</a:t>
          </a:r>
          <a:endParaRPr lang="en-US" dirty="0"/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/>
        </a:p>
      </dgm:t>
    </dgm:pt>
    <dgm:pt modelId="{F3BB0080-B6FF-49B0-B9A3-CD35814F985C}">
      <dgm:prSet phldrT="[Text]"/>
      <dgm:spPr/>
      <dgm:t>
        <a:bodyPr/>
        <a:lstStyle/>
        <a:p>
          <a:r>
            <a:rPr lang="en-US" dirty="0" smtClean="0"/>
            <a:t>MIN() will always return only one row</a:t>
          </a:r>
          <a:endParaRPr lang="en-US" dirty="0"/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/>
        </a:p>
      </dgm:t>
    </dgm:pt>
    <dgm:pt modelId="{9036ECFF-6CC4-4FFA-A635-76406AAE8854}">
      <dgm:prSet phldrT="[Text]"/>
      <dgm:spPr/>
      <dgm:t>
        <a:bodyPr/>
        <a:lstStyle/>
        <a:p>
          <a:r>
            <a:rPr lang="en-US" dirty="0" smtClean="0"/>
            <a:t>It chooses the first row in the Product column</a:t>
          </a:r>
          <a:endParaRPr lang="en-US" dirty="0"/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Getting Information Out of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counting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GROUP BY </a:t>
            </a:r>
            <a:r>
              <a:rPr lang="en-US" dirty="0" smtClean="0"/>
              <a:t>State;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043"/>
              </p:ext>
            </p:extLst>
          </p:nvPr>
        </p:nvGraphicFramePr>
        <p:xfrm>
          <a:off x="1197836" y="466852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3434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So it looks for unique State values and then counts the number of records for each of those values.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3034" y="2971800"/>
            <a:ext cx="44958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Asks: How many customers from each state are there in the Customer table?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Counting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5931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858370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ORDER BY ASC and 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DESC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71498"/>
              </p:ext>
            </p:extLst>
          </p:nvPr>
        </p:nvGraphicFramePr>
        <p:xfrm>
          <a:off x="5924798" y="16383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DESCending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BY 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ASC</a:t>
            </a:r>
            <a:r>
              <a:rPr lang="en-US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04772"/>
              </p:ext>
            </p:extLst>
          </p:nvPr>
        </p:nvGraphicFramePr>
        <p:xfrm>
          <a:off x="5888182" y="46101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Functions: Retrieving highest, lowest, average, and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SELECT MAX(Price)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MIN(Price) </a:t>
            </a:r>
            <a:r>
              <a:rPr lang="en-US" sz="3800" dirty="0"/>
              <a:t>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AVG(Price)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SUM(Price)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50434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507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75157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409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1551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8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Returning only certain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don’t always want every record in the table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use: </a:t>
            </a: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>
                <a:solidFill>
                  <a:srgbClr val="002060"/>
                </a:solidFill>
              </a:rPr>
              <a:t>* FROM </a:t>
            </a:r>
            <a:r>
              <a:rPr lang="en-US" sz="2400" dirty="0" err="1" smtClean="0">
                <a:solidFill>
                  <a:srgbClr val="002060"/>
                </a:solidFill>
              </a:rPr>
              <a:t>schema_name.table_name</a:t>
            </a:r>
            <a:r>
              <a:rPr lang="en-US" sz="2400" dirty="0" smtClean="0">
                <a:solidFill>
                  <a:srgbClr val="002060"/>
                </a:solidFill>
              </a:rPr>
              <a:t> WHERE </a:t>
            </a:r>
            <a:r>
              <a:rPr lang="en-US" sz="2400" i="1" dirty="0" smtClean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so </a:t>
            </a: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WHERE State= 'NJ';</a:t>
            </a:r>
          </a:p>
          <a:p>
            <a:pPr marL="0" indent="0">
              <a:buNone/>
            </a:pPr>
            <a:r>
              <a:rPr lang="en-US" sz="2200" dirty="0" smtClean="0"/>
              <a:t>returns this: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944"/>
              </p:ext>
            </p:extLst>
          </p:nvPr>
        </p:nvGraphicFramePr>
        <p:xfrm>
          <a:off x="1143000" y="2286000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92518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696783" y="2292291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retrieve only those customers who live in New Jersey.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67110"/>
              </p:ext>
            </p:extLst>
          </p:nvPr>
        </p:nvGraphicFramePr>
        <p:xfrm>
          <a:off x="2403021" y="5257800"/>
          <a:ext cx="537788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dirty="0" smtClean="0"/>
              <a:t>State &lt;&gt; </a:t>
            </a:r>
            <a:r>
              <a:rPr lang="en-US" sz="2400" dirty="0"/>
              <a:t>'NJ';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SELECT </a:t>
            </a:r>
            <a:r>
              <a:rPr lang="en-US" sz="2400" dirty="0" err="1" smtClean="0"/>
              <a:t>ProductName</a:t>
            </a:r>
            <a:r>
              <a:rPr lang="en-US" sz="2400" dirty="0" smtClean="0"/>
              <a:t>, Price FROM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WHERE Price &gt; 2;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04863"/>
              </p:ext>
            </p:extLst>
          </p:nvPr>
        </p:nvGraphicFramePr>
        <p:xfrm>
          <a:off x="990600" y="217424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/>
                <a:gridCol w="1100455"/>
                <a:gridCol w="1079818"/>
                <a:gridCol w="1131951"/>
                <a:gridCol w="665480"/>
                <a:gridCol w="697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97620"/>
              </p:ext>
            </p:extLst>
          </p:nvPr>
        </p:nvGraphicFramePr>
        <p:xfrm>
          <a:off x="990600" y="536448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8200" y="5105400"/>
            <a:ext cx="37338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single quotes around string (non-numeric)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quotes are optional for numeric values.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2971800"/>
            <a:ext cx="2590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&gt; means “greater than”</a:t>
            </a:r>
          </a:p>
          <a:p>
            <a:pPr algn="ctr"/>
            <a:r>
              <a:rPr lang="en-US" sz="1600" dirty="0" smtClean="0"/>
              <a:t>&lt; means “less than”</a:t>
            </a:r>
            <a:br>
              <a:rPr lang="en-US" sz="1600" dirty="0" smtClean="0"/>
            </a:br>
            <a:r>
              <a:rPr lang="en-US" sz="1600" dirty="0" smtClean="0"/>
              <a:t>= means “equal to”</a:t>
            </a:r>
            <a:br>
              <a:rPr lang="en-US" sz="1600" dirty="0" smtClean="0"/>
            </a:br>
            <a:r>
              <a:rPr lang="en-US" sz="1600" dirty="0" smtClean="0"/>
              <a:t>&lt;&gt; means “not equal to”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3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WHERE and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COUNT(</a:t>
            </a:r>
            <a:r>
              <a:rPr lang="en-US" sz="2300" dirty="0" err="1" smtClean="0"/>
              <a:t>FirstName</a:t>
            </a:r>
            <a:r>
              <a:rPr lang="en-US" sz="2300" dirty="0" smtClean="0"/>
              <a:t>)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 WHERE State= </a:t>
            </a:r>
            <a:r>
              <a:rPr lang="en-US" sz="2300" dirty="0"/>
              <a:t>'NJ';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SELECT COUNT(</a:t>
            </a:r>
            <a:r>
              <a:rPr lang="en-US" sz="2300" dirty="0" err="1" smtClean="0"/>
              <a:t>ProductName</a:t>
            </a:r>
            <a:r>
              <a:rPr lang="en-US" sz="2300" dirty="0" smtClean="0"/>
              <a:t>) </a:t>
            </a:r>
            <a:r>
              <a:rPr lang="en-US" sz="2300" dirty="0"/>
              <a:t>FROM </a:t>
            </a:r>
            <a:r>
              <a:rPr lang="en-US" sz="2300" dirty="0" err="1" smtClean="0"/>
              <a:t>orderdb.Product</a:t>
            </a:r>
            <a:r>
              <a:rPr lang="en-US" sz="2300" dirty="0" smtClean="0"/>
              <a:t> </a:t>
            </a:r>
            <a:r>
              <a:rPr lang="en-US" sz="2300" dirty="0"/>
              <a:t>WHERE </a:t>
            </a:r>
            <a:r>
              <a:rPr lang="en-US" sz="2300" dirty="0" smtClean="0"/>
              <a:t>Price </a:t>
            </a:r>
            <a:r>
              <a:rPr lang="en-US" sz="2300" dirty="0"/>
              <a:t>&lt;</a:t>
            </a:r>
            <a:r>
              <a:rPr lang="en-US" sz="2300" dirty="0" smtClean="0"/>
              <a:t> 3; 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Review: </a:t>
            </a:r>
            <a:r>
              <a:rPr lang="en-US" sz="2400" dirty="0" smtClean="0"/>
              <a:t>Does it matter which field in the table you use in the SELECT COUNT query?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customers live in New Jersey?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products cost less than $3?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now, you can answer</a:t>
            </a:r>
          </a:p>
          <a:p>
            <a:pPr lvl="1"/>
            <a:r>
              <a:rPr lang="en-US" dirty="0" smtClean="0"/>
              <a:t>How many customers live in New Jersey?</a:t>
            </a:r>
          </a:p>
          <a:p>
            <a:pPr lvl="1"/>
            <a:r>
              <a:rPr lang="en-US" dirty="0" smtClean="0"/>
              <a:t>What is the most expensive product sold?</a:t>
            </a:r>
          </a:p>
          <a:p>
            <a:endParaRPr lang="en-US" dirty="0" smtClean="0"/>
          </a:p>
          <a:p>
            <a:r>
              <a:rPr lang="en-US" dirty="0" smtClean="0"/>
              <a:t>Because those two questions can be answered looking at only a single table.</a:t>
            </a:r>
          </a:p>
          <a:p>
            <a:endParaRPr lang="en-US" dirty="0"/>
          </a:p>
          <a:p>
            <a:r>
              <a:rPr lang="en-US" dirty="0" smtClean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 smtClean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(Inner)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this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matched the Order and Customer tables based on the common field 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construct a SQL query to do this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7121"/>
              </p:ext>
            </p:extLst>
          </p:nvPr>
        </p:nvGraphicFramePr>
        <p:xfrm>
          <a:off x="533401" y="28600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`Order`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2504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810001" y="22542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 using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*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 smtClean="0"/>
              <a:t>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Returns this:</a:t>
            </a:r>
            <a:endParaRPr lang="en-US" sz="23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6851"/>
              </p:ext>
            </p:extLst>
          </p:nvPr>
        </p:nvGraphicFramePr>
        <p:xfrm>
          <a:off x="609600" y="3429000"/>
          <a:ext cx="8077210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968693"/>
                <a:gridCol w="951230"/>
                <a:gridCol w="971229"/>
                <a:gridCol w="597218"/>
                <a:gridCol w="646430"/>
                <a:gridCol w="800418"/>
                <a:gridCol w="968693"/>
                <a:gridCol w="1087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that all the fields are there, but depending on the database system, the field order may be different.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 smtClean="0"/>
              <a:t>Core of Online Transaction Processing (OLTP) </a:t>
            </a:r>
          </a:p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4983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8812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8809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12823"/>
              </p:ext>
            </p:extLst>
          </p:nvPr>
        </p:nvGraphicFramePr>
        <p:xfrm>
          <a:off x="533400" y="2667000"/>
          <a:ext cx="8001000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419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SELECT *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all the columns from both tables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FROM m1orderdb.Customer, m1orderdb.`Order`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two </a:t>
                      </a:r>
                      <a:r>
                        <a:rPr lang="en-US" sz="1800" baseline="0" dirty="0" smtClean="0"/>
                        <a:t>tables to be joined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WHERE </a:t>
                      </a:r>
                      <a:r>
                        <a:rPr lang="en-US" sz="1800" b="1" dirty="0" err="1" smtClean="0"/>
                        <a:t>Customer.CustomerID</a:t>
                      </a:r>
                      <a:r>
                        <a:rPr lang="en-US" sz="1800" b="1" dirty="0" smtClean="0"/>
                        <a:t> = `Order`.</a:t>
                      </a:r>
                      <a:r>
                        <a:rPr lang="en-US" sz="1800" b="1" dirty="0" err="1" smtClean="0"/>
                        <a:t>CustomerID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Only choose records where the </a:t>
                      </a:r>
                      <a:r>
                        <a:rPr lang="en-US" sz="1800" baseline="0" dirty="0" err="1" smtClean="0"/>
                        <a:t>CustomerID</a:t>
                      </a:r>
                      <a:r>
                        <a:rPr lang="en-US" sz="1800" baseline="0" dirty="0" smtClean="0"/>
                        <a:t> exists in both tables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Another way to say it:</a:t>
            </a:r>
          </a:p>
          <a:p>
            <a:pPr algn="ctr"/>
            <a:r>
              <a:rPr lang="en-US" sz="2400" dirty="0" smtClean="0"/>
              <a:t>Choose customers that have placed an order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The “.” notation is </a:t>
            </a:r>
            <a:r>
              <a:rPr lang="en-US" sz="2400" i="1" dirty="0" err="1" smtClean="0"/>
              <a:t>Table.Field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We need this when two tables have the same field name.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Order surrounded by “back quotes”?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128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is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dirty="0" smtClean="0"/>
              <a:t>in SQL. It is a command.</a:t>
            </a:r>
          </a:p>
          <a:p>
            <a:pPr lvl="1"/>
            <a:r>
              <a:rPr lang="en-US" dirty="0" smtClean="0"/>
              <a:t>As in “ORDER BY”</a:t>
            </a:r>
          </a:p>
          <a:p>
            <a:r>
              <a:rPr lang="en-US" dirty="0" smtClean="0"/>
              <a:t>The back quotes tell MySQL to treat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`Order`</a:t>
            </a:r>
            <a:r>
              <a:rPr lang="en-US" dirty="0" smtClean="0"/>
              <a:t> as a database object and not a command.</a:t>
            </a:r>
          </a:p>
          <a:p>
            <a:r>
              <a:rPr lang="en-US" dirty="0" smtClean="0"/>
              <a:t>Sometimes it can figure out the difference without the back quotes, but including them doesn’t hurt.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4999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2426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to find out what each customer ordered</a:t>
            </a:r>
          </a:p>
          <a:p>
            <a:r>
              <a:rPr lang="en-US" sz="2800" dirty="0" smtClean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38196"/>
              </p:ext>
            </p:extLst>
          </p:nvPr>
        </p:nvGraphicFramePr>
        <p:xfrm>
          <a:off x="1201418" y="3352800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/>
                <a:gridCol w="1100455"/>
                <a:gridCol w="1079818"/>
                <a:gridCol w="1386205"/>
                <a:gridCol w="949643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We need information from Customer and Product (and Order-Product)</a:t>
            </a:r>
          </a:p>
          <a:p>
            <a:r>
              <a:rPr lang="en-US" dirty="0" smtClean="0"/>
              <a:t>So we need to link all of the tables together</a:t>
            </a:r>
          </a:p>
          <a:p>
            <a:pPr lvl="1"/>
            <a:r>
              <a:rPr lang="en-US" dirty="0" smtClean="0"/>
              <a:t>To associate Customers with Products we need to follow the path from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Product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3886200"/>
            <a:ext cx="1676400" cy="259588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224713"/>
            <a:ext cx="1676400" cy="1483360"/>
          </a:xfrm>
          <a:prstGeom prst="rect">
            <a:avLst/>
          </a:prstGeom>
        </p:spPr>
      </p:pic>
      <p:pic>
        <p:nvPicPr>
          <p:cNvPr id="3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2849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2367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4094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2697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2697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3365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4635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47923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6526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6526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0660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1930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47923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6523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6524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4436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5460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Here’s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Customer.FirstName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Customer.LastName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Product.ProductName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`Order-</a:t>
            </a:r>
            <a:r>
              <a:rPr lang="en-US" sz="2300" dirty="0" err="1" smtClean="0"/>
              <a:t>Product`.Quantity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Product.Price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.`Order`, </a:t>
            </a:r>
            <a:br>
              <a:rPr lang="en-US" sz="2300" dirty="0" smtClean="0"/>
            </a:br>
            <a:r>
              <a:rPr lang="en-US" sz="2300" dirty="0" err="1" smtClean="0"/>
              <a:t>orderdb.Product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.`Order-Product`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AND 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 AND </a:t>
            </a:r>
            <a:r>
              <a:rPr lang="en-US" sz="2300" dirty="0" err="1" smtClean="0"/>
              <a:t>Product.ProductID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ProductID</a:t>
            </a:r>
            <a:r>
              <a:rPr lang="en-US" sz="2300" dirty="0" smtClean="0"/>
              <a:t>;</a:t>
            </a:r>
            <a:endParaRPr lang="en-US" sz="23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looks more complicated than it is!</a:t>
            </a:r>
          </a:p>
          <a:p>
            <a:pPr algn="ctr"/>
            <a:r>
              <a:rPr lang="en-US" sz="2400" dirty="0" smtClean="0"/>
              <a:t>Note that we have three conditions in the WHERE clause, and we have three relationships in our schema.</a:t>
            </a:r>
            <a:endParaRPr lang="en-US" sz="2400" dirty="0"/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51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are endless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cost of all products bought by the customer “Greg House”?</a:t>
            </a:r>
            <a:br>
              <a:rPr lang="en-US" dirty="0" smtClean="0"/>
            </a:br>
            <a:r>
              <a:rPr lang="en-US" sz="2000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SELECT </a:t>
            </a:r>
            <a:r>
              <a:rPr lang="en-US" sz="2200" b="1" dirty="0" smtClean="0">
                <a:solidFill>
                  <a:srgbClr val="FF0000"/>
                </a:solidFill>
              </a:rPr>
              <a:t>SUM(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200" b="1" dirty="0" smtClean="0">
                <a:solidFill>
                  <a:srgbClr val="FF0000"/>
                </a:solidFill>
              </a:rPr>
              <a:t>*`Order-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/>
              <a:t>FROM </a:t>
            </a:r>
            <a:r>
              <a:rPr lang="en-US" sz="2200" dirty="0" err="1" smtClean="0"/>
              <a:t>orderdb.Customer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.`Order`, </a:t>
            </a:r>
            <a:r>
              <a:rPr lang="en-US" sz="2200" dirty="0" err="1" smtClean="0"/>
              <a:t>orderdb.Product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.`Order-Product` WHERE </a:t>
            </a:r>
            <a:br>
              <a:rPr lang="en-US" sz="2200" dirty="0" smtClean="0"/>
            </a:br>
            <a:r>
              <a:rPr lang="en-US" sz="2200" dirty="0" err="1" smtClean="0"/>
              <a:t>Customer.CustomerID</a:t>
            </a:r>
            <a:r>
              <a:rPr lang="en-US" sz="2200" dirty="0" smtClean="0"/>
              <a:t>=`Order`.</a:t>
            </a:r>
            <a:r>
              <a:rPr lang="en-US" sz="2200" dirty="0" err="1" smtClean="0"/>
              <a:t>CustomerID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AND `Order`.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</a:t>
            </a:r>
            <a:r>
              <a:rPr lang="en-US" sz="2200" dirty="0" err="1" smtClean="0"/>
              <a:t>Product.ProductID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ProductID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err="1" smtClean="0">
                <a:solidFill>
                  <a:srgbClr val="FF0000"/>
                </a:solidFill>
              </a:rPr>
              <a:t>Customer.CustomerID</a:t>
            </a:r>
            <a:r>
              <a:rPr lang="en-US" sz="2200" b="1" dirty="0" smtClean="0">
                <a:solidFill>
                  <a:srgbClr val="FF0000"/>
                </a:solidFill>
              </a:rPr>
              <a:t>=1001</a:t>
            </a:r>
            <a:r>
              <a:rPr lang="en-US" sz="2200" b="1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23.81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You could have also said </a:t>
            </a:r>
            <a:r>
              <a:rPr lang="en-US" sz="2100" dirty="0" err="1" smtClean="0"/>
              <a:t>Customer.LastName</a:t>
            </a:r>
            <a:r>
              <a:rPr lang="en-US" sz="2100" dirty="0" smtClean="0"/>
              <a:t>=‘House’, but it’s better to use the unique identifier.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with the SUM()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SELECT </a:t>
            </a:r>
            <a:r>
              <a:rPr lang="en-US" sz="2800" b="1" dirty="0" smtClean="0">
                <a:solidFill>
                  <a:srgbClr val="FF0000"/>
                </a:solidFill>
              </a:rPr>
              <a:t>SUM(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800" b="1" dirty="0" smtClean="0">
                <a:solidFill>
                  <a:srgbClr val="FF0000"/>
                </a:solidFill>
              </a:rPr>
              <a:t>*`Order-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This multiplies price by quantity for each returned record, and then adds them together.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dirty="0" smtClean="0"/>
              <a:t>What do you think would get returned if you left off the SUM() and just had</a:t>
            </a:r>
          </a:p>
          <a:p>
            <a:pPr algn="ctr"/>
            <a:r>
              <a:rPr lang="en-US" sz="2400" dirty="0" smtClean="0"/>
              <a:t>SELECT </a:t>
            </a:r>
            <a:r>
              <a:rPr lang="en-US" sz="2400" dirty="0" err="1" smtClean="0"/>
              <a:t>Product.Price</a:t>
            </a:r>
            <a:r>
              <a:rPr lang="en-US" sz="2400" dirty="0" smtClean="0"/>
              <a:t> * </a:t>
            </a:r>
            <a:r>
              <a:rPr lang="en-US" sz="2400" dirty="0" err="1" smtClean="0"/>
              <a:t>Product.Quantity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LIMITing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know that this…		  Gives us this…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we want the two most expensive products?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</a:t>
            </a:r>
            <a:r>
              <a:rPr lang="en-US" dirty="0">
                <a:solidFill>
                  <a:schemeClr val="tx2"/>
                </a:solidFill>
              </a:rPr>
              <a:t>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WHERE </a:t>
            </a:r>
            <a:r>
              <a:rPr lang="en-US" dirty="0" smtClean="0">
                <a:solidFill>
                  <a:schemeClr val="tx2"/>
                </a:solidFill>
              </a:rPr>
              <a:t>Price </a:t>
            </a:r>
            <a:r>
              <a:rPr lang="en-US" dirty="0">
                <a:solidFill>
                  <a:schemeClr val="tx2"/>
                </a:solidFill>
              </a:rPr>
              <a:t>&gt;= 2.99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 smtClean="0"/>
              <a:t>…but then we wouldn’t need the query!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LIMIT clause…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LIMIT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says:</a:t>
            </a:r>
          </a:p>
          <a:p>
            <a:r>
              <a:rPr lang="en-US" sz="2800" dirty="0" smtClean="0"/>
              <a:t>Give me all the columns</a:t>
            </a:r>
          </a:p>
          <a:p>
            <a:r>
              <a:rPr lang="en-US" sz="2800" dirty="0" smtClean="0"/>
              <a:t>Put rows in descending order by price</a:t>
            </a:r>
          </a:p>
          <a:p>
            <a:r>
              <a:rPr lang="en-US" sz="2800" dirty="0" smtClean="0"/>
              <a:t>But only give me the first two results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would we get if we left out DESC?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what if there is more than one product with the lowest value for price AND we don’t know how many there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Put information into the database (change)</a:t>
            </a:r>
            <a:endParaRPr lang="en-US" sz="1600" dirty="0"/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Get information out of the database (retrieve)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3886199"/>
            <a:ext cx="3451225" cy="104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Where MIN() alone fails us…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BUT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57787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/>
                <a:gridCol w="1239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2"/>
                </a:solidFill>
              </a:rPr>
              <a:t>So what’s going on??</a:t>
            </a:r>
            <a:endParaRPr lang="en-US" sz="4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What’s going 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/>
                <a:gridCol w="2375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ProductName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Cheerios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2083285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it will do this for any function (AVG, SUM,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we need a SQL </a:t>
            </a:r>
            <a:r>
              <a:rPr lang="en-US" dirty="0" err="1" smtClean="0"/>
              <a:t>subselect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where you have a SELECT statement nested inside another SELECT statement!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SELECT </a:t>
            </a:r>
            <a:r>
              <a:rPr lang="en-US" b="1" dirty="0" err="1" smtClean="0"/>
              <a:t>Price,ProductName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FROM </a:t>
            </a:r>
            <a:r>
              <a:rPr lang="en-US" b="1" dirty="0" err="1" smtClean="0"/>
              <a:t>orderdb.Product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WHERE Price=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b="1" dirty="0" smtClean="0">
                <a:solidFill>
                  <a:schemeClr val="accent1"/>
                </a:solidFill>
              </a:rPr>
              <a:t>MIN(Price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r>
              <a:rPr lang="en-US" b="1" dirty="0" smtClean="0">
                <a:solidFill>
                  <a:schemeClr val="accent1"/>
                </a:solidFill>
              </a:rPr>
              <a:t>FROM </a:t>
            </a:r>
            <a:r>
              <a:rPr lang="en-US" b="1" dirty="0" err="1" smtClean="0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  <a:endParaRPr lang="en-US" b="1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dirty="0" smtClean="0"/>
              <a:t>temporary table </a:t>
            </a:r>
            <a:r>
              <a:rPr lang="en-US" sz="2800" dirty="0" smtClean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Now you get all records back with that (lowest) price and avoid the quirk of the MIN() function.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Subselects</a:t>
            </a:r>
            <a:r>
              <a:rPr lang="en-US" dirty="0" smtClean="0"/>
              <a:t> come in handy in other situations too…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SELECT </a:t>
            </a:r>
            <a:r>
              <a:rPr lang="en-US" b="1" dirty="0"/>
              <a:t>COUNT(*) FROM (SELECT DISTINCT </a:t>
            </a:r>
            <a:r>
              <a:rPr lang="en-US" b="1" dirty="0" smtClean="0"/>
              <a:t>State </a:t>
            </a:r>
            <a:r>
              <a:rPr lang="en-US" b="1" dirty="0"/>
              <a:t>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To see how this works:</a:t>
            </a:r>
          </a:p>
          <a:p>
            <a:pPr lvl="1"/>
            <a:r>
              <a:rPr lang="en-US" dirty="0" smtClean="0"/>
              <a:t>Start with the SELECT DISTINCT…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26657"/>
              </p:ext>
            </p:extLst>
          </p:nvPr>
        </p:nvGraphicFramePr>
        <p:xfrm>
          <a:off x="6629400" y="4343400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2660"/>
              </p:ext>
            </p:extLst>
          </p:nvPr>
        </p:nvGraphicFramePr>
        <p:xfrm>
          <a:off x="6629400" y="60960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45720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5257800" y="60198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orderdb.Customer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You’re basically </a:t>
            </a:r>
            <a:r>
              <a:rPr lang="en-US" dirty="0" err="1" smtClean="0"/>
              <a:t>SELECTing</a:t>
            </a:r>
            <a:r>
              <a:rPr lang="en-US" dirty="0" smtClean="0"/>
              <a:t> from the temporary table generated by the nested query.</a:t>
            </a:r>
          </a:p>
          <a:p>
            <a:r>
              <a:rPr lang="en-US" dirty="0" smtClean="0"/>
              <a:t>But since you’re </a:t>
            </a:r>
            <a:r>
              <a:rPr lang="en-US" dirty="0" err="1" smtClean="0"/>
              <a:t>SELECTing</a:t>
            </a:r>
            <a:r>
              <a:rPr lang="en-US" dirty="0" smtClean="0"/>
              <a:t> FROM that temporary table you have to give it a name (i.e., tmp1)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 we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  <a:p>
            <a:r>
              <a:rPr lang="en-US" dirty="0" smtClean="0"/>
              <a:t>A high-level set of commands that let you communicate with the database</a:t>
            </a:r>
          </a:p>
          <a:p>
            <a:endParaRPr lang="en-US" dirty="0"/>
          </a:p>
          <a:p>
            <a:r>
              <a:rPr lang="en-US" dirty="0" smtClean="0"/>
              <a:t>With SQL, you can</a:t>
            </a:r>
          </a:p>
          <a:p>
            <a:pPr lvl="1"/>
            <a:r>
              <a:rPr lang="en-US" b="1" dirty="0" smtClean="0"/>
              <a:t>Retrieve records</a:t>
            </a:r>
          </a:p>
          <a:p>
            <a:pPr lvl="1"/>
            <a:r>
              <a:rPr lang="en-US" b="1" dirty="0" smtClean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 smtClean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1751176"/>
            <a:ext cx="2819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000" dirty="0" smtClean="0"/>
              <a:t>is any SQL command that interacts with a database.</a:t>
            </a: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smtClean="0"/>
              <a:t>A SQL statement that </a:t>
            </a:r>
            <a:r>
              <a:rPr lang="en-US" sz="2000" b="1" dirty="0">
                <a:solidFill>
                  <a:srgbClr val="002060"/>
                </a:solidFill>
              </a:rPr>
              <a:t>retrieves</a:t>
            </a:r>
            <a:r>
              <a:rPr lang="en-US" sz="2000" dirty="0"/>
              <a:t> </a:t>
            </a:r>
            <a:r>
              <a:rPr lang="en-US" sz="2000" dirty="0" smtClean="0"/>
              <a:t>information is referred to as 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be doing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 about SQL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332"/>
              </p:ext>
            </p:extLst>
          </p:nvPr>
        </p:nvGraphicFramePr>
        <p:xfrm>
          <a:off x="457200" y="1600200"/>
          <a:ext cx="434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752600"/>
            <a:ext cx="3581400" cy="4572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dirty="0" err="1" smtClean="0"/>
              <a:t>column_name</a:t>
            </a:r>
            <a:r>
              <a:rPr lang="en-US" sz="2800" dirty="0" smtClean="0"/>
              <a:t>(s) FROM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0788"/>
              </p:ext>
            </p:extLst>
          </p:nvPr>
        </p:nvGraphicFramePr>
        <p:xfrm>
          <a:off x="1161793" y="2279709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47201" y="2918889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02173"/>
              </p:ext>
            </p:extLst>
          </p:nvPr>
        </p:nvGraphicFramePr>
        <p:xfrm>
          <a:off x="1149016" y="5159351"/>
          <a:ext cx="1011555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90800" y="5027271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</a:t>
            </a:r>
            <a:r>
              <a:rPr lang="en-US" dirty="0" err="1" smtClean="0"/>
              <a:t>FirstName</a:t>
            </a:r>
            <a:r>
              <a:rPr lang="en-US" dirty="0" smtClean="0"/>
              <a:t> column for every row in the Customer table.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Called a “View.”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219200"/>
            <a:ext cx="2286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schema is a collection of tables.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It is, essentially, the database.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5500" y="5027271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Retrieving multiple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7863"/>
              </p:ext>
            </p:extLst>
          </p:nvPr>
        </p:nvGraphicFramePr>
        <p:xfrm>
          <a:off x="1676400" y="1886609"/>
          <a:ext cx="1608773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5790"/>
              </p:ext>
            </p:extLst>
          </p:nvPr>
        </p:nvGraphicFramePr>
        <p:xfrm>
          <a:off x="1600200" y="5284261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r>
                        <a:rPr lang="en-US" sz="1200" dirty="0" smtClean="0"/>
                        <a:t>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35278" y="3581400"/>
            <a:ext cx="34290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* is called a </a:t>
            </a:r>
            <a:r>
              <a:rPr lang="en-US" b="1" dirty="0" smtClean="0">
                <a:solidFill>
                  <a:srgbClr val="FFFF00"/>
                </a:solidFill>
              </a:rPr>
              <a:t>wildcard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It means “return every column.”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2479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good practice to end every statement with a semicolon, especially when entering multiple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</a:t>
            </a:r>
            <a:r>
              <a:rPr lang="en-US" dirty="0" smtClean="0"/>
              <a:t>City,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20119"/>
              </p:ext>
            </p:extLst>
          </p:nvPr>
        </p:nvGraphicFramePr>
        <p:xfrm>
          <a:off x="2209800" y="2433320"/>
          <a:ext cx="597218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29000" y="243332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only one occurrence of each value in the column.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18779"/>
              </p:ext>
            </p:extLst>
          </p:nvPr>
        </p:nvGraphicFramePr>
        <p:xfrm>
          <a:off x="1828800" y="5085080"/>
          <a:ext cx="1595184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7966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67200" y="5334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this case, each combination of City AND State is unique, so it returns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SELECT COUNT(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smtClean="0"/>
              <a:t>COUNT(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COUNT(*)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33340"/>
              </p:ext>
            </p:extLst>
          </p:nvPr>
        </p:nvGraphicFramePr>
        <p:xfrm>
          <a:off x="1828800" y="2372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0" y="2033954"/>
            <a:ext cx="5181600" cy="10140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number of records in the table 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where the field is not empty</a:t>
            </a:r>
            <a:r>
              <a:rPr lang="en-US" dirty="0" smtClean="0"/>
              <a:t>.</a:t>
            </a:r>
          </a:p>
          <a:p>
            <a:pPr algn="ctr"/>
            <a:r>
              <a:rPr lang="en-US" i="1" dirty="0" smtClean="0"/>
              <a:t>(don’t forget the parentheses!)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1910</Words>
  <Application>Microsoft Office PowerPoint</Application>
  <PresentationFormat>On-screen Show (4:3)</PresentationFormat>
  <Paragraphs>675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Retrieving multiple columns</vt:lpstr>
      <vt:lpstr>Retrieving unique values</vt:lpstr>
      <vt:lpstr>Counting records</vt:lpstr>
      <vt:lpstr>Fancier counting of records</vt:lpstr>
      <vt:lpstr>Counting and sorting</vt:lpstr>
      <vt:lpstr>ORDER BY ASC and DESC</vt:lpstr>
      <vt:lpstr>Functions: Retrieving highest, lowest, average, and sum</vt:lpstr>
      <vt:lpstr>Returning only certain records</vt:lpstr>
      <vt:lpstr>More conditional statements</vt:lpstr>
      <vt:lpstr>Combining WHERE and COUNT</vt:lpstr>
      <vt:lpstr>Querying multiple tables</vt:lpstr>
      <vt:lpstr>The (Inner) Join</vt:lpstr>
      <vt:lpstr>Joining tables using WHERE</vt:lpstr>
      <vt:lpstr>A closer look at the JOIN syntax</vt:lpstr>
      <vt:lpstr>Why is Order surrounded by “back quotes”?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going on…</vt:lpstr>
      <vt:lpstr>So we need a SQL subselect statement</vt:lpstr>
      <vt:lpstr>Subselects come in handy in other situations too…</vt:lpstr>
      <vt:lpstr>Why do we need 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Amy A. Lavin</cp:lastModifiedBy>
  <cp:revision>290</cp:revision>
  <cp:lastPrinted>2011-06-28T14:45:53Z</cp:lastPrinted>
  <dcterms:created xsi:type="dcterms:W3CDTF">2011-06-28T13:08:25Z</dcterms:created>
  <dcterms:modified xsi:type="dcterms:W3CDTF">2014-05-08T18:24:00Z</dcterms:modified>
</cp:coreProperties>
</file>