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>
        <p:scale>
          <a:sx n="118" d="100"/>
          <a:sy n="118" d="100"/>
        </p:scale>
        <p:origin x="-164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 smtClean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 smtClean="0"/>
            <a:t>This is called </a:t>
          </a:r>
          <a:r>
            <a:rPr lang="en-US" sz="2800" b="1" smtClean="0"/>
            <a:t>metadata</a:t>
          </a:r>
          <a:r>
            <a:rPr lang="en-US" sz="2800" smtClean="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 smtClean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9DBE7-82D1-4004-9A21-839C24495C2F}" type="pres">
      <dgm:prSet presAssocID="{6CBDE407-011D-4AC9-B1BC-F6D1254D993D}" presName="spacer" presStyleCnt="0"/>
      <dgm:spPr/>
      <dgm:t>
        <a:bodyPr/>
        <a:lstStyle/>
        <a:p>
          <a:endParaRPr lang="en-US"/>
        </a:p>
      </dgm:t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43FF-DEDB-4EBB-BF21-F775E0DD6BAA}" type="pres">
      <dgm:prSet presAssocID="{E4C8DE62-F09D-41C3-9621-D15561C98C2E}" presName="spacer" presStyleCnt="0"/>
      <dgm:spPr/>
      <dgm:t>
        <a:bodyPr/>
        <a:lstStyle/>
        <a:p>
          <a:endParaRPr lang="en-US"/>
        </a:p>
      </dgm:t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 smtClean="0"/>
            <a:t>Be careful!</a:t>
          </a:r>
          <a:endParaRPr lang="en-US" dirty="0"/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 smtClean="0"/>
            <a:t>This deletes the entire table and all data!</a:t>
          </a:r>
          <a:endParaRPr lang="en-US" dirty="0"/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 smtClean="0"/>
            <a:t>It’s a pain to get it back (if you can at all)!</a:t>
          </a:r>
          <a:endParaRPr lang="en-US" dirty="0"/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/>
      <dgm:spPr/>
      <dgm:t>
        <a:bodyPr/>
        <a:lstStyle/>
        <a:p>
          <a:pPr rtl="0"/>
          <a:r>
            <a:rPr lang="en-US" dirty="0" smtClean="0"/>
            <a:t>Adding a column</a:t>
          </a:r>
          <a:endParaRPr lang="en-US" dirty="0"/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/>
      <dgm:spPr/>
      <dgm:t>
        <a:bodyPr/>
        <a:lstStyle/>
        <a:p>
          <a:pPr rtl="0"/>
          <a:r>
            <a:rPr lang="en-US" dirty="0" smtClean="0"/>
            <a:t>Adding a row</a:t>
          </a:r>
          <a:endParaRPr lang="en-US" dirty="0"/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/>
      <dgm:spPr/>
      <dgm:t>
        <a:bodyPr/>
        <a:lstStyle/>
        <a:p>
          <a:pPr rtl="0"/>
          <a:r>
            <a:rPr lang="en-US" dirty="0" smtClean="0"/>
            <a:t>A change in the table structure</a:t>
          </a:r>
          <a:endParaRPr lang="en-US" dirty="0"/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/>
      <dgm:spPr/>
      <dgm:t>
        <a:bodyPr/>
        <a:lstStyle/>
        <a:p>
          <a:pPr rtl="0"/>
          <a:r>
            <a:rPr lang="en-US" dirty="0" smtClean="0"/>
            <a:t>A change in the table data</a:t>
          </a:r>
          <a:endParaRPr lang="en-US" dirty="0"/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/>
      <dgm:spPr/>
      <dgm:t>
        <a:bodyPr/>
        <a:lstStyle/>
        <a:p>
          <a:pPr rtl="0"/>
          <a:r>
            <a:rPr lang="en-US" dirty="0" smtClean="0"/>
            <a:t>Done using ALTER TABLE</a:t>
          </a:r>
          <a:endParaRPr lang="en-US" dirty="0"/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/>
      <dgm:spPr/>
      <dgm:t>
        <a:bodyPr/>
        <a:lstStyle/>
        <a:p>
          <a:pPr rtl="0"/>
          <a:r>
            <a:rPr lang="en-US" dirty="0" smtClean="0"/>
            <a:t>Done using INSERT INTO</a:t>
          </a:r>
          <a:endParaRPr lang="en-US" dirty="0"/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B755A-1A17-4482-8F47-EEA83D85EAB9}">
      <dsp:nvSpPr>
        <dsp:cNvPr id="0" name=""/>
        <dsp:cNvSpPr/>
      </dsp:nvSpPr>
      <dsp:spPr>
        <a:xfrm>
          <a:off x="0" y="4525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database management system stores this information about the table</a:t>
          </a:r>
        </a:p>
      </dsp:txBody>
      <dsp:txXfrm>
        <a:off x="69794" y="115051"/>
        <a:ext cx="3975212" cy="1290152"/>
      </dsp:txXfrm>
    </dsp:sp>
    <dsp:sp modelId="{04403BA2-ABE7-46E8-9C29-44909D0CD0D0}">
      <dsp:nvSpPr>
        <dsp:cNvPr id="0" name=""/>
        <dsp:cNvSpPr/>
      </dsp:nvSpPr>
      <dsp:spPr>
        <a:xfrm>
          <a:off x="0" y="154987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It’s separate from the data in the table (i.e., Customer information)</a:t>
          </a:r>
        </a:p>
      </dsp:txBody>
      <dsp:txXfrm>
        <a:off x="69794" y="1619671"/>
        <a:ext cx="3975212" cy="1290152"/>
      </dsp:txXfrm>
    </dsp:sp>
    <dsp:sp modelId="{67DEAC40-B8AA-410B-A0A8-BE18EF7E0B5F}">
      <dsp:nvSpPr>
        <dsp:cNvPr id="0" name=""/>
        <dsp:cNvSpPr/>
      </dsp:nvSpPr>
      <dsp:spPr>
        <a:xfrm>
          <a:off x="0" y="3054497"/>
          <a:ext cx="4114800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This is called </a:t>
          </a:r>
          <a:r>
            <a:rPr lang="en-US" sz="2800" b="1" kern="1200" smtClean="0"/>
            <a:t>metadata</a:t>
          </a:r>
          <a:r>
            <a:rPr lang="en-US" sz="2800" kern="1200" smtClean="0"/>
            <a:t> – “data about data”</a:t>
          </a:r>
          <a:endParaRPr lang="en-US" sz="2800" kern="1200" dirty="0"/>
        </a:p>
      </dsp:txBody>
      <dsp:txXfrm>
        <a:off x="69794" y="3124291"/>
        <a:ext cx="3975212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736B-0EB7-41D9-A82B-30656F3B1D5D}">
      <dsp:nvSpPr>
        <dsp:cNvPr id="0" name=""/>
        <dsp:cNvSpPr/>
      </dsp:nvSpPr>
      <dsp:spPr>
        <a:xfrm rot="5400000">
          <a:off x="4622783" y="-2104651"/>
          <a:ext cx="1402080" cy="59619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This deletes the entire table and all data!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It’s a pain to get it back (if you can at all)!</a:t>
          </a:r>
          <a:endParaRPr lang="en-US" sz="2500" kern="1200" dirty="0"/>
        </a:p>
      </dsp:txBody>
      <dsp:txXfrm rot="-5400000">
        <a:off x="2342872" y="243704"/>
        <a:ext cx="5893459" cy="1265192"/>
      </dsp:txXfrm>
    </dsp:sp>
    <dsp:sp modelId="{A87A8500-A37C-46CB-AC34-8BF7B0F2CE9B}">
      <dsp:nvSpPr>
        <dsp:cNvPr id="0" name=""/>
        <dsp:cNvSpPr/>
      </dsp:nvSpPr>
      <dsp:spPr>
        <a:xfrm>
          <a:off x="1025" y="0"/>
          <a:ext cx="2341846" cy="17526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Be careful!</a:t>
          </a:r>
          <a:endParaRPr lang="en-US" sz="4600" kern="1200" dirty="0"/>
        </a:p>
      </dsp:txBody>
      <dsp:txXfrm>
        <a:off x="86580" y="85555"/>
        <a:ext cx="2170736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Putting Information Into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Removing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DROP TABLE </a:t>
            </a:r>
            <a:r>
              <a:rPr lang="en-US" dirty="0" err="1" smtClean="0"/>
              <a:t>schema_name.table_name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Example: DROP TABLE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816888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 smtClean="0"/>
              <a:t>Changing a table’s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934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ALTER TABLE </a:t>
            </a:r>
            <a:r>
              <a:rPr lang="en-US" sz="2700" dirty="0" err="1" smtClean="0"/>
              <a:t>schema_name.table_name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chemeClr val="accent2"/>
                </a:solidFill>
              </a:rPr>
              <a:t>ADD</a:t>
            </a:r>
            <a:r>
              <a:rPr lang="en-US" sz="2700" dirty="0" smtClean="0"/>
              <a:t>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/>
              <a:t> </a:t>
            </a:r>
            <a:r>
              <a:rPr lang="en-US" sz="2000" dirty="0" smtClean="0"/>
              <a:t>[NULL][NOT NULL];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chemeClr val="accent4">
                    <a:lumMod val="75000"/>
                  </a:schemeClr>
                </a:solidFill>
              </a:rPr>
              <a:t>DROP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;</a:t>
            </a:r>
          </a:p>
          <a:p>
            <a:pPr marL="0" indent="0">
              <a:buNone/>
            </a:pPr>
            <a:r>
              <a:rPr lang="en-US" sz="2700" dirty="0"/>
              <a:t>o</a:t>
            </a:r>
            <a:r>
              <a:rPr lang="en-US" sz="2700" dirty="0" smtClean="0"/>
              <a:t>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rgbClr val="C00000"/>
                </a:solidFill>
              </a:rPr>
              <a:t>CHANGE COLUMN </a:t>
            </a:r>
            <a:r>
              <a:rPr lang="en-US" sz="2700" dirty="0" err="1" smtClean="0"/>
              <a:t>old_column_name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new_column_name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800" dirty="0" smtClean="0"/>
              <a:t>[</a:t>
            </a:r>
            <a:r>
              <a:rPr lang="en-US" sz="2800" dirty="0"/>
              <a:t>NULL][</a:t>
            </a:r>
            <a:r>
              <a:rPr lang="en-US" sz="2800" dirty="0" smtClean="0"/>
              <a:t>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Adds a column to the table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Removes a column from the table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Changes a column in the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495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 smtClean="0"/>
              <a:t>orderdb.Product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ADD </a:t>
            </a:r>
            <a:r>
              <a:rPr lang="en-US" sz="3000" dirty="0"/>
              <a:t>COLUMN `Manufacturer` VARCHAR(45) </a:t>
            </a:r>
            <a:r>
              <a:rPr lang="en-US" sz="3000" dirty="0" smtClean="0"/>
              <a:t>NULL;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ALTER </a:t>
            </a:r>
            <a:r>
              <a:rPr lang="en-US" sz="3000" dirty="0"/>
              <a:t>TABLE </a:t>
            </a:r>
            <a:r>
              <a:rPr lang="en-US" sz="3000" dirty="0" err="1" smtClean="0"/>
              <a:t>orderdb.Product</a:t>
            </a:r>
            <a:r>
              <a:rPr lang="en-US" sz="3000" dirty="0" smtClean="0"/>
              <a:t> </a:t>
            </a:r>
            <a:r>
              <a:rPr lang="en-US" sz="3000" dirty="0"/>
              <a:t>DROP COLUMN `</a:t>
            </a:r>
            <a:r>
              <a:rPr lang="en-US" sz="3000" dirty="0" smtClean="0"/>
              <a:t>Manufacturer;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0" y="1524000"/>
            <a:ext cx="35814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Adds ‘Manufacturer</a:t>
            </a:r>
            <a:r>
              <a:rPr lang="en-US" sz="2800" dirty="0"/>
              <a:t>’ column to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4267200"/>
            <a:ext cx="35814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Removes ‘Manufacturer</a:t>
            </a:r>
            <a:r>
              <a:rPr lang="en-US" sz="2800" dirty="0"/>
              <a:t>’ column from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1182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SalesPrice</a:t>
            </a:r>
            <a:r>
              <a:rPr lang="en-US" sz="2800" dirty="0" smtClean="0"/>
              <a:t> DECIMAL(6,2) NULL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Price</a:t>
            </a:r>
            <a:r>
              <a:rPr lang="en-US" sz="2800" dirty="0" smtClean="0"/>
              <a:t> </a:t>
            </a:r>
            <a:r>
              <a:rPr lang="en-US" sz="2800" dirty="0"/>
              <a:t>DECIMAL(6,2) NULL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err="1" smtClean="0"/>
              <a:t>SalesPrice</a:t>
            </a:r>
            <a:r>
              <a:rPr lang="en-US" sz="2400" dirty="0" smtClean="0"/>
              <a:t> </a:t>
            </a:r>
            <a:r>
              <a:rPr lang="en-US" sz="2400" dirty="0"/>
              <a:t>and its data type to </a:t>
            </a:r>
            <a:r>
              <a:rPr lang="en-US" sz="2400" dirty="0" smtClean="0"/>
              <a:t>DECIMAL(6,2</a:t>
            </a:r>
            <a:r>
              <a:rPr lang="en-US" sz="2400" dirty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90281" y="4495800"/>
            <a:ext cx="3733800" cy="1981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smtClean="0"/>
              <a:t>DECIMAL(6,2) </a:t>
            </a:r>
            <a:r>
              <a:rPr lang="en-US" sz="2400" dirty="0"/>
              <a:t>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 </a:t>
            </a:r>
            <a:r>
              <a:rPr lang="en-US" b="1" dirty="0" smtClean="0"/>
              <a:t>row</a:t>
            </a:r>
            <a:r>
              <a:rPr lang="en-US" dirty="0" smtClean="0"/>
              <a:t> to a table </a:t>
            </a:r>
            <a:br>
              <a:rPr lang="en-US" dirty="0" smtClean="0"/>
            </a:br>
            <a:r>
              <a:rPr lang="en-US" dirty="0" smtClean="0"/>
              <a:t>(versus columns)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1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Adding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INSERT INTO </a:t>
            </a:r>
            <a:r>
              <a:rPr lang="en-US" dirty="0" err="1" smtClean="0"/>
              <a:t>schema_name.table_name</a:t>
            </a:r>
            <a:r>
              <a:rPr lang="en-US" dirty="0" smtClean="0"/>
              <a:t> (columnName1, columnName2, columnName3) VALUES (value1, value2, value3);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400" b="1" dirty="0" smtClean="0"/>
              <a:t>The order of the values MUST match the order of the field names!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City, State, Zip) </a:t>
            </a:r>
            <a:r>
              <a:rPr lang="en-US" dirty="0"/>
              <a:t>VALUES (1005, 'Chris', </a:t>
            </a:r>
            <a:r>
              <a:rPr lang="en-US" dirty="0" smtClean="0"/>
              <a:t>'</a:t>
            </a:r>
            <a:r>
              <a:rPr lang="en-US" dirty="0" err="1" smtClean="0"/>
              <a:t>Taub</a:t>
            </a:r>
            <a:r>
              <a:rPr lang="en-US" dirty="0" smtClean="0"/>
              <a:t>', </a:t>
            </a:r>
            <a:r>
              <a:rPr lang="en-US" dirty="0"/>
              <a:t>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5787"/>
              </p:ext>
            </p:extLst>
          </p:nvPr>
        </p:nvGraphicFramePr>
        <p:xfrm>
          <a:off x="533400" y="3352801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Chris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Princeton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000" b="1" dirty="0" smtClean="0"/>
              <a:t>Note that field names are surrounded by “back quotes” (`) and string field values are surrounded by “regular quotes” (</a:t>
            </a:r>
            <a:r>
              <a:rPr lang="en-US" sz="2000" b="1" dirty="0"/>
              <a:t>'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 smtClean="0"/>
              <a:t>Changing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UPDATE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SET columnName1=value1, columnName2=value2 WHERE condition;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UPDATE `</a:t>
            </a:r>
            <a:r>
              <a:rPr lang="en-US" sz="2800" dirty="0" err="1"/>
              <a:t>test`.`product</a:t>
            </a:r>
            <a:r>
              <a:rPr lang="en-US" sz="2800" dirty="0"/>
              <a:t>` SET `</a:t>
            </a:r>
            <a:r>
              <a:rPr lang="en-US" sz="2800" dirty="0" err="1"/>
              <a:t>ProductName</a:t>
            </a:r>
            <a:r>
              <a:rPr lang="en-US" sz="2800" dirty="0"/>
              <a:t>`='Honey Nut Cheerios', `Price`='4.50' WHERE `</a:t>
            </a:r>
            <a:r>
              <a:rPr lang="en-US" sz="2800" dirty="0" err="1"/>
              <a:t>ProductID</a:t>
            </a:r>
            <a:r>
              <a:rPr lang="en-US" sz="2800" dirty="0"/>
              <a:t>`='2251';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 smtClean="0"/>
              <a:t>UDPATE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UPDATE </a:t>
            </a:r>
            <a:r>
              <a:rPr lang="en-US" dirty="0" err="1" smtClean="0"/>
              <a:t>orderdb.Product</a:t>
            </a:r>
            <a:r>
              <a:rPr lang="en-US" dirty="0" smtClean="0"/>
              <a:t> SET </a:t>
            </a:r>
            <a:r>
              <a:rPr lang="en-US" dirty="0" err="1" smtClean="0"/>
              <a:t>ProductName</a:t>
            </a:r>
            <a:r>
              <a:rPr lang="en-US" dirty="0" smtClean="0"/>
              <a:t>=</a:t>
            </a:r>
            <a:r>
              <a:rPr lang="en-US" dirty="0"/>
              <a:t>'Honey Nut Cheerios', </a:t>
            </a:r>
            <a:r>
              <a:rPr lang="en-US" dirty="0" smtClean="0"/>
              <a:t>Price=4.50 </a:t>
            </a:r>
            <a:r>
              <a:rPr lang="en-US" dirty="0"/>
              <a:t>WHERE </a:t>
            </a:r>
            <a:r>
              <a:rPr lang="en-US" dirty="0" err="1" smtClean="0"/>
              <a:t>ProductID</a:t>
            </a:r>
            <a:r>
              <a:rPr lang="en-US" dirty="0" smtClean="0"/>
              <a:t>=2251;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91804"/>
              </p:ext>
            </p:extLst>
          </p:nvPr>
        </p:nvGraphicFramePr>
        <p:xfrm>
          <a:off x="979990" y="32004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21804" y="39585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7954"/>
              </p:ext>
            </p:extLst>
          </p:nvPr>
        </p:nvGraphicFramePr>
        <p:xfrm>
          <a:off x="5323390" y="3105204"/>
          <a:ext cx="318230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2251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Honey Nut Cheerios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4.50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80390" y="3581400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The “safest” </a:t>
            </a:r>
            <a:r>
              <a:rPr lang="en-US" sz="2600" b="1" dirty="0" smtClean="0"/>
              <a:t>way to UPDATE </a:t>
            </a:r>
            <a:r>
              <a:rPr lang="en-US" sz="2600" b="1" dirty="0"/>
              <a:t>is one record at a time, based on the primary key field.</a:t>
            </a:r>
          </a:p>
        </p:txBody>
      </p: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Changing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UPDATE </a:t>
            </a:r>
            <a:r>
              <a:rPr lang="en-US" sz="3600" dirty="0" err="1" smtClean="0"/>
              <a:t>orderdb.Customer</a:t>
            </a:r>
            <a:r>
              <a:rPr lang="en-US" sz="3600" dirty="0" smtClean="0"/>
              <a:t> </a:t>
            </a:r>
            <a:r>
              <a:rPr lang="en-US" sz="3600" dirty="0"/>
              <a:t>SET City='Cherry Hill' WHERE State='NJ';</a:t>
            </a:r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Greg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House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Lisa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James 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Wilson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4478" y="2895600"/>
            <a:ext cx="2057400" cy="3581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 careful!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You can do a lot of damage with a query like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Our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DELETE FROM </a:t>
            </a:r>
            <a:r>
              <a:rPr lang="en-US" sz="3600" dirty="0" err="1" smtClean="0"/>
              <a:t>schema_name.table_name</a:t>
            </a:r>
            <a:r>
              <a:rPr lang="en-US" sz="3600" dirty="0" smtClean="0"/>
              <a:t> WHERE condition;</a:t>
            </a:r>
          </a:p>
          <a:p>
            <a:endParaRPr lang="en-US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=1004;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259080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733800" y="41148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Deleting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&gt;1002;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doing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 smtClean="0"/>
              <a:t>One more 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smtClean="0"/>
              <a:t>State='NJ' AND Zip='09121</a:t>
            </a:r>
            <a:r>
              <a:rPr lang="en-US" dirty="0"/>
              <a:t>'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267716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define</a:t>
            </a:r>
          </a:p>
          <a:p>
            <a:pPr lvl="1"/>
            <a:r>
              <a:rPr lang="en-US" dirty="0" smtClean="0"/>
              <a:t>The tables</a:t>
            </a:r>
          </a:p>
          <a:p>
            <a:pPr lvl="1"/>
            <a:r>
              <a:rPr lang="en-US" dirty="0" smtClean="0"/>
              <a:t>The fields (columns) within those tables</a:t>
            </a:r>
          </a:p>
          <a:p>
            <a:pPr lvl="1"/>
            <a:r>
              <a:rPr lang="en-US" dirty="0" smtClean="0"/>
              <a:t>The data types of those fields</a:t>
            </a:r>
          </a:p>
          <a:p>
            <a:pPr lvl="1"/>
            <a:endParaRPr lang="en-US" dirty="0"/>
          </a:p>
          <a:p>
            <a:r>
              <a:rPr lang="en-US" dirty="0" smtClean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 smtClean="0"/>
              <a:t>So let`s assume that our database didn`t exist and we needed to create the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statement (create a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TABLE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(</a:t>
            </a:r>
            <a:br>
              <a:rPr lang="en-US" sz="2800" dirty="0" smtClean="0"/>
            </a:br>
            <a:r>
              <a:rPr lang="en-US" sz="2800" dirty="0" smtClean="0"/>
              <a:t>columnName1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[NULL][NOT NULL],</a:t>
            </a:r>
            <a:br>
              <a:rPr lang="en-US" sz="2800" dirty="0" smtClean="0"/>
            </a:br>
            <a:r>
              <a:rPr lang="en-US" sz="2800" dirty="0" smtClean="0"/>
              <a:t>columnName2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</a:t>
            </a:r>
            <a:r>
              <a:rPr lang="en-US" sz="2800" dirty="0"/>
              <a:t>[NULL][NOT NULL</a:t>
            </a:r>
            <a:r>
              <a:rPr lang="en-US" sz="2800" dirty="0" smtClean="0"/>
              <a:t>],</a:t>
            </a:r>
            <a:br>
              <a:rPr lang="en-US" sz="2800" dirty="0" smtClean="0"/>
            </a:b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KeyName</a:t>
            </a:r>
            <a:r>
              <a:rPr lang="en-US" sz="2800" dirty="0" smtClean="0"/>
              <a:t>) 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3657600"/>
          <a:ext cx="8153400" cy="2865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will contain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[NULL][NOTNULL]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 field can be empty (i.e., null)</a:t>
                      </a:r>
                    </a:p>
                    <a:p>
                      <a:r>
                        <a:rPr lang="en-US" baseline="0" dirty="0" smtClean="0"/>
                        <a:t>(The [] means the parameter is optional)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 that will serve as the primary</a:t>
                      </a:r>
                      <a:r>
                        <a:rPr lang="en-US" baseline="0" dirty="0" smtClean="0"/>
                        <a:t> 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Creating the Customer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 </a:t>
            </a:r>
            <a:r>
              <a:rPr lang="en-US" dirty="0"/>
              <a:t>TABLE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/>
              <a:t>INT NOT NULL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/>
              <a:t>VARCHAR(45) NULL 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VARCHAR(45) NULL ,</a:t>
            </a:r>
          </a:p>
          <a:p>
            <a:pPr marL="0" indent="0">
              <a:buNone/>
            </a:pPr>
            <a:r>
              <a:rPr lang="en-US" dirty="0" smtClean="0"/>
              <a:t>City VARCHAR(45</a:t>
            </a:r>
            <a:r>
              <a:rPr lang="en-US" dirty="0"/>
              <a:t>) NULL ,</a:t>
            </a:r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/>
              <a:t>VARCHAR(2) NULL ,</a:t>
            </a:r>
          </a:p>
          <a:p>
            <a:pPr marL="0" indent="0">
              <a:buNone/>
            </a:pPr>
            <a:r>
              <a:rPr lang="en-US" dirty="0" smtClean="0"/>
              <a:t>Zip VARCHAR(10) </a:t>
            </a:r>
            <a:r>
              <a:rPr lang="en-US" dirty="0"/>
              <a:t>NULL ,</a:t>
            </a:r>
          </a:p>
          <a:p>
            <a:pPr marL="0" indent="0">
              <a:buNone/>
            </a:pPr>
            <a:r>
              <a:rPr lang="en-US" dirty="0" smtClean="0"/>
              <a:t>PRIMARY </a:t>
            </a:r>
            <a:r>
              <a:rPr lang="en-US" dirty="0"/>
              <a:t>KEY 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 </a:t>
            </a:r>
            <a:r>
              <a:rPr lang="en-US" dirty="0"/>
              <a:t>);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44781"/>
              </p:ext>
            </p:extLst>
          </p:nvPr>
        </p:nvGraphicFramePr>
        <p:xfrm>
          <a:off x="6762750" y="1435208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only required field is </a:t>
            </a:r>
            <a:r>
              <a:rPr lang="en-US" dirty="0" err="1" smtClean="0"/>
              <a:t>CustomerID</a:t>
            </a:r>
            <a:r>
              <a:rPr lang="en-US" dirty="0" smtClean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CustomerID</a:t>
            </a:r>
            <a:r>
              <a:rPr lang="en-US" dirty="0" smtClean="0"/>
              <a:t> is defined as the primary key.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4191000"/>
            <a:ext cx="30861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“new” Customer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/>
                <a:gridCol w="189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 smtClean="0"/>
                        <a:t>INT</a:t>
                      </a:r>
                      <a:endParaRPr lang="en-US" b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VARCHAR(10)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Customer</a:t>
            </a:r>
            <a:endParaRPr lang="en-U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field can contain different types of data</a:t>
            </a:r>
          </a:p>
          <a:p>
            <a:r>
              <a:rPr lang="en-US" dirty="0" smtClean="0"/>
              <a:t>That must be specified when the table is created</a:t>
            </a:r>
          </a:p>
          <a:p>
            <a:r>
              <a:rPr lang="en-US" dirty="0" smtClean="0"/>
              <a:t>There are many data types; we’re only going to cover the most important 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56575"/>
              </p:ext>
            </p:extLst>
          </p:nvPr>
        </p:nvGraphicFramePr>
        <p:xfrm>
          <a:off x="775580" y="3385595"/>
          <a:ext cx="7758820" cy="2255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45175"/>
                <a:gridCol w="3038947"/>
                <a:gridCol w="287469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 -10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n,n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3.23, 3.14159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(numbers and letters)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Hello, I</a:t>
                      </a:r>
                      <a:r>
                        <a:rPr lang="en-US" sz="1600" baseline="0" dirty="0" smtClean="0"/>
                        <a:t> like pizza, MySQL!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Date/Time (or just date)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2011-09-01 17:35:00,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2011-04-12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or 1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58674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CREATE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dirty="0" err="1" smtClean="0"/>
              <a:t>CustomerID</a:t>
            </a:r>
            <a:r>
              <a:rPr lang="en-US" sz="2800" dirty="0" smtClean="0"/>
              <a:t> </a:t>
            </a:r>
            <a:r>
              <a:rPr lang="en-US" sz="2800" dirty="0"/>
              <a:t>INT NOT NULL ,</a:t>
            </a:r>
            <a:br>
              <a:rPr lang="en-US" sz="2800" dirty="0"/>
            </a:br>
            <a:r>
              <a:rPr lang="en-US" sz="2800" b="1" dirty="0" err="1" smtClean="0">
                <a:solidFill>
                  <a:srgbClr val="0070C0"/>
                </a:solidFill>
              </a:rPr>
              <a:t>FirstName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State </a:t>
            </a:r>
            <a:r>
              <a:rPr lang="en-US" sz="2800" b="1" dirty="0">
                <a:solidFill>
                  <a:srgbClr val="0070C0"/>
                </a:solidFill>
              </a:rPr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</a:t>
            </a:r>
            <a:r>
              <a:rPr lang="en-US" sz="2800" dirty="0"/>
              <a:t>);</a:t>
            </a:r>
          </a:p>
          <a:p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FirstName</a:t>
            </a:r>
            <a:r>
              <a:rPr lang="en-US" sz="2000" dirty="0" smtClean="0"/>
              <a:t> can be a string of up to 45 letters and numbers.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Why 45? It’s the MySQL default.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 can be a string of up to 2 letters and numbers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more create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8229600" cy="5006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 smtClean="0"/>
              <a:t>orderdb</a:t>
            </a:r>
            <a:r>
              <a:rPr lang="en-US" sz="2400" dirty="0" smtClean="0"/>
              <a:t>.`Order`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OrderNumber</a:t>
            </a:r>
            <a:r>
              <a:rPr lang="en-US" sz="2400" dirty="0" smtClean="0"/>
              <a:t> </a:t>
            </a:r>
            <a:r>
              <a:rPr lang="en-US" sz="2400" dirty="0"/>
              <a:t>INT NOT NULL ,</a:t>
            </a:r>
            <a:br>
              <a:rPr lang="en-US" sz="2400" dirty="0"/>
            </a:br>
            <a:r>
              <a:rPr lang="en-US" sz="2400" dirty="0" err="1" smtClean="0"/>
              <a:t>OrderDate</a:t>
            </a:r>
            <a:r>
              <a:rPr lang="en-US" sz="2400" dirty="0" smtClean="0"/>
              <a:t> DATETIME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err="1" smtClean="0"/>
              <a:t>CustomerID</a:t>
            </a:r>
            <a:r>
              <a:rPr lang="en-US" sz="2400" dirty="0" smtClean="0"/>
              <a:t> INT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smtClean="0"/>
              <a:t>PRIMARY </a:t>
            </a:r>
            <a:r>
              <a:rPr lang="en-US" sz="2400" dirty="0"/>
              <a:t>KEY </a:t>
            </a:r>
            <a:r>
              <a:rPr lang="en-US" sz="2400" dirty="0" smtClean="0"/>
              <a:t>(</a:t>
            </a:r>
            <a:r>
              <a:rPr lang="en-US" sz="2400" dirty="0" err="1" smtClean="0"/>
              <a:t>OrderNumber</a:t>
            </a:r>
            <a:r>
              <a:rPr lang="en-US" sz="2400" dirty="0" smtClean="0"/>
              <a:t>) 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CREATE  </a:t>
            </a:r>
            <a:r>
              <a:rPr lang="en-US" sz="2400" dirty="0"/>
              <a:t>TABLE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NOT NULL 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ProductName</a:t>
            </a:r>
            <a:r>
              <a:rPr lang="en-US" sz="2400" dirty="0" smtClean="0"/>
              <a:t> </a:t>
            </a:r>
            <a:r>
              <a:rPr lang="en-US" sz="2400" dirty="0"/>
              <a:t>VARCHAR(45) NULL ,</a:t>
            </a:r>
          </a:p>
          <a:p>
            <a:pPr marL="0" indent="0">
              <a:buNone/>
            </a:pPr>
            <a:r>
              <a:rPr lang="en-US" sz="2400" dirty="0" smtClean="0"/>
              <a:t>Price DECIMAL(5,2) NULL 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 smtClean="0"/>
              <a:t>ProductID</a:t>
            </a:r>
            <a:r>
              <a:rPr lang="en-US" sz="2400" dirty="0" smtClean="0"/>
              <a:t>) );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1635"/>
              </p:ext>
            </p:extLst>
          </p:nvPr>
        </p:nvGraphicFramePr>
        <p:xfrm>
          <a:off x="5867400" y="1447800"/>
          <a:ext cx="1676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/>
                        <a:t>OrderNumber</a:t>
                      </a:r>
                      <a:endParaRPr lang="en-US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OrderD</a:t>
                      </a:r>
                      <a:r>
                        <a:rPr lang="en-US" i="0" u="none" baseline="0" dirty="0" err="1" smtClean="0"/>
                        <a:t>ate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9814"/>
              </p:ext>
            </p:extLst>
          </p:nvPr>
        </p:nvGraphicFramePr>
        <p:xfrm>
          <a:off x="5867400" y="3886200"/>
          <a:ext cx="1676400" cy="147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u="sng" dirty="0" err="1" smtClean="0"/>
                        <a:t>ProductID</a:t>
                      </a:r>
                      <a:endParaRPr lang="en-US" i="0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ProductName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smtClean="0"/>
                        <a:t>Price</a:t>
                      </a:r>
                      <a:endParaRPr lang="en-US" i="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6019800"/>
            <a:ext cx="8382000" cy="6592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DECIMAL(5, 2) indicates price can no larger than 999.99.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1265</Words>
  <Application>Microsoft Office PowerPoint</Application>
  <PresentationFormat>On-screen Show (4:3)</PresentationFormat>
  <Paragraphs>504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cm-00_22_5b_02_5a_7b</cp:lastModifiedBy>
  <cp:revision>283</cp:revision>
  <cp:lastPrinted>2011-06-28T14:45:53Z</cp:lastPrinted>
  <dcterms:created xsi:type="dcterms:W3CDTF">2011-06-28T13:08:25Z</dcterms:created>
  <dcterms:modified xsi:type="dcterms:W3CDTF">2014-05-21T15:51:13Z</dcterms:modified>
</cp:coreProperties>
</file>