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5" r:id="rId3"/>
    <p:sldId id="286" r:id="rId4"/>
    <p:sldId id="287" r:id="rId5"/>
    <p:sldId id="288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307" r:id="rId21"/>
    <p:sldId id="308" r:id="rId22"/>
    <p:sldId id="309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843C7-02A3-4D88-B855-35E4C849112A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30C7A6-9521-44CF-BE92-9042B68A2584}">
      <dgm:prSet/>
      <dgm:spPr/>
      <dgm:t>
        <a:bodyPr/>
        <a:lstStyle/>
        <a:p>
          <a:pPr rtl="0"/>
          <a:r>
            <a:rPr lang="en-US" dirty="0" smtClean="0"/>
            <a:t>Understanding data</a:t>
          </a:r>
          <a:endParaRPr lang="en-US" dirty="0"/>
        </a:p>
      </dgm:t>
    </dgm:pt>
    <dgm:pt modelId="{A2FEAE97-1666-45D2-854C-EC3BD3987A29}" type="parTrans" cxnId="{0665EB4F-6726-4D35-9A93-56031BC8EE6E}">
      <dgm:prSet/>
      <dgm:spPr/>
      <dgm:t>
        <a:bodyPr/>
        <a:lstStyle/>
        <a:p>
          <a:endParaRPr lang="en-US"/>
        </a:p>
      </dgm:t>
    </dgm:pt>
    <dgm:pt modelId="{A2C4684A-348B-4395-BAD2-73C09408D7B5}" type="sibTrans" cxnId="{0665EB4F-6726-4D35-9A93-56031BC8EE6E}">
      <dgm:prSet/>
      <dgm:spPr/>
      <dgm:t>
        <a:bodyPr/>
        <a:lstStyle/>
        <a:p>
          <a:endParaRPr lang="en-US"/>
        </a:p>
      </dgm:t>
    </dgm:pt>
    <dgm:pt modelId="{42D63138-FC32-4BC6-A2D7-CC4046278C88}">
      <dgm:prSet/>
      <dgm:spPr/>
      <dgm:t>
        <a:bodyPr/>
        <a:lstStyle/>
        <a:p>
          <a:pPr rtl="0"/>
          <a:r>
            <a:rPr lang="en-US" dirty="0" smtClean="0"/>
            <a:t>Group related documents for browsing</a:t>
          </a:r>
          <a:endParaRPr lang="en-US" dirty="0"/>
        </a:p>
      </dgm:t>
    </dgm:pt>
    <dgm:pt modelId="{A921215A-92B9-441B-95A8-3835C884C3D5}" type="parTrans" cxnId="{9729FFAD-4513-4319-AAE6-29B7FF6E1B58}">
      <dgm:prSet/>
      <dgm:spPr/>
      <dgm:t>
        <a:bodyPr/>
        <a:lstStyle/>
        <a:p>
          <a:endParaRPr lang="en-US"/>
        </a:p>
      </dgm:t>
    </dgm:pt>
    <dgm:pt modelId="{65A8880B-F202-4842-A6D8-05DFAC39ADC4}" type="sibTrans" cxnId="{9729FFAD-4513-4319-AAE6-29B7FF6E1B58}">
      <dgm:prSet/>
      <dgm:spPr/>
      <dgm:t>
        <a:bodyPr/>
        <a:lstStyle/>
        <a:p>
          <a:endParaRPr lang="en-US"/>
        </a:p>
      </dgm:t>
    </dgm:pt>
    <dgm:pt modelId="{C919CCDE-2940-4017-9F98-ACE06BDBFD1A}">
      <dgm:prSet/>
      <dgm:spPr/>
      <dgm:t>
        <a:bodyPr/>
        <a:lstStyle/>
        <a:p>
          <a:pPr rtl="0"/>
          <a:r>
            <a:rPr lang="en-US" dirty="0" smtClean="0"/>
            <a:t>Discover which stocks have similar price fluctuations</a:t>
          </a:r>
          <a:endParaRPr lang="en-US" dirty="0"/>
        </a:p>
      </dgm:t>
    </dgm:pt>
    <dgm:pt modelId="{E4D7B1E8-5956-497E-BC7F-5B021C86CE3A}" type="parTrans" cxnId="{DADC9CBD-0F57-4CFC-BF8A-DFCE289FEB3C}">
      <dgm:prSet/>
      <dgm:spPr/>
      <dgm:t>
        <a:bodyPr/>
        <a:lstStyle/>
        <a:p>
          <a:endParaRPr lang="en-US"/>
        </a:p>
      </dgm:t>
    </dgm:pt>
    <dgm:pt modelId="{6609A8C2-3011-4E3C-8BD7-86CDD78B3053}" type="sibTrans" cxnId="{DADC9CBD-0F57-4CFC-BF8A-DFCE289FEB3C}">
      <dgm:prSet/>
      <dgm:spPr/>
      <dgm:t>
        <a:bodyPr/>
        <a:lstStyle/>
        <a:p>
          <a:endParaRPr lang="en-US"/>
        </a:p>
      </dgm:t>
    </dgm:pt>
    <dgm:pt modelId="{EB3843A7-30A1-46DB-9C99-884FF47AAB94}">
      <dgm:prSet/>
      <dgm:spPr/>
      <dgm:t>
        <a:bodyPr/>
        <a:lstStyle/>
        <a:p>
          <a:pPr rtl="0"/>
          <a:r>
            <a:rPr lang="en-US" dirty="0" smtClean="0"/>
            <a:t>Summarizing data</a:t>
          </a:r>
          <a:endParaRPr lang="en-US" dirty="0"/>
        </a:p>
      </dgm:t>
    </dgm:pt>
    <dgm:pt modelId="{B6C1D688-6EFF-464D-9027-C940783E73C2}" type="parTrans" cxnId="{92532E1D-9C17-4E2D-A343-DDB17DF5BA2B}">
      <dgm:prSet/>
      <dgm:spPr/>
      <dgm:t>
        <a:bodyPr/>
        <a:lstStyle/>
        <a:p>
          <a:endParaRPr lang="en-US"/>
        </a:p>
      </dgm:t>
    </dgm:pt>
    <dgm:pt modelId="{D9CE8BF0-E975-4AB4-BC52-AB606C6155C1}" type="sibTrans" cxnId="{92532E1D-9C17-4E2D-A343-DDB17DF5BA2B}">
      <dgm:prSet/>
      <dgm:spPr/>
      <dgm:t>
        <a:bodyPr/>
        <a:lstStyle/>
        <a:p>
          <a:endParaRPr lang="en-US"/>
        </a:p>
      </dgm:t>
    </dgm:pt>
    <dgm:pt modelId="{684F0FDB-11F6-435F-9451-4CD7DCEBEE9F}">
      <dgm:prSet/>
      <dgm:spPr/>
      <dgm:t>
        <a:bodyPr/>
        <a:lstStyle/>
        <a:p>
          <a:pPr rtl="0"/>
          <a:r>
            <a:rPr lang="en-US" dirty="0" smtClean="0"/>
            <a:t>Reduce the size of large data sets</a:t>
          </a:r>
          <a:endParaRPr lang="en-US" dirty="0"/>
        </a:p>
      </dgm:t>
    </dgm:pt>
    <dgm:pt modelId="{4207D6D2-6821-4DDD-B10E-BB9D49DCB8BF}" type="parTrans" cxnId="{FB3B1E17-6F91-4148-8F81-83B872B6AF57}">
      <dgm:prSet/>
      <dgm:spPr/>
      <dgm:t>
        <a:bodyPr/>
        <a:lstStyle/>
        <a:p>
          <a:endParaRPr lang="en-US"/>
        </a:p>
      </dgm:t>
    </dgm:pt>
    <dgm:pt modelId="{3EFC4C8E-B07F-46AF-9051-F8C1B3B867E7}" type="sibTrans" cxnId="{FB3B1E17-6F91-4148-8F81-83B872B6AF57}">
      <dgm:prSet/>
      <dgm:spPr/>
      <dgm:t>
        <a:bodyPr/>
        <a:lstStyle/>
        <a:p>
          <a:endParaRPr lang="en-US"/>
        </a:p>
      </dgm:t>
    </dgm:pt>
    <dgm:pt modelId="{1EAE50A2-7583-4334-B7B3-FCFB4BF18F59}">
      <dgm:prSet/>
      <dgm:spPr/>
      <dgm:t>
        <a:bodyPr/>
        <a:lstStyle/>
        <a:p>
          <a:pPr rtl="0"/>
          <a:r>
            <a:rPr lang="en-US" dirty="0" smtClean="0"/>
            <a:t>Data in similar groups can be combined into a single data point</a:t>
          </a:r>
          <a:endParaRPr lang="en-US" dirty="0"/>
        </a:p>
      </dgm:t>
    </dgm:pt>
    <dgm:pt modelId="{B6B24DBA-8194-4547-B1C2-BA68869D96E6}" type="parTrans" cxnId="{C5534576-FC98-4B10-847B-7C205156ADF1}">
      <dgm:prSet/>
      <dgm:spPr/>
      <dgm:t>
        <a:bodyPr/>
        <a:lstStyle/>
        <a:p>
          <a:endParaRPr lang="en-US"/>
        </a:p>
      </dgm:t>
    </dgm:pt>
    <dgm:pt modelId="{EC22537B-2FC3-4C4A-A555-A8A91DE04A9B}" type="sibTrans" cxnId="{C5534576-FC98-4B10-847B-7C205156ADF1}">
      <dgm:prSet/>
      <dgm:spPr/>
      <dgm:t>
        <a:bodyPr/>
        <a:lstStyle/>
        <a:p>
          <a:endParaRPr lang="en-US"/>
        </a:p>
      </dgm:t>
    </dgm:pt>
    <dgm:pt modelId="{B3A8B17E-98E7-4016-B312-6F2A4B5B9437}">
      <dgm:prSet/>
      <dgm:spPr/>
      <dgm:t>
        <a:bodyPr/>
        <a:lstStyle/>
        <a:p>
          <a:pPr rtl="0"/>
          <a:r>
            <a:rPr lang="en-US" dirty="0" smtClean="0"/>
            <a:t>Create groups of similar customers</a:t>
          </a:r>
          <a:endParaRPr lang="en-US" dirty="0"/>
        </a:p>
      </dgm:t>
    </dgm:pt>
    <dgm:pt modelId="{5C2A1454-E102-42F8-901A-0FA251AABAD2}" type="parTrans" cxnId="{CA938465-EA1D-4C0B-B38D-67E6162EAE2B}">
      <dgm:prSet/>
      <dgm:spPr/>
      <dgm:t>
        <a:bodyPr/>
        <a:lstStyle/>
        <a:p>
          <a:endParaRPr lang="en-US"/>
        </a:p>
      </dgm:t>
    </dgm:pt>
    <dgm:pt modelId="{4E91FD8C-A1D4-4391-A142-35D9B28451F4}" type="sibTrans" cxnId="{CA938465-EA1D-4C0B-B38D-67E6162EAE2B}">
      <dgm:prSet/>
      <dgm:spPr/>
      <dgm:t>
        <a:bodyPr/>
        <a:lstStyle/>
        <a:p>
          <a:endParaRPr lang="en-US"/>
        </a:p>
      </dgm:t>
    </dgm:pt>
    <dgm:pt modelId="{59E05778-2FFF-40E8-B9C0-9277FA03B9D2}" type="pres">
      <dgm:prSet presAssocID="{1F1843C7-02A3-4D88-B855-35E4C8491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F9B2C-CB80-44C9-9277-3C3ED996C0BD}" type="pres">
      <dgm:prSet presAssocID="{2130C7A6-9521-44CF-BE92-9042B68A25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7CCA3-A4BA-4E80-921B-994F4922B6B6}" type="pres">
      <dgm:prSet presAssocID="{2130C7A6-9521-44CF-BE92-9042B68A25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6D72A-101B-44BF-80D6-CFD18F49614A}" type="pres">
      <dgm:prSet presAssocID="{EB3843A7-30A1-46DB-9C99-884FF47AAB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3131-2D1A-43A6-93E6-EE054E257B87}" type="pres">
      <dgm:prSet presAssocID="{EB3843A7-30A1-46DB-9C99-884FF47AAB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C9CBD-0F57-4CFC-BF8A-DFCE289FEB3C}" srcId="{2130C7A6-9521-44CF-BE92-9042B68A2584}" destId="{C919CCDE-2940-4017-9F98-ACE06BDBFD1A}" srcOrd="2" destOrd="0" parTransId="{E4D7B1E8-5956-497E-BC7F-5B021C86CE3A}" sibTransId="{6609A8C2-3011-4E3C-8BD7-86CDD78B3053}"/>
    <dgm:cxn modelId="{92532E1D-9C17-4E2D-A343-DDB17DF5BA2B}" srcId="{1F1843C7-02A3-4D88-B855-35E4C849112A}" destId="{EB3843A7-30A1-46DB-9C99-884FF47AAB94}" srcOrd="1" destOrd="0" parTransId="{B6C1D688-6EFF-464D-9027-C940783E73C2}" sibTransId="{D9CE8BF0-E975-4AB4-BC52-AB606C6155C1}"/>
    <dgm:cxn modelId="{0665EB4F-6726-4D35-9A93-56031BC8EE6E}" srcId="{1F1843C7-02A3-4D88-B855-35E4C849112A}" destId="{2130C7A6-9521-44CF-BE92-9042B68A2584}" srcOrd="0" destOrd="0" parTransId="{A2FEAE97-1666-45D2-854C-EC3BD3987A29}" sibTransId="{A2C4684A-348B-4395-BAD2-73C09408D7B5}"/>
    <dgm:cxn modelId="{05D346CD-FCEC-4D34-9A01-1A17EAE7D01F}" type="presOf" srcId="{EB3843A7-30A1-46DB-9C99-884FF47AAB94}" destId="{0D86D72A-101B-44BF-80D6-CFD18F49614A}" srcOrd="0" destOrd="0" presId="urn:microsoft.com/office/officeart/2005/8/layout/vList2"/>
    <dgm:cxn modelId="{CA938465-EA1D-4C0B-B38D-67E6162EAE2B}" srcId="{2130C7A6-9521-44CF-BE92-9042B68A2584}" destId="{B3A8B17E-98E7-4016-B312-6F2A4B5B9437}" srcOrd="1" destOrd="0" parTransId="{5C2A1454-E102-42F8-901A-0FA251AABAD2}" sibTransId="{4E91FD8C-A1D4-4391-A142-35D9B28451F4}"/>
    <dgm:cxn modelId="{7A5BA22F-BC9E-49E2-87A1-BCCC3E50667B}" type="presOf" srcId="{B3A8B17E-98E7-4016-B312-6F2A4B5B9437}" destId="{29C7CCA3-A4BA-4E80-921B-994F4922B6B6}" srcOrd="0" destOrd="1" presId="urn:microsoft.com/office/officeart/2005/8/layout/vList2"/>
    <dgm:cxn modelId="{956C8FA3-445C-4778-806F-32A38494A06A}" type="presOf" srcId="{42D63138-FC32-4BC6-A2D7-CC4046278C88}" destId="{29C7CCA3-A4BA-4E80-921B-994F4922B6B6}" srcOrd="0" destOrd="0" presId="urn:microsoft.com/office/officeart/2005/8/layout/vList2"/>
    <dgm:cxn modelId="{DB763346-ED0E-4481-A9D9-130567E03717}" type="presOf" srcId="{1EAE50A2-7583-4334-B7B3-FCFB4BF18F59}" destId="{6E9D3131-2D1A-43A6-93E6-EE054E257B87}" srcOrd="0" destOrd="1" presId="urn:microsoft.com/office/officeart/2005/8/layout/vList2"/>
    <dgm:cxn modelId="{8B0351D3-E5B4-43F3-A3A7-E5E366E080A2}" type="presOf" srcId="{2130C7A6-9521-44CF-BE92-9042B68A2584}" destId="{D0CF9B2C-CB80-44C9-9277-3C3ED996C0BD}" srcOrd="0" destOrd="0" presId="urn:microsoft.com/office/officeart/2005/8/layout/vList2"/>
    <dgm:cxn modelId="{C5534576-FC98-4B10-847B-7C205156ADF1}" srcId="{EB3843A7-30A1-46DB-9C99-884FF47AAB94}" destId="{1EAE50A2-7583-4334-B7B3-FCFB4BF18F59}" srcOrd="1" destOrd="0" parTransId="{B6B24DBA-8194-4547-B1C2-BA68869D96E6}" sibTransId="{EC22537B-2FC3-4C4A-A555-A8A91DE04A9B}"/>
    <dgm:cxn modelId="{235E9FD2-9336-4D66-9608-9A49BBE2F207}" type="presOf" srcId="{684F0FDB-11F6-435F-9451-4CD7DCEBEE9F}" destId="{6E9D3131-2D1A-43A6-93E6-EE054E257B87}" srcOrd="0" destOrd="0" presId="urn:microsoft.com/office/officeart/2005/8/layout/vList2"/>
    <dgm:cxn modelId="{8612B4E6-6F71-444C-8DE6-F8B0EF9D105B}" type="presOf" srcId="{C919CCDE-2940-4017-9F98-ACE06BDBFD1A}" destId="{29C7CCA3-A4BA-4E80-921B-994F4922B6B6}" srcOrd="0" destOrd="2" presId="urn:microsoft.com/office/officeart/2005/8/layout/vList2"/>
    <dgm:cxn modelId="{BCC7ED3B-E456-4B3B-87B7-23C1DC8A45FE}" type="presOf" srcId="{1F1843C7-02A3-4D88-B855-35E4C849112A}" destId="{59E05778-2FFF-40E8-B9C0-9277FA03B9D2}" srcOrd="0" destOrd="0" presId="urn:microsoft.com/office/officeart/2005/8/layout/vList2"/>
    <dgm:cxn modelId="{9729FFAD-4513-4319-AAE6-29B7FF6E1B58}" srcId="{2130C7A6-9521-44CF-BE92-9042B68A2584}" destId="{42D63138-FC32-4BC6-A2D7-CC4046278C88}" srcOrd="0" destOrd="0" parTransId="{A921215A-92B9-441B-95A8-3835C884C3D5}" sibTransId="{65A8880B-F202-4842-A6D8-05DFAC39ADC4}"/>
    <dgm:cxn modelId="{FB3B1E17-6F91-4148-8F81-83B872B6AF57}" srcId="{EB3843A7-30A1-46DB-9C99-884FF47AAB94}" destId="{684F0FDB-11F6-435F-9451-4CD7DCEBEE9F}" srcOrd="0" destOrd="0" parTransId="{4207D6D2-6821-4DDD-B10E-BB9D49DCB8BF}" sibTransId="{3EFC4C8E-B07F-46AF-9051-F8C1B3B867E7}"/>
    <dgm:cxn modelId="{9B247245-7BD3-48EA-A6DB-005ABC01FF40}" type="presParOf" srcId="{59E05778-2FFF-40E8-B9C0-9277FA03B9D2}" destId="{D0CF9B2C-CB80-44C9-9277-3C3ED996C0BD}" srcOrd="0" destOrd="0" presId="urn:microsoft.com/office/officeart/2005/8/layout/vList2"/>
    <dgm:cxn modelId="{492D81AE-2C4C-4286-AC08-F19233F340BF}" type="presParOf" srcId="{59E05778-2FFF-40E8-B9C0-9277FA03B9D2}" destId="{29C7CCA3-A4BA-4E80-921B-994F4922B6B6}" srcOrd="1" destOrd="0" presId="urn:microsoft.com/office/officeart/2005/8/layout/vList2"/>
    <dgm:cxn modelId="{A6B051F4-E1DC-4CD7-A851-44CF42DDD3CF}" type="presParOf" srcId="{59E05778-2FFF-40E8-B9C0-9277FA03B9D2}" destId="{0D86D72A-101B-44BF-80D6-CFD18F49614A}" srcOrd="2" destOrd="0" presId="urn:microsoft.com/office/officeart/2005/8/layout/vList2"/>
    <dgm:cxn modelId="{0518AC1B-C4A8-472E-BCEA-1BBD496FC769}" type="presParOf" srcId="{59E05778-2FFF-40E8-B9C0-9277FA03B9D2}" destId="{6E9D3131-2D1A-43A6-93E6-EE054E257B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 smtClean="0"/>
            <a:t>Marketing</a:t>
          </a:r>
          <a:endParaRPr lang="en-US" dirty="0"/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 smtClean="0"/>
            <a:t>Discover distinct customer groups for targeted promotions</a:t>
          </a:r>
          <a:endParaRPr lang="en-US" dirty="0"/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 smtClean="0"/>
            <a:t>Insurance</a:t>
          </a:r>
          <a:endParaRPr lang="en-US" dirty="0"/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 smtClean="0"/>
            <a:t>Finding “good customers” (low claim costs, reliable premium payments)</a:t>
          </a:r>
          <a:endParaRPr lang="en-US" dirty="0"/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 smtClean="0"/>
            <a:t>Healthcare</a:t>
          </a:r>
          <a:endParaRPr lang="en-US" dirty="0"/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 smtClean="0"/>
            <a:t>Find patients with high-risk behaviors</a:t>
          </a:r>
          <a:endParaRPr lang="en-US" dirty="0"/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5EC0B-DE17-4926-9587-EE972A97B281}" type="pres">
      <dgm:prSet presAssocID="{4BB4B1BE-6054-48C9-ACAE-BDAABB6F01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862C6-E246-4C66-830D-64169A0E8A3B}" type="pres">
      <dgm:prSet presAssocID="{4BB4B1BE-6054-48C9-ACAE-BDAABB6F010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EF87-7D9B-49D9-AB13-430E3E29EA0E}" type="pres">
      <dgm:prSet presAssocID="{8C857017-FAEC-47EB-A864-540FEBAFC4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EA1E3-4048-4B26-8E93-7BF273CEACCC}" type="pres">
      <dgm:prSet presAssocID="{8C857017-FAEC-47EB-A864-540FEBAFC40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6C4A0-BBE0-4361-ABBF-E7A72A58E4DF}" type="pres">
      <dgm:prSet presAssocID="{93132498-92E5-4BD7-A0E4-3C57F9BC7F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6C437-C2A4-48D2-B250-12ABA168E9FA}" type="pres">
      <dgm:prSet presAssocID="{93132498-92E5-4BD7-A0E4-3C57F9BC7FC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5C3578-B3AB-4CFE-8793-77C12FE30AD3}">
      <dgm:prSet/>
      <dgm:spPr/>
      <dgm:t>
        <a:bodyPr/>
        <a:lstStyle/>
        <a:p>
          <a:pPr rtl="0"/>
          <a:r>
            <a:rPr lang="en-US" dirty="0" smtClean="0"/>
            <a:t>Manual (“supervised”) classification</a:t>
          </a:r>
          <a:endParaRPr lang="en-US" dirty="0"/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 smtClean="0"/>
            <a:t>People simply place items into categories</a:t>
          </a:r>
          <a:endParaRPr lang="en-US" dirty="0"/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/>
      <dgm:spPr/>
      <dgm:t>
        <a:bodyPr/>
        <a:lstStyle/>
        <a:p>
          <a:pPr rtl="0"/>
          <a:r>
            <a:rPr lang="en-US" dirty="0" smtClean="0"/>
            <a:t>Simple segmentation</a:t>
          </a:r>
          <a:endParaRPr lang="en-US" dirty="0"/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 smtClean="0"/>
            <a:t>Dividing students into groups by last name</a:t>
          </a:r>
          <a:endParaRPr lang="en-US" dirty="0"/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/>
      <dgm:spPr/>
      <dgm:t>
        <a:bodyPr/>
        <a:lstStyle/>
        <a:p>
          <a:endParaRPr lang="en-US"/>
        </a:p>
      </dgm:t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/>
      <dgm:spPr/>
      <dgm:t>
        <a:bodyPr/>
        <a:lstStyle/>
        <a:p>
          <a:endParaRPr lang="en-US"/>
        </a:p>
      </dgm:t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/>
      <dgm:spPr/>
      <dgm:t>
        <a:bodyPr/>
        <a:lstStyle/>
        <a:p>
          <a:endParaRPr lang="en-US"/>
        </a:p>
      </dgm:t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 smtClean="0"/>
            <a:t>The clusters must come from the data, not from external specifications.</a:t>
          </a:r>
          <a:endParaRPr lang="en-US" dirty="0"/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 smtClean="0"/>
            <a:t>Creating the “buckets” beforehand is categorization, but not clustering.</a:t>
          </a:r>
          <a:endParaRPr lang="en-US" dirty="0"/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DB8E14-171D-4F74-8500-3A524C8F9E25}" type="pres">
      <dgm:prSet presAssocID="{5D4E49C3-CFBC-4941-BD16-B7CAE2815F5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/>
      <dgm:spPr/>
      <dgm:t>
        <a:bodyPr/>
        <a:lstStyle/>
        <a:p>
          <a:pPr rtl="0"/>
          <a:r>
            <a:rPr lang="en-US" smtClean="0"/>
            <a:t>It matters</a:t>
          </a:r>
          <a:endParaRPr lang="en-US"/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/>
      <dgm:spPr/>
      <dgm:t>
        <a:bodyPr/>
        <a:lstStyle/>
        <a:p>
          <a:pPr rtl="0"/>
          <a:r>
            <a:rPr lang="en-US" smtClean="0"/>
            <a:t>Choosing the right number</a:t>
          </a:r>
          <a:endParaRPr lang="en-US"/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/>
      <dgm:spPr/>
      <dgm:t>
        <a:bodyPr/>
        <a:lstStyle/>
        <a:p>
          <a:pPr rtl="0"/>
          <a:r>
            <a:rPr lang="en-US" smtClean="0"/>
            <a:t>Choosing the right initial location</a:t>
          </a:r>
          <a:endParaRPr lang="en-US"/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/>
      <dgm:spPr/>
      <dgm:t>
        <a:bodyPr/>
        <a:lstStyle/>
        <a:p>
          <a:pPr rtl="0"/>
          <a:r>
            <a:rPr lang="en-US" smtClean="0"/>
            <a:t>Bad choices create bad groupings</a:t>
          </a:r>
          <a:endParaRPr lang="en-US"/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/>
      <dgm:spPr/>
      <dgm:t>
        <a:bodyPr/>
        <a:lstStyle/>
        <a:p>
          <a:pPr rtl="0"/>
          <a:r>
            <a:rPr lang="en-US" smtClean="0"/>
            <a:t>They won’t make sense within the context of the problem</a:t>
          </a:r>
          <a:endParaRPr lang="en-US"/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/>
      <dgm:spPr/>
      <dgm:t>
        <a:bodyPr/>
        <a:lstStyle/>
        <a:p>
          <a:pPr rtl="0"/>
          <a:r>
            <a:rPr lang="en-US" smtClean="0"/>
            <a:t>Unrelated data points will be included in the same group</a:t>
          </a:r>
          <a:endParaRPr lang="en-US"/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AED997D-58BF-4662-8FD8-492FDAC3048B}" type="pres">
      <dgm:prSet presAssocID="{481DD6BE-7F57-4E3C-8D38-422F4A431C5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358BB73-0AA3-48AA-8355-C401B38E27AD}" type="pres">
      <dgm:prSet presAssocID="{25F33480-171A-4AD3-8C93-3257BFEA94E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/>
      <dgm:spPr/>
      <dgm:t>
        <a:bodyPr/>
        <a:lstStyle/>
        <a:p>
          <a:r>
            <a:rPr lang="en-US" dirty="0" smtClean="0"/>
            <a:t>Considerations</a:t>
          </a:r>
          <a:endParaRPr lang="en-US" dirty="0"/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/>
        </a:p>
      </dgm:t>
    </dgm:pt>
    <dgm:pt modelId="{CB13B65E-2B81-45BE-A01D-CBB758149861}">
      <dgm:prSet phldrT="[Text]"/>
      <dgm:spPr/>
      <dgm:t>
        <a:bodyPr/>
        <a:lstStyle/>
        <a:p>
          <a:r>
            <a:rPr lang="en-US" dirty="0" smtClean="0"/>
            <a:t>Lower individual cluster SSE = a better cluster</a:t>
          </a:r>
          <a:endParaRPr lang="en-US" dirty="0"/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/>
        </a:p>
      </dgm:t>
    </dgm:pt>
    <dgm:pt modelId="{C8531F03-0CE5-453A-98E8-EC1E7DD0591A}">
      <dgm:prSet phldrT="[Text]"/>
      <dgm:spPr/>
      <dgm:t>
        <a:bodyPr/>
        <a:lstStyle/>
        <a:p>
          <a:r>
            <a:rPr lang="en-US" dirty="0" smtClean="0"/>
            <a:t>Lower total SSE = a better set of clusters</a:t>
          </a:r>
          <a:endParaRPr lang="en-US" dirty="0"/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/>
        </a:p>
      </dgm:t>
    </dgm:pt>
    <dgm:pt modelId="{74F5794F-6294-4FF6-BF78-86C816904B97}">
      <dgm:prSet phldrT="[Text]"/>
      <dgm:spPr/>
      <dgm:t>
        <a:bodyPr/>
        <a:lstStyle/>
        <a:p>
          <a:r>
            <a:rPr lang="en-US" b="1" dirty="0" smtClean="0"/>
            <a:t>More clusters will reduce SSE</a:t>
          </a:r>
          <a:endParaRPr lang="en-US" b="1" dirty="0"/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2C248F-10FF-4D98-8461-7DE3E0735736}" type="pres">
      <dgm:prSet presAssocID="{CB46626B-D494-4F4A-9A5F-754F6930E615}" presName="parentLin" presStyleCnt="0"/>
      <dgm:spPr/>
      <dgm:t>
        <a:bodyPr/>
        <a:lstStyle/>
        <a:p>
          <a:endParaRPr lang="en-US"/>
        </a:p>
      </dgm:t>
    </dgm:pt>
    <dgm:pt modelId="{9E6324B6-049E-4265-884E-426420E25857}" type="pres">
      <dgm:prSet presAssocID="{CB46626B-D494-4F4A-9A5F-754F6930E61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133A02E-2E07-440D-B82D-5CA552FB3F11}" type="pres">
      <dgm:prSet presAssocID="{CB46626B-D494-4F4A-9A5F-754F6930E6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41ED-DDB8-404E-8E60-A622D3E17D93}" type="pres">
      <dgm:prSet presAssocID="{CB46626B-D494-4F4A-9A5F-754F6930E615}" presName="negativeSpace" presStyleCnt="0"/>
      <dgm:spPr/>
      <dgm:t>
        <a:bodyPr/>
        <a:lstStyle/>
        <a:p>
          <a:endParaRPr lang="en-US"/>
        </a:p>
      </dgm:t>
    </dgm:pt>
    <dgm:pt modelId="{1ED920F6-1EF6-46CD-95DE-7F6F1E9B93E1}" type="pres">
      <dgm:prSet presAssocID="{CB46626B-D494-4F4A-9A5F-754F6930E61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 smtClean="0"/>
            <a:t>K-Means gives unreliable results when</a:t>
          </a:r>
          <a:endParaRPr lang="en-US" dirty="0"/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/>
          <a:r>
            <a:rPr lang="en-US" dirty="0" smtClean="0"/>
            <a:t>Clusters vary widely in size</a:t>
          </a:r>
          <a:endParaRPr lang="en-US" dirty="0"/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/>
          <a:r>
            <a:rPr lang="en-US" dirty="0" smtClean="0"/>
            <a:t>Clusters vary widely in density</a:t>
          </a:r>
          <a:endParaRPr lang="en-US" dirty="0"/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/>
          <a:r>
            <a:rPr lang="en-US" dirty="0" smtClean="0"/>
            <a:t>The data set has a lot of outliers</a:t>
          </a:r>
          <a:endParaRPr lang="en-US" dirty="0"/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/>
          <a:r>
            <a:rPr lang="en-US" dirty="0" smtClean="0"/>
            <a:t>Clusters are not in rounded shapes</a:t>
          </a:r>
          <a:endParaRPr lang="en-US" dirty="0"/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D0CCE-EA6A-430D-8CF4-B7DB071C2EDC}" type="pres">
      <dgm:prSet presAssocID="{CB23B330-713F-4D6F-A0AB-B781BED80FA7}" presName="linNode" presStyleCnt="0"/>
      <dgm:spPr/>
      <dgm:t>
        <a:bodyPr/>
        <a:lstStyle/>
        <a:p>
          <a:endParaRPr lang="en-US"/>
        </a:p>
      </dgm:t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9A69998B-ED2B-41B8-A675-A5EF55720D67}" type="presOf" srcId="{CDB483ED-D9CB-41FA-9491-C196AD25418D}" destId="{CCFC78AE-499C-432E-92C6-4636FCF016C6}" srcOrd="0" destOrd="0" presId="urn:microsoft.com/office/officeart/2005/8/layout/vList5"/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D424E04C-EFC6-4ABB-81EA-DDBB48B0F789}" type="presOf" srcId="{507E74FA-9287-4F9C-8950-FD84477DCD7F}" destId="{CCFC78AE-499C-432E-92C6-4636FCF016C6}" srcOrd="0" destOrd="1" presId="urn:microsoft.com/office/officeart/2005/8/layout/vList5"/>
    <dgm:cxn modelId="{98E98ABA-99FF-43FC-896A-EF7A5505BBCD}" type="presOf" srcId="{70D599F8-5589-4B52-AADC-D8C90E34404B}" destId="{CCFC78AE-499C-432E-92C6-4636FCF016C6}" srcOrd="0" destOrd="2" presId="urn:microsoft.com/office/officeart/2005/8/layout/vList5"/>
    <dgm:cxn modelId="{0C7E81A5-EF9B-4C13-98C9-E2A0CB715078}" type="presOf" srcId="{DDCA2362-7444-4530-9B05-526D4CB09607}" destId="{C9C4784C-FE1B-44AE-8628-DBA8F5DD9CC0}" srcOrd="0" destOrd="0" presId="urn:microsoft.com/office/officeart/2005/8/layout/vList5"/>
    <dgm:cxn modelId="{F316B023-E0D6-481E-BA7D-DB7510646C0E}" type="presOf" srcId="{CB23B330-713F-4D6F-A0AB-B781BED80FA7}" destId="{843515E7-6220-4C8D-B6B9-F7585DB4A33C}" srcOrd="0" destOrd="0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1672E571-DB89-4B86-952E-34781F37A530}" type="presOf" srcId="{63525A19-801B-413D-ABBA-899EDA52F94E}" destId="{CCFC78AE-499C-432E-92C6-4636FCF016C6}" srcOrd="0" destOrd="3" presId="urn:microsoft.com/office/officeart/2005/8/layout/vList5"/>
    <dgm:cxn modelId="{3320DAAF-FE84-481B-93E3-B4222910CE61}" type="presParOf" srcId="{C9C4784C-FE1B-44AE-8628-DBA8F5DD9CC0}" destId="{3C6D0CCE-EA6A-430D-8CF4-B7DB071C2EDC}" srcOrd="0" destOrd="0" presId="urn:microsoft.com/office/officeart/2005/8/layout/vList5"/>
    <dgm:cxn modelId="{F974B204-6D73-41CC-86DA-04AFC84B8F71}" type="presParOf" srcId="{3C6D0CCE-EA6A-430D-8CF4-B7DB071C2EDC}" destId="{843515E7-6220-4C8D-B6B9-F7585DB4A33C}" srcOrd="0" destOrd="0" presId="urn:microsoft.com/office/officeart/2005/8/layout/vList5"/>
    <dgm:cxn modelId="{D70C2550-1F9D-45EB-A1C9-5DD7DDB09C49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Clustering and Segmentation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Choose K points as initial centroids 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Assign data points according to distance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Recalculate the centroids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re-assign the points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keep doing that until you settle on a final set of clusters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 smtClean="0"/>
              <a:t>Choosing the initial centroids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1600200"/>
          <a:ext cx="7543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 smtClean="0"/>
              <a:t>Example of Poor Initialization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may “work” mathematically but the clusters don’t make much sense.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Evaluating K-Means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previous slides, we did it visually, but there is a mathematical test</a:t>
            </a:r>
          </a:p>
          <a:p>
            <a:endParaRPr lang="en-US" dirty="0"/>
          </a:p>
          <a:p>
            <a:r>
              <a:rPr lang="en-US" dirty="0" smtClean="0"/>
              <a:t>Sum-of-Squares Error (SSE)</a:t>
            </a:r>
          </a:p>
          <a:p>
            <a:pPr lvl="1"/>
            <a:r>
              <a:rPr lang="en-US" dirty="0" smtClean="0"/>
              <a:t>The distance to the nearest cluster center</a:t>
            </a:r>
          </a:p>
          <a:p>
            <a:pPr lvl="1"/>
            <a:r>
              <a:rPr lang="en-US" dirty="0" smtClean="0"/>
              <a:t>How close does each point get to the center?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just means</a:t>
            </a:r>
          </a:p>
          <a:p>
            <a:pPr lvl="2"/>
            <a:r>
              <a:rPr lang="en-US" dirty="0" smtClean="0"/>
              <a:t>In a cluster, compute distance from a point (m) to the cluster center (x)</a:t>
            </a:r>
          </a:p>
          <a:p>
            <a:pPr lvl="2"/>
            <a:r>
              <a:rPr lang="en-US" dirty="0" smtClean="0"/>
              <a:t>Square that distance (so sign isn’t an issue)</a:t>
            </a:r>
          </a:p>
          <a:p>
            <a:pPr lvl="2"/>
            <a:r>
              <a:rPr lang="en-US" dirty="0" smtClean="0"/>
              <a:t>Add them all together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1511300" imgH="457200" progId="Equation.3">
                  <p:embed/>
                </p:oleObj>
              </mc:Choice>
              <mc:Fallback>
                <p:oleObj name="Equation" r:id="rId3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/>
          <a:lstStyle/>
          <a:p>
            <a:r>
              <a:rPr lang="en-US" dirty="0" smtClean="0"/>
              <a:t>Example: Evaluating Clusters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1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2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3.3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1 + 1.69 + 4 	= 6.69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9 + 10.89 + 2.25 	= 22.14</a:t>
            </a:r>
            <a:endParaRPr lang="en-US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31805951"/>
              </p:ext>
            </p:extLst>
          </p:nvPr>
        </p:nvGraphicFramePr>
        <p:xfrm>
          <a:off x="533400" y="4876799"/>
          <a:ext cx="5175280" cy="182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6010275" y="5026199"/>
            <a:ext cx="26162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Reducing SSE within a cluster increases </a:t>
            </a:r>
            <a:r>
              <a:rPr lang="en-US" sz="2000" b="1" dirty="0" smtClean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Pre-processing: Getting the right centroids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17" y="1952251"/>
            <a:ext cx="487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Normalize the data</a:t>
            </a:r>
          </a:p>
          <a:p>
            <a:pPr lvl="1"/>
            <a:r>
              <a:rPr lang="en-US" dirty="0" smtClean="0"/>
              <a:t>Reduces dispersion and influence of outliers</a:t>
            </a:r>
          </a:p>
          <a:p>
            <a:pPr lvl="1"/>
            <a:r>
              <a:rPr lang="en-US" dirty="0" smtClean="0"/>
              <a:t>Adjusts for differences in scale</a:t>
            </a:r>
            <a:br>
              <a:rPr lang="en-US" dirty="0" smtClean="0"/>
            </a:br>
            <a:r>
              <a:rPr lang="en-US" dirty="0" smtClean="0"/>
              <a:t>(income in dollars versus age in years)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 smtClean="0"/>
              <a:t>Remove outliers altogether</a:t>
            </a:r>
          </a:p>
          <a:p>
            <a:pPr lvl="1"/>
            <a:r>
              <a:rPr lang="en-US" dirty="0" smtClean="0"/>
              <a:t>Also reduces dispersion that can skew the cluster centroids</a:t>
            </a:r>
          </a:p>
          <a:p>
            <a:pPr lvl="1"/>
            <a:r>
              <a:rPr lang="en-US" dirty="0" smtClean="0"/>
              <a:t>They don’t represent the population anyway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1000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7002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26" y="1691798"/>
            <a:ext cx="3962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Grouping data so that elements in a group will be</a:t>
            </a:r>
          </a:p>
          <a:p>
            <a:r>
              <a:rPr lang="en-US" sz="2800" dirty="0" smtClean="0"/>
              <a:t>Similar (or related) to one another</a:t>
            </a:r>
          </a:p>
          <a:p>
            <a:r>
              <a:rPr lang="en-US" sz="2800" dirty="0" smtClean="0"/>
              <a:t>Different (or unrelated) from elements in other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419600" cy="29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4419600" y="520029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dirty="0"/>
              <a:t>http://www.baseball.bornbybits.com/blog/uploaded_images</a:t>
            </a:r>
            <a:r>
              <a:rPr lang="en-US" sz="1100" dirty="0" smtClean="0"/>
              <a:t>/</a:t>
            </a:r>
            <a:br>
              <a:rPr lang="en-US" sz="1100" dirty="0" smtClean="0"/>
            </a:br>
            <a:r>
              <a:rPr lang="en-US" sz="1100" dirty="0" smtClean="0"/>
              <a:t>Takashi_Saito-703616.gif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6096000" y="2788920"/>
            <a:ext cx="304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5638800" y="1897380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248400" y="3345180"/>
            <a:ext cx="685800" cy="60960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638800" y="3746500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 smtClean="0"/>
              <a:t>Limitations of K-Means Clustering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14478"/>
              </p:ext>
            </p:extLst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9459" y="53340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 clusters may </a:t>
            </a:r>
            <a:r>
              <a:rPr lang="en-US" sz="2800" b="1" dirty="0" smtClean="0"/>
              <a:t>never</a:t>
            </a:r>
            <a:r>
              <a:rPr lang="en-US" sz="2800" dirty="0" smtClean="0"/>
              <a:t> </a:t>
            </a:r>
            <a:r>
              <a:rPr lang="en-US" sz="2400" dirty="0" smtClean="0"/>
              <a:t>make sense.</a:t>
            </a:r>
          </a:p>
          <a:p>
            <a:pPr algn="ctr"/>
            <a:r>
              <a:rPr lang="en-US" sz="2400" dirty="0" smtClean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586050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Similarity between clusters (inter-cluster)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1208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common: distance between centroids</a:t>
            </a:r>
          </a:p>
          <a:p>
            <a:r>
              <a:rPr lang="en-US" dirty="0" smtClean="0"/>
              <a:t>Also can use SSE</a:t>
            </a:r>
          </a:p>
          <a:p>
            <a:pPr lvl="1"/>
            <a:r>
              <a:rPr lang="en-US" dirty="0" smtClean="0"/>
              <a:t>Look at distance between cluster 1’s points and other centroids</a:t>
            </a:r>
          </a:p>
          <a:p>
            <a:pPr lvl="1"/>
            <a:r>
              <a:rPr lang="en-US" dirty="0" smtClean="0"/>
              <a:t>You’d want to maximize SSE </a:t>
            </a:r>
            <a:r>
              <a:rPr lang="en-US" b="1" i="1" dirty="0" smtClean="0"/>
              <a:t>between </a:t>
            </a:r>
            <a:r>
              <a:rPr lang="en-US" dirty="0" smtClean="0"/>
              <a:t>clusters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20608" y="5016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73008" y="5168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25408" y="5321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77808" y="5473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30208" y="5625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82608" y="5778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35008" y="5930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087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33128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385528" y="5257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37928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597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12137" y="559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664537" y="5745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588337" y="5486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740737" y="5638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893137" y="5791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283537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4359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588337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207337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359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512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978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131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2835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766528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918928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071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045537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197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350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1217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274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426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1725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324937" y="5029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477337" y="5181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121737" y="4538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274137" y="4691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426537" y="4843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893137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045537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197937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677628" y="4996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830028" y="5148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82428" y="5300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537928" y="5237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690328" y="5389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42728" y="5542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630208" y="5811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782608" y="5963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935008" y="6116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512137" y="5778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588337" y="5671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740737" y="5824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614128" y="539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3766528" y="554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3918928" y="5702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3893137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4045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4197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121737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274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0201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41725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324937" y="5214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3969337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4121737" y="4724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42741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3740737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3893137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045537" y="509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3525228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3677628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830028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3537928" y="542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3690328" y="557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3249208" y="5745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401608" y="5897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554008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3131137" y="5712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3207337" y="5605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3359737" y="5758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3233128" y="533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3385528" y="548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3537928" y="5636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3512137" y="5377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664537" y="5529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3816937" y="5682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35883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3740737" y="5301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3893137" y="5453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3639137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3791537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39439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588337" y="4506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740737" y="4658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3893137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3359737" y="4722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3512137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3664537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3144228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3296628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3449028" y="5268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3156928" y="5357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3309328" y="5509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3017814" y="56027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147999" y="5735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3300399" y="5887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2877528" y="5549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2953728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3106128" y="5595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2979519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3131919" y="532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3284319" y="547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3258528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3410928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3563328" y="5519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33347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3487128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3639528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3385528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>
          <a:xfrm>
            <a:off x="3537928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/>
          <p:nvPr/>
        </p:nvSpPr>
        <p:spPr>
          <a:xfrm>
            <a:off x="36903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3334728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34871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/>
          <p:nvPr/>
        </p:nvSpPr>
        <p:spPr>
          <a:xfrm>
            <a:off x="36395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3106128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258528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34109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2890619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3043019" y="4953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Oval 137"/>
          <p:cNvSpPr/>
          <p:nvPr/>
        </p:nvSpPr>
        <p:spPr>
          <a:xfrm>
            <a:off x="3195419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Oval 138"/>
          <p:cNvSpPr/>
          <p:nvPr/>
        </p:nvSpPr>
        <p:spPr>
          <a:xfrm>
            <a:off x="2903319" y="519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Oval 139"/>
          <p:cNvSpPr/>
          <p:nvPr/>
        </p:nvSpPr>
        <p:spPr>
          <a:xfrm>
            <a:off x="3055719" y="534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3401608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Oval 141"/>
          <p:cNvSpPr/>
          <p:nvPr/>
        </p:nvSpPr>
        <p:spPr>
          <a:xfrm>
            <a:off x="3554008" y="5430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Oval 142"/>
          <p:cNvSpPr/>
          <p:nvPr/>
        </p:nvSpPr>
        <p:spPr>
          <a:xfrm>
            <a:off x="3706408" y="5582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3283537" y="524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3359737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3512137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33855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Oval 147"/>
          <p:cNvSpPr/>
          <p:nvPr/>
        </p:nvSpPr>
        <p:spPr>
          <a:xfrm>
            <a:off x="3537928" y="501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Oval 148"/>
          <p:cNvSpPr/>
          <p:nvPr/>
        </p:nvSpPr>
        <p:spPr>
          <a:xfrm>
            <a:off x="3690328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36645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38169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Oval 151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Oval 152"/>
          <p:cNvSpPr/>
          <p:nvPr/>
        </p:nvSpPr>
        <p:spPr>
          <a:xfrm>
            <a:off x="37407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Oval 153"/>
          <p:cNvSpPr/>
          <p:nvPr/>
        </p:nvSpPr>
        <p:spPr>
          <a:xfrm>
            <a:off x="3893137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Oval 154"/>
          <p:cNvSpPr/>
          <p:nvPr/>
        </p:nvSpPr>
        <p:spPr>
          <a:xfrm>
            <a:off x="4045537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Oval 155"/>
          <p:cNvSpPr/>
          <p:nvPr/>
        </p:nvSpPr>
        <p:spPr>
          <a:xfrm>
            <a:off x="3791537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Oval 156"/>
          <p:cNvSpPr/>
          <p:nvPr/>
        </p:nvSpPr>
        <p:spPr>
          <a:xfrm>
            <a:off x="3943937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Oval 157"/>
          <p:cNvSpPr/>
          <p:nvPr/>
        </p:nvSpPr>
        <p:spPr>
          <a:xfrm>
            <a:off x="40963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Oval 158"/>
          <p:cNvSpPr/>
          <p:nvPr/>
        </p:nvSpPr>
        <p:spPr>
          <a:xfrm>
            <a:off x="3740737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Oval 159"/>
          <p:cNvSpPr/>
          <p:nvPr/>
        </p:nvSpPr>
        <p:spPr>
          <a:xfrm>
            <a:off x="38931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Oval 160"/>
          <p:cNvSpPr/>
          <p:nvPr/>
        </p:nvSpPr>
        <p:spPr>
          <a:xfrm>
            <a:off x="40455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Oval 161"/>
          <p:cNvSpPr/>
          <p:nvPr/>
        </p:nvSpPr>
        <p:spPr>
          <a:xfrm>
            <a:off x="3512137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Oval 162"/>
          <p:cNvSpPr/>
          <p:nvPr/>
        </p:nvSpPr>
        <p:spPr>
          <a:xfrm>
            <a:off x="3664537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Oval 163"/>
          <p:cNvSpPr/>
          <p:nvPr/>
        </p:nvSpPr>
        <p:spPr>
          <a:xfrm>
            <a:off x="38169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val 164"/>
          <p:cNvSpPr/>
          <p:nvPr/>
        </p:nvSpPr>
        <p:spPr>
          <a:xfrm>
            <a:off x="32966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Oval 165"/>
          <p:cNvSpPr/>
          <p:nvPr/>
        </p:nvSpPr>
        <p:spPr>
          <a:xfrm>
            <a:off x="34490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3601428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Oval 167"/>
          <p:cNvSpPr/>
          <p:nvPr/>
        </p:nvSpPr>
        <p:spPr>
          <a:xfrm>
            <a:off x="3309328" y="488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Oval 168"/>
          <p:cNvSpPr/>
          <p:nvPr/>
        </p:nvSpPr>
        <p:spPr>
          <a:xfrm>
            <a:off x="3461728" y="504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Oval 169"/>
          <p:cNvSpPr/>
          <p:nvPr/>
        </p:nvSpPr>
        <p:spPr>
          <a:xfrm>
            <a:off x="3807617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Oval 170"/>
          <p:cNvSpPr/>
          <p:nvPr/>
        </p:nvSpPr>
        <p:spPr>
          <a:xfrm>
            <a:off x="3960017" y="5125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Oval 171"/>
          <p:cNvSpPr/>
          <p:nvPr/>
        </p:nvSpPr>
        <p:spPr>
          <a:xfrm>
            <a:off x="4112417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Oval 172"/>
          <p:cNvSpPr/>
          <p:nvPr/>
        </p:nvSpPr>
        <p:spPr>
          <a:xfrm>
            <a:off x="3689546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Oval 173"/>
          <p:cNvSpPr/>
          <p:nvPr/>
        </p:nvSpPr>
        <p:spPr>
          <a:xfrm>
            <a:off x="3765746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/>
          <p:cNvSpPr/>
          <p:nvPr/>
        </p:nvSpPr>
        <p:spPr>
          <a:xfrm>
            <a:off x="3918146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Oval 175"/>
          <p:cNvSpPr/>
          <p:nvPr/>
        </p:nvSpPr>
        <p:spPr>
          <a:xfrm>
            <a:off x="37915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Oval 176"/>
          <p:cNvSpPr/>
          <p:nvPr/>
        </p:nvSpPr>
        <p:spPr>
          <a:xfrm>
            <a:off x="3943937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Oval 177"/>
          <p:cNvSpPr/>
          <p:nvPr/>
        </p:nvSpPr>
        <p:spPr>
          <a:xfrm>
            <a:off x="4096337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Oval 178"/>
          <p:cNvSpPr/>
          <p:nvPr/>
        </p:nvSpPr>
        <p:spPr>
          <a:xfrm>
            <a:off x="4070546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4222946" y="4757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Oval 180"/>
          <p:cNvSpPr/>
          <p:nvPr/>
        </p:nvSpPr>
        <p:spPr>
          <a:xfrm>
            <a:off x="4375346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Oval 181"/>
          <p:cNvSpPr/>
          <p:nvPr/>
        </p:nvSpPr>
        <p:spPr>
          <a:xfrm>
            <a:off x="4146746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Oval 182"/>
          <p:cNvSpPr/>
          <p:nvPr/>
        </p:nvSpPr>
        <p:spPr>
          <a:xfrm>
            <a:off x="4299146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Oval 183"/>
          <p:cNvSpPr/>
          <p:nvPr/>
        </p:nvSpPr>
        <p:spPr>
          <a:xfrm>
            <a:off x="4451546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Oval 184"/>
          <p:cNvSpPr/>
          <p:nvPr/>
        </p:nvSpPr>
        <p:spPr>
          <a:xfrm>
            <a:off x="4197546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Oval 185"/>
          <p:cNvSpPr/>
          <p:nvPr/>
        </p:nvSpPr>
        <p:spPr>
          <a:xfrm>
            <a:off x="4349946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Oval 186"/>
          <p:cNvSpPr/>
          <p:nvPr/>
        </p:nvSpPr>
        <p:spPr>
          <a:xfrm>
            <a:off x="4502346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Oval 187"/>
          <p:cNvSpPr/>
          <p:nvPr/>
        </p:nvSpPr>
        <p:spPr>
          <a:xfrm>
            <a:off x="4146746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4299146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4451546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3918146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Oval 191"/>
          <p:cNvSpPr/>
          <p:nvPr/>
        </p:nvSpPr>
        <p:spPr>
          <a:xfrm>
            <a:off x="4070546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Oval 192"/>
          <p:cNvSpPr/>
          <p:nvPr/>
        </p:nvSpPr>
        <p:spPr>
          <a:xfrm>
            <a:off x="4222946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Oval 193"/>
          <p:cNvSpPr/>
          <p:nvPr/>
        </p:nvSpPr>
        <p:spPr>
          <a:xfrm>
            <a:off x="37026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Oval 194"/>
          <p:cNvSpPr/>
          <p:nvPr/>
        </p:nvSpPr>
        <p:spPr>
          <a:xfrm>
            <a:off x="38550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Oval 195"/>
          <p:cNvSpPr/>
          <p:nvPr/>
        </p:nvSpPr>
        <p:spPr>
          <a:xfrm>
            <a:off x="4007437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Oval 196"/>
          <p:cNvSpPr/>
          <p:nvPr/>
        </p:nvSpPr>
        <p:spPr>
          <a:xfrm>
            <a:off x="3715337" y="4584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Oval 197"/>
          <p:cNvSpPr/>
          <p:nvPr/>
        </p:nvSpPr>
        <p:spPr>
          <a:xfrm>
            <a:off x="3867737" y="4737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Oval 198"/>
          <p:cNvSpPr/>
          <p:nvPr/>
        </p:nvSpPr>
        <p:spPr>
          <a:xfrm>
            <a:off x="52655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Oval 199"/>
          <p:cNvSpPr/>
          <p:nvPr/>
        </p:nvSpPr>
        <p:spPr>
          <a:xfrm>
            <a:off x="5417919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Oval 200"/>
          <p:cNvSpPr/>
          <p:nvPr/>
        </p:nvSpPr>
        <p:spPr>
          <a:xfrm>
            <a:off x="5214719" y="4234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Oval 201"/>
          <p:cNvSpPr/>
          <p:nvPr/>
        </p:nvSpPr>
        <p:spPr>
          <a:xfrm>
            <a:off x="5367119" y="4386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Oval 202"/>
          <p:cNvSpPr/>
          <p:nvPr/>
        </p:nvSpPr>
        <p:spPr>
          <a:xfrm>
            <a:off x="5519519" y="4538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Oval 203"/>
          <p:cNvSpPr/>
          <p:nvPr/>
        </p:nvSpPr>
        <p:spPr>
          <a:xfrm>
            <a:off x="4986119" y="4450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Oval 204"/>
          <p:cNvSpPr/>
          <p:nvPr/>
        </p:nvSpPr>
        <p:spPr>
          <a:xfrm>
            <a:off x="5138519" y="4602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Oval 205"/>
          <p:cNvSpPr/>
          <p:nvPr/>
        </p:nvSpPr>
        <p:spPr>
          <a:xfrm>
            <a:off x="5290919" y="47548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Oval 206"/>
          <p:cNvSpPr/>
          <p:nvPr/>
        </p:nvSpPr>
        <p:spPr>
          <a:xfrm>
            <a:off x="4770610" y="4691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Oval 207"/>
          <p:cNvSpPr/>
          <p:nvPr/>
        </p:nvSpPr>
        <p:spPr>
          <a:xfrm>
            <a:off x="51131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Oval 208"/>
          <p:cNvSpPr/>
          <p:nvPr/>
        </p:nvSpPr>
        <p:spPr>
          <a:xfrm>
            <a:off x="52655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Oval 209"/>
          <p:cNvSpPr/>
          <p:nvPr/>
        </p:nvSpPr>
        <p:spPr>
          <a:xfrm>
            <a:off x="5062319" y="4267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Oval 210"/>
          <p:cNvSpPr/>
          <p:nvPr/>
        </p:nvSpPr>
        <p:spPr>
          <a:xfrm>
            <a:off x="5214719" y="4419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Oval 211"/>
          <p:cNvSpPr/>
          <p:nvPr/>
        </p:nvSpPr>
        <p:spPr>
          <a:xfrm>
            <a:off x="53671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4833719" y="4483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4986119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Oval 214"/>
          <p:cNvSpPr/>
          <p:nvPr/>
        </p:nvSpPr>
        <p:spPr>
          <a:xfrm>
            <a:off x="4618210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Oval 215"/>
          <p:cNvSpPr/>
          <p:nvPr/>
        </p:nvSpPr>
        <p:spPr>
          <a:xfrm>
            <a:off x="4732119" y="4539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Oval 216"/>
          <p:cNvSpPr/>
          <p:nvPr/>
        </p:nvSpPr>
        <p:spPr>
          <a:xfrm>
            <a:off x="4884519" y="46915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Oval 217"/>
          <p:cNvSpPr/>
          <p:nvPr/>
        </p:nvSpPr>
        <p:spPr>
          <a:xfrm>
            <a:off x="4681319" y="4201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Oval 218"/>
          <p:cNvSpPr/>
          <p:nvPr/>
        </p:nvSpPr>
        <p:spPr>
          <a:xfrm>
            <a:off x="4833719" y="4353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Oval 219"/>
          <p:cNvSpPr/>
          <p:nvPr/>
        </p:nvSpPr>
        <p:spPr>
          <a:xfrm>
            <a:off x="4986119" y="45061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Oval 220"/>
          <p:cNvSpPr/>
          <p:nvPr/>
        </p:nvSpPr>
        <p:spPr>
          <a:xfrm>
            <a:off x="4605119" y="4569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/>
          <p:cNvSpPr/>
          <p:nvPr/>
        </p:nvSpPr>
        <p:spPr>
          <a:xfrm>
            <a:off x="4757519" y="47220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Oval 222"/>
          <p:cNvSpPr/>
          <p:nvPr/>
        </p:nvSpPr>
        <p:spPr>
          <a:xfrm>
            <a:off x="4630910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Oval 223"/>
          <p:cNvSpPr/>
          <p:nvPr/>
        </p:nvSpPr>
        <p:spPr>
          <a:xfrm>
            <a:off x="4783310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Oval 224"/>
          <p:cNvSpPr/>
          <p:nvPr/>
        </p:nvSpPr>
        <p:spPr>
          <a:xfrm>
            <a:off x="4732510" y="4343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Oval 225"/>
          <p:cNvSpPr/>
          <p:nvPr/>
        </p:nvSpPr>
        <p:spPr>
          <a:xfrm>
            <a:off x="4630910" y="4711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47575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Oval 227"/>
          <p:cNvSpPr/>
          <p:nvPr/>
        </p:nvSpPr>
        <p:spPr>
          <a:xfrm>
            <a:off x="49099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Oval 228"/>
          <p:cNvSpPr/>
          <p:nvPr/>
        </p:nvSpPr>
        <p:spPr>
          <a:xfrm>
            <a:off x="48337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/>
          <p:cNvSpPr/>
          <p:nvPr/>
        </p:nvSpPr>
        <p:spPr>
          <a:xfrm>
            <a:off x="4986119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5138519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4884519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5036919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51893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" name="Oval 234"/>
          <p:cNvSpPr/>
          <p:nvPr/>
        </p:nvSpPr>
        <p:spPr>
          <a:xfrm>
            <a:off x="4833719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Oval 235"/>
          <p:cNvSpPr/>
          <p:nvPr/>
        </p:nvSpPr>
        <p:spPr>
          <a:xfrm>
            <a:off x="49861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Oval 236"/>
          <p:cNvSpPr/>
          <p:nvPr/>
        </p:nvSpPr>
        <p:spPr>
          <a:xfrm>
            <a:off x="51385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8" name="Oval 237"/>
          <p:cNvSpPr/>
          <p:nvPr/>
        </p:nvSpPr>
        <p:spPr>
          <a:xfrm>
            <a:off x="4605119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4757519" y="4102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49099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Oval 240"/>
          <p:cNvSpPr/>
          <p:nvPr/>
        </p:nvSpPr>
        <p:spPr>
          <a:xfrm>
            <a:off x="4694410" y="4495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Oval 241"/>
          <p:cNvSpPr/>
          <p:nvPr/>
        </p:nvSpPr>
        <p:spPr>
          <a:xfrm>
            <a:off x="4900599" y="46683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4782528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Oval 243"/>
          <p:cNvSpPr/>
          <p:nvPr/>
        </p:nvSpPr>
        <p:spPr>
          <a:xfrm>
            <a:off x="4858728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Oval 244"/>
          <p:cNvSpPr/>
          <p:nvPr/>
        </p:nvSpPr>
        <p:spPr>
          <a:xfrm>
            <a:off x="5011128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Oval 245"/>
          <p:cNvSpPr/>
          <p:nvPr/>
        </p:nvSpPr>
        <p:spPr>
          <a:xfrm>
            <a:off x="48845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5036919" y="440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47"/>
          <p:cNvSpPr/>
          <p:nvPr/>
        </p:nvSpPr>
        <p:spPr>
          <a:xfrm>
            <a:off x="5189319" y="4559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Oval 248"/>
          <p:cNvSpPr/>
          <p:nvPr/>
        </p:nvSpPr>
        <p:spPr>
          <a:xfrm>
            <a:off x="5163528" y="4300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Oval 249"/>
          <p:cNvSpPr/>
          <p:nvPr/>
        </p:nvSpPr>
        <p:spPr>
          <a:xfrm>
            <a:off x="5315928" y="4452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Oval 250"/>
          <p:cNvSpPr/>
          <p:nvPr/>
        </p:nvSpPr>
        <p:spPr>
          <a:xfrm>
            <a:off x="5468328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Oval 251"/>
          <p:cNvSpPr/>
          <p:nvPr/>
        </p:nvSpPr>
        <p:spPr>
          <a:xfrm>
            <a:off x="52397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Oval 252"/>
          <p:cNvSpPr/>
          <p:nvPr/>
        </p:nvSpPr>
        <p:spPr>
          <a:xfrm>
            <a:off x="5392128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Oval 253"/>
          <p:cNvSpPr/>
          <p:nvPr/>
        </p:nvSpPr>
        <p:spPr>
          <a:xfrm>
            <a:off x="5544528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Oval 254"/>
          <p:cNvSpPr/>
          <p:nvPr/>
        </p:nvSpPr>
        <p:spPr>
          <a:xfrm>
            <a:off x="5290528" y="3766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Oval 255"/>
          <p:cNvSpPr/>
          <p:nvPr/>
        </p:nvSpPr>
        <p:spPr>
          <a:xfrm>
            <a:off x="5442928" y="3919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Oval 256"/>
          <p:cNvSpPr/>
          <p:nvPr/>
        </p:nvSpPr>
        <p:spPr>
          <a:xfrm>
            <a:off x="55953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Oval 257"/>
          <p:cNvSpPr/>
          <p:nvPr/>
        </p:nvSpPr>
        <p:spPr>
          <a:xfrm>
            <a:off x="5239728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Oval 258"/>
          <p:cNvSpPr/>
          <p:nvPr/>
        </p:nvSpPr>
        <p:spPr>
          <a:xfrm>
            <a:off x="5392128" y="3581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5544528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Oval 260"/>
          <p:cNvSpPr/>
          <p:nvPr/>
        </p:nvSpPr>
        <p:spPr>
          <a:xfrm>
            <a:off x="5011128" y="3644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Oval 261"/>
          <p:cNvSpPr/>
          <p:nvPr/>
        </p:nvSpPr>
        <p:spPr>
          <a:xfrm>
            <a:off x="5163528" y="3797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Oval 262"/>
          <p:cNvSpPr/>
          <p:nvPr/>
        </p:nvSpPr>
        <p:spPr>
          <a:xfrm>
            <a:off x="5315928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Oval 263"/>
          <p:cNvSpPr/>
          <p:nvPr/>
        </p:nvSpPr>
        <p:spPr>
          <a:xfrm>
            <a:off x="47956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Oval 264"/>
          <p:cNvSpPr/>
          <p:nvPr/>
        </p:nvSpPr>
        <p:spPr>
          <a:xfrm>
            <a:off x="49480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Oval 265"/>
          <p:cNvSpPr/>
          <p:nvPr/>
        </p:nvSpPr>
        <p:spPr>
          <a:xfrm>
            <a:off x="5100419" y="4191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Oval 266"/>
          <p:cNvSpPr/>
          <p:nvPr/>
        </p:nvSpPr>
        <p:spPr>
          <a:xfrm>
            <a:off x="4808319" y="4279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Oval 267"/>
          <p:cNvSpPr/>
          <p:nvPr/>
        </p:nvSpPr>
        <p:spPr>
          <a:xfrm>
            <a:off x="4960719" y="4432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Oval 268"/>
          <p:cNvSpPr/>
          <p:nvPr/>
        </p:nvSpPr>
        <p:spPr>
          <a:xfrm>
            <a:off x="22675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Oval 269"/>
          <p:cNvSpPr/>
          <p:nvPr/>
        </p:nvSpPr>
        <p:spPr>
          <a:xfrm>
            <a:off x="2419937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Oval 270"/>
          <p:cNvSpPr/>
          <p:nvPr/>
        </p:nvSpPr>
        <p:spPr>
          <a:xfrm>
            <a:off x="2216737" y="4538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Oval 271"/>
          <p:cNvSpPr/>
          <p:nvPr/>
        </p:nvSpPr>
        <p:spPr>
          <a:xfrm>
            <a:off x="2369137" y="4691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Oval 272"/>
          <p:cNvSpPr/>
          <p:nvPr/>
        </p:nvSpPr>
        <p:spPr>
          <a:xfrm>
            <a:off x="2521537" y="4843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Oval 273"/>
          <p:cNvSpPr/>
          <p:nvPr/>
        </p:nvSpPr>
        <p:spPr>
          <a:xfrm>
            <a:off x="2140537" y="4907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Oval 274"/>
          <p:cNvSpPr/>
          <p:nvPr/>
        </p:nvSpPr>
        <p:spPr>
          <a:xfrm>
            <a:off x="2292937" y="50596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Oval 275"/>
          <p:cNvSpPr/>
          <p:nvPr/>
        </p:nvSpPr>
        <p:spPr>
          <a:xfrm>
            <a:off x="1772628" y="49961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Oval 276"/>
          <p:cNvSpPr/>
          <p:nvPr/>
        </p:nvSpPr>
        <p:spPr>
          <a:xfrm>
            <a:off x="21151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Oval 277"/>
          <p:cNvSpPr/>
          <p:nvPr/>
        </p:nvSpPr>
        <p:spPr>
          <a:xfrm>
            <a:off x="22675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Oval 278"/>
          <p:cNvSpPr/>
          <p:nvPr/>
        </p:nvSpPr>
        <p:spPr>
          <a:xfrm>
            <a:off x="2216737" y="4724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Oval 279"/>
          <p:cNvSpPr/>
          <p:nvPr/>
        </p:nvSpPr>
        <p:spPr>
          <a:xfrm>
            <a:off x="23691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1988137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Oval 281"/>
          <p:cNvSpPr/>
          <p:nvPr/>
        </p:nvSpPr>
        <p:spPr>
          <a:xfrm>
            <a:off x="1620228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Oval 282"/>
          <p:cNvSpPr/>
          <p:nvPr/>
        </p:nvSpPr>
        <p:spPr>
          <a:xfrm>
            <a:off x="1886537" y="49963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Oval 283"/>
          <p:cNvSpPr/>
          <p:nvPr/>
        </p:nvSpPr>
        <p:spPr>
          <a:xfrm>
            <a:off x="1607137" y="4874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Oval 284"/>
          <p:cNvSpPr/>
          <p:nvPr/>
        </p:nvSpPr>
        <p:spPr>
          <a:xfrm>
            <a:off x="1759537" y="50268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1785328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Oval 286"/>
          <p:cNvSpPr/>
          <p:nvPr/>
        </p:nvSpPr>
        <p:spPr>
          <a:xfrm>
            <a:off x="1632928" y="5016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Oval 287"/>
          <p:cNvSpPr/>
          <p:nvPr/>
        </p:nvSpPr>
        <p:spPr>
          <a:xfrm>
            <a:off x="17595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Oval 288"/>
          <p:cNvSpPr/>
          <p:nvPr/>
        </p:nvSpPr>
        <p:spPr>
          <a:xfrm>
            <a:off x="19119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Oval 289"/>
          <p:cNvSpPr/>
          <p:nvPr/>
        </p:nvSpPr>
        <p:spPr>
          <a:xfrm>
            <a:off x="2140537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Oval 290"/>
          <p:cNvSpPr/>
          <p:nvPr/>
        </p:nvSpPr>
        <p:spPr>
          <a:xfrm>
            <a:off x="2191337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Oval 291"/>
          <p:cNvSpPr/>
          <p:nvPr/>
        </p:nvSpPr>
        <p:spPr>
          <a:xfrm>
            <a:off x="2140537" y="4343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Oval 292"/>
          <p:cNvSpPr/>
          <p:nvPr/>
        </p:nvSpPr>
        <p:spPr>
          <a:xfrm>
            <a:off x="1902617" y="49731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Oval 293"/>
          <p:cNvSpPr/>
          <p:nvPr/>
        </p:nvSpPr>
        <p:spPr>
          <a:xfrm>
            <a:off x="1784546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Oval 294"/>
          <p:cNvSpPr/>
          <p:nvPr/>
        </p:nvSpPr>
        <p:spPr>
          <a:xfrm>
            <a:off x="2013146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Oval 295"/>
          <p:cNvSpPr/>
          <p:nvPr/>
        </p:nvSpPr>
        <p:spPr>
          <a:xfrm>
            <a:off x="2191337" y="4864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Oval 296"/>
          <p:cNvSpPr/>
          <p:nvPr/>
        </p:nvSpPr>
        <p:spPr>
          <a:xfrm>
            <a:off x="2165546" y="4605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Oval 297"/>
          <p:cNvSpPr/>
          <p:nvPr/>
        </p:nvSpPr>
        <p:spPr>
          <a:xfrm>
            <a:off x="2317946" y="4757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Oval 298"/>
          <p:cNvSpPr/>
          <p:nvPr/>
        </p:nvSpPr>
        <p:spPr>
          <a:xfrm>
            <a:off x="2470346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Oval 299"/>
          <p:cNvSpPr/>
          <p:nvPr/>
        </p:nvSpPr>
        <p:spPr>
          <a:xfrm>
            <a:off x="22417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Oval 300"/>
          <p:cNvSpPr/>
          <p:nvPr/>
        </p:nvSpPr>
        <p:spPr>
          <a:xfrm>
            <a:off x="2394146" y="4528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Oval 301"/>
          <p:cNvSpPr/>
          <p:nvPr/>
        </p:nvSpPr>
        <p:spPr>
          <a:xfrm>
            <a:off x="2546546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2292546" y="4071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Oval 303"/>
          <p:cNvSpPr/>
          <p:nvPr/>
        </p:nvSpPr>
        <p:spPr>
          <a:xfrm>
            <a:off x="2444946" y="4224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Oval 304"/>
          <p:cNvSpPr/>
          <p:nvPr/>
        </p:nvSpPr>
        <p:spPr>
          <a:xfrm>
            <a:off x="25973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6" name="Oval 305"/>
          <p:cNvSpPr/>
          <p:nvPr/>
        </p:nvSpPr>
        <p:spPr>
          <a:xfrm>
            <a:off x="2241746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Oval 306"/>
          <p:cNvSpPr/>
          <p:nvPr/>
        </p:nvSpPr>
        <p:spPr>
          <a:xfrm>
            <a:off x="2394146" y="3886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Oval 307"/>
          <p:cNvSpPr/>
          <p:nvPr/>
        </p:nvSpPr>
        <p:spPr>
          <a:xfrm>
            <a:off x="2546546" y="40386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Oval 308"/>
          <p:cNvSpPr/>
          <p:nvPr/>
        </p:nvSpPr>
        <p:spPr>
          <a:xfrm>
            <a:off x="2165546" y="4102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0" name="Oval 309"/>
          <p:cNvSpPr/>
          <p:nvPr/>
        </p:nvSpPr>
        <p:spPr>
          <a:xfrm>
            <a:off x="2317946" y="4254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" name="Oval 310"/>
          <p:cNvSpPr/>
          <p:nvPr/>
        </p:nvSpPr>
        <p:spPr>
          <a:xfrm>
            <a:off x="2102437" y="4495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" name="Oval 311"/>
          <p:cNvSpPr/>
          <p:nvPr/>
        </p:nvSpPr>
        <p:spPr>
          <a:xfrm>
            <a:off x="2588417" y="6093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Oval 312"/>
          <p:cNvSpPr/>
          <p:nvPr/>
        </p:nvSpPr>
        <p:spPr>
          <a:xfrm>
            <a:off x="2740817" y="6245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4" name="Oval 313"/>
          <p:cNvSpPr/>
          <p:nvPr/>
        </p:nvSpPr>
        <p:spPr>
          <a:xfrm>
            <a:off x="2893217" y="6398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5" name="Oval 314"/>
          <p:cNvSpPr/>
          <p:nvPr/>
        </p:nvSpPr>
        <p:spPr>
          <a:xfrm>
            <a:off x="3045617" y="6550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6" name="Oval 315"/>
          <p:cNvSpPr/>
          <p:nvPr/>
        </p:nvSpPr>
        <p:spPr>
          <a:xfrm>
            <a:off x="3198017" y="6703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Oval 316"/>
          <p:cNvSpPr/>
          <p:nvPr/>
        </p:nvSpPr>
        <p:spPr>
          <a:xfrm>
            <a:off x="24703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Oval 317"/>
          <p:cNvSpPr/>
          <p:nvPr/>
        </p:nvSpPr>
        <p:spPr>
          <a:xfrm>
            <a:off x="2622746" y="621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Oval 318"/>
          <p:cNvSpPr/>
          <p:nvPr/>
        </p:nvSpPr>
        <p:spPr>
          <a:xfrm>
            <a:off x="2775146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0" name="Oval 319"/>
          <p:cNvSpPr/>
          <p:nvPr/>
        </p:nvSpPr>
        <p:spPr>
          <a:xfrm>
            <a:off x="26989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1" name="Oval 320"/>
          <p:cNvSpPr/>
          <p:nvPr/>
        </p:nvSpPr>
        <p:spPr>
          <a:xfrm>
            <a:off x="2851346" y="6258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2" name="Oval 321"/>
          <p:cNvSpPr/>
          <p:nvPr/>
        </p:nvSpPr>
        <p:spPr>
          <a:xfrm>
            <a:off x="3003746" y="6411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Oval 322"/>
          <p:cNvSpPr/>
          <p:nvPr/>
        </p:nvSpPr>
        <p:spPr>
          <a:xfrm>
            <a:off x="23941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4" name="Oval 323"/>
          <p:cNvSpPr/>
          <p:nvPr/>
        </p:nvSpPr>
        <p:spPr>
          <a:xfrm>
            <a:off x="3029537" y="613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5" name="Oval 324"/>
          <p:cNvSpPr/>
          <p:nvPr/>
        </p:nvSpPr>
        <p:spPr>
          <a:xfrm>
            <a:off x="3181937" y="6289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Oval 325"/>
          <p:cNvSpPr/>
          <p:nvPr/>
        </p:nvSpPr>
        <p:spPr>
          <a:xfrm>
            <a:off x="3308546" y="6182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Oval 326"/>
          <p:cNvSpPr/>
          <p:nvPr/>
        </p:nvSpPr>
        <p:spPr>
          <a:xfrm>
            <a:off x="3460946" y="6334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Oval 327"/>
          <p:cNvSpPr/>
          <p:nvPr/>
        </p:nvSpPr>
        <p:spPr>
          <a:xfrm>
            <a:off x="35371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9" name="Oval 328"/>
          <p:cNvSpPr/>
          <p:nvPr/>
        </p:nvSpPr>
        <p:spPr>
          <a:xfrm>
            <a:off x="2953337" y="6162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0" name="Oval 329"/>
          <p:cNvSpPr/>
          <p:nvPr/>
        </p:nvSpPr>
        <p:spPr>
          <a:xfrm>
            <a:off x="2740817" y="6431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Oval 330"/>
          <p:cNvSpPr/>
          <p:nvPr/>
        </p:nvSpPr>
        <p:spPr>
          <a:xfrm>
            <a:off x="2893217" y="6583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2" name="Oval 331"/>
          <p:cNvSpPr/>
          <p:nvPr/>
        </p:nvSpPr>
        <p:spPr>
          <a:xfrm>
            <a:off x="3045617" y="6736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3" name="Oval 332"/>
          <p:cNvSpPr/>
          <p:nvPr/>
        </p:nvSpPr>
        <p:spPr>
          <a:xfrm>
            <a:off x="2622746" y="6398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Oval 333"/>
          <p:cNvSpPr/>
          <p:nvPr/>
        </p:nvSpPr>
        <p:spPr>
          <a:xfrm>
            <a:off x="2698946" y="6291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5" name="Oval 334"/>
          <p:cNvSpPr/>
          <p:nvPr/>
        </p:nvSpPr>
        <p:spPr>
          <a:xfrm>
            <a:off x="2851346" y="6444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6" name="Oval 335"/>
          <p:cNvSpPr/>
          <p:nvPr/>
        </p:nvSpPr>
        <p:spPr>
          <a:xfrm>
            <a:off x="2877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" name="Oval 336"/>
          <p:cNvSpPr/>
          <p:nvPr/>
        </p:nvSpPr>
        <p:spPr>
          <a:xfrm>
            <a:off x="3029537" y="6322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8" name="Oval 337"/>
          <p:cNvSpPr/>
          <p:nvPr/>
        </p:nvSpPr>
        <p:spPr>
          <a:xfrm>
            <a:off x="3003746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9" name="Oval 338"/>
          <p:cNvSpPr/>
          <p:nvPr/>
        </p:nvSpPr>
        <p:spPr>
          <a:xfrm>
            <a:off x="3156146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0" name="Oval 339"/>
          <p:cNvSpPr/>
          <p:nvPr/>
        </p:nvSpPr>
        <p:spPr>
          <a:xfrm>
            <a:off x="3308546" y="6367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Oval 340"/>
          <p:cNvSpPr/>
          <p:nvPr/>
        </p:nvSpPr>
        <p:spPr>
          <a:xfrm>
            <a:off x="3384746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Oval 341"/>
          <p:cNvSpPr/>
          <p:nvPr/>
        </p:nvSpPr>
        <p:spPr>
          <a:xfrm>
            <a:off x="2648537" y="6042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Oval 342"/>
          <p:cNvSpPr/>
          <p:nvPr/>
        </p:nvSpPr>
        <p:spPr>
          <a:xfrm>
            <a:off x="2800937" y="6195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Oval 343"/>
          <p:cNvSpPr/>
          <p:nvPr/>
        </p:nvSpPr>
        <p:spPr>
          <a:xfrm>
            <a:off x="2359817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5" name="Oval 344"/>
          <p:cNvSpPr/>
          <p:nvPr/>
        </p:nvSpPr>
        <p:spPr>
          <a:xfrm>
            <a:off x="2512217" y="6517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6" name="Oval 345"/>
          <p:cNvSpPr/>
          <p:nvPr/>
        </p:nvSpPr>
        <p:spPr>
          <a:xfrm>
            <a:off x="2664617" y="6670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7" name="Oval 346"/>
          <p:cNvSpPr/>
          <p:nvPr/>
        </p:nvSpPr>
        <p:spPr>
          <a:xfrm>
            <a:off x="2241746" y="6332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" name="Oval 347"/>
          <p:cNvSpPr/>
          <p:nvPr/>
        </p:nvSpPr>
        <p:spPr>
          <a:xfrm>
            <a:off x="2317946" y="6225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Oval 348"/>
          <p:cNvSpPr/>
          <p:nvPr/>
        </p:nvSpPr>
        <p:spPr>
          <a:xfrm>
            <a:off x="2470346" y="6378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Oval 349"/>
          <p:cNvSpPr/>
          <p:nvPr/>
        </p:nvSpPr>
        <p:spPr>
          <a:xfrm>
            <a:off x="2496137" y="610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Oval 350"/>
          <p:cNvSpPr/>
          <p:nvPr/>
        </p:nvSpPr>
        <p:spPr>
          <a:xfrm>
            <a:off x="2648537" y="6256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2" name="Oval 351"/>
          <p:cNvSpPr/>
          <p:nvPr/>
        </p:nvSpPr>
        <p:spPr>
          <a:xfrm>
            <a:off x="2775146" y="6149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Oval 352"/>
          <p:cNvSpPr/>
          <p:nvPr/>
        </p:nvSpPr>
        <p:spPr>
          <a:xfrm>
            <a:off x="2927546" y="6302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4" name="Oval 353"/>
          <p:cNvSpPr/>
          <p:nvPr/>
        </p:nvSpPr>
        <p:spPr>
          <a:xfrm>
            <a:off x="3003746" y="6073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" name="Oval 354"/>
          <p:cNvSpPr/>
          <p:nvPr/>
        </p:nvSpPr>
        <p:spPr>
          <a:xfrm>
            <a:off x="2419937" y="6129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6" name="Oval 355"/>
          <p:cNvSpPr/>
          <p:nvPr/>
        </p:nvSpPr>
        <p:spPr>
          <a:xfrm>
            <a:off x="2106208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7" name="Oval 356"/>
          <p:cNvSpPr/>
          <p:nvPr/>
        </p:nvSpPr>
        <p:spPr>
          <a:xfrm>
            <a:off x="2258608" y="6355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" name="Oval 357"/>
          <p:cNvSpPr/>
          <p:nvPr/>
        </p:nvSpPr>
        <p:spPr>
          <a:xfrm>
            <a:off x="2411008" y="6507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58"/>
          <p:cNvSpPr/>
          <p:nvPr/>
        </p:nvSpPr>
        <p:spPr>
          <a:xfrm>
            <a:off x="1988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0" name="Oval 359"/>
          <p:cNvSpPr/>
          <p:nvPr/>
        </p:nvSpPr>
        <p:spPr>
          <a:xfrm>
            <a:off x="2064337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1" name="Oval 360"/>
          <p:cNvSpPr/>
          <p:nvPr/>
        </p:nvSpPr>
        <p:spPr>
          <a:xfrm>
            <a:off x="2216737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2" name="Oval 361"/>
          <p:cNvSpPr/>
          <p:nvPr/>
        </p:nvSpPr>
        <p:spPr>
          <a:xfrm>
            <a:off x="2394928" y="609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3" name="Oval 362"/>
          <p:cNvSpPr/>
          <p:nvPr/>
        </p:nvSpPr>
        <p:spPr>
          <a:xfrm>
            <a:off x="2673937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Oval 363"/>
          <p:cNvSpPr/>
          <p:nvPr/>
        </p:nvSpPr>
        <p:spPr>
          <a:xfrm>
            <a:off x="2664617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5" name="Oval 364"/>
          <p:cNvSpPr/>
          <p:nvPr/>
        </p:nvSpPr>
        <p:spPr>
          <a:xfrm>
            <a:off x="2817017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Oval 365"/>
          <p:cNvSpPr/>
          <p:nvPr/>
        </p:nvSpPr>
        <p:spPr>
          <a:xfrm>
            <a:off x="5001808" y="6278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7" name="Oval 366"/>
          <p:cNvSpPr/>
          <p:nvPr/>
        </p:nvSpPr>
        <p:spPr>
          <a:xfrm>
            <a:off x="4985728" y="58650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" name="Oval 367"/>
          <p:cNvSpPr/>
          <p:nvPr/>
        </p:nvSpPr>
        <p:spPr>
          <a:xfrm>
            <a:off x="49599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9" name="Oval 368"/>
          <p:cNvSpPr/>
          <p:nvPr/>
        </p:nvSpPr>
        <p:spPr>
          <a:xfrm>
            <a:off x="5112337" y="5758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0" name="Oval 369"/>
          <p:cNvSpPr/>
          <p:nvPr/>
        </p:nvSpPr>
        <p:spPr>
          <a:xfrm>
            <a:off x="5264737" y="5910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1" name="Oval 370"/>
          <p:cNvSpPr/>
          <p:nvPr/>
        </p:nvSpPr>
        <p:spPr>
          <a:xfrm>
            <a:off x="5340937" y="5682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2" name="Oval 371"/>
          <p:cNvSpPr/>
          <p:nvPr/>
        </p:nvSpPr>
        <p:spPr>
          <a:xfrm>
            <a:off x="4959937" y="5791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3" name="Oval 372"/>
          <p:cNvSpPr/>
          <p:nvPr/>
        </p:nvSpPr>
        <p:spPr>
          <a:xfrm>
            <a:off x="5112337" y="5943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4" name="Oval 373"/>
          <p:cNvSpPr/>
          <p:nvPr/>
        </p:nvSpPr>
        <p:spPr>
          <a:xfrm>
            <a:off x="5036137" y="5562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Oval 374"/>
          <p:cNvSpPr/>
          <p:nvPr/>
        </p:nvSpPr>
        <p:spPr>
          <a:xfrm>
            <a:off x="5188537" y="57151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Oval 375"/>
          <p:cNvSpPr/>
          <p:nvPr/>
        </p:nvSpPr>
        <p:spPr>
          <a:xfrm>
            <a:off x="4985728" y="6202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7" name="Oval 376"/>
          <p:cNvSpPr/>
          <p:nvPr/>
        </p:nvSpPr>
        <p:spPr>
          <a:xfrm>
            <a:off x="5061928" y="5974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8" name="Oval 377"/>
          <p:cNvSpPr/>
          <p:nvPr/>
        </p:nvSpPr>
        <p:spPr>
          <a:xfrm>
            <a:off x="4909528" y="6007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9" name="Rounded Rectangle 378"/>
          <p:cNvSpPr/>
          <p:nvPr/>
        </p:nvSpPr>
        <p:spPr>
          <a:xfrm>
            <a:off x="4884128" y="41249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0" name="Rounded Rectangle 379"/>
          <p:cNvSpPr/>
          <p:nvPr/>
        </p:nvSpPr>
        <p:spPr>
          <a:xfrm>
            <a:off x="2207612" y="45586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1" name="Rounded Rectangle 380"/>
          <p:cNvSpPr/>
          <p:nvPr/>
        </p:nvSpPr>
        <p:spPr>
          <a:xfrm>
            <a:off x="3676846" y="50317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2" name="Rounded Rectangle 381"/>
          <p:cNvSpPr/>
          <p:nvPr/>
        </p:nvSpPr>
        <p:spPr>
          <a:xfrm>
            <a:off x="2877528" y="61583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3" name="Oval 382"/>
          <p:cNvSpPr/>
          <p:nvPr/>
        </p:nvSpPr>
        <p:spPr>
          <a:xfrm>
            <a:off x="4468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4" name="Oval 383"/>
          <p:cNvSpPr/>
          <p:nvPr/>
        </p:nvSpPr>
        <p:spPr>
          <a:xfrm>
            <a:off x="4620808" y="62355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5" name="Oval 384"/>
          <p:cNvSpPr/>
          <p:nvPr/>
        </p:nvSpPr>
        <p:spPr>
          <a:xfrm>
            <a:off x="4426537" y="5943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6" name="Oval 385"/>
          <p:cNvSpPr/>
          <p:nvPr/>
        </p:nvSpPr>
        <p:spPr>
          <a:xfrm>
            <a:off x="4452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7" name="Oval 386"/>
          <p:cNvSpPr/>
          <p:nvPr/>
        </p:nvSpPr>
        <p:spPr>
          <a:xfrm>
            <a:off x="4604728" y="5821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8" name="Oval 387"/>
          <p:cNvSpPr/>
          <p:nvPr/>
        </p:nvSpPr>
        <p:spPr>
          <a:xfrm>
            <a:off x="4578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" name="Oval 388"/>
          <p:cNvSpPr/>
          <p:nvPr/>
        </p:nvSpPr>
        <p:spPr>
          <a:xfrm>
            <a:off x="4731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0" name="Oval 389"/>
          <p:cNvSpPr/>
          <p:nvPr/>
        </p:nvSpPr>
        <p:spPr>
          <a:xfrm>
            <a:off x="4883737" y="5867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1" name="Oval 390"/>
          <p:cNvSpPr/>
          <p:nvPr/>
        </p:nvSpPr>
        <p:spPr>
          <a:xfrm>
            <a:off x="4655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/>
          <p:nvPr/>
        </p:nvSpPr>
        <p:spPr>
          <a:xfrm>
            <a:off x="4807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3" name="Oval 392"/>
          <p:cNvSpPr/>
          <p:nvPr/>
        </p:nvSpPr>
        <p:spPr>
          <a:xfrm>
            <a:off x="4959937" y="5638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Oval 393"/>
          <p:cNvSpPr/>
          <p:nvPr/>
        </p:nvSpPr>
        <p:spPr>
          <a:xfrm>
            <a:off x="50107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Oval 394"/>
          <p:cNvSpPr/>
          <p:nvPr/>
        </p:nvSpPr>
        <p:spPr>
          <a:xfrm>
            <a:off x="4515828" y="54533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Oval 395"/>
          <p:cNvSpPr/>
          <p:nvPr/>
        </p:nvSpPr>
        <p:spPr>
          <a:xfrm>
            <a:off x="4468408" y="6268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Oval 396"/>
          <p:cNvSpPr/>
          <p:nvPr/>
        </p:nvSpPr>
        <p:spPr>
          <a:xfrm>
            <a:off x="4452328" y="5854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Oval 397"/>
          <p:cNvSpPr/>
          <p:nvPr/>
        </p:nvSpPr>
        <p:spPr>
          <a:xfrm>
            <a:off x="4426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" name="Oval 398"/>
          <p:cNvSpPr/>
          <p:nvPr/>
        </p:nvSpPr>
        <p:spPr>
          <a:xfrm>
            <a:off x="4578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0" name="Oval 399"/>
          <p:cNvSpPr/>
          <p:nvPr/>
        </p:nvSpPr>
        <p:spPr>
          <a:xfrm>
            <a:off x="4731337" y="5900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1" name="Oval 400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2" name="Oval 401"/>
          <p:cNvSpPr/>
          <p:nvPr/>
        </p:nvSpPr>
        <p:spPr>
          <a:xfrm>
            <a:off x="4655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Oval 402"/>
          <p:cNvSpPr/>
          <p:nvPr/>
        </p:nvSpPr>
        <p:spPr>
          <a:xfrm>
            <a:off x="4807537" y="5671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Oval 403"/>
          <p:cNvSpPr/>
          <p:nvPr/>
        </p:nvSpPr>
        <p:spPr>
          <a:xfrm>
            <a:off x="48583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5" name="Oval 404"/>
          <p:cNvSpPr/>
          <p:nvPr/>
        </p:nvSpPr>
        <p:spPr>
          <a:xfrm>
            <a:off x="4578937" y="524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6" name="Oval 405"/>
          <p:cNvSpPr/>
          <p:nvPr/>
        </p:nvSpPr>
        <p:spPr>
          <a:xfrm>
            <a:off x="44265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7" name="Oval 406"/>
          <p:cNvSpPr/>
          <p:nvPr/>
        </p:nvSpPr>
        <p:spPr>
          <a:xfrm>
            <a:off x="4477337" y="5301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Oval 407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" name="Oval 408"/>
          <p:cNvSpPr/>
          <p:nvPr/>
        </p:nvSpPr>
        <p:spPr>
          <a:xfrm>
            <a:off x="4493417" y="5277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" name="Oval 409"/>
          <p:cNvSpPr/>
          <p:nvPr/>
        </p:nvSpPr>
        <p:spPr>
          <a:xfrm>
            <a:off x="4645817" y="54303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" name="Rounded Rectangle 410"/>
          <p:cNvSpPr/>
          <p:nvPr/>
        </p:nvSpPr>
        <p:spPr>
          <a:xfrm>
            <a:off x="4686007" y="56768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" name="TextBox 411"/>
          <p:cNvSpPr txBox="1"/>
          <p:nvPr/>
        </p:nvSpPr>
        <p:spPr>
          <a:xfrm>
            <a:off x="990600" y="42222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>
            <a:off x="1454737" y="3619394"/>
            <a:ext cx="1326463" cy="1715121"/>
          </a:xfrm>
          <a:custGeom>
            <a:avLst/>
            <a:gdLst>
              <a:gd name="connsiteX0" fmla="*/ 762000 w 1326463"/>
              <a:gd name="connsiteY0" fmla="*/ 106 h 1715121"/>
              <a:gd name="connsiteX1" fmla="*/ 809625 w 1326463"/>
              <a:gd name="connsiteY1" fmla="*/ 28681 h 1715121"/>
              <a:gd name="connsiteX2" fmla="*/ 876300 w 1326463"/>
              <a:gd name="connsiteY2" fmla="*/ 114406 h 1715121"/>
              <a:gd name="connsiteX3" fmla="*/ 914400 w 1326463"/>
              <a:gd name="connsiteY3" fmla="*/ 171556 h 1715121"/>
              <a:gd name="connsiteX4" fmla="*/ 971550 w 1326463"/>
              <a:gd name="connsiteY4" fmla="*/ 219181 h 1715121"/>
              <a:gd name="connsiteX5" fmla="*/ 1000125 w 1326463"/>
              <a:gd name="connsiteY5" fmla="*/ 238231 h 1715121"/>
              <a:gd name="connsiteX6" fmla="*/ 1057275 w 1326463"/>
              <a:gd name="connsiteY6" fmla="*/ 276331 h 1715121"/>
              <a:gd name="connsiteX7" fmla="*/ 1076325 w 1326463"/>
              <a:gd name="connsiteY7" fmla="*/ 304906 h 1715121"/>
              <a:gd name="connsiteX8" fmla="*/ 1143000 w 1326463"/>
              <a:gd name="connsiteY8" fmla="*/ 362056 h 1715121"/>
              <a:gd name="connsiteX9" fmla="*/ 1181100 w 1326463"/>
              <a:gd name="connsiteY9" fmla="*/ 400156 h 1715121"/>
              <a:gd name="connsiteX10" fmla="*/ 1219200 w 1326463"/>
              <a:gd name="connsiteY10" fmla="*/ 438256 h 1715121"/>
              <a:gd name="connsiteX11" fmla="*/ 1247775 w 1326463"/>
              <a:gd name="connsiteY11" fmla="*/ 533506 h 1715121"/>
              <a:gd name="connsiteX12" fmla="*/ 1257300 w 1326463"/>
              <a:gd name="connsiteY12" fmla="*/ 562081 h 1715121"/>
              <a:gd name="connsiteX13" fmla="*/ 1276350 w 1326463"/>
              <a:gd name="connsiteY13" fmla="*/ 657331 h 1715121"/>
              <a:gd name="connsiteX14" fmla="*/ 1295400 w 1326463"/>
              <a:gd name="connsiteY14" fmla="*/ 724006 h 1715121"/>
              <a:gd name="connsiteX15" fmla="*/ 1314450 w 1326463"/>
              <a:gd name="connsiteY15" fmla="*/ 781156 h 1715121"/>
              <a:gd name="connsiteX16" fmla="*/ 1314450 w 1326463"/>
              <a:gd name="connsiteY16" fmla="*/ 1124056 h 1715121"/>
              <a:gd name="connsiteX17" fmla="*/ 1295400 w 1326463"/>
              <a:gd name="connsiteY17" fmla="*/ 1181206 h 1715121"/>
              <a:gd name="connsiteX18" fmla="*/ 1285875 w 1326463"/>
              <a:gd name="connsiteY18" fmla="*/ 1219306 h 1715121"/>
              <a:gd name="connsiteX19" fmla="*/ 1257300 w 1326463"/>
              <a:gd name="connsiteY19" fmla="*/ 1257406 h 1715121"/>
              <a:gd name="connsiteX20" fmla="*/ 1247775 w 1326463"/>
              <a:gd name="connsiteY20" fmla="*/ 1295506 h 1715121"/>
              <a:gd name="connsiteX21" fmla="*/ 1200150 w 1326463"/>
              <a:gd name="connsiteY21" fmla="*/ 1371706 h 1715121"/>
              <a:gd name="connsiteX22" fmla="*/ 1181100 w 1326463"/>
              <a:gd name="connsiteY22" fmla="*/ 1428856 h 1715121"/>
              <a:gd name="connsiteX23" fmla="*/ 1171575 w 1326463"/>
              <a:gd name="connsiteY23" fmla="*/ 1457431 h 1715121"/>
              <a:gd name="connsiteX24" fmla="*/ 1143000 w 1326463"/>
              <a:gd name="connsiteY24" fmla="*/ 1486006 h 1715121"/>
              <a:gd name="connsiteX25" fmla="*/ 1114425 w 1326463"/>
              <a:gd name="connsiteY25" fmla="*/ 1505056 h 1715121"/>
              <a:gd name="connsiteX26" fmla="*/ 1085850 w 1326463"/>
              <a:gd name="connsiteY26" fmla="*/ 1514581 h 1715121"/>
              <a:gd name="connsiteX27" fmla="*/ 1028700 w 1326463"/>
              <a:gd name="connsiteY27" fmla="*/ 1562206 h 1715121"/>
              <a:gd name="connsiteX28" fmla="*/ 971550 w 1326463"/>
              <a:gd name="connsiteY28" fmla="*/ 1581256 h 1715121"/>
              <a:gd name="connsiteX29" fmla="*/ 933450 w 1326463"/>
              <a:gd name="connsiteY29" fmla="*/ 1609831 h 1715121"/>
              <a:gd name="connsiteX30" fmla="*/ 876300 w 1326463"/>
              <a:gd name="connsiteY30" fmla="*/ 1628881 h 1715121"/>
              <a:gd name="connsiteX31" fmla="*/ 847725 w 1326463"/>
              <a:gd name="connsiteY31" fmla="*/ 1647931 h 1715121"/>
              <a:gd name="connsiteX32" fmla="*/ 600075 w 1326463"/>
              <a:gd name="connsiteY32" fmla="*/ 1695556 h 1715121"/>
              <a:gd name="connsiteX33" fmla="*/ 561975 w 1326463"/>
              <a:gd name="connsiteY33" fmla="*/ 1705081 h 1715121"/>
              <a:gd name="connsiteX34" fmla="*/ 209550 w 1326463"/>
              <a:gd name="connsiteY34" fmla="*/ 1705081 h 1715121"/>
              <a:gd name="connsiteX35" fmla="*/ 114300 w 1326463"/>
              <a:gd name="connsiteY35" fmla="*/ 1628881 h 1715121"/>
              <a:gd name="connsiteX36" fmla="*/ 114300 w 1326463"/>
              <a:gd name="connsiteY36" fmla="*/ 1628881 h 1715121"/>
              <a:gd name="connsiteX37" fmla="*/ 57150 w 1326463"/>
              <a:gd name="connsiteY37" fmla="*/ 1581256 h 1715121"/>
              <a:gd name="connsiteX38" fmla="*/ 19050 w 1326463"/>
              <a:gd name="connsiteY38" fmla="*/ 1524106 h 1715121"/>
              <a:gd name="connsiteX39" fmla="*/ 0 w 1326463"/>
              <a:gd name="connsiteY39" fmla="*/ 1466956 h 1715121"/>
              <a:gd name="connsiteX40" fmla="*/ 9525 w 1326463"/>
              <a:gd name="connsiteY40" fmla="*/ 1409806 h 1715121"/>
              <a:gd name="connsiteX41" fmla="*/ 28575 w 1326463"/>
              <a:gd name="connsiteY41" fmla="*/ 1352656 h 1715121"/>
              <a:gd name="connsiteX42" fmla="*/ 38100 w 1326463"/>
              <a:gd name="connsiteY42" fmla="*/ 1324081 h 1715121"/>
              <a:gd name="connsiteX43" fmla="*/ 47625 w 1326463"/>
              <a:gd name="connsiteY43" fmla="*/ 1276456 h 1715121"/>
              <a:gd name="connsiteX44" fmla="*/ 114300 w 1326463"/>
              <a:gd name="connsiteY44" fmla="*/ 1238356 h 1715121"/>
              <a:gd name="connsiteX45" fmla="*/ 171450 w 1326463"/>
              <a:gd name="connsiteY45" fmla="*/ 1219306 h 1715121"/>
              <a:gd name="connsiteX46" fmla="*/ 247650 w 1326463"/>
              <a:gd name="connsiteY46" fmla="*/ 1200256 h 1715121"/>
              <a:gd name="connsiteX47" fmla="*/ 333375 w 1326463"/>
              <a:gd name="connsiteY47" fmla="*/ 1152631 h 1715121"/>
              <a:gd name="connsiteX48" fmla="*/ 381000 w 1326463"/>
              <a:gd name="connsiteY48" fmla="*/ 1143106 h 1715121"/>
              <a:gd name="connsiteX49" fmla="*/ 438150 w 1326463"/>
              <a:gd name="connsiteY49" fmla="*/ 1105006 h 1715121"/>
              <a:gd name="connsiteX50" fmla="*/ 466725 w 1326463"/>
              <a:gd name="connsiteY50" fmla="*/ 1085956 h 1715121"/>
              <a:gd name="connsiteX51" fmla="*/ 523875 w 1326463"/>
              <a:gd name="connsiteY51" fmla="*/ 1038331 h 1715121"/>
              <a:gd name="connsiteX52" fmla="*/ 542925 w 1326463"/>
              <a:gd name="connsiteY52" fmla="*/ 1009756 h 1715121"/>
              <a:gd name="connsiteX53" fmla="*/ 571500 w 1326463"/>
              <a:gd name="connsiteY53" fmla="*/ 990706 h 1715121"/>
              <a:gd name="connsiteX54" fmla="*/ 581025 w 1326463"/>
              <a:gd name="connsiteY54" fmla="*/ 952606 h 1715121"/>
              <a:gd name="connsiteX55" fmla="*/ 609600 w 1326463"/>
              <a:gd name="connsiteY55" fmla="*/ 885931 h 1715121"/>
              <a:gd name="connsiteX56" fmla="*/ 609600 w 1326463"/>
              <a:gd name="connsiteY56" fmla="*/ 676381 h 1715121"/>
              <a:gd name="connsiteX57" fmla="*/ 628650 w 1326463"/>
              <a:gd name="connsiteY57" fmla="*/ 476356 h 1715121"/>
              <a:gd name="connsiteX58" fmla="*/ 638175 w 1326463"/>
              <a:gd name="connsiteY58" fmla="*/ 447781 h 1715121"/>
              <a:gd name="connsiteX59" fmla="*/ 657225 w 1326463"/>
              <a:gd name="connsiteY59" fmla="*/ 381106 h 1715121"/>
              <a:gd name="connsiteX60" fmla="*/ 676275 w 1326463"/>
              <a:gd name="connsiteY60" fmla="*/ 352531 h 1715121"/>
              <a:gd name="connsiteX61" fmla="*/ 704850 w 1326463"/>
              <a:gd name="connsiteY61" fmla="*/ 295381 h 1715121"/>
              <a:gd name="connsiteX62" fmla="*/ 714375 w 1326463"/>
              <a:gd name="connsiteY62" fmla="*/ 257281 h 1715121"/>
              <a:gd name="connsiteX63" fmla="*/ 733425 w 1326463"/>
              <a:gd name="connsiteY63" fmla="*/ 200131 h 1715121"/>
              <a:gd name="connsiteX64" fmla="*/ 742950 w 1326463"/>
              <a:gd name="connsiteY64" fmla="*/ 66781 h 1715121"/>
              <a:gd name="connsiteX65" fmla="*/ 752475 w 1326463"/>
              <a:gd name="connsiteY65" fmla="*/ 38206 h 1715121"/>
              <a:gd name="connsiteX66" fmla="*/ 762000 w 1326463"/>
              <a:gd name="connsiteY66" fmla="*/ 106 h 171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26463" h="1715121">
                <a:moveTo>
                  <a:pt x="762000" y="106"/>
                </a:moveTo>
                <a:cubicBezTo>
                  <a:pt x="771525" y="-1482"/>
                  <a:pt x="797240" y="14920"/>
                  <a:pt x="809625" y="28681"/>
                </a:cubicBezTo>
                <a:cubicBezTo>
                  <a:pt x="916338" y="147251"/>
                  <a:pt x="798282" y="62394"/>
                  <a:pt x="876300" y="114406"/>
                </a:cubicBezTo>
                <a:cubicBezTo>
                  <a:pt x="889000" y="133456"/>
                  <a:pt x="895350" y="158856"/>
                  <a:pt x="914400" y="171556"/>
                </a:cubicBezTo>
                <a:cubicBezTo>
                  <a:pt x="985346" y="218854"/>
                  <a:pt x="898211" y="158065"/>
                  <a:pt x="971550" y="219181"/>
                </a:cubicBezTo>
                <a:cubicBezTo>
                  <a:pt x="980344" y="226510"/>
                  <a:pt x="991331" y="230902"/>
                  <a:pt x="1000125" y="238231"/>
                </a:cubicBezTo>
                <a:cubicBezTo>
                  <a:pt x="1047691" y="277869"/>
                  <a:pt x="1007057" y="259592"/>
                  <a:pt x="1057275" y="276331"/>
                </a:cubicBezTo>
                <a:cubicBezTo>
                  <a:pt x="1063625" y="285856"/>
                  <a:pt x="1068875" y="296214"/>
                  <a:pt x="1076325" y="304906"/>
                </a:cubicBezTo>
                <a:cubicBezTo>
                  <a:pt x="1107121" y="340835"/>
                  <a:pt x="1109295" y="339586"/>
                  <a:pt x="1143000" y="362056"/>
                </a:cubicBezTo>
                <a:cubicBezTo>
                  <a:pt x="1168400" y="438256"/>
                  <a:pt x="1130300" y="349356"/>
                  <a:pt x="1181100" y="400156"/>
                </a:cubicBezTo>
                <a:cubicBezTo>
                  <a:pt x="1231900" y="450956"/>
                  <a:pt x="1143000" y="412856"/>
                  <a:pt x="1219200" y="438256"/>
                </a:cubicBezTo>
                <a:cubicBezTo>
                  <a:pt x="1233595" y="495837"/>
                  <a:pt x="1224585" y="463937"/>
                  <a:pt x="1247775" y="533506"/>
                </a:cubicBezTo>
                <a:cubicBezTo>
                  <a:pt x="1250950" y="543031"/>
                  <a:pt x="1255331" y="552236"/>
                  <a:pt x="1257300" y="562081"/>
                </a:cubicBezTo>
                <a:cubicBezTo>
                  <a:pt x="1263650" y="593831"/>
                  <a:pt x="1266111" y="626614"/>
                  <a:pt x="1276350" y="657331"/>
                </a:cubicBezTo>
                <a:cubicBezTo>
                  <a:pt x="1308361" y="753363"/>
                  <a:pt x="1259520" y="604405"/>
                  <a:pt x="1295400" y="724006"/>
                </a:cubicBezTo>
                <a:cubicBezTo>
                  <a:pt x="1301170" y="743240"/>
                  <a:pt x="1314450" y="781156"/>
                  <a:pt x="1314450" y="781156"/>
                </a:cubicBezTo>
                <a:cubicBezTo>
                  <a:pt x="1327851" y="928564"/>
                  <a:pt x="1332889" y="933523"/>
                  <a:pt x="1314450" y="1124056"/>
                </a:cubicBezTo>
                <a:cubicBezTo>
                  <a:pt x="1312516" y="1144043"/>
                  <a:pt x="1300270" y="1161725"/>
                  <a:pt x="1295400" y="1181206"/>
                </a:cubicBezTo>
                <a:cubicBezTo>
                  <a:pt x="1292225" y="1193906"/>
                  <a:pt x="1291729" y="1207597"/>
                  <a:pt x="1285875" y="1219306"/>
                </a:cubicBezTo>
                <a:cubicBezTo>
                  <a:pt x="1278775" y="1233505"/>
                  <a:pt x="1266825" y="1244706"/>
                  <a:pt x="1257300" y="1257406"/>
                </a:cubicBezTo>
                <a:cubicBezTo>
                  <a:pt x="1254125" y="1270106"/>
                  <a:pt x="1253629" y="1283797"/>
                  <a:pt x="1247775" y="1295506"/>
                </a:cubicBezTo>
                <a:cubicBezTo>
                  <a:pt x="1190457" y="1410141"/>
                  <a:pt x="1244388" y="1261112"/>
                  <a:pt x="1200150" y="1371706"/>
                </a:cubicBezTo>
                <a:cubicBezTo>
                  <a:pt x="1192692" y="1390350"/>
                  <a:pt x="1187450" y="1409806"/>
                  <a:pt x="1181100" y="1428856"/>
                </a:cubicBezTo>
                <a:cubicBezTo>
                  <a:pt x="1177925" y="1438381"/>
                  <a:pt x="1178675" y="1450331"/>
                  <a:pt x="1171575" y="1457431"/>
                </a:cubicBezTo>
                <a:cubicBezTo>
                  <a:pt x="1162050" y="1466956"/>
                  <a:pt x="1153348" y="1477382"/>
                  <a:pt x="1143000" y="1486006"/>
                </a:cubicBezTo>
                <a:cubicBezTo>
                  <a:pt x="1134206" y="1493335"/>
                  <a:pt x="1124664" y="1499936"/>
                  <a:pt x="1114425" y="1505056"/>
                </a:cubicBezTo>
                <a:cubicBezTo>
                  <a:pt x="1105445" y="1509546"/>
                  <a:pt x="1095375" y="1511406"/>
                  <a:pt x="1085850" y="1514581"/>
                </a:cubicBezTo>
                <a:cubicBezTo>
                  <a:pt x="1067905" y="1532526"/>
                  <a:pt x="1052570" y="1551597"/>
                  <a:pt x="1028700" y="1562206"/>
                </a:cubicBezTo>
                <a:cubicBezTo>
                  <a:pt x="1010350" y="1570361"/>
                  <a:pt x="990600" y="1574906"/>
                  <a:pt x="971550" y="1581256"/>
                </a:cubicBezTo>
                <a:cubicBezTo>
                  <a:pt x="958850" y="1590781"/>
                  <a:pt x="947649" y="1602731"/>
                  <a:pt x="933450" y="1609831"/>
                </a:cubicBezTo>
                <a:cubicBezTo>
                  <a:pt x="915489" y="1618811"/>
                  <a:pt x="893008" y="1617742"/>
                  <a:pt x="876300" y="1628881"/>
                </a:cubicBezTo>
                <a:cubicBezTo>
                  <a:pt x="866775" y="1635231"/>
                  <a:pt x="857964" y="1642811"/>
                  <a:pt x="847725" y="1647931"/>
                </a:cubicBezTo>
                <a:cubicBezTo>
                  <a:pt x="771479" y="1686054"/>
                  <a:pt x="682974" y="1688020"/>
                  <a:pt x="600075" y="1695556"/>
                </a:cubicBezTo>
                <a:cubicBezTo>
                  <a:pt x="587375" y="1698731"/>
                  <a:pt x="574951" y="1703351"/>
                  <a:pt x="561975" y="1705081"/>
                </a:cubicBezTo>
                <a:cubicBezTo>
                  <a:pt x="421119" y="1723862"/>
                  <a:pt x="383433" y="1711769"/>
                  <a:pt x="209550" y="1705081"/>
                </a:cubicBezTo>
                <a:cubicBezTo>
                  <a:pt x="130680" y="1678791"/>
                  <a:pt x="163539" y="1702739"/>
                  <a:pt x="114300" y="1628881"/>
                </a:cubicBezTo>
                <a:lnTo>
                  <a:pt x="114300" y="1628881"/>
                </a:lnTo>
                <a:cubicBezTo>
                  <a:pt x="88900" y="1611948"/>
                  <a:pt x="76895" y="1606643"/>
                  <a:pt x="57150" y="1581256"/>
                </a:cubicBezTo>
                <a:cubicBezTo>
                  <a:pt x="43094" y="1563184"/>
                  <a:pt x="26290" y="1545826"/>
                  <a:pt x="19050" y="1524106"/>
                </a:cubicBezTo>
                <a:lnTo>
                  <a:pt x="0" y="1466956"/>
                </a:lnTo>
                <a:cubicBezTo>
                  <a:pt x="3175" y="1447906"/>
                  <a:pt x="4841" y="1428542"/>
                  <a:pt x="9525" y="1409806"/>
                </a:cubicBezTo>
                <a:cubicBezTo>
                  <a:pt x="14395" y="1390325"/>
                  <a:pt x="22225" y="1371706"/>
                  <a:pt x="28575" y="1352656"/>
                </a:cubicBezTo>
                <a:cubicBezTo>
                  <a:pt x="31750" y="1343131"/>
                  <a:pt x="36131" y="1333926"/>
                  <a:pt x="38100" y="1324081"/>
                </a:cubicBezTo>
                <a:cubicBezTo>
                  <a:pt x="41275" y="1308206"/>
                  <a:pt x="39593" y="1290512"/>
                  <a:pt x="47625" y="1276456"/>
                </a:cubicBezTo>
                <a:cubicBezTo>
                  <a:pt x="52716" y="1267546"/>
                  <a:pt x="109743" y="1240179"/>
                  <a:pt x="114300" y="1238356"/>
                </a:cubicBezTo>
                <a:cubicBezTo>
                  <a:pt x="132944" y="1230898"/>
                  <a:pt x="151759" y="1223244"/>
                  <a:pt x="171450" y="1219306"/>
                </a:cubicBezTo>
                <a:cubicBezTo>
                  <a:pt x="184645" y="1216667"/>
                  <a:pt x="231175" y="1209409"/>
                  <a:pt x="247650" y="1200256"/>
                </a:cubicBezTo>
                <a:cubicBezTo>
                  <a:pt x="305694" y="1168009"/>
                  <a:pt x="286351" y="1164387"/>
                  <a:pt x="333375" y="1152631"/>
                </a:cubicBezTo>
                <a:cubicBezTo>
                  <a:pt x="349081" y="1148704"/>
                  <a:pt x="365125" y="1146281"/>
                  <a:pt x="381000" y="1143106"/>
                </a:cubicBezTo>
                <a:lnTo>
                  <a:pt x="438150" y="1105006"/>
                </a:lnTo>
                <a:cubicBezTo>
                  <a:pt x="447675" y="1098656"/>
                  <a:pt x="458630" y="1094051"/>
                  <a:pt x="466725" y="1085956"/>
                </a:cubicBezTo>
                <a:cubicBezTo>
                  <a:pt x="503395" y="1049286"/>
                  <a:pt x="484092" y="1064853"/>
                  <a:pt x="523875" y="1038331"/>
                </a:cubicBezTo>
                <a:cubicBezTo>
                  <a:pt x="530225" y="1028806"/>
                  <a:pt x="534830" y="1017851"/>
                  <a:pt x="542925" y="1009756"/>
                </a:cubicBezTo>
                <a:cubicBezTo>
                  <a:pt x="551020" y="1001661"/>
                  <a:pt x="565150" y="1000231"/>
                  <a:pt x="571500" y="990706"/>
                </a:cubicBezTo>
                <a:cubicBezTo>
                  <a:pt x="578762" y="979814"/>
                  <a:pt x="577429" y="965193"/>
                  <a:pt x="581025" y="952606"/>
                </a:cubicBezTo>
                <a:cubicBezTo>
                  <a:pt x="590368" y="919904"/>
                  <a:pt x="592667" y="919798"/>
                  <a:pt x="609600" y="885931"/>
                </a:cubicBezTo>
                <a:cubicBezTo>
                  <a:pt x="631564" y="754147"/>
                  <a:pt x="609600" y="912434"/>
                  <a:pt x="609600" y="676381"/>
                </a:cubicBezTo>
                <a:cubicBezTo>
                  <a:pt x="609600" y="639092"/>
                  <a:pt x="618427" y="527470"/>
                  <a:pt x="628650" y="476356"/>
                </a:cubicBezTo>
                <a:cubicBezTo>
                  <a:pt x="630619" y="466511"/>
                  <a:pt x="635417" y="457435"/>
                  <a:pt x="638175" y="447781"/>
                </a:cubicBezTo>
                <a:cubicBezTo>
                  <a:pt x="642244" y="433539"/>
                  <a:pt x="649612" y="396331"/>
                  <a:pt x="657225" y="381106"/>
                </a:cubicBezTo>
                <a:cubicBezTo>
                  <a:pt x="662345" y="370867"/>
                  <a:pt x="671155" y="362770"/>
                  <a:pt x="676275" y="352531"/>
                </a:cubicBezTo>
                <a:cubicBezTo>
                  <a:pt x="715710" y="273661"/>
                  <a:pt x="650255" y="377273"/>
                  <a:pt x="704850" y="295381"/>
                </a:cubicBezTo>
                <a:cubicBezTo>
                  <a:pt x="708025" y="282681"/>
                  <a:pt x="710613" y="269820"/>
                  <a:pt x="714375" y="257281"/>
                </a:cubicBezTo>
                <a:cubicBezTo>
                  <a:pt x="720145" y="238047"/>
                  <a:pt x="733425" y="200131"/>
                  <a:pt x="733425" y="200131"/>
                </a:cubicBezTo>
                <a:cubicBezTo>
                  <a:pt x="736600" y="155681"/>
                  <a:pt x="737743" y="111039"/>
                  <a:pt x="742950" y="66781"/>
                </a:cubicBezTo>
                <a:cubicBezTo>
                  <a:pt x="744123" y="56810"/>
                  <a:pt x="745375" y="45306"/>
                  <a:pt x="752475" y="38206"/>
                </a:cubicBezTo>
                <a:cubicBezTo>
                  <a:pt x="759575" y="31106"/>
                  <a:pt x="752475" y="1694"/>
                  <a:pt x="762000" y="10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14" name="Freeform 413"/>
          <p:cNvSpPr/>
          <p:nvPr/>
        </p:nvSpPr>
        <p:spPr>
          <a:xfrm>
            <a:off x="3920628" y="5019675"/>
            <a:ext cx="1640894" cy="1393654"/>
          </a:xfrm>
          <a:custGeom>
            <a:avLst/>
            <a:gdLst>
              <a:gd name="connsiteX0" fmla="*/ 1458409 w 1640894"/>
              <a:gd name="connsiteY0" fmla="*/ 400050 h 1393654"/>
              <a:gd name="connsiteX1" fmla="*/ 1382209 w 1640894"/>
              <a:gd name="connsiteY1" fmla="*/ 333375 h 1393654"/>
              <a:gd name="connsiteX2" fmla="*/ 1306009 w 1640894"/>
              <a:gd name="connsiteY2" fmla="*/ 257175 h 1393654"/>
              <a:gd name="connsiteX3" fmla="*/ 1267909 w 1640894"/>
              <a:gd name="connsiteY3" fmla="*/ 209550 h 1393654"/>
              <a:gd name="connsiteX4" fmla="*/ 1239334 w 1640894"/>
              <a:gd name="connsiteY4" fmla="*/ 190500 h 1393654"/>
              <a:gd name="connsiteX5" fmla="*/ 1220284 w 1640894"/>
              <a:gd name="connsiteY5" fmla="*/ 161925 h 1393654"/>
              <a:gd name="connsiteX6" fmla="*/ 1191709 w 1640894"/>
              <a:gd name="connsiteY6" fmla="*/ 142875 h 1393654"/>
              <a:gd name="connsiteX7" fmla="*/ 1134559 w 1640894"/>
              <a:gd name="connsiteY7" fmla="*/ 123825 h 1393654"/>
              <a:gd name="connsiteX8" fmla="*/ 991684 w 1640894"/>
              <a:gd name="connsiteY8" fmla="*/ 142875 h 1393654"/>
              <a:gd name="connsiteX9" fmla="*/ 915484 w 1640894"/>
              <a:gd name="connsiteY9" fmla="*/ 161925 h 1393654"/>
              <a:gd name="connsiteX10" fmla="*/ 791659 w 1640894"/>
              <a:gd name="connsiteY10" fmla="*/ 180975 h 1393654"/>
              <a:gd name="connsiteX11" fmla="*/ 753559 w 1640894"/>
              <a:gd name="connsiteY11" fmla="*/ 171450 h 1393654"/>
              <a:gd name="connsiteX12" fmla="*/ 696409 w 1640894"/>
              <a:gd name="connsiteY12" fmla="*/ 133350 h 1393654"/>
              <a:gd name="connsiteX13" fmla="*/ 629734 w 1640894"/>
              <a:gd name="connsiteY13" fmla="*/ 114300 h 1393654"/>
              <a:gd name="connsiteX14" fmla="*/ 544009 w 1640894"/>
              <a:gd name="connsiteY14" fmla="*/ 57150 h 1393654"/>
              <a:gd name="connsiteX15" fmla="*/ 515434 w 1640894"/>
              <a:gd name="connsiteY15" fmla="*/ 38100 h 1393654"/>
              <a:gd name="connsiteX16" fmla="*/ 486859 w 1640894"/>
              <a:gd name="connsiteY16" fmla="*/ 28575 h 1393654"/>
              <a:gd name="connsiteX17" fmla="*/ 429709 w 1640894"/>
              <a:gd name="connsiteY17" fmla="*/ 0 h 1393654"/>
              <a:gd name="connsiteX18" fmla="*/ 391609 w 1640894"/>
              <a:gd name="connsiteY18" fmla="*/ 19050 h 1393654"/>
              <a:gd name="connsiteX19" fmla="*/ 343984 w 1640894"/>
              <a:gd name="connsiteY19" fmla="*/ 76200 h 1393654"/>
              <a:gd name="connsiteX20" fmla="*/ 324934 w 1640894"/>
              <a:gd name="connsiteY20" fmla="*/ 133350 h 1393654"/>
              <a:gd name="connsiteX21" fmla="*/ 315409 w 1640894"/>
              <a:gd name="connsiteY21" fmla="*/ 161925 h 1393654"/>
              <a:gd name="connsiteX22" fmla="*/ 286834 w 1640894"/>
              <a:gd name="connsiteY22" fmla="*/ 352425 h 1393654"/>
              <a:gd name="connsiteX23" fmla="*/ 248734 w 1640894"/>
              <a:gd name="connsiteY23" fmla="*/ 409575 h 1393654"/>
              <a:gd name="connsiteX24" fmla="*/ 191584 w 1640894"/>
              <a:gd name="connsiteY24" fmla="*/ 447675 h 1393654"/>
              <a:gd name="connsiteX25" fmla="*/ 134434 w 1640894"/>
              <a:gd name="connsiteY25" fmla="*/ 485775 h 1393654"/>
              <a:gd name="connsiteX26" fmla="*/ 115384 w 1640894"/>
              <a:gd name="connsiteY26" fmla="*/ 514350 h 1393654"/>
              <a:gd name="connsiteX27" fmla="*/ 96334 w 1640894"/>
              <a:gd name="connsiteY27" fmla="*/ 571500 h 1393654"/>
              <a:gd name="connsiteX28" fmla="*/ 58234 w 1640894"/>
              <a:gd name="connsiteY28" fmla="*/ 771525 h 1393654"/>
              <a:gd name="connsiteX29" fmla="*/ 29659 w 1640894"/>
              <a:gd name="connsiteY29" fmla="*/ 781050 h 1393654"/>
              <a:gd name="connsiteX30" fmla="*/ 10609 w 1640894"/>
              <a:gd name="connsiteY30" fmla="*/ 809625 h 1393654"/>
              <a:gd name="connsiteX31" fmla="*/ 10609 w 1640894"/>
              <a:gd name="connsiteY31" fmla="*/ 1009650 h 1393654"/>
              <a:gd name="connsiteX32" fmla="*/ 67759 w 1640894"/>
              <a:gd name="connsiteY32" fmla="*/ 1028700 h 1393654"/>
              <a:gd name="connsiteX33" fmla="*/ 124909 w 1640894"/>
              <a:gd name="connsiteY33" fmla="*/ 1057275 h 1393654"/>
              <a:gd name="connsiteX34" fmla="*/ 143959 w 1640894"/>
              <a:gd name="connsiteY34" fmla="*/ 1114425 h 1393654"/>
              <a:gd name="connsiteX35" fmla="*/ 182059 w 1640894"/>
              <a:gd name="connsiteY35" fmla="*/ 1190625 h 1393654"/>
              <a:gd name="connsiteX36" fmla="*/ 191584 w 1640894"/>
              <a:gd name="connsiteY36" fmla="*/ 1247775 h 1393654"/>
              <a:gd name="connsiteX37" fmla="*/ 210634 w 1640894"/>
              <a:gd name="connsiteY37" fmla="*/ 1276350 h 1393654"/>
              <a:gd name="connsiteX38" fmla="*/ 296359 w 1640894"/>
              <a:gd name="connsiteY38" fmla="*/ 1333500 h 1393654"/>
              <a:gd name="connsiteX39" fmla="*/ 601159 w 1640894"/>
              <a:gd name="connsiteY39" fmla="*/ 1362075 h 1393654"/>
              <a:gd name="connsiteX40" fmla="*/ 848809 w 1640894"/>
              <a:gd name="connsiteY40" fmla="*/ 1371600 h 1393654"/>
              <a:gd name="connsiteX41" fmla="*/ 1105984 w 1640894"/>
              <a:gd name="connsiteY41" fmla="*/ 1390650 h 1393654"/>
              <a:gd name="connsiteX42" fmla="*/ 1172659 w 1640894"/>
              <a:gd name="connsiteY42" fmla="*/ 1371600 h 1393654"/>
              <a:gd name="connsiteX43" fmla="*/ 1229809 w 1640894"/>
              <a:gd name="connsiteY43" fmla="*/ 1362075 h 1393654"/>
              <a:gd name="connsiteX44" fmla="*/ 1296484 w 1640894"/>
              <a:gd name="connsiteY44" fmla="*/ 1323975 h 1393654"/>
              <a:gd name="connsiteX45" fmla="*/ 1315534 w 1640894"/>
              <a:gd name="connsiteY45" fmla="*/ 1247775 h 1393654"/>
              <a:gd name="connsiteX46" fmla="*/ 1325059 w 1640894"/>
              <a:gd name="connsiteY46" fmla="*/ 1009650 h 1393654"/>
              <a:gd name="connsiteX47" fmla="*/ 1353634 w 1640894"/>
              <a:gd name="connsiteY47" fmla="*/ 990600 h 1393654"/>
              <a:gd name="connsiteX48" fmla="*/ 1410784 w 1640894"/>
              <a:gd name="connsiteY48" fmla="*/ 971550 h 1393654"/>
              <a:gd name="connsiteX49" fmla="*/ 1439359 w 1640894"/>
              <a:gd name="connsiteY49" fmla="*/ 962025 h 1393654"/>
              <a:gd name="connsiteX50" fmla="*/ 1496509 w 1640894"/>
              <a:gd name="connsiteY50" fmla="*/ 914400 h 1393654"/>
              <a:gd name="connsiteX51" fmla="*/ 1553659 w 1640894"/>
              <a:gd name="connsiteY51" fmla="*/ 876300 h 1393654"/>
              <a:gd name="connsiteX52" fmla="*/ 1620334 w 1640894"/>
              <a:gd name="connsiteY52" fmla="*/ 809625 h 1393654"/>
              <a:gd name="connsiteX53" fmla="*/ 1639384 w 1640894"/>
              <a:gd name="connsiteY53" fmla="*/ 781050 h 1393654"/>
              <a:gd name="connsiteX54" fmla="*/ 1610809 w 1640894"/>
              <a:gd name="connsiteY54" fmla="*/ 638175 h 1393654"/>
              <a:gd name="connsiteX55" fmla="*/ 1572709 w 1640894"/>
              <a:gd name="connsiteY55" fmla="*/ 619125 h 1393654"/>
              <a:gd name="connsiteX56" fmla="*/ 1515559 w 1640894"/>
              <a:gd name="connsiteY56" fmla="*/ 581025 h 1393654"/>
              <a:gd name="connsiteX57" fmla="*/ 1506034 w 1640894"/>
              <a:gd name="connsiteY57" fmla="*/ 552450 h 1393654"/>
              <a:gd name="connsiteX58" fmla="*/ 1467934 w 1640894"/>
              <a:gd name="connsiteY58" fmla="*/ 409575 h 1393654"/>
              <a:gd name="connsiteX59" fmla="*/ 1458409 w 1640894"/>
              <a:gd name="connsiteY59" fmla="*/ 400050 h 139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640894" h="1393654">
                <a:moveTo>
                  <a:pt x="1458409" y="400050"/>
                </a:moveTo>
                <a:cubicBezTo>
                  <a:pt x="1444121" y="387350"/>
                  <a:pt x="1399894" y="356113"/>
                  <a:pt x="1382209" y="333375"/>
                </a:cubicBezTo>
                <a:cubicBezTo>
                  <a:pt x="1323694" y="258141"/>
                  <a:pt x="1372363" y="290352"/>
                  <a:pt x="1306009" y="257175"/>
                </a:cubicBezTo>
                <a:cubicBezTo>
                  <a:pt x="1293309" y="241300"/>
                  <a:pt x="1282284" y="223925"/>
                  <a:pt x="1267909" y="209550"/>
                </a:cubicBezTo>
                <a:cubicBezTo>
                  <a:pt x="1259814" y="201455"/>
                  <a:pt x="1247429" y="198595"/>
                  <a:pt x="1239334" y="190500"/>
                </a:cubicBezTo>
                <a:cubicBezTo>
                  <a:pt x="1231239" y="182405"/>
                  <a:pt x="1228379" y="170020"/>
                  <a:pt x="1220284" y="161925"/>
                </a:cubicBezTo>
                <a:cubicBezTo>
                  <a:pt x="1212189" y="153830"/>
                  <a:pt x="1202170" y="147524"/>
                  <a:pt x="1191709" y="142875"/>
                </a:cubicBezTo>
                <a:cubicBezTo>
                  <a:pt x="1173359" y="134720"/>
                  <a:pt x="1134559" y="123825"/>
                  <a:pt x="1134559" y="123825"/>
                </a:cubicBezTo>
                <a:cubicBezTo>
                  <a:pt x="1056917" y="132452"/>
                  <a:pt x="1058870" y="130659"/>
                  <a:pt x="991684" y="142875"/>
                </a:cubicBezTo>
                <a:cubicBezTo>
                  <a:pt x="862956" y="166280"/>
                  <a:pt x="1003610" y="139894"/>
                  <a:pt x="915484" y="161925"/>
                </a:cubicBezTo>
                <a:cubicBezTo>
                  <a:pt x="871849" y="172834"/>
                  <a:pt x="837928" y="175191"/>
                  <a:pt x="791659" y="180975"/>
                </a:cubicBezTo>
                <a:cubicBezTo>
                  <a:pt x="778959" y="177800"/>
                  <a:pt x="765268" y="177304"/>
                  <a:pt x="753559" y="171450"/>
                </a:cubicBezTo>
                <a:cubicBezTo>
                  <a:pt x="733081" y="161211"/>
                  <a:pt x="718129" y="140590"/>
                  <a:pt x="696409" y="133350"/>
                </a:cubicBezTo>
                <a:cubicBezTo>
                  <a:pt x="655415" y="119685"/>
                  <a:pt x="677574" y="126260"/>
                  <a:pt x="629734" y="114300"/>
                </a:cubicBezTo>
                <a:lnTo>
                  <a:pt x="544009" y="57150"/>
                </a:lnTo>
                <a:cubicBezTo>
                  <a:pt x="534484" y="50800"/>
                  <a:pt x="526294" y="41720"/>
                  <a:pt x="515434" y="38100"/>
                </a:cubicBezTo>
                <a:cubicBezTo>
                  <a:pt x="505909" y="34925"/>
                  <a:pt x="495839" y="33065"/>
                  <a:pt x="486859" y="28575"/>
                </a:cubicBezTo>
                <a:cubicBezTo>
                  <a:pt x="413001" y="-8354"/>
                  <a:pt x="501533" y="23941"/>
                  <a:pt x="429709" y="0"/>
                </a:cubicBezTo>
                <a:cubicBezTo>
                  <a:pt x="417009" y="6350"/>
                  <a:pt x="403163" y="10797"/>
                  <a:pt x="391609" y="19050"/>
                </a:cubicBezTo>
                <a:cubicBezTo>
                  <a:pt x="377003" y="29483"/>
                  <a:pt x="351756" y="58714"/>
                  <a:pt x="343984" y="76200"/>
                </a:cubicBezTo>
                <a:cubicBezTo>
                  <a:pt x="335829" y="94550"/>
                  <a:pt x="331284" y="114300"/>
                  <a:pt x="324934" y="133350"/>
                </a:cubicBezTo>
                <a:lnTo>
                  <a:pt x="315409" y="161925"/>
                </a:lnTo>
                <a:cubicBezTo>
                  <a:pt x="313279" y="191740"/>
                  <a:pt x="315999" y="308677"/>
                  <a:pt x="286834" y="352425"/>
                </a:cubicBezTo>
                <a:cubicBezTo>
                  <a:pt x="274134" y="371475"/>
                  <a:pt x="267784" y="396875"/>
                  <a:pt x="248734" y="409575"/>
                </a:cubicBezTo>
                <a:cubicBezTo>
                  <a:pt x="229684" y="422275"/>
                  <a:pt x="207773" y="431486"/>
                  <a:pt x="191584" y="447675"/>
                </a:cubicBezTo>
                <a:cubicBezTo>
                  <a:pt x="155909" y="483350"/>
                  <a:pt x="175788" y="471990"/>
                  <a:pt x="134434" y="485775"/>
                </a:cubicBezTo>
                <a:cubicBezTo>
                  <a:pt x="128084" y="495300"/>
                  <a:pt x="120033" y="503889"/>
                  <a:pt x="115384" y="514350"/>
                </a:cubicBezTo>
                <a:cubicBezTo>
                  <a:pt x="107229" y="532700"/>
                  <a:pt x="96334" y="571500"/>
                  <a:pt x="96334" y="571500"/>
                </a:cubicBezTo>
                <a:cubicBezTo>
                  <a:pt x="89955" y="692696"/>
                  <a:pt x="136362" y="732461"/>
                  <a:pt x="58234" y="771525"/>
                </a:cubicBezTo>
                <a:cubicBezTo>
                  <a:pt x="49254" y="776015"/>
                  <a:pt x="39184" y="777875"/>
                  <a:pt x="29659" y="781050"/>
                </a:cubicBezTo>
                <a:cubicBezTo>
                  <a:pt x="23309" y="790575"/>
                  <a:pt x="13898" y="798660"/>
                  <a:pt x="10609" y="809625"/>
                </a:cubicBezTo>
                <a:cubicBezTo>
                  <a:pt x="-3862" y="857862"/>
                  <a:pt x="-3207" y="978070"/>
                  <a:pt x="10609" y="1009650"/>
                </a:cubicBezTo>
                <a:cubicBezTo>
                  <a:pt x="18658" y="1028047"/>
                  <a:pt x="51051" y="1017561"/>
                  <a:pt x="67759" y="1028700"/>
                </a:cubicBezTo>
                <a:cubicBezTo>
                  <a:pt x="104688" y="1053319"/>
                  <a:pt x="85474" y="1044130"/>
                  <a:pt x="124909" y="1057275"/>
                </a:cubicBezTo>
                <a:cubicBezTo>
                  <a:pt x="131259" y="1076325"/>
                  <a:pt x="132820" y="1097717"/>
                  <a:pt x="143959" y="1114425"/>
                </a:cubicBezTo>
                <a:cubicBezTo>
                  <a:pt x="172493" y="1157226"/>
                  <a:pt x="158757" y="1132371"/>
                  <a:pt x="182059" y="1190625"/>
                </a:cubicBezTo>
                <a:cubicBezTo>
                  <a:pt x="185234" y="1209675"/>
                  <a:pt x="185477" y="1229453"/>
                  <a:pt x="191584" y="1247775"/>
                </a:cubicBezTo>
                <a:cubicBezTo>
                  <a:pt x="195204" y="1258635"/>
                  <a:pt x="203305" y="1267556"/>
                  <a:pt x="210634" y="1276350"/>
                </a:cubicBezTo>
                <a:cubicBezTo>
                  <a:pt x="232922" y="1303095"/>
                  <a:pt x="261415" y="1326511"/>
                  <a:pt x="296359" y="1333500"/>
                </a:cubicBezTo>
                <a:cubicBezTo>
                  <a:pt x="429877" y="1360204"/>
                  <a:pt x="443678" y="1355228"/>
                  <a:pt x="601159" y="1362075"/>
                </a:cubicBezTo>
                <a:lnTo>
                  <a:pt x="848809" y="1371600"/>
                </a:lnTo>
                <a:cubicBezTo>
                  <a:pt x="946549" y="1396035"/>
                  <a:pt x="936767" y="1396291"/>
                  <a:pt x="1105984" y="1390650"/>
                </a:cubicBezTo>
                <a:cubicBezTo>
                  <a:pt x="1129086" y="1389880"/>
                  <a:pt x="1150137" y="1376797"/>
                  <a:pt x="1172659" y="1371600"/>
                </a:cubicBezTo>
                <a:cubicBezTo>
                  <a:pt x="1191477" y="1367257"/>
                  <a:pt x="1210759" y="1365250"/>
                  <a:pt x="1229809" y="1362075"/>
                </a:cubicBezTo>
                <a:cubicBezTo>
                  <a:pt x="1239184" y="1357388"/>
                  <a:pt x="1287509" y="1335194"/>
                  <a:pt x="1296484" y="1323975"/>
                </a:cubicBezTo>
                <a:cubicBezTo>
                  <a:pt x="1304294" y="1314212"/>
                  <a:pt x="1315060" y="1250147"/>
                  <a:pt x="1315534" y="1247775"/>
                </a:cubicBezTo>
                <a:cubicBezTo>
                  <a:pt x="1318709" y="1168400"/>
                  <a:pt x="1313417" y="1088231"/>
                  <a:pt x="1325059" y="1009650"/>
                </a:cubicBezTo>
                <a:cubicBezTo>
                  <a:pt x="1326737" y="998326"/>
                  <a:pt x="1343173" y="995249"/>
                  <a:pt x="1353634" y="990600"/>
                </a:cubicBezTo>
                <a:cubicBezTo>
                  <a:pt x="1371984" y="982445"/>
                  <a:pt x="1391734" y="977900"/>
                  <a:pt x="1410784" y="971550"/>
                </a:cubicBezTo>
                <a:cubicBezTo>
                  <a:pt x="1420309" y="968375"/>
                  <a:pt x="1431005" y="967594"/>
                  <a:pt x="1439359" y="962025"/>
                </a:cubicBezTo>
                <a:cubicBezTo>
                  <a:pt x="1541469" y="893952"/>
                  <a:pt x="1386500" y="999963"/>
                  <a:pt x="1496509" y="914400"/>
                </a:cubicBezTo>
                <a:cubicBezTo>
                  <a:pt x="1514581" y="900344"/>
                  <a:pt x="1553659" y="876300"/>
                  <a:pt x="1553659" y="876300"/>
                </a:cubicBezTo>
                <a:cubicBezTo>
                  <a:pt x="1597328" y="810796"/>
                  <a:pt x="1570039" y="826390"/>
                  <a:pt x="1620334" y="809625"/>
                </a:cubicBezTo>
                <a:cubicBezTo>
                  <a:pt x="1626684" y="800100"/>
                  <a:pt x="1638623" y="792472"/>
                  <a:pt x="1639384" y="781050"/>
                </a:cubicBezTo>
                <a:cubicBezTo>
                  <a:pt x="1641111" y="755144"/>
                  <a:pt x="1647413" y="668678"/>
                  <a:pt x="1610809" y="638175"/>
                </a:cubicBezTo>
                <a:cubicBezTo>
                  <a:pt x="1599901" y="629085"/>
                  <a:pt x="1584885" y="626430"/>
                  <a:pt x="1572709" y="619125"/>
                </a:cubicBezTo>
                <a:cubicBezTo>
                  <a:pt x="1553076" y="607345"/>
                  <a:pt x="1515559" y="581025"/>
                  <a:pt x="1515559" y="581025"/>
                </a:cubicBezTo>
                <a:cubicBezTo>
                  <a:pt x="1512384" y="571500"/>
                  <a:pt x="1507279" y="562413"/>
                  <a:pt x="1506034" y="552450"/>
                </a:cubicBezTo>
                <a:cubicBezTo>
                  <a:pt x="1493760" y="454257"/>
                  <a:pt x="1531471" y="441343"/>
                  <a:pt x="1467934" y="409575"/>
                </a:cubicBezTo>
                <a:cubicBezTo>
                  <a:pt x="1465094" y="408155"/>
                  <a:pt x="1472697" y="412750"/>
                  <a:pt x="1458409" y="40005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5515953" y="52128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5</a:t>
            </a:r>
            <a:endParaRPr lang="en-US" dirty="0"/>
          </a:p>
        </p:txBody>
      </p:sp>
      <p:cxnSp>
        <p:nvCxnSpPr>
          <p:cNvPr id="416" name="Straight Arrow Connector 415"/>
          <p:cNvCxnSpPr>
            <a:stCxn id="411" idx="1"/>
          </p:cNvCxnSpPr>
          <p:nvPr/>
        </p:nvCxnSpPr>
        <p:spPr>
          <a:xfrm flipH="1" flipV="1">
            <a:off x="2353955" y="4694430"/>
            <a:ext cx="2332052" cy="1062479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Rounded Rectangle 418"/>
          <p:cNvSpPr/>
          <p:nvPr/>
        </p:nvSpPr>
        <p:spPr>
          <a:xfrm>
            <a:off x="6781800" y="4011999"/>
            <a:ext cx="2082800" cy="2107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Increasing SSE across  clusters increases </a:t>
            </a:r>
            <a:r>
              <a:rPr lang="en-US" sz="2000" b="1" dirty="0" smtClean="0">
                <a:solidFill>
                  <a:srgbClr val="FFFF00"/>
                </a:solidFill>
              </a:rPr>
              <a:t>separation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Figuring out if our clusters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“Good” means</a:t>
            </a:r>
          </a:p>
          <a:p>
            <a:pPr lvl="1"/>
            <a:r>
              <a:rPr lang="en-US" dirty="0" smtClean="0"/>
              <a:t>Meaningful</a:t>
            </a:r>
          </a:p>
          <a:p>
            <a:pPr lvl="1"/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Provides insight</a:t>
            </a:r>
          </a:p>
          <a:p>
            <a:pPr lvl="1"/>
            <a:endParaRPr lang="en-US" dirty="0"/>
          </a:p>
          <a:p>
            <a:r>
              <a:rPr lang="en-US" dirty="0" smtClean="0"/>
              <a:t>The pitfalls</a:t>
            </a:r>
          </a:p>
          <a:p>
            <a:pPr lvl="1"/>
            <a:r>
              <a:rPr lang="en-US" dirty="0" smtClean="0"/>
              <a:t>Poor clusters reveal </a:t>
            </a:r>
            <a:br>
              <a:rPr lang="en-US" dirty="0" smtClean="0"/>
            </a:br>
            <a:r>
              <a:rPr lang="en-US" dirty="0" smtClean="0"/>
              <a:t>incorrect associations</a:t>
            </a:r>
          </a:p>
          <a:p>
            <a:pPr lvl="1"/>
            <a:r>
              <a:rPr lang="en-US" dirty="0" smtClean="0"/>
              <a:t>Poor clusters reveal inconclusive associations</a:t>
            </a:r>
          </a:p>
          <a:p>
            <a:pPr lvl="1"/>
            <a:r>
              <a:rPr lang="en-US" dirty="0" smtClean="0"/>
              <a:t>There might be room for improvement and we can’t tell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95161"/>
            <a:ext cx="4343400" cy="28910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477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Keys to Successful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9754"/>
            <a:ext cx="6019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high </a:t>
            </a:r>
            <a:r>
              <a:rPr lang="en-US" b="1" dirty="0" smtClean="0"/>
              <a:t>cohesion</a:t>
            </a:r>
            <a:r>
              <a:rPr lang="en-US" dirty="0" smtClean="0"/>
              <a:t> within clusters (minimize differences)</a:t>
            </a:r>
          </a:p>
          <a:p>
            <a:pPr lvl="1"/>
            <a:r>
              <a:rPr lang="en-US" dirty="0" smtClean="0"/>
              <a:t>Low SSE, high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high </a:t>
            </a:r>
            <a:r>
              <a:rPr lang="en-US" b="1" dirty="0" smtClean="0"/>
              <a:t>separation</a:t>
            </a:r>
            <a:r>
              <a:rPr lang="en-US" dirty="0" smtClean="0"/>
              <a:t> between clusters (maximize differences)</a:t>
            </a:r>
          </a:p>
          <a:p>
            <a:pPr lvl="1"/>
            <a:r>
              <a:rPr lang="en-US" dirty="0" smtClean="0"/>
              <a:t>High SSE, low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Choose the right number of clusters</a:t>
            </a:r>
          </a:p>
          <a:p>
            <a:r>
              <a:rPr lang="en-US" dirty="0" smtClean="0"/>
              <a:t>Choose the right initial centroids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easy way to do this</a:t>
            </a:r>
          </a:p>
          <a:p>
            <a:r>
              <a:rPr lang="en-US" dirty="0" smtClean="0"/>
              <a:t>Trial-and-error, knowledge of the problem, and looking at the output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57109" y="1299754"/>
            <a:ext cx="2743200" cy="1295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SAS, </a:t>
            </a:r>
            <a:r>
              <a:rPr lang="en-US" b="1" dirty="0" smtClean="0"/>
              <a:t>cohesion</a:t>
            </a:r>
            <a:r>
              <a:rPr lang="en-US" dirty="0" smtClean="0"/>
              <a:t> is measured by </a:t>
            </a:r>
            <a:r>
              <a:rPr lang="en-US" sz="2000" b="1" dirty="0" smtClean="0"/>
              <a:t>root mean square standard deviation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57109" y="2667000"/>
            <a:ext cx="2743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</a:t>
            </a:r>
            <a:r>
              <a:rPr lang="en-US" b="1" dirty="0" smtClean="0"/>
              <a:t>separation</a:t>
            </a:r>
            <a:r>
              <a:rPr lang="en-US" dirty="0" smtClean="0"/>
              <a:t> measured by </a:t>
            </a:r>
            <a:r>
              <a:rPr lang="en-US" sz="2000" b="1" dirty="0" smtClean="0"/>
              <a:t>distance to nearest cluster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9221"/>
              </p:ext>
            </p:extLst>
          </p:nvPr>
        </p:nvGraphicFramePr>
        <p:xfrm>
          <a:off x="1143000" y="1447800"/>
          <a:ext cx="7086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9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Even more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023174"/>
              </p:ext>
            </p:extLst>
          </p:nvPr>
        </p:nvGraphicFramePr>
        <p:xfrm>
          <a:off x="914400" y="16764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What cluster analysis is NOT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80375"/>
              </p:ext>
            </p:extLst>
          </p:nvPr>
        </p:nvGraphicFramePr>
        <p:xfrm>
          <a:off x="914400" y="1371600"/>
          <a:ext cx="7315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9519589"/>
              </p:ext>
            </p:extLst>
          </p:nvPr>
        </p:nvGraphicFramePr>
        <p:xfrm>
          <a:off x="1600200" y="42672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Partitional</a:t>
            </a:r>
            <a:r>
              <a:rPr lang="en-US" dirty="0" smtClean="0"/>
              <a:t>) Clustering</a:t>
            </a:r>
            <a:endParaRPr lang="en-US" dirty="0"/>
          </a:p>
        </p:txBody>
      </p:sp>
      <p:pic>
        <p:nvPicPr>
          <p:cNvPr id="23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6099"/>
            <a:ext cx="6086313" cy="412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3103781">
            <a:off x="2326325" y="1996625"/>
            <a:ext cx="1143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4197737">
            <a:off x="3970904" y="2882345"/>
            <a:ext cx="902490" cy="1523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4197737">
            <a:off x="4084365" y="3864357"/>
            <a:ext cx="577571" cy="108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400800" y="3101525"/>
            <a:ext cx="2616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Three distinct groups emerge, but…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curveballs behave more like splitters.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splitters look more like fastballs.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57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 smtClean="0"/>
              <a:t>Clusters can be ambiguous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The difference is the threshold you set.</a:t>
            </a:r>
          </a:p>
          <a:p>
            <a:pPr algn="ctr"/>
            <a:r>
              <a:rPr lang="en-US" sz="2000" b="1" i="1" dirty="0" smtClean="0"/>
              <a:t>How distinct must a cluster be to be it’s own cluster?</a:t>
            </a:r>
            <a:endParaRPr lang="en-US" sz="2000" b="1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clusters?</a:t>
            </a:r>
            <a:endParaRPr lang="en-US" sz="2000" b="1" dirty="0"/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33248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(</a:t>
            </a:r>
            <a:r>
              <a:rPr lang="en-US" dirty="0" err="1" smtClean="0"/>
              <a:t>partitional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K clusters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K points as initial centroids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all points to clusters based on distance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Recompute</a:t>
            </a:r>
            <a:r>
              <a:rPr lang="en-US" dirty="0" smtClean="0"/>
              <a:t> the centroid of each cluster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the center change?</a:t>
            </a:r>
            <a:endParaRPr lang="en-US" dirty="0"/>
          </a:p>
        </p:txBody>
      </p:sp>
      <p:cxnSp>
        <p:nvCxnSpPr>
          <p:cNvPr id="13" name="Elbow Connector 12"/>
          <p:cNvCxnSpPr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50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5791200" y="6019800"/>
            <a:ext cx="1066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4102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cxnSp>
        <p:nvCxnSpPr>
          <p:cNvPr id="27" name="Straight Arrow Connector 26"/>
          <p:cNvCxnSpPr>
            <a:endCxn id="5" idx="0"/>
          </p:cNvCxnSpPr>
          <p:nvPr/>
        </p:nvCxnSpPr>
        <p:spPr>
          <a:xfrm>
            <a:off x="4108450" y="24384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084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084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08450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89857" y="2124075"/>
            <a:ext cx="2616200" cy="237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K-means algorithm is one method for doing </a:t>
            </a:r>
            <a:r>
              <a:rPr lang="en-US" sz="2400" dirty="0" err="1" smtClean="0"/>
              <a:t>partitional</a:t>
            </a:r>
            <a:r>
              <a:rPr lang="en-US" sz="2400" dirty="0" smtClean="0"/>
              <a:t>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Here is the initial data set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35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779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Office Theme</vt:lpstr>
      <vt:lpstr>Equation</vt:lpstr>
      <vt:lpstr>MIS2502: Data Analytics Clustering and Segmentation</vt:lpstr>
      <vt:lpstr>What is Cluster Analysis?</vt:lpstr>
      <vt:lpstr>Applications</vt:lpstr>
      <vt:lpstr>Even more examples</vt:lpstr>
      <vt:lpstr>What cluster analysis is NOT</vt:lpstr>
      <vt:lpstr>(Partitional) Clustering</vt:lpstr>
      <vt:lpstr>Clusters can be ambiguous</vt:lpstr>
      <vt:lpstr>K-means (partitional)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Demonstration</vt:lpstr>
      <vt:lpstr>Choosing the initial centroids</vt:lpstr>
      <vt:lpstr>Example of Poor Initialization</vt:lpstr>
      <vt:lpstr>Evaluating K-Means Clusters</vt:lpstr>
      <vt:lpstr>Example: Evaluating Clusters</vt:lpstr>
      <vt:lpstr>Pre-processing: Getting the right centroids</vt:lpstr>
      <vt:lpstr>Limitations of K-Means Clustering</vt:lpstr>
      <vt:lpstr>Similarity between clusters (inter-cluster)</vt:lpstr>
      <vt:lpstr>Figuring out if our clusters are good</vt:lpstr>
      <vt:lpstr>The Keys to Successful Clustering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Amy A. Lavin</cp:lastModifiedBy>
  <cp:revision>135</cp:revision>
  <dcterms:created xsi:type="dcterms:W3CDTF">2011-09-06T14:24:06Z</dcterms:created>
  <dcterms:modified xsi:type="dcterms:W3CDTF">2014-06-12T19:27:44Z</dcterms:modified>
</cp:coreProperties>
</file>