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315" r:id="rId2"/>
    <p:sldId id="332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103" d="100"/>
          <a:sy n="103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30FEB54F-30BA-47F3-8FC7-EB25300F6EA2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B4184E8B-5494-427D-9248-4D1B0C5C41E8}" type="presOf" srcId="{6F1588C3-7E0D-4A15-ACBA-DDF210088573}" destId="{2C9153C4-5A17-4F77-B753-BB23D908717C}" srcOrd="0" destOrd="0" presId="urn:microsoft.com/office/officeart/2005/8/layout/hProcess9"/>
    <dgm:cxn modelId="{AF94922C-23D8-4777-81FD-77290C45E241}" type="presOf" srcId="{01855CC5-98EE-4EEA-8BB7-ED12270F9C34}" destId="{8078EE9B-5F85-4FAC-9125-75EAA4BCEC63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CC9ABFB5-9426-45E3-85EB-CDA411650F96}" type="presOf" srcId="{3A68FB29-491C-488D-A143-2F36D0D0FB72}" destId="{4667E0FA-04CA-4AB5-8E9D-74A138A97C01}" srcOrd="0" destOrd="0" presId="urn:microsoft.com/office/officeart/2005/8/layout/hProcess9"/>
    <dgm:cxn modelId="{F6B6C37B-1FFB-48EE-B047-77F0AEE3F2A4}" type="presOf" srcId="{B4E9094C-4F01-4DDC-9A7B-F33EB76330AB}" destId="{33857CC7-196D-4155-8B9D-39156D9C0971}" srcOrd="0" destOrd="0" presId="urn:microsoft.com/office/officeart/2005/8/layout/hProcess9"/>
    <dgm:cxn modelId="{E1F697AC-7EB8-410A-A4F0-E7D7FFD1CAB7}" type="presParOf" srcId="{2C9153C4-5A17-4F77-B753-BB23D908717C}" destId="{DD8126FD-4E03-4E6C-976D-003EE1201A7B}" srcOrd="0" destOrd="0" presId="urn:microsoft.com/office/officeart/2005/8/layout/hProcess9"/>
    <dgm:cxn modelId="{4FC7EAA3-0AF6-47B8-ABCA-24970BAFCDAD}" type="presParOf" srcId="{2C9153C4-5A17-4F77-B753-BB23D908717C}" destId="{CDC1675D-96BC-4A51-80B9-005FD8CC69E0}" srcOrd="1" destOrd="0" presId="urn:microsoft.com/office/officeart/2005/8/layout/hProcess9"/>
    <dgm:cxn modelId="{070744C1-CA84-4AB3-B91D-300F6D059C27}" type="presParOf" srcId="{CDC1675D-96BC-4A51-80B9-005FD8CC69E0}" destId="{8078EE9B-5F85-4FAC-9125-75EAA4BCEC63}" srcOrd="0" destOrd="0" presId="urn:microsoft.com/office/officeart/2005/8/layout/hProcess9"/>
    <dgm:cxn modelId="{27F4F162-9645-4724-996B-9586F8895F52}" type="presParOf" srcId="{CDC1675D-96BC-4A51-80B9-005FD8CC69E0}" destId="{1929B222-3CBD-4F01-ACC7-78B6CDF9E116}" srcOrd="1" destOrd="0" presId="urn:microsoft.com/office/officeart/2005/8/layout/hProcess9"/>
    <dgm:cxn modelId="{DD2E6FCF-C1A5-4A40-88EE-34B8A6D18060}" type="presParOf" srcId="{CDC1675D-96BC-4A51-80B9-005FD8CC69E0}" destId="{33857CC7-196D-4155-8B9D-39156D9C0971}" srcOrd="2" destOrd="0" presId="urn:microsoft.com/office/officeart/2005/8/layout/hProcess9"/>
    <dgm:cxn modelId="{790E3235-A421-47E7-90E4-D65E520FAA15}" type="presParOf" srcId="{CDC1675D-96BC-4A51-80B9-005FD8CC69E0}" destId="{F80ACC67-E855-42DC-A725-5A1874F3B408}" srcOrd="3" destOrd="0" presId="urn:microsoft.com/office/officeart/2005/8/layout/hProcess9"/>
    <dgm:cxn modelId="{7EBE1D18-8C01-4617-BAD9-0418F4776B2D}" type="presParOf" srcId="{CDC1675D-96BC-4A51-80B9-005FD8CC69E0}" destId="{4667E0FA-04CA-4AB5-8E9D-74A138A97C01}" srcOrd="4" destOrd="0" presId="urn:microsoft.com/office/officeart/2005/8/layout/hProcess9"/>
    <dgm:cxn modelId="{DB0DC73D-9880-4C89-B1CD-1F49A3D7FE5A}" type="presParOf" srcId="{CDC1675D-96BC-4A51-80B9-005FD8CC69E0}" destId="{BCEAE53A-DBC9-49D9-AE09-87889F4FA240}" srcOrd="5" destOrd="0" presId="urn:microsoft.com/office/officeart/2005/8/layout/hProcess9"/>
    <dgm:cxn modelId="{126E0329-03B6-4DA6-A669-6364BFD1EA2C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 smtClean="0"/>
            <a:t>Choose data consistent with the goals of analysis</a:t>
          </a:r>
          <a:endParaRPr lang="en-US" dirty="0"/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 smtClean="0"/>
            <a:t>Verify that the data really measures what it claims to measure</a:t>
          </a:r>
          <a:endParaRPr lang="en-US"/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smtClean="0"/>
            <a:t>Include the analysts in the design process</a:t>
          </a:r>
          <a:endParaRPr lang="en-US"/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  <dgm:t>
        <a:bodyPr/>
        <a:lstStyle/>
        <a:p>
          <a:endParaRPr lang="en-US"/>
        </a:p>
      </dgm:t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  <dgm:t>
        <a:bodyPr/>
        <a:lstStyle/>
        <a:p>
          <a:endParaRPr lang="en-US"/>
        </a:p>
      </dgm:t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  <dgm:t>
        <a:bodyPr/>
        <a:lstStyle/>
        <a:p>
          <a:endParaRPr lang="en-US"/>
        </a:p>
      </dgm:t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 smtClean="0"/>
            <a:t>Know where the data comes from</a:t>
          </a:r>
          <a:endParaRPr lang="en-US" dirty="0"/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 smtClean="0"/>
            <a:t>Manual verification through sampling</a:t>
          </a:r>
          <a:endParaRPr lang="en-US" dirty="0"/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 smtClean="0"/>
            <a:t>Use of knowledge experts</a:t>
          </a:r>
          <a:endParaRPr lang="en-US"/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 smtClean="0"/>
            <a:t>Verify calculations for derived measures</a:t>
          </a:r>
          <a:endParaRPr lang="en-US"/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  <dgm:t>
        <a:bodyPr/>
        <a:lstStyle/>
        <a:p>
          <a:endParaRPr lang="en-US"/>
        </a:p>
      </dgm:t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  <dgm:t>
        <a:bodyPr/>
        <a:lstStyle/>
        <a:p>
          <a:endParaRPr lang="en-US"/>
        </a:p>
      </dgm:t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  <dgm:t>
        <a:bodyPr/>
        <a:lstStyle/>
        <a:p>
          <a:endParaRPr lang="en-US"/>
        </a:p>
      </dgm:t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  <dgm:t>
        <a:bodyPr/>
        <a:lstStyle/>
        <a:p>
          <a:endParaRPr lang="en-US"/>
        </a:p>
      </dgm:t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 smtClean="0"/>
            <a:t>Build fault tolerance into the process</a:t>
          </a:r>
          <a:endParaRPr lang="en-US" dirty="0"/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 smtClean="0"/>
            <a:t>Periodically run reports, check logs, and verify results</a:t>
          </a:r>
          <a:endParaRPr lang="en-US" dirty="0"/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 smtClean="0"/>
            <a:t>Keep up with (and communicate) changes</a:t>
          </a:r>
          <a:endParaRPr lang="en-US" dirty="0"/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  <dgm:t>
        <a:bodyPr/>
        <a:lstStyle/>
        <a:p>
          <a:endParaRPr lang="en-US"/>
        </a:p>
      </dgm:t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  <dgm:t>
        <a:bodyPr/>
        <a:lstStyle/>
        <a:p>
          <a:endParaRPr lang="en-US"/>
        </a:p>
      </dgm:t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  <dgm:t>
        <a:bodyPr/>
        <a:lstStyle/>
        <a:p>
          <a:endParaRPr lang="en-US"/>
        </a:p>
      </dgm:t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Extract data from the operational data store</a:t>
          </a:r>
          <a:endParaRPr lang="en-US" dirty="0">
            <a:solidFill>
              <a:schemeClr val="bg1"/>
            </a:solidFill>
          </a:endParaRP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Transform data into an analysis-ready format</a:t>
          </a:r>
          <a:endParaRPr lang="en-US" dirty="0">
            <a:solidFill>
              <a:schemeClr val="bg1"/>
            </a:solidFill>
          </a:endParaRP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Load it into the analytical data store</a:t>
          </a:r>
          <a:endParaRPr lang="en-US" dirty="0">
            <a:solidFill>
              <a:schemeClr val="bg1"/>
            </a:solidFill>
          </a:endParaRP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  <dgm:t>
        <a:bodyPr/>
        <a:lstStyle/>
        <a:p>
          <a:endParaRPr lang="en-US"/>
        </a:p>
      </dgm:t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  <dgm:t>
        <a:bodyPr/>
        <a:lstStyle/>
        <a:p>
          <a:endParaRPr lang="en-US"/>
        </a:p>
      </dgm:t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  <dgm:t>
        <a:bodyPr/>
        <a:lstStyle/>
        <a:p>
          <a:endParaRPr lang="en-US"/>
        </a:p>
      </dgm:t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smtClean="0"/>
            <a:t>Redundant data across the organization</a:t>
          </a:r>
          <a:endParaRPr lang="en-US"/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smtClean="0"/>
            <a:t>Customer record maintained by accounts receivable and marketing</a:t>
          </a:r>
          <a:endParaRPr lang="en-US"/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 smtClean="0"/>
            <a:t>The same data element stored in different formats</a:t>
          </a:r>
          <a:endParaRPr lang="en-US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 smtClean="0"/>
            <a:t>Social Security number (123-45-6789 versus 123456789)</a:t>
          </a:r>
          <a:endParaRPr lang="en-US"/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 smtClean="0"/>
            <a:t>Different naming conventions</a:t>
          </a:r>
          <a:endParaRPr lang="en-US"/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 smtClean="0"/>
            <a:t>“Doritos” versus “Frito-Lay’s Doritos” verus “Regular Doritos”</a:t>
          </a:r>
          <a:endParaRPr lang="en-US"/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 smtClean="0"/>
            <a:t>Different unique identifiers used</a:t>
          </a:r>
          <a:endParaRPr lang="en-US"/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 smtClean="0"/>
            <a:t>Account_Number versus Customer_ID</a:t>
          </a:r>
          <a:endParaRPr lang="en-US"/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smtClean="0"/>
            <a:t>This is a fundamental problem for creating data cubes</a:t>
          </a:r>
          <a:endParaRPr lang="en-US"/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 smtClean="0"/>
            <a:t>We often need to combine information from several transactional databases</a:t>
          </a:r>
          <a:endParaRPr lang="en-US" dirty="0"/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smtClean="0"/>
            <a:t>How do we know if we’re talking about the same customer or product?</a:t>
          </a:r>
          <a:endParaRPr lang="en-US"/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  <dgm:t>
        <a:bodyPr/>
        <a:lstStyle/>
        <a:p>
          <a:endParaRPr lang="en-US"/>
        </a:p>
      </dgm:t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  <dgm:t>
        <a:bodyPr/>
        <a:lstStyle/>
        <a:p>
          <a:endParaRPr lang="en-US"/>
        </a:p>
      </dgm:t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  <dgm:t>
        <a:bodyPr/>
        <a:lstStyle/>
        <a:p>
          <a:endParaRPr lang="en-US"/>
        </a:p>
      </dgm:t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 smtClean="0"/>
            <a:t>What are the differences between a “guest” and a “customer”?</a:t>
          </a:r>
          <a:endParaRPr lang="en-US" sz="2200" dirty="0"/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 smtClean="0"/>
            <a:t>Is there any way to know if a customer of the café is staying at the hotel?</a:t>
          </a:r>
          <a:endParaRPr lang="en-US" dirty="0"/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F663-9501-4087-BECA-D527B4923C7A}" type="pres">
      <dgm:prSet presAssocID="{CF9F6B9B-62E0-4A96-9468-1267CB95EA97}" presName="spacer" presStyleCnt="0"/>
      <dgm:spPr/>
      <dgm:t>
        <a:bodyPr/>
        <a:lstStyle/>
        <a:p>
          <a:endParaRPr lang="en-US"/>
        </a:p>
      </dgm:t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 smtClean="0"/>
            <a:t>Getting to a “single view” of data:</a:t>
          </a:r>
          <a:endParaRPr lang="en-US" sz="3200" dirty="0"/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 smtClean="0"/>
            <a:t>What would you use to uniquely identify a guest/customer?</a:t>
          </a:r>
          <a:endParaRPr lang="en-US" dirty="0"/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 smtClean="0"/>
            <a:t>Would you include email address?</a:t>
          </a:r>
          <a:endParaRPr lang="en-US" dirty="0"/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 smtClean="0"/>
            <a:t>How would you represent “name?”</a:t>
          </a:r>
          <a:endParaRPr lang="en-US" dirty="0"/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 smtClean="0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D39F-67E7-417C-9939-B3219B9DBE4C}" type="pres">
      <dgm:prSet presAssocID="{066A5A84-C1C4-4D5E-9D8F-7A1F1155D897}" presName="roof" presStyleLbl="dkBgShp" presStyleIdx="0" presStyleCnt="2"/>
      <dgm:spPr/>
      <dgm:t>
        <a:bodyPr/>
        <a:lstStyle/>
        <a:p>
          <a:endParaRPr lang="en-US"/>
        </a:p>
      </dgm:t>
    </dgm:pt>
    <dgm:pt modelId="{6362AB69-B3CE-4546-81F3-AB74E55F3515}" type="pres">
      <dgm:prSet presAssocID="{066A5A84-C1C4-4D5E-9D8F-7A1F1155D897}" presName="pillars" presStyleCnt="0"/>
      <dgm:spPr/>
      <dgm:t>
        <a:bodyPr/>
        <a:lstStyle/>
        <a:p>
          <a:endParaRPr lang="en-US"/>
        </a:p>
      </dgm:t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A98-C591-4A09-827E-8C6FD9A726AA}" type="pres">
      <dgm:prSet presAssocID="{066A5A84-C1C4-4D5E-9D8F-7A1F1155D897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 smtClean="0"/>
            <a:t>Why might there be resistance to data standardization?</a:t>
          </a:r>
          <a:endParaRPr lang="en-US" dirty="0"/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databases?</a:t>
          </a:r>
          <a:endParaRPr lang="en-US" dirty="0"/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 smtClean="0"/>
            <a:t>If two data elements conflict, who’s standard “wins?”</a:t>
          </a:r>
          <a:endParaRPr lang="en-US" dirty="0"/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  <dgm:t>
        <a:bodyPr/>
        <a:lstStyle/>
        <a:p>
          <a:endParaRPr lang="en-US"/>
        </a:p>
      </dgm:t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  <dgm:t>
        <a:bodyPr/>
        <a:lstStyle/>
        <a:p>
          <a:endParaRPr lang="en-US"/>
        </a:p>
      </dgm:t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  <dgm:t>
        <a:bodyPr/>
        <a:lstStyle/>
        <a:p>
          <a:endParaRPr lang="en-US"/>
        </a:p>
      </dgm:t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 smtClean="0"/>
            <a:t>Do we have the right data?</a:t>
          </a:r>
          <a:endParaRPr lang="en-US" dirty="0"/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 smtClean="0"/>
            <a:t>Is the collection process reliable?</a:t>
          </a:r>
          <a:endParaRPr lang="en-US" dirty="0"/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smtClean="0"/>
            <a:t>Is </a:t>
          </a:r>
          <a:r>
            <a:rPr lang="en-US" dirty="0" smtClean="0"/>
            <a:t>the data accurate?</a:t>
          </a:r>
          <a:endParaRPr lang="en-US" dirty="0"/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  <dgm:t>
        <a:bodyPr/>
        <a:lstStyle/>
        <a:p>
          <a:endParaRPr lang="en-US"/>
        </a:p>
      </dgm:t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3386D-1A69-4EC0-9B76-9C4C9E405BBC}" type="pres">
      <dgm:prSet presAssocID="{E53E63D5-865F-4687-9CB7-4526224BF121}" presName="circ2" presStyleLbl="vennNode1" presStyleIdx="1" presStyleCnt="3"/>
      <dgm:spPr/>
      <dgm:t>
        <a:bodyPr/>
        <a:lstStyle/>
        <a:p>
          <a:endParaRPr lang="en-US"/>
        </a:p>
      </dgm:t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FE224-63DF-4602-8B7D-79B4AAE4582D}" type="pres">
      <dgm:prSet presAssocID="{505FCF5C-474D-4626-A9D5-EA0CB3C7C16C}" presName="circ3" presStyleLbl="vennNode1" presStyleIdx="2" presStyleCnt="3"/>
      <dgm:spPr/>
      <dgm:t>
        <a:bodyPr/>
        <a:lstStyle/>
        <a:p>
          <a:endParaRPr lang="en-US"/>
        </a:p>
      </dgm:t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Extract, Transform, Load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this scenario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Café Database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“Single view”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entire organization understands a unit of data in the same </a:t>
            </a:r>
            <a:r>
              <a:rPr lang="en-US" sz="2800" dirty="0" smtClean="0"/>
              <a:t>way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It’s both a business goal and a technology goal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ut it’s really more this…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...than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the Guest/Customer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Guests</a:t>
            </a:r>
          </a:p>
          <a:p>
            <a:r>
              <a:rPr lang="en-US" sz="1600" u="sng" dirty="0" err="1" smtClean="0"/>
              <a:t>Guest_number</a:t>
            </a:r>
            <a:endParaRPr lang="en-US" sz="1600" u="sng" dirty="0" smtClean="0"/>
          </a:p>
          <a:p>
            <a:r>
              <a:rPr lang="en-US" sz="1600" dirty="0" err="1" smtClean="0"/>
              <a:t>Guest_firstname</a:t>
            </a:r>
            <a:endParaRPr lang="en-US" sz="1600" dirty="0" smtClean="0"/>
          </a:p>
          <a:p>
            <a:r>
              <a:rPr lang="en-US" sz="1600" dirty="0" err="1" smtClean="0"/>
              <a:t>Guest_lastname</a:t>
            </a:r>
            <a:endParaRPr lang="en-US" sz="1600" dirty="0" smtClean="0"/>
          </a:p>
          <a:p>
            <a:r>
              <a:rPr lang="en-US" sz="1600" dirty="0" err="1" smtClean="0"/>
              <a:t>Guest_address</a:t>
            </a:r>
            <a:endParaRPr lang="en-US" sz="1600" dirty="0" smtClean="0"/>
          </a:p>
          <a:p>
            <a:r>
              <a:rPr lang="en-US" sz="1600" dirty="0" err="1" smtClean="0"/>
              <a:t>Guest_city</a:t>
            </a:r>
            <a:endParaRPr lang="en-US" sz="1600" dirty="0" smtClean="0"/>
          </a:p>
          <a:p>
            <a:r>
              <a:rPr lang="en-US" sz="1600" dirty="0" err="1" smtClean="0"/>
              <a:t>Guest_zipcode</a:t>
            </a:r>
            <a:endParaRPr lang="en-US" sz="1600" dirty="0" smtClean="0"/>
          </a:p>
          <a:p>
            <a:r>
              <a:rPr lang="en-US" sz="1600" dirty="0" err="1" smtClean="0"/>
              <a:t>Guest_email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Customer</a:t>
            </a:r>
          </a:p>
          <a:p>
            <a:r>
              <a:rPr lang="en-US" sz="1600" u="sng" dirty="0" err="1" smtClean="0"/>
              <a:t>Customer_number</a:t>
            </a:r>
            <a:endParaRPr lang="en-US" sz="1600" u="sng" dirty="0" smtClean="0"/>
          </a:p>
          <a:p>
            <a:r>
              <a:rPr lang="en-US" sz="1600" dirty="0" err="1" smtClean="0"/>
              <a:t>Customer_name</a:t>
            </a:r>
            <a:endParaRPr lang="en-US" sz="1600" dirty="0" smtClean="0"/>
          </a:p>
          <a:p>
            <a:r>
              <a:rPr lang="en-US" sz="1600" dirty="0" err="1" smtClean="0"/>
              <a:t>Customer_address</a:t>
            </a:r>
            <a:endParaRPr lang="en-US" sz="1600" dirty="0" smtClean="0"/>
          </a:p>
          <a:p>
            <a:r>
              <a:rPr lang="en-US" sz="1600" dirty="0" err="1" smtClean="0"/>
              <a:t>Customer_city</a:t>
            </a:r>
            <a:endParaRPr lang="en-US" sz="1600" dirty="0" smtClean="0"/>
          </a:p>
          <a:p>
            <a:r>
              <a:rPr lang="en-US" sz="1600" dirty="0" err="1" smtClean="0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degree to which the data reflects the actual environment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Ensuring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 smtClean="0"/>
              <a:t>Reliability of the collection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information into the data mart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51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(ETL)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48304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Actual Process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39157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14011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010400" y="2925127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20869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38400" y="46015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886200" y="18202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886200" y="43348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3827620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3878" y="17022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125" y="496478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Dimensional 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0198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ETL’s Not That Easy!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Consistency: </a:t>
            </a:r>
            <a:br>
              <a:rPr lang="en-US" dirty="0" smtClean="0"/>
            </a:br>
            <a:r>
              <a:rPr lang="en-US" dirty="0" smtClean="0"/>
              <a:t>The Problem with Legacy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IT infrastructure evolves over time</a:t>
            </a:r>
          </a:p>
          <a:p>
            <a:r>
              <a:rPr lang="en-US" sz="2800" dirty="0" smtClean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Generally poor planning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 to many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3849"/>
              </p:ext>
            </p:extLst>
          </p:nvPr>
        </p:nvGraphicFramePr>
        <p:xfrm>
          <a:off x="381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05600" y="2743200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4114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620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Cooper Black</vt:lpstr>
      <vt:lpstr>Office Theme</vt:lpstr>
      <vt:lpstr>MIS2502: Data Analytics Extract, Transform, Load</vt:lpstr>
      <vt:lpstr>Where we are…</vt:lpstr>
      <vt:lpstr>Getting the information into the data mart</vt:lpstr>
      <vt:lpstr>Extract, Transform, Load (ETL)</vt:lpstr>
      <vt:lpstr>The Actual Process</vt:lpstr>
      <vt:lpstr>ETL’s Not That Easy!</vt:lpstr>
      <vt:lpstr>Data Consistency:  The Problem with Legacy Systems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Organizational issues</vt:lpstr>
      <vt:lpstr>Data Quality</vt:lpstr>
      <vt:lpstr>Finding the right data</vt:lpstr>
      <vt:lpstr>Ensuring accuracy</vt:lpstr>
      <vt:lpstr>Reliability of the collection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Amy A. Lavin</cp:lastModifiedBy>
  <cp:revision>309</cp:revision>
  <cp:lastPrinted>2011-06-28T14:45:53Z</cp:lastPrinted>
  <dcterms:created xsi:type="dcterms:W3CDTF">2011-06-28T13:08:25Z</dcterms:created>
  <dcterms:modified xsi:type="dcterms:W3CDTF">2014-06-09T14:07:58Z</dcterms:modified>
</cp:coreProperties>
</file>