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8.xml" ContentType="application/vnd.openxmlformats-officedocument.presentationml.notesSlide+xml"/>
  <Override PartName="/ppt/embeddings/oleObject15.bin" ContentType="application/vnd.openxmlformats-officedocument.oleObject"/>
  <Override PartName="/ppt/notesSlides/notesSlide9.xml" ContentType="application/vnd.openxmlformats-officedocument.presentationml.notesSlide+xml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1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3.xml" ContentType="application/vnd.openxmlformats-officedocument.presentationml.notesSlide+xml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97" r:id="rId2"/>
    <p:sldId id="400" r:id="rId3"/>
    <p:sldId id="401" r:id="rId4"/>
    <p:sldId id="399" r:id="rId5"/>
    <p:sldId id="288" r:id="rId6"/>
    <p:sldId id="289" r:id="rId7"/>
    <p:sldId id="290" r:id="rId8"/>
    <p:sldId id="291" r:id="rId9"/>
    <p:sldId id="292" r:id="rId10"/>
    <p:sldId id="297" r:id="rId11"/>
    <p:sldId id="298" r:id="rId12"/>
    <p:sldId id="299" r:id="rId13"/>
    <p:sldId id="403" r:id="rId14"/>
    <p:sldId id="300" r:id="rId15"/>
    <p:sldId id="404" r:id="rId16"/>
    <p:sldId id="302" r:id="rId17"/>
    <p:sldId id="405" r:id="rId18"/>
    <p:sldId id="304" r:id="rId19"/>
    <p:sldId id="406" r:id="rId20"/>
    <p:sldId id="407" r:id="rId21"/>
    <p:sldId id="40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-JShafer-Macbook Pr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B3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9" autoAdjust="0"/>
    <p:restoredTop sz="99846" autoAdjust="0"/>
  </p:normalViewPr>
  <p:slideViewPr>
    <p:cSldViewPr>
      <p:cViewPr varScale="1">
        <p:scale>
          <a:sx n="78" d="100"/>
          <a:sy n="78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D3DBCD-AD70-4F9B-91D4-5F6EABB37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6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854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187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2439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965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967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168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99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840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499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314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983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349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227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7DDCD1E-9BA8-4657-90E7-3BE4705B0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2014, Mike Murach &amp; Associates, Inc.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7235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798B7AF-5993-4FED-9C45-99B4E739A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00302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2ABE5C9-21BF-4EA7-9464-3BB417CF7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94265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45869"/>
            <a:ext cx="5183188" cy="3048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© 2014,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5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F31EBFD-5C57-49A0-A9EA-4FB2BB10F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96006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8CB704A6-3597-4FC7-89D1-1235FCB65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8378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E14EC6DA-90EC-4235-9E15-72B7E0B0A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41608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7D24551-6C7F-4C5E-AAA5-F2DFB0F24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86934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952A8F6-D278-46A4-888C-29A69F384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3656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3B8DE0A-AC39-460F-9801-7A3A2BE91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09650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9FC9225-A315-4FBE-A5F1-826082DEF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70942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C9241B87-E365-4365-BDC6-1241D33F0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Microsoft_Word_97_-_2004_Document7.doc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4.bin"/><Relationship Id="rId8" Type="http://schemas.openxmlformats.org/officeDocument/2006/relationships/package" Target="../embeddings/Microsoft_Word_Document4.docx"/><Relationship Id="rId9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23.emf"/><Relationship Id="rId7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Microsoft_Word_97_-_2004_Document10.doc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Microsoft_Word_97_-_2004_Document11.doc"/><Relationship Id="rId9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Microsoft_Word_97_-_2004_Document12.doc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0.bin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Microsoft_Word_97_-_2004_Document13.doc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2.bin"/><Relationship Id="rId8" Type="http://schemas.openxmlformats.org/officeDocument/2006/relationships/package" Target="../embeddings/Microsoft_Word_Document6.docx"/><Relationship Id="rId9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_-_2004_Document14.doc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4_Document1.doc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e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Microsoft_Word_97_-_2004_Document2.doc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emf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9.emf"/><Relationship Id="rId7" Type="http://schemas.openxmlformats.org/officeDocument/2006/relationships/oleObject" Target="../embeddings/oleObject6.bin"/><Relationship Id="rId8" Type="http://schemas.openxmlformats.org/officeDocument/2006/relationships/package" Target="../embeddings/Microsoft_Word_Document1.docx"/><Relationship Id="rId9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11.emf"/><Relationship Id="rId7" Type="http://schemas.openxmlformats.org/officeDocument/2006/relationships/oleObject" Target="../embeddings/oleObject8.bin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12.emf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wmf"/><Relationship Id="rId9" Type="http://schemas.openxmlformats.org/officeDocument/2006/relationships/image" Target="../media/image18.jpeg"/><Relationship Id="rId10" Type="http://schemas.openxmlformats.org/officeDocument/2006/relationships/image" Target="../media/image8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Word_97_-_2004_Document6.doc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2.bin"/><Relationship Id="rId8" Type="http://schemas.openxmlformats.org/officeDocument/2006/relationships/package" Target="../embeddings/Microsoft_Word_Document3.docx"/><Relationship Id="rId9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Class02</a:t>
            </a:r>
            <a:br>
              <a:rPr lang="en-US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Introduction to web </a:t>
            </a:r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development concepts</a:t>
            </a: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3501, </a:t>
            </a:r>
            <a:r>
              <a:rPr lang="en-US" sz="1800" dirty="0" smtClean="0"/>
              <a:t>Fall 2015</a:t>
            </a:r>
            <a:endParaRPr lang="en-US" sz="1800" dirty="0"/>
          </a:p>
          <a:p>
            <a:pPr algn="ctr" eaLnBrk="1" hangingPunct="1"/>
            <a:r>
              <a:rPr lang="en-US" sz="1800" dirty="0" smtClean="0"/>
              <a:t>Jeremy Shafer</a:t>
            </a:r>
            <a:endParaRPr lang="en-US" sz="1800" dirty="0"/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algn="ctr" eaLnBrk="1" hangingPunct="1"/>
            <a:r>
              <a:rPr lang="en-US" sz="1800" dirty="0" smtClean="0"/>
              <a:t>8/27/2015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485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Document" r:id="rId5" imgW="7301323" imgH="4856209" progId="Word.Document.8">
                  <p:embed/>
                </p:oleObj>
              </mc:Choice>
              <mc:Fallback>
                <p:oleObj name="Document" r:id="rId5" imgW="7301323" imgH="48562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485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Document" r:id="rId8" imgW="5956042" imgH="426855" progId="Word.Document.12">
                  <p:embed/>
                </p:oleObj>
              </mc:Choice>
              <mc:Fallback>
                <p:oleObj name="Document" r:id="rId8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2" name="Picture 6" descr="C:\Users\Ray\Documents\PHP Manuscript\Chapters 1-14\Chapter 01\1-6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7146"/>
            <a:ext cx="6477000" cy="31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681173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1173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6" descr="C:\Users\Ray\Documents\PHP Manuscript\Chapters 1-14\Chapter 01\1-6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5120"/>
            <a:ext cx="6324600" cy="30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6065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Three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HTML (The Body)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CSS (The Style)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PHP (The actions)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How Did We Get From A </a:t>
            </a:r>
            <a:r>
              <a:rPr lang="en-US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B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6" name="Picture 6" descr="C:\Users\Ray\Documents\PHP Manuscript\Chapters 1-14\Chapter 01\1-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477000" cy="31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12004"/>
              </p:ext>
            </p:extLst>
          </p:nvPr>
        </p:nvGraphicFramePr>
        <p:xfrm>
          <a:off x="931863" y="637309"/>
          <a:ext cx="5849938" cy="420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Document" r:id="rId5" imgW="7301323" imgH="5252642" progId="Word.Document.8">
                  <p:embed/>
                </p:oleObj>
              </mc:Choice>
              <mc:Fallback>
                <p:oleObj name="Document" r:id="rId5" imgW="7301323" imgH="52526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637309"/>
                        <a:ext cx="5849938" cy="4200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35217"/>
              </p:ext>
            </p:extLst>
          </p:nvPr>
        </p:nvGraphicFramePr>
        <p:xfrm>
          <a:off x="931863" y="3810000"/>
          <a:ext cx="5849938" cy="322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Document" r:id="rId8" imgW="7443500" imgH="4097190" progId="Word.Document.8">
                  <p:embed/>
                </p:oleObj>
              </mc:Choice>
              <mc:Fallback>
                <p:oleObj name="Document" r:id="rId8" imgW="7443500" imgH="40971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3810000"/>
                        <a:ext cx="5849938" cy="3220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098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6065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Three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HTML (The Body)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CSS (The Style)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PHP (The actions)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How Did We Get From A </a:t>
            </a:r>
            <a:r>
              <a:rPr lang="en-US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B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6" name="Picture 6" descr="C:\Users\Ray\Documents\PHP Manuscript\Chapters 1-14\Chapter 01\1-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477000" cy="31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15399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extLst/>
          </p:nvPr>
        </p:nvGraphicFramePr>
        <p:xfrm>
          <a:off x="908050" y="1143000"/>
          <a:ext cx="7313613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Document" r:id="rId5" imgW="7301323" imgH="5257323" progId="Word.Document.8">
                  <p:embed/>
                </p:oleObj>
              </mc:Choice>
              <mc:Fallback>
                <p:oleObj name="Document" r:id="rId5" imgW="7301323" imgH="52573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143000"/>
                        <a:ext cx="7313613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Document" r:id="rId8" imgW="5956042" imgH="426855" progId="Word.Document.12">
                  <p:embed/>
                </p:oleObj>
              </mc:Choice>
              <mc:Fallback>
                <p:oleObj name="Document" r:id="rId8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8527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6065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Three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HTML (The Body)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CSS (The Style)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PHP (The actions)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How Did We Get From A </a:t>
            </a:r>
            <a:r>
              <a:rPr lang="en-US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B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6" name="Picture 6" descr="C:\Users\Ray\Documents\PHP Manuscript\Chapters 1-14\Chapter 01\1-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477000" cy="31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7140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443500" cy="521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Document" r:id="rId5" imgW="7443500" imgH="5215915" progId="Word.Document.8">
                  <p:embed/>
                </p:oleObj>
              </mc:Choice>
              <mc:Fallback>
                <p:oleObj name="Document" r:id="rId5" imgW="7443500" imgH="52159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443500" cy="5215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Document" r:id="rId8" imgW="5956042" imgH="426855" progId="Word.Document.12">
                  <p:embed/>
                </p:oleObj>
              </mc:Choice>
              <mc:Fallback>
                <p:oleObj name="Document" r:id="rId8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96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6065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How Did We Get From A </a:t>
            </a:r>
            <a:r>
              <a:rPr lang="en-US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B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6" name="Picture 6" descr="C:\Users\Ray\Documents\PHP Manuscript\Chapters 1-14\Chapter 01\1-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76400"/>
            <a:ext cx="6477000" cy="31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88491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6065"/>
            <a:ext cx="723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By their very nature, Web Applications require multiple technologies to work together.  Some collections </a:t>
            </a:r>
            <a:r>
              <a:rPr lang="en-US" dirty="0"/>
              <a:t>of </a:t>
            </a:r>
            <a:r>
              <a:rPr lang="en-US" dirty="0" smtClean="0"/>
              <a:t>technologies are </a:t>
            </a:r>
            <a:r>
              <a:rPr lang="en-US" dirty="0"/>
              <a:t>common, that </a:t>
            </a:r>
            <a:r>
              <a:rPr lang="en-US" dirty="0" smtClean="0"/>
              <a:t>they are collectively </a:t>
            </a:r>
            <a:r>
              <a:rPr lang="en-US" dirty="0"/>
              <a:t>referred to </a:t>
            </a:r>
            <a:r>
              <a:rPr lang="en-US" dirty="0" smtClean="0"/>
              <a:t>as a stack.  For example: the "LAMP Stack“ is </a:t>
            </a:r>
            <a:r>
              <a:rPr lang="en-US" dirty="0"/>
              <a:t>Linux, Apache, MySQL, and PHP.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class, you will use XAMPP – which is short for Cross (X) Platform, Apache, MySQL, PHP, and Perl.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Web Applications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681173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1173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6" descr="C:\Users\Ray\Documents\PHP Manuscript\Chapters 1-14\Chapter 01\1-6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5120"/>
            <a:ext cx="6324600" cy="30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8" name="Picture 2" descr="http://cdn.meme.am/instances/500x/61085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0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6065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Similarly, Web Development requires that multiple programming languages work together.  Each language has its special purpose.</a:t>
            </a:r>
          </a:p>
          <a:p>
            <a:endParaRPr lang="en-US" dirty="0"/>
          </a:p>
          <a:p>
            <a:r>
              <a:rPr lang="en-US" dirty="0" smtClean="0"/>
              <a:t>A web application never uses just one programming language.  In this class we will use: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HTML and CSS (for presentation) – aesthetics – how does the site look?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PHP (for scripting of all sorts) – functionality – what can the site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MySQL (for database queries) – content – what are </a:t>
            </a:r>
            <a:r>
              <a:rPr lang="en-US" smtClean="0"/>
              <a:t>the data that </a:t>
            </a:r>
            <a:r>
              <a:rPr lang="en-US" dirty="0" smtClean="0"/>
              <a:t>the site can display?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Web Development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333500" y="1146175"/>
          <a:ext cx="68199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1" name="Visio" r:id="rId4" imgW="5109851" imgH="4572304" progId="Visio.Drawing.11">
                  <p:embed/>
                </p:oleObj>
              </mc:Choice>
              <mc:Fallback>
                <p:oleObj name="Visio" r:id="rId4" imgW="5109851" imgH="45723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0" y="1146175"/>
                        <a:ext cx="68199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>
            <p:extLst/>
          </p:nvPr>
        </p:nvGraphicFramePr>
        <p:xfrm>
          <a:off x="921338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Document" r:id="rId7" imgW="7301323" imgH="588348" progId="Word.Document.8">
                  <p:embed/>
                </p:oleObj>
              </mc:Choice>
              <mc:Fallback>
                <p:oleObj name="Document" r:id="rId7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Picture 25" descr="http://img.memecdn.com/darth-waiter_o_961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00362"/>
            <a:ext cx="2104879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890" name="Object 2"/>
          <p:cNvGraphicFramePr>
            <a:graphicFrameLocks noChangeAspect="1"/>
          </p:cNvGraphicFramePr>
          <p:nvPr>
            <p:extLst/>
          </p:nvPr>
        </p:nvGraphicFramePr>
        <p:xfrm>
          <a:off x="921338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Document" r:id="rId6" imgW="7301323" imgH="588348" progId="Word.Document.8">
                  <p:embed/>
                </p:oleObj>
              </mc:Choice>
              <mc:Fallback>
                <p:oleObj name="Document" r:id="rId6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47336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Visio" r:id="rId8" imgW="3997157" imgH="1102680" progId="Visio.Drawing.11">
                  <p:embed/>
                </p:oleObj>
              </mc:Choice>
              <mc:Fallback>
                <p:oleObj name="Visio" r:id="rId8" imgW="3997157" imgH="11026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73369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19" name="Picture 27" descr="http://www.fsrmagazine.com/sites/rmgtmagazine.com/files/styles/story-top-photo/public/top_photos/how-i-fell-lovewith-credit-card-processing.jpg?itok=WW0g6P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304607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3" descr="http://health.heraldtribune.com/files/2013/02/Buffe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3598002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0117"/>
          <a:ext cx="7301323" cy="460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Document" r:id="rId5" imgW="7301323" imgH="4607764" progId="Word.Document.8">
                  <p:embed/>
                </p:oleObj>
              </mc:Choice>
              <mc:Fallback>
                <p:oleObj name="Document" r:id="rId5" imgW="7301323" imgH="46077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0117"/>
                        <a:ext cx="7301323" cy="460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Document" r:id="rId8" imgW="5956042" imgH="426855" progId="Word.Document.12">
                  <p:embed/>
                </p:oleObj>
              </mc:Choice>
              <mc:Fallback>
                <p:oleObj name="Document" r:id="rId8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19600" y="888912"/>
            <a:ext cx="4343400" cy="1295400"/>
            <a:chOff x="4419600" y="888912"/>
            <a:chExt cx="4343400" cy="1295400"/>
          </a:xfrm>
        </p:grpSpPr>
        <p:sp>
          <p:nvSpPr>
            <p:cNvPr id="5" name="Rounded Rectangle 4"/>
            <p:cNvSpPr/>
            <p:nvPr/>
          </p:nvSpPr>
          <p:spPr>
            <a:xfrm>
              <a:off x="6248400" y="888912"/>
              <a:ext cx="2514600" cy="12954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Your Computer Sends This Out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4419600" y="1371600"/>
              <a:ext cx="1828800" cy="16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343400" y="3048000"/>
            <a:ext cx="4343400" cy="1295400"/>
            <a:chOff x="4419600" y="888912"/>
            <a:chExt cx="4343400" cy="1295400"/>
          </a:xfrm>
        </p:grpSpPr>
        <p:sp>
          <p:nvSpPr>
            <p:cNvPr id="10" name="Rounded Rectangle 9"/>
            <p:cNvSpPr/>
            <p:nvPr/>
          </p:nvSpPr>
          <p:spPr>
            <a:xfrm>
              <a:off x="6248400" y="888912"/>
              <a:ext cx="2514600" cy="12954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Web Server Sends this back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419600" y="1371600"/>
              <a:ext cx="1828800" cy="16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02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58772"/>
              </p:ext>
            </p:extLst>
          </p:nvPr>
        </p:nvGraphicFramePr>
        <p:xfrm>
          <a:off x="914400" y="1147430"/>
          <a:ext cx="7301323" cy="136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Document" r:id="rId5" imgW="7317363" imgH="1363767" progId="Word.Document.8">
                  <p:embed/>
                </p:oleObj>
              </mc:Choice>
              <mc:Fallback>
                <p:oleObj name="Document" r:id="rId5" imgW="7317363" imgH="13637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430"/>
                        <a:ext cx="7301323" cy="1367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47660"/>
              </p:ext>
            </p:extLst>
          </p:nvPr>
        </p:nvGraphicFramePr>
        <p:xfrm>
          <a:off x="914400" y="690563"/>
          <a:ext cx="73231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Document" r:id="rId8" imgW="7338193" imgH="771375" progId="Word.Document.12">
                  <p:embed/>
                </p:oleObj>
              </mc:Choice>
              <mc:Fallback>
                <p:oleObj name="Document" r:id="rId8" imgW="7338193" imgH="7713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90563"/>
                        <a:ext cx="7323138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2362200"/>
            <a:ext cx="4419600" cy="1659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2362200"/>
            <a:ext cx="6363460" cy="3990975"/>
          </a:xfrm>
          <a:prstGeom prst="rect">
            <a:avLst/>
          </a:prstGeom>
        </p:spPr>
      </p:pic>
      <p:pic>
        <p:nvPicPr>
          <p:cNvPr id="10265" name="Picture 25" descr="http://pages.infinit.net/dmariez/amazon_screensho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8" y="879764"/>
            <a:ext cx="74294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extLst/>
          </p:nvPr>
        </p:nvGraphicFramePr>
        <p:xfrm>
          <a:off x="921338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-505388" y="1219200"/>
          <a:ext cx="85063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Visio" r:id="rId7" imgW="7420320" imgH="3057120" progId="Visio.Drawing.11">
                  <p:embed/>
                </p:oleObj>
              </mc:Choice>
              <mc:Fallback>
                <p:oleObj name="Visio" r:id="rId7" imgW="7420320" imgH="3057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505388" y="1219200"/>
                        <a:ext cx="850638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0" y="3124200"/>
            <a:ext cx="25146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Script makes the website dynamic</a:t>
            </a:r>
            <a:endParaRPr lang="en-US" dirty="0"/>
          </a:p>
        </p:txBody>
      </p:sp>
      <p:pic>
        <p:nvPicPr>
          <p:cNvPr id="7" name="Picture 21" descr="http://www.comicsandmemes.com/wp-content/uploads/Gordon-Ramsay-Angry-Kitchen-RAW-FISH-NEM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89" y="4800600"/>
            <a:ext cx="263153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http://health.heraldtribune.com/files/2013/02/Buffe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89" y="289560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3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16388"/>
              </p:ext>
            </p:extLst>
          </p:nvPr>
        </p:nvGraphicFramePr>
        <p:xfrm>
          <a:off x="914400" y="1112295"/>
          <a:ext cx="7301323" cy="410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Document" r:id="rId5" imgW="7301323" imgH="4100431" progId="Word.Document.8">
                  <p:embed/>
                </p:oleObj>
              </mc:Choice>
              <mc:Fallback>
                <p:oleObj name="Document" r:id="rId5" imgW="7301323" imgH="4100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2295"/>
                        <a:ext cx="7301323" cy="4100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35020"/>
              </p:ext>
            </p:extLst>
          </p:nvPr>
        </p:nvGraphicFramePr>
        <p:xfrm>
          <a:off x="914400" y="688975"/>
          <a:ext cx="59293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Document" r:id="rId8" imgW="5942845" imgH="427700" progId="Word.Document.12">
                  <p:embed/>
                </p:oleObj>
              </mc:Choice>
              <mc:Fallback>
                <p:oleObj name="Document" r:id="rId8" imgW="5942845" imgH="42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8975"/>
                        <a:ext cx="592931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4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297</Words>
  <Application>Microsoft Macintosh PowerPoint</Application>
  <PresentationFormat>On-screen Show (4:3)</PresentationFormat>
  <Paragraphs>45</Paragraphs>
  <Slides>21</Slides>
  <Notes>13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Visio</vt:lpstr>
      <vt:lpstr>Document</vt:lpstr>
      <vt:lpstr>Class02 Introduction to web development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FourPawsDesign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Development</dc:title>
  <dc:creator>Cyndi Middleton</dc:creator>
  <cp:lastModifiedBy>MIS-JShafer-Macbook Pro</cp:lastModifiedBy>
  <cp:revision>544</cp:revision>
  <dcterms:created xsi:type="dcterms:W3CDTF">2005-09-19T23:06:59Z</dcterms:created>
  <dcterms:modified xsi:type="dcterms:W3CDTF">2015-09-04T10:54:43Z</dcterms:modified>
</cp:coreProperties>
</file>