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345" r:id="rId2"/>
    <p:sldId id="452" r:id="rId3"/>
    <p:sldId id="468" r:id="rId4"/>
    <p:sldId id="458" r:id="rId5"/>
    <p:sldId id="459" r:id="rId6"/>
    <p:sldId id="431" r:id="rId7"/>
    <p:sldId id="461" r:id="rId8"/>
    <p:sldId id="462" r:id="rId9"/>
    <p:sldId id="463" r:id="rId10"/>
    <p:sldId id="464" r:id="rId11"/>
    <p:sldId id="465" r:id="rId12"/>
    <p:sldId id="439" r:id="rId13"/>
    <p:sldId id="460" r:id="rId14"/>
    <p:sldId id="445" r:id="rId15"/>
    <p:sldId id="406" r:id="rId16"/>
    <p:sldId id="466" r:id="rId17"/>
    <p:sldId id="467" r:id="rId1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00" autoAdjust="0"/>
    <p:restoredTop sz="84272" autoAdjust="0"/>
  </p:normalViewPr>
  <p:slideViewPr>
    <p:cSldViewPr>
      <p:cViewPr varScale="1">
        <p:scale>
          <a:sx n="63" d="100"/>
          <a:sy n="63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11EE2-C6D4-554A-A908-DE39DDC0701C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084D8-C6F8-384F-BA17-F63F7C98D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7162C-F678-4613-B5DB-0EBD347164CE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22CAC-9508-4BD4-86EB-CF9237F74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3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39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3C6F-B059-894A-A58E-41A035E2ACC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29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64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3C6F-B059-894A-A58E-41A035E2AC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06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3C6F-B059-894A-A58E-41A035E2ACC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44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63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63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63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63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63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6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11/2/2014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960120"/>
            <a:ext cx="3352800" cy="326136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MIS 3504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Digital Design and Innovation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5242560"/>
            <a:ext cx="4724400" cy="74676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Week </a:t>
            </a:r>
            <a:r>
              <a:rPr lang="en-US" sz="2400" dirty="0" smtClean="0"/>
              <a:t>11</a:t>
            </a:r>
            <a:endParaRPr lang="en-US" sz="2400" dirty="0"/>
          </a:p>
        </p:txBody>
      </p:sp>
      <p:pic>
        <p:nvPicPr>
          <p:cNvPr id="4" name="Picture 3" descr="Holzer installation US pavilion venice biennale 1990.pd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95"/>
          <a:stretch/>
        </p:blipFill>
        <p:spPr>
          <a:xfrm>
            <a:off x="9" y="-20782"/>
            <a:ext cx="4304649" cy="6878782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343400" y="6172200"/>
            <a:ext cx="4724400" cy="746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 smtClean="0"/>
              <a:t>Photo:  Installation by Jenny </a:t>
            </a:r>
            <a:r>
              <a:rPr lang="en-US" sz="1000" dirty="0" err="1" smtClean="0"/>
              <a:t>Holzer</a:t>
            </a:r>
            <a:r>
              <a:rPr lang="en-US" sz="1000" dirty="0" smtClean="0"/>
              <a:t>, </a:t>
            </a:r>
            <a:r>
              <a:rPr lang="fr-FR" sz="1000" dirty="0" smtClean="0"/>
              <a:t>US </a:t>
            </a:r>
            <a:r>
              <a:rPr lang="fr-FR" sz="1000" dirty="0" err="1" smtClean="0"/>
              <a:t>Pavillion</a:t>
            </a:r>
            <a:r>
              <a:rPr lang="fr-FR" sz="1000" dirty="0" smtClean="0"/>
              <a:t>, </a:t>
            </a:r>
            <a:r>
              <a:rPr lang="fr-FR" sz="1000" dirty="0" err="1" smtClean="0"/>
              <a:t>Venice</a:t>
            </a:r>
            <a:r>
              <a:rPr lang="fr-FR" sz="1000" dirty="0" smtClean="0"/>
              <a:t> Biennale </a:t>
            </a:r>
            <a:r>
              <a:rPr lang="fr-FR" sz="1000" dirty="0"/>
              <a:t>1990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343400" y="3733800"/>
            <a:ext cx="4724400" cy="746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053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90500"/>
            <a:ext cx="8712200" cy="66675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presentation: </a:t>
            </a:r>
            <a:r>
              <a:rPr lang="en-US" dirty="0" smtClean="0"/>
              <a:t>5 parts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4. 	what is your </a:t>
            </a:r>
            <a:r>
              <a:rPr lang="en-US" sz="2400" b="1" dirty="0" smtClean="0">
                <a:solidFill>
                  <a:srgbClr val="FF0000"/>
                </a:solidFill>
              </a:rPr>
              <a:t>solution 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[Demonstrate your PROTOTYPE]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/>
              <a:t>How does YOUR SOLUTION solve their problems?  </a:t>
            </a:r>
            <a:br>
              <a:rPr lang="en-US" sz="3600" b="1" dirty="0" smtClean="0"/>
            </a:br>
            <a:r>
              <a:rPr lang="en-US" sz="3600" b="1" dirty="0" smtClean="0"/>
              <a:t>YOUR SCENARIO explains the demonstration context.  </a:t>
            </a:r>
            <a:br>
              <a:rPr lang="en-US" sz="3600" b="1" dirty="0" smtClean="0"/>
            </a:br>
            <a:r>
              <a:rPr lang="en-US" sz="3600" b="1" dirty="0" smtClean="0"/>
              <a:t>SHOW US using your prototype AS IF YOU ARE THE USER.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90500"/>
            <a:ext cx="8712200" cy="64897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presentation: </a:t>
            </a:r>
            <a:r>
              <a:rPr lang="en-US" dirty="0" smtClean="0"/>
              <a:t>5 parts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5.	what </a:t>
            </a:r>
            <a:r>
              <a:rPr lang="en-US" sz="2400" b="1" dirty="0" smtClean="0">
                <a:solidFill>
                  <a:srgbClr val="FF0000"/>
                </a:solidFill>
              </a:rPr>
              <a:t>resources </a:t>
            </a:r>
            <a:r>
              <a:rPr lang="en-US" sz="2400" b="1" dirty="0" smtClean="0">
                <a:solidFill>
                  <a:srgbClr val="000000"/>
                </a:solidFill>
              </a:rPr>
              <a:t>do you need to create and sustain your solution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[Make the BUSINESS CASE]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/>
              <a:t>Why should they choose your solution?</a:t>
            </a:r>
            <a:br>
              <a:rPr lang="en-US" sz="3600" b="1" dirty="0" smtClean="0"/>
            </a:br>
            <a:r>
              <a:rPr lang="en-US" sz="3600" b="1" dirty="0" smtClean="0"/>
              <a:t>What resources (people/things/money) do they currently have and WHAT WILL THEY NEED to implement it?</a:t>
            </a:r>
            <a:br>
              <a:rPr lang="en-US" sz="3600" b="1" dirty="0" smtClean="0"/>
            </a:b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 Work Time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739900"/>
            <a:ext cx="38100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85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0" y="26670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143000"/>
            <a:ext cx="9144000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sz="8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An opportunity       to                     </a:t>
            </a:r>
            <a:r>
              <a:rPr lang="en-US" sz="8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practice your presentations</a:t>
            </a:r>
            <a:endParaRPr lang="en-US" sz="8000" dirty="0" smtClean="0">
              <a:latin typeface="Times New Roman"/>
              <a:cs typeface="Times New Roman"/>
            </a:endParaRPr>
          </a:p>
          <a:p>
            <a:pPr algn="ctr" defTabSz="914400">
              <a:spcBef>
                <a:spcPct val="5000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>
              <a:solidFill>
                <a:srgbClr val="FF993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458200" cy="4724400"/>
          </a:xfrm>
        </p:spPr>
        <p:txBody>
          <a:bodyPr anchor="t">
            <a:normAutofit fontScale="90000"/>
          </a:bodyPr>
          <a:lstStyle/>
          <a:p>
            <a:pPr lvl="0" algn="l"/>
            <a:r>
              <a:rPr lang="en-US" spc="200" dirty="0" smtClean="0">
                <a:latin typeface="Helvetica Neue"/>
                <a:cs typeface="Helvetica Neue"/>
              </a:rPr>
              <a:t>Evaluation </a:t>
            </a:r>
            <a:r>
              <a:rPr lang="en-US" spc="200" dirty="0" smtClean="0">
                <a:solidFill>
                  <a:srgbClr val="FF0000"/>
                </a:solidFill>
                <a:latin typeface="Helvetica Neue"/>
                <a:cs typeface="Helvetica Neue"/>
              </a:rPr>
              <a:t>DIMENSIONS</a:t>
            </a:r>
            <a:br>
              <a:rPr lang="en-US" spc="200" dirty="0" smtClean="0">
                <a:solidFill>
                  <a:srgbClr val="FF0000"/>
                </a:solidFill>
                <a:latin typeface="Helvetica Neue"/>
                <a:cs typeface="Helvetica Neue"/>
              </a:rPr>
            </a:br>
            <a:r>
              <a:rPr lang="en-US" sz="2400" spc="200" dirty="0" smtClean="0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en-US" sz="2400" spc="200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667" b="1" dirty="0" smtClean="0">
                <a:solidFill>
                  <a:srgbClr val="FF0000"/>
                </a:solidFill>
              </a:rPr>
              <a:t>HOW WELL DOES IT TELL THE STORY?</a:t>
            </a:r>
            <a:r>
              <a:rPr lang="en-US" sz="2667" dirty="0" smtClean="0">
                <a:solidFill>
                  <a:srgbClr val="FF0000"/>
                </a:solidFill>
              </a:rPr>
              <a:t/>
            </a:r>
            <a:br>
              <a:rPr lang="en-US" sz="2667" dirty="0" smtClean="0">
                <a:solidFill>
                  <a:srgbClr val="FF0000"/>
                </a:solidFill>
              </a:rPr>
            </a:br>
            <a:r>
              <a:rPr lang="en-US" sz="2667" dirty="0" smtClean="0">
                <a:solidFill>
                  <a:srgbClr val="FF0000"/>
                </a:solidFill>
              </a:rPr>
              <a:t/>
            </a:r>
            <a:br>
              <a:rPr lang="en-US" sz="2667" dirty="0" smtClean="0">
                <a:solidFill>
                  <a:srgbClr val="FF0000"/>
                </a:solidFill>
              </a:rPr>
            </a:br>
            <a:r>
              <a:rPr lang="en-US" sz="2667" b="1" dirty="0" smtClean="0">
                <a:solidFill>
                  <a:srgbClr val="000000"/>
                </a:solidFill>
              </a:rPr>
              <a:t>1. 	</a:t>
            </a:r>
            <a:r>
              <a:rPr lang="en-US" sz="2667" b="1" dirty="0" smtClean="0">
                <a:solidFill>
                  <a:srgbClr val="FF0000"/>
                </a:solidFill>
              </a:rPr>
              <a:t>what </a:t>
            </a:r>
            <a:r>
              <a:rPr lang="en-US" sz="2667" b="1" dirty="0" smtClean="0">
                <a:solidFill>
                  <a:srgbClr val="000000"/>
                </a:solidFill>
              </a:rPr>
              <a:t>inspired you (good or bad) </a:t>
            </a:r>
            <a:r>
              <a:rPr lang="en-US" sz="2667" b="1" dirty="0" smtClean="0">
                <a:solidFill>
                  <a:srgbClr val="7F7F7F"/>
                </a:solidFill>
              </a:rPr>
              <a:t>[What is your BIG IDEA]</a:t>
            </a:r>
            <a:r>
              <a:rPr lang="en-US" sz="2667" b="1" dirty="0" smtClean="0">
                <a:solidFill>
                  <a:srgbClr val="000000"/>
                </a:solidFill>
              </a:rPr>
              <a:t/>
            </a:r>
            <a:br>
              <a:rPr lang="en-US" sz="2667" b="1" dirty="0" smtClean="0">
                <a:solidFill>
                  <a:srgbClr val="000000"/>
                </a:solidFill>
              </a:rPr>
            </a:br>
            <a:r>
              <a:rPr lang="en-US" sz="2667" b="1" dirty="0" smtClean="0">
                <a:solidFill>
                  <a:srgbClr val="000000"/>
                </a:solidFill>
              </a:rPr>
              <a:t>2. 	</a:t>
            </a:r>
            <a:r>
              <a:rPr lang="en-US" sz="2667" b="1" dirty="0" smtClean="0">
                <a:solidFill>
                  <a:srgbClr val="FF0000"/>
                </a:solidFill>
              </a:rPr>
              <a:t>who </a:t>
            </a:r>
            <a:r>
              <a:rPr lang="en-US" sz="2667" b="1" dirty="0" smtClean="0">
                <a:solidFill>
                  <a:srgbClr val="000000"/>
                </a:solidFill>
              </a:rPr>
              <a:t>are the affected stakeholders </a:t>
            </a:r>
            <a:r>
              <a:rPr lang="en-US" sz="2667" b="1" dirty="0" smtClean="0">
                <a:solidFill>
                  <a:srgbClr val="7F7F7F"/>
                </a:solidFill>
              </a:rPr>
              <a:t>[PEOPLE]</a:t>
            </a:r>
            <a:r>
              <a:rPr lang="en-US" sz="2667" b="1" dirty="0" smtClean="0">
                <a:solidFill>
                  <a:srgbClr val="000000"/>
                </a:solidFill>
              </a:rPr>
              <a:t/>
            </a:r>
            <a:br>
              <a:rPr lang="en-US" sz="2667" b="1" dirty="0" smtClean="0">
                <a:solidFill>
                  <a:srgbClr val="000000"/>
                </a:solidFill>
              </a:rPr>
            </a:br>
            <a:r>
              <a:rPr lang="en-US" sz="2667" b="1" dirty="0" smtClean="0">
                <a:solidFill>
                  <a:srgbClr val="000000"/>
                </a:solidFill>
              </a:rPr>
              <a:t>3. 	what are their </a:t>
            </a:r>
            <a:r>
              <a:rPr lang="en-US" sz="2667" b="1" dirty="0" smtClean="0">
                <a:solidFill>
                  <a:srgbClr val="FF0000"/>
                </a:solidFill>
              </a:rPr>
              <a:t>unmet needs</a:t>
            </a:r>
            <a:r>
              <a:rPr lang="en-US" sz="2667" b="1" dirty="0" smtClean="0">
                <a:solidFill>
                  <a:srgbClr val="000000"/>
                </a:solidFill>
              </a:rPr>
              <a:t> + why are they important </a:t>
            </a:r>
            <a:br>
              <a:rPr lang="en-US" sz="2667" b="1" dirty="0" smtClean="0">
                <a:solidFill>
                  <a:srgbClr val="000000"/>
                </a:solidFill>
              </a:rPr>
            </a:br>
            <a:r>
              <a:rPr lang="en-US" sz="2667" b="1" dirty="0" smtClean="0">
                <a:solidFill>
                  <a:srgbClr val="7F7F7F"/>
                </a:solidFill>
              </a:rPr>
              <a:t>[NEEDS AND OPPORTUNITIES]</a:t>
            </a:r>
            <a:r>
              <a:rPr lang="en-US" sz="2667" b="1" dirty="0" smtClean="0">
                <a:solidFill>
                  <a:srgbClr val="000000"/>
                </a:solidFill>
              </a:rPr>
              <a:t/>
            </a:r>
            <a:br>
              <a:rPr lang="en-US" sz="2667" b="1" dirty="0" smtClean="0">
                <a:solidFill>
                  <a:srgbClr val="000000"/>
                </a:solidFill>
              </a:rPr>
            </a:br>
            <a:r>
              <a:rPr lang="en-US" sz="2667" b="1" dirty="0" smtClean="0">
                <a:solidFill>
                  <a:srgbClr val="000000"/>
                </a:solidFill>
              </a:rPr>
              <a:t>4. 	what is your </a:t>
            </a:r>
            <a:r>
              <a:rPr lang="en-US" sz="2667" b="1" dirty="0" smtClean="0">
                <a:solidFill>
                  <a:srgbClr val="FF0000"/>
                </a:solidFill>
              </a:rPr>
              <a:t>solution </a:t>
            </a:r>
            <a:r>
              <a:rPr lang="en-US" sz="2667" b="1" dirty="0" smtClean="0">
                <a:solidFill>
                  <a:srgbClr val="7F7F7F"/>
                </a:solidFill>
              </a:rPr>
              <a:t>[DEMONSTRATE YOUR PROTOTYPE]</a:t>
            </a:r>
            <a:r>
              <a:rPr lang="en-US" sz="2667" b="1" dirty="0" smtClean="0">
                <a:solidFill>
                  <a:srgbClr val="000000"/>
                </a:solidFill>
              </a:rPr>
              <a:t/>
            </a:r>
            <a:br>
              <a:rPr lang="en-US" sz="2667" b="1" dirty="0" smtClean="0">
                <a:solidFill>
                  <a:srgbClr val="000000"/>
                </a:solidFill>
              </a:rPr>
            </a:br>
            <a:r>
              <a:rPr lang="en-US" sz="2667" b="1" dirty="0" smtClean="0">
                <a:solidFill>
                  <a:srgbClr val="000000"/>
                </a:solidFill>
              </a:rPr>
              <a:t>5.	what </a:t>
            </a:r>
            <a:r>
              <a:rPr lang="en-US" sz="2667" b="1" dirty="0" smtClean="0">
                <a:solidFill>
                  <a:srgbClr val="FF0000"/>
                </a:solidFill>
              </a:rPr>
              <a:t>resources </a:t>
            </a:r>
            <a:r>
              <a:rPr lang="en-US" sz="2667" b="1" dirty="0" smtClean="0">
                <a:solidFill>
                  <a:srgbClr val="000000"/>
                </a:solidFill>
              </a:rPr>
              <a:t>do you need to create and sustain your solution  </a:t>
            </a:r>
            <a:r>
              <a:rPr lang="en-US" sz="2667" b="1" dirty="0" smtClean="0">
                <a:solidFill>
                  <a:srgbClr val="7F7F7F"/>
                </a:solidFill>
              </a:rPr>
              <a:t>[THE BUSINESS CASE]</a:t>
            </a:r>
            <a:endParaRPr lang="en-US" sz="2667" spc="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5181600"/>
            <a:ext cx="7772400" cy="152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This week focus your heuristic review on </a:t>
            </a:r>
            <a:r>
              <a:rPr lang="en-US" sz="24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their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PRESENTATION and </a:t>
            </a:r>
            <a:r>
              <a:rPr lang="en-US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prototype</a:t>
            </a:r>
            <a:br>
              <a:rPr lang="en-US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kumimoji="0" lang="en-US" sz="26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br>
              <a:rPr kumimoji="0" lang="en-US" sz="26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667" b="0" i="0" u="none" strike="noStrike" kern="1200" cap="none" spc="2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451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0" y="26670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934557"/>
            <a:ext cx="9144000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sz="8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Sit with your    </a:t>
            </a:r>
            <a:r>
              <a:rPr lang="en-US" sz="8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Review Pair</a:t>
            </a:r>
            <a:endParaRPr lang="en-US" sz="8000" dirty="0" smtClean="0">
              <a:latin typeface="Times New Roman"/>
              <a:cs typeface="Times New Roman"/>
            </a:endParaRPr>
          </a:p>
          <a:p>
            <a:pPr algn="ctr" defTabSz="914400">
              <a:spcBef>
                <a:spcPct val="5000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502920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prstTxWarp prst="textNoShape">
              <a:avLst/>
            </a:prstTxWarp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>
              <a:solidFill>
                <a:srgbClr val="FF993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0" y="26670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905000"/>
            <a:ext cx="9144000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sz="8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Pull it all together </a:t>
            </a:r>
            <a:r>
              <a:rPr lang="en-US" sz="8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GOOD LUCK</a:t>
            </a:r>
            <a:endParaRPr lang="en-US" sz="8000" dirty="0" smtClean="0">
              <a:latin typeface="Times New Roman"/>
              <a:cs typeface="Times New Roman"/>
            </a:endParaRPr>
          </a:p>
          <a:p>
            <a:pPr algn="ctr" defTabSz="914400">
              <a:spcBef>
                <a:spcPct val="5000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>
              <a:solidFill>
                <a:srgbClr val="FF993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 Work Time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739900"/>
            <a:ext cx="38100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77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763000" cy="6172200"/>
          </a:xfrm>
        </p:spPr>
        <p:txBody>
          <a:bodyPr anchor="t">
            <a:normAutofit fontScale="90000"/>
          </a:bodyPr>
          <a:lstStyle/>
          <a:p>
            <a:pPr algn="l" defTabSz="403225">
              <a:spcAft>
                <a:spcPts val="1200"/>
              </a:spcAft>
            </a:pPr>
            <a:r>
              <a:rPr lang="en-US" spc="200" dirty="0" smtClean="0">
                <a:latin typeface="Arial"/>
                <a:cs typeface="Arial"/>
              </a:rPr>
              <a:t>Final Project Deliverables:</a:t>
            </a:r>
            <a:br>
              <a:rPr lang="en-US" spc="200" dirty="0" smtClean="0">
                <a:latin typeface="Arial"/>
                <a:cs typeface="Arial"/>
              </a:rPr>
            </a:br>
            <a:r>
              <a:rPr lang="en-US" sz="3333" spc="200" dirty="0" smtClean="0">
                <a:latin typeface="Arial"/>
                <a:cs typeface="Arial"/>
              </a:rPr>
              <a:t>1.</a:t>
            </a:r>
            <a:r>
              <a:rPr lang="en-US" sz="3333" dirty="0" smtClean="0">
                <a:solidFill>
                  <a:srgbClr val="FF0000"/>
                </a:solidFill>
              </a:rPr>
              <a:t>A Project Scope Document</a:t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 smtClean="0">
                <a:solidFill>
                  <a:srgbClr val="FF0000"/>
                </a:solidFill>
              </a:rPr>
              <a:t/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>
                <a:solidFill>
                  <a:srgbClr val="000000"/>
                </a:solidFill>
              </a:rPr>
              <a:t>2. </a:t>
            </a:r>
            <a:r>
              <a:rPr lang="en-US" sz="3333" dirty="0" smtClean="0">
                <a:solidFill>
                  <a:srgbClr val="FF0000"/>
                </a:solidFill>
              </a:rPr>
              <a:t>As Is State Documentation:</a:t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 smtClean="0">
                <a:solidFill>
                  <a:srgbClr val="FF0000"/>
                </a:solidFill>
              </a:rPr>
              <a:t>	Process Flow view(s) - Swim Lane</a:t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>
                <a:solidFill>
                  <a:srgbClr val="FF0000"/>
                </a:solidFill>
              </a:rPr>
              <a:t>	</a:t>
            </a:r>
            <a:r>
              <a:rPr lang="en-US" sz="3333" dirty="0" smtClean="0">
                <a:solidFill>
                  <a:srgbClr val="FF0000"/>
                </a:solidFill>
              </a:rPr>
              <a:t>Data view(s) – Entities</a:t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>
                <a:solidFill>
                  <a:srgbClr val="FF0000"/>
                </a:solidFill>
              </a:rPr>
              <a:t>	</a:t>
            </a:r>
            <a:r>
              <a:rPr lang="en-US" sz="3333" dirty="0" smtClean="0">
                <a:solidFill>
                  <a:srgbClr val="FF0000"/>
                </a:solidFill>
              </a:rPr>
              <a:t>Business Rules (written/tree view)</a:t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 smtClean="0">
                <a:solidFill>
                  <a:srgbClr val="FF0000"/>
                </a:solidFill>
              </a:rPr>
              <a:t/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 smtClean="0">
                <a:solidFill>
                  <a:srgbClr val="000000"/>
                </a:solidFill>
              </a:rPr>
              <a:t>3. </a:t>
            </a:r>
            <a:r>
              <a:rPr lang="en-US" sz="3333" dirty="0" smtClean="0">
                <a:solidFill>
                  <a:srgbClr val="FF0000"/>
                </a:solidFill>
              </a:rPr>
              <a:t>To Be State:</a:t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>
                <a:solidFill>
                  <a:srgbClr val="FF0000"/>
                </a:solidFill>
              </a:rPr>
              <a:t>	</a:t>
            </a:r>
            <a:r>
              <a:rPr lang="en-US" sz="3333" dirty="0" smtClean="0">
                <a:solidFill>
                  <a:srgbClr val="FF0000"/>
                </a:solidFill>
              </a:rPr>
              <a:t>Scenarios describing the solution</a:t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>
                <a:solidFill>
                  <a:srgbClr val="FF0000"/>
                </a:solidFill>
              </a:rPr>
              <a:t>	</a:t>
            </a:r>
            <a:r>
              <a:rPr lang="en-US" sz="3333" dirty="0" smtClean="0">
                <a:solidFill>
                  <a:srgbClr val="FF0000"/>
                </a:solidFill>
              </a:rPr>
              <a:t>Prototype demonstrating the solution  </a:t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>
                <a:solidFill>
                  <a:srgbClr val="FF0000"/>
                </a:solidFill>
              </a:rPr>
              <a:t>	</a:t>
            </a:r>
            <a:r>
              <a:rPr lang="en-US" sz="3333" dirty="0" smtClean="0">
                <a:solidFill>
                  <a:srgbClr val="FF0000"/>
                </a:solidFill>
              </a:rPr>
              <a:t>Short (no more than 5 slide)  PowerPoint </a:t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>
                <a:solidFill>
                  <a:srgbClr val="FF0000"/>
                </a:solidFill>
              </a:rPr>
              <a:t> </a:t>
            </a:r>
            <a:r>
              <a:rPr lang="en-US" sz="3333" dirty="0" smtClean="0">
                <a:solidFill>
                  <a:srgbClr val="FF0000"/>
                </a:solidFill>
              </a:rPr>
              <a:t>    presentation explaining your prototype</a:t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>
                <a:solidFill>
                  <a:srgbClr val="FF0000"/>
                </a:solidFill>
              </a:rPr>
              <a:t/>
            </a:r>
            <a:br>
              <a:rPr lang="en-US" sz="3333" dirty="0">
                <a:solidFill>
                  <a:srgbClr val="FF0000"/>
                </a:solidFill>
              </a:rPr>
            </a:br>
            <a:r>
              <a:rPr lang="en-US" sz="2667" dirty="0" smtClean="0"/>
              <a:t/>
            </a:r>
            <a:br>
              <a:rPr lang="en-US" sz="2667" dirty="0" smtClean="0"/>
            </a:br>
            <a:r>
              <a:rPr lang="en-US" sz="2667" spc="200" dirty="0" smtClean="0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en-US" sz="2667" spc="200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667" spc="200" dirty="0" smtClean="0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en-US" sz="2667" spc="200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667" dirty="0" smtClean="0">
                <a:latin typeface="Arial"/>
                <a:cs typeface="Arial"/>
              </a:rPr>
              <a:t/>
            </a:r>
            <a:br>
              <a:rPr lang="en-US" sz="2667" dirty="0" smtClean="0">
                <a:latin typeface="Arial"/>
                <a:cs typeface="Arial"/>
              </a:rPr>
            </a:br>
            <a:endParaRPr lang="en-US" sz="2667" spc="2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21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anchor="t">
            <a:normAutofit fontScale="90000"/>
          </a:bodyPr>
          <a:lstStyle/>
          <a:p>
            <a:pPr algn="l" defTabSz="403225">
              <a:spcAft>
                <a:spcPts val="1200"/>
              </a:spcAft>
            </a:pPr>
            <a:r>
              <a:rPr lang="en-US" spc="200" dirty="0" smtClean="0">
                <a:latin typeface="Arial"/>
                <a:cs typeface="Arial"/>
              </a:rPr>
              <a:t>Project Presentation:</a:t>
            </a:r>
            <a:r>
              <a:rPr lang="en-US" sz="3333" dirty="0" smtClean="0">
                <a:solidFill>
                  <a:srgbClr val="FF0000"/>
                </a:solidFill>
              </a:rPr>
              <a:t/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>
                <a:solidFill>
                  <a:srgbClr val="000000"/>
                </a:solidFill>
              </a:rPr>
              <a:t/>
            </a:r>
            <a:br>
              <a:rPr lang="en-US" sz="3333" dirty="0">
                <a:solidFill>
                  <a:srgbClr val="000000"/>
                </a:solidFill>
              </a:rPr>
            </a:br>
            <a:r>
              <a:rPr lang="en-US" sz="3333" dirty="0" smtClean="0">
                <a:solidFill>
                  <a:srgbClr val="FF0000"/>
                </a:solidFill>
              </a:rPr>
              <a:t>Presentation using the PowerPoint Deck</a:t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 smtClean="0">
                <a:solidFill>
                  <a:srgbClr val="FF0000"/>
                </a:solidFill>
              </a:rPr>
              <a:t>to sell the solution </a:t>
            </a:r>
            <a:br>
              <a:rPr lang="en-US" sz="3333" dirty="0" smtClean="0">
                <a:solidFill>
                  <a:srgbClr val="FF0000"/>
                </a:solidFill>
              </a:rPr>
            </a:br>
            <a:r>
              <a:rPr lang="en-US" sz="3333" dirty="0">
                <a:solidFill>
                  <a:srgbClr val="FF0000"/>
                </a:solidFill>
              </a:rPr>
              <a:t/>
            </a:r>
            <a:br>
              <a:rPr lang="en-US" sz="3333" dirty="0">
                <a:solidFill>
                  <a:srgbClr val="FF0000"/>
                </a:solidFill>
              </a:rPr>
            </a:br>
            <a:r>
              <a:rPr lang="en-US" sz="3333" dirty="0" smtClean="0">
                <a:solidFill>
                  <a:srgbClr val="FF0000"/>
                </a:solidFill>
              </a:rPr>
              <a:t>A walk through of the prototype from the personas point of view</a:t>
            </a:r>
            <a:r>
              <a:rPr lang="en-US" sz="2667" dirty="0" smtClean="0"/>
              <a:t/>
            </a:r>
            <a:br>
              <a:rPr lang="en-US" sz="2667" dirty="0" smtClean="0"/>
            </a:br>
            <a:r>
              <a:rPr lang="en-US" sz="2667" spc="200" dirty="0" smtClean="0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en-US" sz="2667" spc="200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667" spc="200" dirty="0" smtClean="0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en-US" sz="2667" spc="200" dirty="0" smtClean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667" dirty="0" smtClean="0">
                <a:latin typeface="Arial"/>
                <a:cs typeface="Arial"/>
              </a:rPr>
              <a:t/>
            </a:r>
            <a:br>
              <a:rPr lang="en-US" sz="2667" dirty="0" smtClean="0">
                <a:latin typeface="Arial"/>
                <a:cs typeface="Arial"/>
              </a:rPr>
            </a:br>
            <a:endParaRPr lang="en-US" sz="2667" spc="2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151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0" y="26670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133600"/>
            <a:ext cx="9144000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sz="8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Today:              </a:t>
            </a:r>
            <a:r>
              <a:rPr lang="en-US" sz="8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Selling Your Ideas</a:t>
            </a:r>
            <a:endParaRPr lang="en-US" sz="8000" dirty="0" smtClean="0">
              <a:latin typeface="Times New Roman"/>
              <a:cs typeface="Times New Roman"/>
            </a:endParaRPr>
          </a:p>
          <a:p>
            <a:pPr algn="ctr" defTabSz="914400">
              <a:spcBef>
                <a:spcPct val="50000"/>
              </a:spcBef>
              <a:defRPr/>
            </a:pP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>
              <a:solidFill>
                <a:srgbClr val="FF993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0" y="26670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44780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>
              <a:spcBef>
                <a:spcPct val="50000"/>
              </a:spcBef>
              <a:defRPr/>
            </a:pPr>
            <a:r>
              <a:rPr lang="en-US" sz="8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TELL A STORY   </a:t>
            </a:r>
            <a:r>
              <a:rPr lang="en-US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People using your proposal             +                                          Technology needs/integration considered</a:t>
            </a:r>
            <a:endParaRPr lang="en-US" sz="4800" dirty="0" smtClean="0">
              <a:latin typeface="Times New Roman"/>
              <a:cs typeface="Times New Roman"/>
            </a:endParaRPr>
          </a:p>
          <a:p>
            <a:pPr algn="ctr" defTabSz="914400">
              <a:spcBef>
                <a:spcPct val="50000"/>
              </a:spcBef>
              <a:defRPr/>
            </a:pPr>
            <a:r>
              <a:rPr lang="en-US" sz="4800" dirty="0">
                <a:solidFill>
                  <a:prstClr val="black"/>
                </a:solidFill>
              </a:rPr>
              <a:t/>
            </a:r>
            <a:br>
              <a:rPr lang="en-US" sz="4800" dirty="0">
                <a:solidFill>
                  <a:prstClr val="black"/>
                </a:solidFill>
              </a:rPr>
            </a:br>
            <a:endParaRPr lang="en-US" sz="4800" dirty="0">
              <a:solidFill>
                <a:srgbClr val="FF993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90500"/>
            <a:ext cx="8712200" cy="64897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presentation: </a:t>
            </a:r>
            <a:r>
              <a:rPr lang="en-US" dirty="0" smtClean="0"/>
              <a:t>5 parts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Follow Design Inquiry Framework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1. 	</a:t>
            </a:r>
            <a:r>
              <a:rPr lang="en-US" sz="2400" b="1" dirty="0" smtClean="0">
                <a:solidFill>
                  <a:srgbClr val="FF0000"/>
                </a:solidFill>
              </a:rPr>
              <a:t>what </a:t>
            </a:r>
            <a:r>
              <a:rPr lang="en-US" sz="2400" b="1" dirty="0" smtClean="0">
                <a:solidFill>
                  <a:srgbClr val="000000"/>
                </a:solidFill>
              </a:rPr>
              <a:t>inspired you (good or bad) </a:t>
            </a:r>
            <a:r>
              <a:rPr lang="en-US" sz="2800" b="1" dirty="0" smtClean="0">
                <a:solidFill>
                  <a:srgbClr val="7F7F7F"/>
                </a:solidFill>
              </a:rPr>
              <a:t>[What is your BIG IDEA]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2. 	</a:t>
            </a:r>
            <a:r>
              <a:rPr lang="en-US" sz="2400" b="1" dirty="0" smtClean="0">
                <a:solidFill>
                  <a:srgbClr val="FF0000"/>
                </a:solidFill>
              </a:rPr>
              <a:t>who </a:t>
            </a:r>
            <a:r>
              <a:rPr lang="en-US" sz="2400" b="1" dirty="0" smtClean="0">
                <a:solidFill>
                  <a:srgbClr val="000000"/>
                </a:solidFill>
              </a:rPr>
              <a:t>are the affected stakeholders </a:t>
            </a:r>
            <a:r>
              <a:rPr lang="en-US" sz="2800" b="1" dirty="0" smtClean="0">
                <a:solidFill>
                  <a:srgbClr val="7F7F7F"/>
                </a:solidFill>
              </a:rPr>
              <a:t>[PEOPLE/PERSONA]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3. 	what are their </a:t>
            </a:r>
            <a:r>
              <a:rPr lang="en-US" sz="2400" b="1" dirty="0" smtClean="0">
                <a:solidFill>
                  <a:srgbClr val="FF0000"/>
                </a:solidFill>
              </a:rPr>
              <a:t>unmet needs</a:t>
            </a:r>
            <a:r>
              <a:rPr lang="en-US" sz="2400" b="1" dirty="0" smtClean="0">
                <a:solidFill>
                  <a:srgbClr val="000000"/>
                </a:solidFill>
              </a:rPr>
              <a:t> + why are they important 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800" b="1" dirty="0" smtClean="0">
                <a:solidFill>
                  <a:srgbClr val="7F7F7F"/>
                </a:solidFill>
              </a:rPr>
              <a:t>[NEEDS AND OPPORTUNITIES]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4. 	what is your </a:t>
            </a:r>
            <a:r>
              <a:rPr lang="en-US" sz="2400" b="1" dirty="0" smtClean="0">
                <a:solidFill>
                  <a:srgbClr val="FF0000"/>
                </a:solidFill>
              </a:rPr>
              <a:t>solution </a:t>
            </a:r>
            <a:r>
              <a:rPr lang="en-US" sz="2800" b="1" dirty="0" smtClean="0">
                <a:solidFill>
                  <a:srgbClr val="7F7F7F"/>
                </a:solidFill>
              </a:rPr>
              <a:t>[DEMONSTRATE YOUR PROTOTYPE]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5.	what </a:t>
            </a:r>
            <a:r>
              <a:rPr lang="en-US" sz="2400" b="1" dirty="0" smtClean="0">
                <a:solidFill>
                  <a:srgbClr val="FF0000"/>
                </a:solidFill>
              </a:rPr>
              <a:t>resources </a:t>
            </a:r>
            <a:r>
              <a:rPr lang="en-US" sz="2400" b="1" dirty="0" smtClean="0">
                <a:solidFill>
                  <a:srgbClr val="000000"/>
                </a:solidFill>
              </a:rPr>
              <a:t>do you need to create and sustain your solution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800" b="1" dirty="0" smtClean="0">
                <a:solidFill>
                  <a:srgbClr val="7F7F7F"/>
                </a:solidFill>
              </a:rPr>
              <a:t>[THE BUSINESS CASE]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90500"/>
            <a:ext cx="8712200" cy="64897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presentation: </a:t>
            </a:r>
            <a:r>
              <a:rPr lang="en-US" dirty="0" smtClean="0"/>
              <a:t>5 parts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1. 	</a:t>
            </a:r>
            <a:r>
              <a:rPr lang="en-US" sz="2400" b="1" dirty="0" smtClean="0">
                <a:solidFill>
                  <a:srgbClr val="FF0000"/>
                </a:solidFill>
              </a:rPr>
              <a:t>what </a:t>
            </a:r>
            <a:r>
              <a:rPr lang="en-US" sz="2400" b="1" dirty="0" smtClean="0">
                <a:solidFill>
                  <a:srgbClr val="000000"/>
                </a:solidFill>
              </a:rPr>
              <a:t>inspired you (good or bad) 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[What is your BIG IDEA?]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/>
              <a:t>Focus on the essential problem, the business context and YOUR OBJECTIVES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90500"/>
            <a:ext cx="8712200" cy="64897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presentation: </a:t>
            </a:r>
            <a:r>
              <a:rPr lang="en-US" dirty="0" smtClean="0"/>
              <a:t>5 parts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2. 	</a:t>
            </a:r>
            <a:r>
              <a:rPr lang="en-US" sz="2400" b="1" dirty="0" smtClean="0">
                <a:solidFill>
                  <a:srgbClr val="FF0000"/>
                </a:solidFill>
              </a:rPr>
              <a:t>who </a:t>
            </a:r>
            <a:r>
              <a:rPr lang="en-US" sz="2400" b="1" dirty="0" smtClean="0">
                <a:solidFill>
                  <a:srgbClr val="000000"/>
                </a:solidFill>
              </a:rPr>
              <a:t>are the affected stakeholders 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[PEOPLE]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/>
              <a:t>Focus on the AFFECTED STAKEHOLDERS (internal and external) and YOUR PERSONA.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90500"/>
            <a:ext cx="8712200" cy="64897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presentation: </a:t>
            </a:r>
            <a:r>
              <a:rPr lang="en-US" dirty="0" smtClean="0"/>
              <a:t>5 parts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3. 	what are their </a:t>
            </a:r>
            <a:r>
              <a:rPr lang="en-US" sz="2400" b="1" dirty="0" smtClean="0">
                <a:solidFill>
                  <a:srgbClr val="FF0000"/>
                </a:solidFill>
              </a:rPr>
              <a:t>unmet needs</a:t>
            </a:r>
            <a:r>
              <a:rPr lang="en-US" sz="2400" b="1" dirty="0" smtClean="0">
                <a:solidFill>
                  <a:srgbClr val="000000"/>
                </a:solidFill>
              </a:rPr>
              <a:t> + why are they important 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[NEEDS AND OPPORTUNITIES]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/>
              <a:t>What are their needs?  How are they currently not being met?  Where are the opportunities for change?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What are your assumptions </a:t>
            </a:r>
            <a:r>
              <a:rPr lang="en-US" sz="3600" b="1" smtClean="0"/>
              <a:t>and constraints</a:t>
            </a:r>
            <a:r>
              <a:rPr lang="en-US" sz="2400" b="1" smtClean="0">
                <a:solidFill>
                  <a:srgbClr val="000000"/>
                </a:solidFill>
              </a:rPr>
              <a:t/>
            </a:r>
            <a:br>
              <a:rPr lang="en-US" sz="2400" b="1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11235</TotalTime>
  <Words>123</Words>
  <Application>Microsoft Office PowerPoint</Application>
  <PresentationFormat>Letter Paper (8.5x11 in)</PresentationFormat>
  <Paragraphs>37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Helvetica Neue</vt:lpstr>
      <vt:lpstr>Times New Roman</vt:lpstr>
      <vt:lpstr>Office Theme</vt:lpstr>
      <vt:lpstr>MIS 3504 Digital Design and Innovation</vt:lpstr>
      <vt:lpstr>Final Project Deliverables: 1.A Project Scope Document  2. As Is State Documentation:  Process Flow view(s) - Swim Lane  Data view(s) – Entities  Business Rules (written/tree view)  3. To Be State:  Scenarios describing the solution  Prototype demonstrating the solution    Short (no more than 5 slide)  PowerPoint       presentation explaining your prototype      </vt:lpstr>
      <vt:lpstr>Project Presentation:  Presentation using the PowerPoint Deck to sell the solution   A walk through of the prototype from the personas point of view    </vt:lpstr>
      <vt:lpstr>PowerPoint Presentation</vt:lpstr>
      <vt:lpstr>PowerPoint Presentation</vt:lpstr>
      <vt:lpstr>The presentation: 5 parts Follow Design Inquiry Framework  1.  what inspired you (good or bad) [What is your BIG IDEA] 2.  who are the affected stakeholders [PEOPLE/PERSONA] 3.  what are their unmet needs + why are they important  [NEEDS AND OPPORTUNITIES] 4.  what is your solution [DEMONSTRATE YOUR PROTOTYPE] 5. what resources do you need to create and sustain your solution [THE BUSINESS CASE] </vt:lpstr>
      <vt:lpstr>The presentation: 5 parts  1.  what inspired you (good or bad)  [What is your BIG IDEA?]  Focus on the essential problem, the business context and YOUR OBJECTIVES  </vt:lpstr>
      <vt:lpstr>The presentation: 5 parts  2.  who are the affected stakeholders  [PEOPLE]  Focus on the AFFECTED STAKEHOLDERS (internal and external) and YOUR PERSONA.    </vt:lpstr>
      <vt:lpstr>The presentation: 5 parts  3.  what are their unmet needs + why are they important  [NEEDS AND OPPORTUNITIES]  What are their needs?  How are they currently not being met?  Where are the opportunities for change?  What are your assumptions and constraints  </vt:lpstr>
      <vt:lpstr>The presentation: 5 parts  4.  what is your solution  [Demonstrate your PROTOTYPE]  How does YOUR SOLUTION solve their problems?   YOUR SCENARIO explains the demonstration context.   SHOW US using your prototype AS IF YOU ARE THE USER.  </vt:lpstr>
      <vt:lpstr>The presentation: 5 parts  5. what resources do you need to create and sustain your solution [Make the BUSINESS CASE]  Why should they choose your solution? What resources (people/things/money) do they currently have and WHAT WILL THEY NEED to implement it?   </vt:lpstr>
      <vt:lpstr>Project Team Work Time</vt:lpstr>
      <vt:lpstr>PowerPoint Presentation</vt:lpstr>
      <vt:lpstr>Evaluation DIMENSIONS  HOW WELL DOES IT TELL THE STORY?  1.  what inspired you (good or bad) [What is your BIG IDEA] 2.  who are the affected stakeholders [PEOPLE] 3.  what are their unmet needs + why are they important  [NEEDS AND OPPORTUNITIES] 4.  what is your solution [DEMONSTRATE YOUR PROTOTYPE] 5. what resources do you need to create and sustain your solution  [THE BUSINESS CASE]</vt:lpstr>
      <vt:lpstr>PowerPoint Presentation</vt:lpstr>
      <vt:lpstr>PowerPoint Presentation</vt:lpstr>
      <vt:lpstr>Project Team Work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Steps to Mastering Business Analysis</dc:title>
  <dc:creator>Mart Doyle</dc:creator>
  <cp:lastModifiedBy>Stephen Salvia</cp:lastModifiedBy>
  <cp:revision>116</cp:revision>
  <cp:lastPrinted>2012-11-06T18:50:46Z</cp:lastPrinted>
  <dcterms:created xsi:type="dcterms:W3CDTF">2013-04-24T12:59:18Z</dcterms:created>
  <dcterms:modified xsi:type="dcterms:W3CDTF">2014-11-03T04:01:39Z</dcterms:modified>
</cp:coreProperties>
</file>