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4" d="100"/>
          <a:sy n="74" d="100"/>
        </p:scale>
        <p:origin x="51"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66192C-5908-4200-86A1-10DA38E94617}"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088EDEC1-CE92-4415-9F2B-FCA3B7E55EC6}">
      <dgm:prSet/>
      <dgm:spPr/>
      <dgm:t>
        <a:bodyPr/>
        <a:lstStyle/>
        <a:p>
          <a:r>
            <a:rPr lang="en-US"/>
            <a:t>Present</a:t>
          </a:r>
        </a:p>
      </dgm:t>
    </dgm:pt>
    <dgm:pt modelId="{56881897-7F07-418A-81D9-301452C0F3E0}" type="parTrans" cxnId="{5AA6689F-9652-4CB6-ADF3-E521D589139F}">
      <dgm:prSet/>
      <dgm:spPr/>
      <dgm:t>
        <a:bodyPr/>
        <a:lstStyle/>
        <a:p>
          <a:endParaRPr lang="en-US"/>
        </a:p>
      </dgm:t>
    </dgm:pt>
    <dgm:pt modelId="{7D659B3A-EFA6-470B-868B-2005BE171F3F}" type="sibTrans" cxnId="{5AA6689F-9652-4CB6-ADF3-E521D589139F}">
      <dgm:prSet/>
      <dgm:spPr/>
      <dgm:t>
        <a:bodyPr/>
        <a:lstStyle/>
        <a:p>
          <a:endParaRPr lang="en-US"/>
        </a:p>
      </dgm:t>
    </dgm:pt>
    <dgm:pt modelId="{7AD35EAA-9AF3-4ABF-A82E-8D6AD26AB10C}">
      <dgm:prSet/>
      <dgm:spPr/>
      <dgm:t>
        <a:bodyPr/>
        <a:lstStyle/>
        <a:p>
          <a:r>
            <a:rPr lang="en-US"/>
            <a:t>Present your site as a story</a:t>
          </a:r>
        </a:p>
      </dgm:t>
    </dgm:pt>
    <dgm:pt modelId="{FE3F1BFE-2FDC-4792-920C-6F5BF3033395}" type="parTrans" cxnId="{261FFB80-4EFA-47DA-A4F8-32D7E926C495}">
      <dgm:prSet/>
      <dgm:spPr/>
      <dgm:t>
        <a:bodyPr/>
        <a:lstStyle/>
        <a:p>
          <a:endParaRPr lang="en-US"/>
        </a:p>
      </dgm:t>
    </dgm:pt>
    <dgm:pt modelId="{C4857EFD-2623-44EB-A5E0-27A4B196D393}" type="sibTrans" cxnId="{261FFB80-4EFA-47DA-A4F8-32D7E926C495}">
      <dgm:prSet/>
      <dgm:spPr/>
      <dgm:t>
        <a:bodyPr/>
        <a:lstStyle/>
        <a:p>
          <a:endParaRPr lang="en-US"/>
        </a:p>
      </dgm:t>
    </dgm:pt>
    <dgm:pt modelId="{E79D4DAB-031D-4E40-8EC8-9B347A298314}">
      <dgm:prSet/>
      <dgm:spPr/>
      <dgm:t>
        <a:bodyPr/>
        <a:lstStyle/>
        <a:p>
          <a:r>
            <a:rPr lang="en-US"/>
            <a:t>Create</a:t>
          </a:r>
        </a:p>
      </dgm:t>
    </dgm:pt>
    <dgm:pt modelId="{8E6D6BE7-9955-4792-9F7E-066E7959F8FE}" type="parTrans" cxnId="{AE9BC851-8289-4F2A-A6C0-2BE7258FC9F8}">
      <dgm:prSet/>
      <dgm:spPr/>
      <dgm:t>
        <a:bodyPr/>
        <a:lstStyle/>
        <a:p>
          <a:endParaRPr lang="en-US"/>
        </a:p>
      </dgm:t>
    </dgm:pt>
    <dgm:pt modelId="{3CB7C850-CF0C-40DF-BBD5-2B7A34312035}" type="sibTrans" cxnId="{AE9BC851-8289-4F2A-A6C0-2BE7258FC9F8}">
      <dgm:prSet/>
      <dgm:spPr/>
      <dgm:t>
        <a:bodyPr/>
        <a:lstStyle/>
        <a:p>
          <a:endParaRPr lang="en-US"/>
        </a:p>
      </dgm:t>
    </dgm:pt>
    <dgm:pt modelId="{460BABC1-C750-4EF1-B6D4-6B653A4A112F}">
      <dgm:prSet/>
      <dgm:spPr/>
      <dgm:t>
        <a:bodyPr/>
        <a:lstStyle/>
        <a:p>
          <a:r>
            <a:rPr lang="en-US"/>
            <a:t>Create a persona to demonstrate the site (demographic)</a:t>
          </a:r>
        </a:p>
      </dgm:t>
    </dgm:pt>
    <dgm:pt modelId="{C0652643-D98C-4163-A56D-AB3BACFBD81C}" type="parTrans" cxnId="{59C4E45D-D6CB-44BD-B1B9-1936CE581323}">
      <dgm:prSet/>
      <dgm:spPr/>
      <dgm:t>
        <a:bodyPr/>
        <a:lstStyle/>
        <a:p>
          <a:endParaRPr lang="en-US"/>
        </a:p>
      </dgm:t>
    </dgm:pt>
    <dgm:pt modelId="{0CF8940F-FD63-4106-85A9-1E936BE1E48E}" type="sibTrans" cxnId="{59C4E45D-D6CB-44BD-B1B9-1936CE581323}">
      <dgm:prSet/>
      <dgm:spPr/>
      <dgm:t>
        <a:bodyPr/>
        <a:lstStyle/>
        <a:p>
          <a:endParaRPr lang="en-US"/>
        </a:p>
      </dgm:t>
    </dgm:pt>
    <dgm:pt modelId="{7B3B68B5-7732-4801-80F0-B6A395DBD134}">
      <dgm:prSet/>
      <dgm:spPr/>
      <dgm:t>
        <a:bodyPr/>
        <a:lstStyle/>
        <a:p>
          <a:r>
            <a:rPr lang="en-US" dirty="0"/>
            <a:t>Practice &amp; Rehearse</a:t>
          </a:r>
        </a:p>
      </dgm:t>
    </dgm:pt>
    <dgm:pt modelId="{D5923C72-C093-4B0B-957C-58BEEF85685F}" type="parTrans" cxnId="{BA494932-16DA-4515-B1CF-34E83E05FBB7}">
      <dgm:prSet/>
      <dgm:spPr/>
      <dgm:t>
        <a:bodyPr/>
        <a:lstStyle/>
        <a:p>
          <a:endParaRPr lang="en-US"/>
        </a:p>
      </dgm:t>
    </dgm:pt>
    <dgm:pt modelId="{5C3F97ED-7ECE-4965-AEED-6A25DAF5F0F5}" type="sibTrans" cxnId="{BA494932-16DA-4515-B1CF-34E83E05FBB7}">
      <dgm:prSet/>
      <dgm:spPr/>
      <dgm:t>
        <a:bodyPr/>
        <a:lstStyle/>
        <a:p>
          <a:endParaRPr lang="en-US"/>
        </a:p>
      </dgm:t>
    </dgm:pt>
    <dgm:pt modelId="{08F6FB4B-3EE4-42EC-8435-062949891A87}">
      <dgm:prSet/>
      <dgm:spPr/>
      <dgm:t>
        <a:bodyPr/>
        <a:lstStyle/>
        <a:p>
          <a:r>
            <a:rPr lang="en-US"/>
            <a:t>Practice &amp; rehearse the timing</a:t>
          </a:r>
        </a:p>
      </dgm:t>
    </dgm:pt>
    <dgm:pt modelId="{33F836DD-7EA7-4FA2-AE79-F0DD8C827E52}" type="parTrans" cxnId="{E464BA73-9C02-4D4E-9663-3F50A249188A}">
      <dgm:prSet/>
      <dgm:spPr/>
      <dgm:t>
        <a:bodyPr/>
        <a:lstStyle/>
        <a:p>
          <a:endParaRPr lang="en-US"/>
        </a:p>
      </dgm:t>
    </dgm:pt>
    <dgm:pt modelId="{4A0AD630-1DF2-4077-A127-235558005C36}" type="sibTrans" cxnId="{E464BA73-9C02-4D4E-9663-3F50A249188A}">
      <dgm:prSet/>
      <dgm:spPr/>
      <dgm:t>
        <a:bodyPr/>
        <a:lstStyle/>
        <a:p>
          <a:endParaRPr lang="en-US"/>
        </a:p>
      </dgm:t>
    </dgm:pt>
    <dgm:pt modelId="{C9CCC681-34D8-4DAE-8D52-9E368BD8EA87}">
      <dgm:prSet/>
      <dgm:spPr/>
      <dgm:t>
        <a:bodyPr/>
        <a:lstStyle/>
        <a:p>
          <a:r>
            <a:rPr lang="en-US"/>
            <a:t>Insert</a:t>
          </a:r>
        </a:p>
      </dgm:t>
    </dgm:pt>
    <dgm:pt modelId="{3BA953D7-A677-4AEC-B6FC-1CCF8EFEFA7A}" type="parTrans" cxnId="{29B51F96-A80A-48FA-A855-89C818226E6D}">
      <dgm:prSet/>
      <dgm:spPr/>
      <dgm:t>
        <a:bodyPr/>
        <a:lstStyle/>
        <a:p>
          <a:endParaRPr lang="en-US"/>
        </a:p>
      </dgm:t>
    </dgm:pt>
    <dgm:pt modelId="{0AC4D511-7F04-40D2-BC59-D69643950218}" type="sibTrans" cxnId="{29B51F96-A80A-48FA-A855-89C818226E6D}">
      <dgm:prSet/>
      <dgm:spPr/>
      <dgm:t>
        <a:bodyPr/>
        <a:lstStyle/>
        <a:p>
          <a:endParaRPr lang="en-US"/>
        </a:p>
      </dgm:t>
    </dgm:pt>
    <dgm:pt modelId="{0DB080F9-E30B-4AE1-B9DC-9FBB0D45DC2F}">
      <dgm:prSet/>
      <dgm:spPr/>
      <dgm:t>
        <a:bodyPr/>
        <a:lstStyle/>
        <a:p>
          <a:r>
            <a:rPr lang="en-US"/>
            <a:t>Insert Norman terms into your presentation</a:t>
          </a:r>
        </a:p>
      </dgm:t>
    </dgm:pt>
    <dgm:pt modelId="{3255B65E-8759-4D44-8C7F-8758061993A5}" type="parTrans" cxnId="{32A7FAD0-3621-474A-AD6C-FE9DF9D3D072}">
      <dgm:prSet/>
      <dgm:spPr/>
      <dgm:t>
        <a:bodyPr/>
        <a:lstStyle/>
        <a:p>
          <a:endParaRPr lang="en-US"/>
        </a:p>
      </dgm:t>
    </dgm:pt>
    <dgm:pt modelId="{0C80E3DE-869F-47CD-8002-632228A44ACE}" type="sibTrans" cxnId="{32A7FAD0-3621-474A-AD6C-FE9DF9D3D072}">
      <dgm:prSet/>
      <dgm:spPr/>
      <dgm:t>
        <a:bodyPr/>
        <a:lstStyle/>
        <a:p>
          <a:endParaRPr lang="en-US"/>
        </a:p>
      </dgm:t>
    </dgm:pt>
    <dgm:pt modelId="{20F7DF3B-C9DA-43E2-B458-627D0A83CFCC}" type="pres">
      <dgm:prSet presAssocID="{4A66192C-5908-4200-86A1-10DA38E94617}" presName="Name0" presStyleCnt="0">
        <dgm:presLayoutVars>
          <dgm:dir/>
          <dgm:animLvl val="lvl"/>
          <dgm:resizeHandles val="exact"/>
        </dgm:presLayoutVars>
      </dgm:prSet>
      <dgm:spPr/>
    </dgm:pt>
    <dgm:pt modelId="{ABD9FD2E-854B-4325-93F9-704B9F8287DD}" type="pres">
      <dgm:prSet presAssocID="{088EDEC1-CE92-4415-9F2B-FCA3B7E55EC6}" presName="linNode" presStyleCnt="0"/>
      <dgm:spPr/>
    </dgm:pt>
    <dgm:pt modelId="{AE294865-4A89-4630-9298-C9859473D099}" type="pres">
      <dgm:prSet presAssocID="{088EDEC1-CE92-4415-9F2B-FCA3B7E55EC6}" presName="parentText" presStyleLbl="solidFgAcc1" presStyleIdx="0" presStyleCnt="4">
        <dgm:presLayoutVars>
          <dgm:chMax val="1"/>
          <dgm:bulletEnabled/>
        </dgm:presLayoutVars>
      </dgm:prSet>
      <dgm:spPr/>
    </dgm:pt>
    <dgm:pt modelId="{BFF96623-1719-4E32-B868-9F159B9FA383}" type="pres">
      <dgm:prSet presAssocID="{088EDEC1-CE92-4415-9F2B-FCA3B7E55EC6}" presName="descendantText" presStyleLbl="alignNode1" presStyleIdx="0" presStyleCnt="4">
        <dgm:presLayoutVars>
          <dgm:bulletEnabled/>
        </dgm:presLayoutVars>
      </dgm:prSet>
      <dgm:spPr/>
    </dgm:pt>
    <dgm:pt modelId="{20E62CFE-ADC1-4287-B122-1C4C90FE48D8}" type="pres">
      <dgm:prSet presAssocID="{7D659B3A-EFA6-470B-868B-2005BE171F3F}" presName="sp" presStyleCnt="0"/>
      <dgm:spPr/>
    </dgm:pt>
    <dgm:pt modelId="{799DD636-B2B2-407C-9CD1-9E928A11D538}" type="pres">
      <dgm:prSet presAssocID="{E79D4DAB-031D-4E40-8EC8-9B347A298314}" presName="linNode" presStyleCnt="0"/>
      <dgm:spPr/>
    </dgm:pt>
    <dgm:pt modelId="{CF5498F3-979C-4562-BE68-6C8F07CD6892}" type="pres">
      <dgm:prSet presAssocID="{E79D4DAB-031D-4E40-8EC8-9B347A298314}" presName="parentText" presStyleLbl="solidFgAcc1" presStyleIdx="1" presStyleCnt="4">
        <dgm:presLayoutVars>
          <dgm:chMax val="1"/>
          <dgm:bulletEnabled/>
        </dgm:presLayoutVars>
      </dgm:prSet>
      <dgm:spPr/>
    </dgm:pt>
    <dgm:pt modelId="{136DE39B-BA03-4DF3-B78B-BEBBE8716856}" type="pres">
      <dgm:prSet presAssocID="{E79D4DAB-031D-4E40-8EC8-9B347A298314}" presName="descendantText" presStyleLbl="alignNode1" presStyleIdx="1" presStyleCnt="4">
        <dgm:presLayoutVars>
          <dgm:bulletEnabled/>
        </dgm:presLayoutVars>
      </dgm:prSet>
      <dgm:spPr/>
    </dgm:pt>
    <dgm:pt modelId="{7537C4E5-8038-4B68-9EF6-E9101EE75FF3}" type="pres">
      <dgm:prSet presAssocID="{3CB7C850-CF0C-40DF-BBD5-2B7A34312035}" presName="sp" presStyleCnt="0"/>
      <dgm:spPr/>
    </dgm:pt>
    <dgm:pt modelId="{D3890986-8066-48FA-A93C-3B7D437DB31A}" type="pres">
      <dgm:prSet presAssocID="{7B3B68B5-7732-4801-80F0-B6A395DBD134}" presName="linNode" presStyleCnt="0"/>
      <dgm:spPr/>
    </dgm:pt>
    <dgm:pt modelId="{B8D36ED7-7340-4AA9-A597-7EFED204AB38}" type="pres">
      <dgm:prSet presAssocID="{7B3B68B5-7732-4801-80F0-B6A395DBD134}" presName="parentText" presStyleLbl="solidFgAcc1" presStyleIdx="2" presStyleCnt="4">
        <dgm:presLayoutVars>
          <dgm:chMax val="1"/>
          <dgm:bulletEnabled/>
        </dgm:presLayoutVars>
      </dgm:prSet>
      <dgm:spPr/>
    </dgm:pt>
    <dgm:pt modelId="{D7425553-71E5-4F25-B6EA-8FBCB523E789}" type="pres">
      <dgm:prSet presAssocID="{7B3B68B5-7732-4801-80F0-B6A395DBD134}" presName="descendantText" presStyleLbl="alignNode1" presStyleIdx="2" presStyleCnt="4">
        <dgm:presLayoutVars>
          <dgm:bulletEnabled/>
        </dgm:presLayoutVars>
      </dgm:prSet>
      <dgm:spPr/>
    </dgm:pt>
    <dgm:pt modelId="{275ECE05-B783-41EC-A83C-B1A76D3CA060}" type="pres">
      <dgm:prSet presAssocID="{5C3F97ED-7ECE-4965-AEED-6A25DAF5F0F5}" presName="sp" presStyleCnt="0"/>
      <dgm:spPr/>
    </dgm:pt>
    <dgm:pt modelId="{B0D3A016-12DC-428F-BE26-071A7F2710EB}" type="pres">
      <dgm:prSet presAssocID="{C9CCC681-34D8-4DAE-8D52-9E368BD8EA87}" presName="linNode" presStyleCnt="0"/>
      <dgm:spPr/>
    </dgm:pt>
    <dgm:pt modelId="{7C8CCCA9-1DAD-4916-9DC1-A51D17FE26BB}" type="pres">
      <dgm:prSet presAssocID="{C9CCC681-34D8-4DAE-8D52-9E368BD8EA87}" presName="parentText" presStyleLbl="solidFgAcc1" presStyleIdx="3" presStyleCnt="4">
        <dgm:presLayoutVars>
          <dgm:chMax val="1"/>
          <dgm:bulletEnabled/>
        </dgm:presLayoutVars>
      </dgm:prSet>
      <dgm:spPr/>
    </dgm:pt>
    <dgm:pt modelId="{96F60BF0-2B0A-4047-B803-D720415E3DFB}" type="pres">
      <dgm:prSet presAssocID="{C9CCC681-34D8-4DAE-8D52-9E368BD8EA87}" presName="descendantText" presStyleLbl="alignNode1" presStyleIdx="3" presStyleCnt="4">
        <dgm:presLayoutVars>
          <dgm:bulletEnabled/>
        </dgm:presLayoutVars>
      </dgm:prSet>
      <dgm:spPr/>
    </dgm:pt>
  </dgm:ptLst>
  <dgm:cxnLst>
    <dgm:cxn modelId="{119D7901-0CA6-4347-882B-092192CE9354}" type="presOf" srcId="{0DB080F9-E30B-4AE1-B9DC-9FBB0D45DC2F}" destId="{96F60BF0-2B0A-4047-B803-D720415E3DFB}" srcOrd="0" destOrd="0" presId="urn:microsoft.com/office/officeart/2016/7/layout/VerticalHollowActionList"/>
    <dgm:cxn modelId="{66DA9012-BFF9-45FF-BD0F-FF78A1A586A0}" type="presOf" srcId="{7AD35EAA-9AF3-4ABF-A82E-8D6AD26AB10C}" destId="{BFF96623-1719-4E32-B868-9F159B9FA383}" srcOrd="0" destOrd="0" presId="urn:microsoft.com/office/officeart/2016/7/layout/VerticalHollowActionList"/>
    <dgm:cxn modelId="{6067531E-5247-4CC1-9439-B96729C46969}" type="presOf" srcId="{7B3B68B5-7732-4801-80F0-B6A395DBD134}" destId="{B8D36ED7-7340-4AA9-A597-7EFED204AB38}" srcOrd="0" destOrd="0" presId="urn:microsoft.com/office/officeart/2016/7/layout/VerticalHollowActionList"/>
    <dgm:cxn modelId="{D121F81F-604B-4246-82F2-446D898FB2B1}" type="presOf" srcId="{4A66192C-5908-4200-86A1-10DA38E94617}" destId="{20F7DF3B-C9DA-43E2-B458-627D0A83CFCC}" srcOrd="0" destOrd="0" presId="urn:microsoft.com/office/officeart/2016/7/layout/VerticalHollowActionList"/>
    <dgm:cxn modelId="{BA494932-16DA-4515-B1CF-34E83E05FBB7}" srcId="{4A66192C-5908-4200-86A1-10DA38E94617}" destId="{7B3B68B5-7732-4801-80F0-B6A395DBD134}" srcOrd="2" destOrd="0" parTransId="{D5923C72-C093-4B0B-957C-58BEEF85685F}" sibTransId="{5C3F97ED-7ECE-4965-AEED-6A25DAF5F0F5}"/>
    <dgm:cxn modelId="{59C4E45D-D6CB-44BD-B1B9-1936CE581323}" srcId="{E79D4DAB-031D-4E40-8EC8-9B347A298314}" destId="{460BABC1-C750-4EF1-B6D4-6B653A4A112F}" srcOrd="0" destOrd="0" parTransId="{C0652643-D98C-4163-A56D-AB3BACFBD81C}" sibTransId="{0CF8940F-FD63-4106-85A9-1E936BE1E48E}"/>
    <dgm:cxn modelId="{3AA52362-EA62-46C1-BB31-A28ACA839DB6}" type="presOf" srcId="{088EDEC1-CE92-4415-9F2B-FCA3B7E55EC6}" destId="{AE294865-4A89-4630-9298-C9859473D099}" srcOrd="0" destOrd="0" presId="urn:microsoft.com/office/officeart/2016/7/layout/VerticalHollowActionList"/>
    <dgm:cxn modelId="{AE9BC851-8289-4F2A-A6C0-2BE7258FC9F8}" srcId="{4A66192C-5908-4200-86A1-10DA38E94617}" destId="{E79D4DAB-031D-4E40-8EC8-9B347A298314}" srcOrd="1" destOrd="0" parTransId="{8E6D6BE7-9955-4792-9F7E-066E7959F8FE}" sibTransId="{3CB7C850-CF0C-40DF-BBD5-2B7A34312035}"/>
    <dgm:cxn modelId="{E464BA73-9C02-4D4E-9663-3F50A249188A}" srcId="{7B3B68B5-7732-4801-80F0-B6A395DBD134}" destId="{08F6FB4B-3EE4-42EC-8435-062949891A87}" srcOrd="0" destOrd="0" parTransId="{33F836DD-7EA7-4FA2-AE79-F0DD8C827E52}" sibTransId="{4A0AD630-1DF2-4077-A127-235558005C36}"/>
    <dgm:cxn modelId="{F571265A-36AD-4D50-B9CE-1DA73A461103}" type="presOf" srcId="{460BABC1-C750-4EF1-B6D4-6B653A4A112F}" destId="{136DE39B-BA03-4DF3-B78B-BEBBE8716856}" srcOrd="0" destOrd="0" presId="urn:microsoft.com/office/officeart/2016/7/layout/VerticalHollowActionList"/>
    <dgm:cxn modelId="{261FFB80-4EFA-47DA-A4F8-32D7E926C495}" srcId="{088EDEC1-CE92-4415-9F2B-FCA3B7E55EC6}" destId="{7AD35EAA-9AF3-4ABF-A82E-8D6AD26AB10C}" srcOrd="0" destOrd="0" parTransId="{FE3F1BFE-2FDC-4792-920C-6F5BF3033395}" sibTransId="{C4857EFD-2623-44EB-A5E0-27A4B196D393}"/>
    <dgm:cxn modelId="{8F1E2F89-3229-4369-83EB-81B0AB67DF4E}" type="presOf" srcId="{E79D4DAB-031D-4E40-8EC8-9B347A298314}" destId="{CF5498F3-979C-4562-BE68-6C8F07CD6892}" srcOrd="0" destOrd="0" presId="urn:microsoft.com/office/officeart/2016/7/layout/VerticalHollowActionList"/>
    <dgm:cxn modelId="{29B51F96-A80A-48FA-A855-89C818226E6D}" srcId="{4A66192C-5908-4200-86A1-10DA38E94617}" destId="{C9CCC681-34D8-4DAE-8D52-9E368BD8EA87}" srcOrd="3" destOrd="0" parTransId="{3BA953D7-A677-4AEC-B6FC-1CCF8EFEFA7A}" sibTransId="{0AC4D511-7F04-40D2-BC59-D69643950218}"/>
    <dgm:cxn modelId="{5AA6689F-9652-4CB6-ADF3-E521D589139F}" srcId="{4A66192C-5908-4200-86A1-10DA38E94617}" destId="{088EDEC1-CE92-4415-9F2B-FCA3B7E55EC6}" srcOrd="0" destOrd="0" parTransId="{56881897-7F07-418A-81D9-301452C0F3E0}" sibTransId="{7D659B3A-EFA6-470B-868B-2005BE171F3F}"/>
    <dgm:cxn modelId="{215D3ACA-07C3-43F8-A1B3-E693234D9163}" type="presOf" srcId="{C9CCC681-34D8-4DAE-8D52-9E368BD8EA87}" destId="{7C8CCCA9-1DAD-4916-9DC1-A51D17FE26BB}" srcOrd="0" destOrd="0" presId="urn:microsoft.com/office/officeart/2016/7/layout/VerticalHollowActionList"/>
    <dgm:cxn modelId="{32A7FAD0-3621-474A-AD6C-FE9DF9D3D072}" srcId="{C9CCC681-34D8-4DAE-8D52-9E368BD8EA87}" destId="{0DB080F9-E30B-4AE1-B9DC-9FBB0D45DC2F}" srcOrd="0" destOrd="0" parTransId="{3255B65E-8759-4D44-8C7F-8758061993A5}" sibTransId="{0C80E3DE-869F-47CD-8002-632228A44ACE}"/>
    <dgm:cxn modelId="{CD637ED9-62A2-42EF-8D29-8D0EBFB9F322}" type="presOf" srcId="{08F6FB4B-3EE4-42EC-8435-062949891A87}" destId="{D7425553-71E5-4F25-B6EA-8FBCB523E789}" srcOrd="0" destOrd="0" presId="urn:microsoft.com/office/officeart/2016/7/layout/VerticalHollowActionList"/>
    <dgm:cxn modelId="{FF31A122-ACD4-420C-9FCD-7A8D6F84E94A}" type="presParOf" srcId="{20F7DF3B-C9DA-43E2-B458-627D0A83CFCC}" destId="{ABD9FD2E-854B-4325-93F9-704B9F8287DD}" srcOrd="0" destOrd="0" presId="urn:microsoft.com/office/officeart/2016/7/layout/VerticalHollowActionList"/>
    <dgm:cxn modelId="{96A8472C-3382-43DE-B331-F3D3C3986720}" type="presParOf" srcId="{ABD9FD2E-854B-4325-93F9-704B9F8287DD}" destId="{AE294865-4A89-4630-9298-C9859473D099}" srcOrd="0" destOrd="0" presId="urn:microsoft.com/office/officeart/2016/7/layout/VerticalHollowActionList"/>
    <dgm:cxn modelId="{80515E2D-4A5F-444C-AE29-792E7045C8AF}" type="presParOf" srcId="{ABD9FD2E-854B-4325-93F9-704B9F8287DD}" destId="{BFF96623-1719-4E32-B868-9F159B9FA383}" srcOrd="1" destOrd="0" presId="urn:microsoft.com/office/officeart/2016/7/layout/VerticalHollowActionList"/>
    <dgm:cxn modelId="{A0729BED-E96B-4E51-A15C-921561C8D59E}" type="presParOf" srcId="{20F7DF3B-C9DA-43E2-B458-627D0A83CFCC}" destId="{20E62CFE-ADC1-4287-B122-1C4C90FE48D8}" srcOrd="1" destOrd="0" presId="urn:microsoft.com/office/officeart/2016/7/layout/VerticalHollowActionList"/>
    <dgm:cxn modelId="{3399BDF8-FF21-473C-8806-0398398EFEA3}" type="presParOf" srcId="{20F7DF3B-C9DA-43E2-B458-627D0A83CFCC}" destId="{799DD636-B2B2-407C-9CD1-9E928A11D538}" srcOrd="2" destOrd="0" presId="urn:microsoft.com/office/officeart/2016/7/layout/VerticalHollowActionList"/>
    <dgm:cxn modelId="{DDA8E7A7-94A9-4097-99E4-BB88CAD82626}" type="presParOf" srcId="{799DD636-B2B2-407C-9CD1-9E928A11D538}" destId="{CF5498F3-979C-4562-BE68-6C8F07CD6892}" srcOrd="0" destOrd="0" presId="urn:microsoft.com/office/officeart/2016/7/layout/VerticalHollowActionList"/>
    <dgm:cxn modelId="{53FA24CC-058D-4BE4-984F-C2CC291E2148}" type="presParOf" srcId="{799DD636-B2B2-407C-9CD1-9E928A11D538}" destId="{136DE39B-BA03-4DF3-B78B-BEBBE8716856}" srcOrd="1" destOrd="0" presId="urn:microsoft.com/office/officeart/2016/7/layout/VerticalHollowActionList"/>
    <dgm:cxn modelId="{63692ED0-A78C-44BC-ACFA-1B871CDB07B1}" type="presParOf" srcId="{20F7DF3B-C9DA-43E2-B458-627D0A83CFCC}" destId="{7537C4E5-8038-4B68-9EF6-E9101EE75FF3}" srcOrd="3" destOrd="0" presId="urn:microsoft.com/office/officeart/2016/7/layout/VerticalHollowActionList"/>
    <dgm:cxn modelId="{C727A1A2-C9F5-4406-B2DE-37F6C7F91279}" type="presParOf" srcId="{20F7DF3B-C9DA-43E2-B458-627D0A83CFCC}" destId="{D3890986-8066-48FA-A93C-3B7D437DB31A}" srcOrd="4" destOrd="0" presId="urn:microsoft.com/office/officeart/2016/7/layout/VerticalHollowActionList"/>
    <dgm:cxn modelId="{43BE84FC-EB9A-46B2-84D1-DC1811DF2907}" type="presParOf" srcId="{D3890986-8066-48FA-A93C-3B7D437DB31A}" destId="{B8D36ED7-7340-4AA9-A597-7EFED204AB38}" srcOrd="0" destOrd="0" presId="urn:microsoft.com/office/officeart/2016/7/layout/VerticalHollowActionList"/>
    <dgm:cxn modelId="{1275C521-6E3B-4BFF-A377-BFCB98E8A465}" type="presParOf" srcId="{D3890986-8066-48FA-A93C-3B7D437DB31A}" destId="{D7425553-71E5-4F25-B6EA-8FBCB523E789}" srcOrd="1" destOrd="0" presId="urn:microsoft.com/office/officeart/2016/7/layout/VerticalHollowActionList"/>
    <dgm:cxn modelId="{25CDBBA9-989F-466A-903B-EF3C0950D3D7}" type="presParOf" srcId="{20F7DF3B-C9DA-43E2-B458-627D0A83CFCC}" destId="{275ECE05-B783-41EC-A83C-B1A76D3CA060}" srcOrd="5" destOrd="0" presId="urn:microsoft.com/office/officeart/2016/7/layout/VerticalHollowActionList"/>
    <dgm:cxn modelId="{80DD98A2-303F-47B6-B6B0-842152F80958}" type="presParOf" srcId="{20F7DF3B-C9DA-43E2-B458-627D0A83CFCC}" destId="{B0D3A016-12DC-428F-BE26-071A7F2710EB}" srcOrd="6" destOrd="0" presId="urn:microsoft.com/office/officeart/2016/7/layout/VerticalHollowActionList"/>
    <dgm:cxn modelId="{96F8B8B6-3A7E-41F6-8768-EA9B36486A6D}" type="presParOf" srcId="{B0D3A016-12DC-428F-BE26-071A7F2710EB}" destId="{7C8CCCA9-1DAD-4916-9DC1-A51D17FE26BB}" srcOrd="0" destOrd="0" presId="urn:microsoft.com/office/officeart/2016/7/layout/VerticalHollowActionList"/>
    <dgm:cxn modelId="{E3D3B2F4-8AD3-4CCB-9F1A-03C794010EA8}" type="presParOf" srcId="{B0D3A016-12DC-428F-BE26-071A7F2710EB}" destId="{96F60BF0-2B0A-4047-B803-D720415E3DFB}"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F96623-1719-4E32-B868-9F159B9FA383}">
      <dsp:nvSpPr>
        <dsp:cNvPr id="0" name=""/>
        <dsp:cNvSpPr/>
      </dsp:nvSpPr>
      <dsp:spPr>
        <a:xfrm>
          <a:off x="2011680" y="1776"/>
          <a:ext cx="8046720" cy="9201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129" tIns="233709" rIns="156129" bIns="233709" numCol="1" spcCol="1270" anchor="ctr" anchorCtr="0">
          <a:noAutofit/>
        </a:bodyPr>
        <a:lstStyle/>
        <a:p>
          <a:pPr marL="0" lvl="0" indent="0" algn="l" defTabSz="933450">
            <a:lnSpc>
              <a:spcPct val="90000"/>
            </a:lnSpc>
            <a:spcBef>
              <a:spcPct val="0"/>
            </a:spcBef>
            <a:spcAft>
              <a:spcPct val="35000"/>
            </a:spcAft>
            <a:buNone/>
          </a:pPr>
          <a:r>
            <a:rPr lang="en-US" sz="2100" kern="1200"/>
            <a:t>Present your site as a story</a:t>
          </a:r>
        </a:p>
      </dsp:txBody>
      <dsp:txXfrm>
        <a:off x="2011680" y="1776"/>
        <a:ext cx="8046720" cy="920112"/>
      </dsp:txXfrm>
    </dsp:sp>
    <dsp:sp modelId="{AE294865-4A89-4630-9298-C9859473D099}">
      <dsp:nvSpPr>
        <dsp:cNvPr id="0" name=""/>
        <dsp:cNvSpPr/>
      </dsp:nvSpPr>
      <dsp:spPr>
        <a:xfrm>
          <a:off x="0" y="1776"/>
          <a:ext cx="2011680" cy="92011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451" tIns="90887" rIns="106451" bIns="90887" numCol="1" spcCol="1270" anchor="ctr" anchorCtr="0">
          <a:noAutofit/>
        </a:bodyPr>
        <a:lstStyle/>
        <a:p>
          <a:pPr marL="0" lvl="0" indent="0" algn="ctr" defTabSz="1155700">
            <a:lnSpc>
              <a:spcPct val="90000"/>
            </a:lnSpc>
            <a:spcBef>
              <a:spcPct val="0"/>
            </a:spcBef>
            <a:spcAft>
              <a:spcPct val="35000"/>
            </a:spcAft>
            <a:buNone/>
          </a:pPr>
          <a:r>
            <a:rPr lang="en-US" sz="2600" kern="1200"/>
            <a:t>Present</a:t>
          </a:r>
        </a:p>
      </dsp:txBody>
      <dsp:txXfrm>
        <a:off x="0" y="1776"/>
        <a:ext cx="2011680" cy="920112"/>
      </dsp:txXfrm>
    </dsp:sp>
    <dsp:sp modelId="{136DE39B-BA03-4DF3-B78B-BEBBE8716856}">
      <dsp:nvSpPr>
        <dsp:cNvPr id="0" name=""/>
        <dsp:cNvSpPr/>
      </dsp:nvSpPr>
      <dsp:spPr>
        <a:xfrm>
          <a:off x="2011680" y="977095"/>
          <a:ext cx="8046720" cy="9201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129" tIns="233709" rIns="156129" bIns="233709" numCol="1" spcCol="1270" anchor="ctr" anchorCtr="0">
          <a:noAutofit/>
        </a:bodyPr>
        <a:lstStyle/>
        <a:p>
          <a:pPr marL="0" lvl="0" indent="0" algn="l" defTabSz="933450">
            <a:lnSpc>
              <a:spcPct val="90000"/>
            </a:lnSpc>
            <a:spcBef>
              <a:spcPct val="0"/>
            </a:spcBef>
            <a:spcAft>
              <a:spcPct val="35000"/>
            </a:spcAft>
            <a:buNone/>
          </a:pPr>
          <a:r>
            <a:rPr lang="en-US" sz="2100" kern="1200"/>
            <a:t>Create a persona to demonstrate the site (demographic)</a:t>
          </a:r>
        </a:p>
      </dsp:txBody>
      <dsp:txXfrm>
        <a:off x="2011680" y="977095"/>
        <a:ext cx="8046720" cy="920112"/>
      </dsp:txXfrm>
    </dsp:sp>
    <dsp:sp modelId="{CF5498F3-979C-4562-BE68-6C8F07CD6892}">
      <dsp:nvSpPr>
        <dsp:cNvPr id="0" name=""/>
        <dsp:cNvSpPr/>
      </dsp:nvSpPr>
      <dsp:spPr>
        <a:xfrm>
          <a:off x="0" y="977095"/>
          <a:ext cx="2011680" cy="92011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451" tIns="90887" rIns="106451" bIns="90887" numCol="1" spcCol="1270" anchor="ctr" anchorCtr="0">
          <a:noAutofit/>
        </a:bodyPr>
        <a:lstStyle/>
        <a:p>
          <a:pPr marL="0" lvl="0" indent="0" algn="ctr" defTabSz="1155700">
            <a:lnSpc>
              <a:spcPct val="90000"/>
            </a:lnSpc>
            <a:spcBef>
              <a:spcPct val="0"/>
            </a:spcBef>
            <a:spcAft>
              <a:spcPct val="35000"/>
            </a:spcAft>
            <a:buNone/>
          </a:pPr>
          <a:r>
            <a:rPr lang="en-US" sz="2600" kern="1200"/>
            <a:t>Create</a:t>
          </a:r>
        </a:p>
      </dsp:txBody>
      <dsp:txXfrm>
        <a:off x="0" y="977095"/>
        <a:ext cx="2011680" cy="920112"/>
      </dsp:txXfrm>
    </dsp:sp>
    <dsp:sp modelId="{D7425553-71E5-4F25-B6EA-8FBCB523E789}">
      <dsp:nvSpPr>
        <dsp:cNvPr id="0" name=""/>
        <dsp:cNvSpPr/>
      </dsp:nvSpPr>
      <dsp:spPr>
        <a:xfrm>
          <a:off x="2011680" y="1952415"/>
          <a:ext cx="8046720" cy="9201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129" tIns="233709" rIns="156129" bIns="233709" numCol="1" spcCol="1270" anchor="ctr" anchorCtr="0">
          <a:noAutofit/>
        </a:bodyPr>
        <a:lstStyle/>
        <a:p>
          <a:pPr marL="0" lvl="0" indent="0" algn="l" defTabSz="933450">
            <a:lnSpc>
              <a:spcPct val="90000"/>
            </a:lnSpc>
            <a:spcBef>
              <a:spcPct val="0"/>
            </a:spcBef>
            <a:spcAft>
              <a:spcPct val="35000"/>
            </a:spcAft>
            <a:buNone/>
          </a:pPr>
          <a:r>
            <a:rPr lang="en-US" sz="2100" kern="1200"/>
            <a:t>Practice &amp; rehearse the timing</a:t>
          </a:r>
        </a:p>
      </dsp:txBody>
      <dsp:txXfrm>
        <a:off x="2011680" y="1952415"/>
        <a:ext cx="8046720" cy="920112"/>
      </dsp:txXfrm>
    </dsp:sp>
    <dsp:sp modelId="{B8D36ED7-7340-4AA9-A597-7EFED204AB38}">
      <dsp:nvSpPr>
        <dsp:cNvPr id="0" name=""/>
        <dsp:cNvSpPr/>
      </dsp:nvSpPr>
      <dsp:spPr>
        <a:xfrm>
          <a:off x="0" y="1952415"/>
          <a:ext cx="2011680" cy="92011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451" tIns="90887" rIns="106451" bIns="90887" numCol="1" spcCol="1270" anchor="ctr" anchorCtr="0">
          <a:noAutofit/>
        </a:bodyPr>
        <a:lstStyle/>
        <a:p>
          <a:pPr marL="0" lvl="0" indent="0" algn="ctr" defTabSz="1155700">
            <a:lnSpc>
              <a:spcPct val="90000"/>
            </a:lnSpc>
            <a:spcBef>
              <a:spcPct val="0"/>
            </a:spcBef>
            <a:spcAft>
              <a:spcPct val="35000"/>
            </a:spcAft>
            <a:buNone/>
          </a:pPr>
          <a:r>
            <a:rPr lang="en-US" sz="2600" kern="1200" dirty="0"/>
            <a:t>Practice &amp; Rehearse</a:t>
          </a:r>
        </a:p>
      </dsp:txBody>
      <dsp:txXfrm>
        <a:off x="0" y="1952415"/>
        <a:ext cx="2011680" cy="920112"/>
      </dsp:txXfrm>
    </dsp:sp>
    <dsp:sp modelId="{96F60BF0-2B0A-4047-B803-D720415E3DFB}">
      <dsp:nvSpPr>
        <dsp:cNvPr id="0" name=""/>
        <dsp:cNvSpPr/>
      </dsp:nvSpPr>
      <dsp:spPr>
        <a:xfrm>
          <a:off x="2011680" y="2927734"/>
          <a:ext cx="8046720" cy="9201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129" tIns="233709" rIns="156129" bIns="233709" numCol="1" spcCol="1270" anchor="ctr" anchorCtr="0">
          <a:noAutofit/>
        </a:bodyPr>
        <a:lstStyle/>
        <a:p>
          <a:pPr marL="0" lvl="0" indent="0" algn="l" defTabSz="933450">
            <a:lnSpc>
              <a:spcPct val="90000"/>
            </a:lnSpc>
            <a:spcBef>
              <a:spcPct val="0"/>
            </a:spcBef>
            <a:spcAft>
              <a:spcPct val="35000"/>
            </a:spcAft>
            <a:buNone/>
          </a:pPr>
          <a:r>
            <a:rPr lang="en-US" sz="2100" kern="1200"/>
            <a:t>Insert Norman terms into your presentation</a:t>
          </a:r>
        </a:p>
      </dsp:txBody>
      <dsp:txXfrm>
        <a:off x="2011680" y="2927734"/>
        <a:ext cx="8046720" cy="920112"/>
      </dsp:txXfrm>
    </dsp:sp>
    <dsp:sp modelId="{7C8CCCA9-1DAD-4916-9DC1-A51D17FE26BB}">
      <dsp:nvSpPr>
        <dsp:cNvPr id="0" name=""/>
        <dsp:cNvSpPr/>
      </dsp:nvSpPr>
      <dsp:spPr>
        <a:xfrm>
          <a:off x="0" y="2927734"/>
          <a:ext cx="2011680" cy="92011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451" tIns="90887" rIns="106451" bIns="90887" numCol="1" spcCol="1270" anchor="ctr" anchorCtr="0">
          <a:noAutofit/>
        </a:bodyPr>
        <a:lstStyle/>
        <a:p>
          <a:pPr marL="0" lvl="0" indent="0" algn="ctr" defTabSz="1155700">
            <a:lnSpc>
              <a:spcPct val="90000"/>
            </a:lnSpc>
            <a:spcBef>
              <a:spcPct val="0"/>
            </a:spcBef>
            <a:spcAft>
              <a:spcPct val="35000"/>
            </a:spcAft>
            <a:buNone/>
          </a:pPr>
          <a:r>
            <a:rPr lang="en-US" sz="2600" kern="1200"/>
            <a:t>Insert</a:t>
          </a:r>
        </a:p>
      </dsp:txBody>
      <dsp:txXfrm>
        <a:off x="0" y="2927734"/>
        <a:ext cx="2011680" cy="920112"/>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11/17/2020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3180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6586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0846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4997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11/17/2020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22747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0782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28700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181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32543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11/17/2020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66150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11/17/2020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8544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11/17/2020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16694552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0" r:id="rId5"/>
    <p:sldLayoutId id="2147483736" r:id="rId6"/>
    <p:sldLayoutId id="2147483737" r:id="rId7"/>
    <p:sldLayoutId id="2147483727" r:id="rId8"/>
    <p:sldLayoutId id="2147483728" r:id="rId9"/>
    <p:sldLayoutId id="2147483729" r:id="rId10"/>
    <p:sldLayoutId id="2147483731" r:id="rId11"/>
  </p:sldLayoutIdLst>
  <p:hf sldNum="0" hdr="0" ftr="0" dt="0"/>
  <p:txStyles>
    <p:titleStyle>
      <a:lvl1pPr algn="l" defTabSz="914400" rtl="0" eaLnBrk="1" latinLnBrk="0" hangingPunct="1">
        <a:lnSpc>
          <a:spcPct val="90000"/>
        </a:lnSpc>
        <a:spcBef>
          <a:spcPct val="0"/>
        </a:spcBef>
        <a:buNone/>
        <a:defRPr lang="en-US" sz="36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959DE9F-414E-4971-9AC0-720C0D36ADA6}"/>
              </a:ext>
            </a:extLst>
          </p:cNvPr>
          <p:cNvPicPr>
            <a:picLocks noChangeAspect="1"/>
          </p:cNvPicPr>
          <p:nvPr/>
        </p:nvPicPr>
        <p:blipFill rotWithShape="1">
          <a:blip r:embed="rId2"/>
          <a:srcRect t="4906" b="10824"/>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314" y="0"/>
            <a:ext cx="6525472" cy="6858000"/>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8682" y="320040"/>
            <a:ext cx="5888736" cy="6217920"/>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0DA39D69-27D3-4153-8FF8-DDB1C5CBC873}"/>
              </a:ext>
            </a:extLst>
          </p:cNvPr>
          <p:cNvSpPr>
            <a:spLocks noGrp="1"/>
          </p:cNvSpPr>
          <p:nvPr>
            <p:ph type="ctrTitle"/>
          </p:nvPr>
        </p:nvSpPr>
        <p:spPr>
          <a:xfrm>
            <a:off x="1578316" y="1348844"/>
            <a:ext cx="5409468" cy="3042706"/>
          </a:xfrm>
        </p:spPr>
        <p:txBody>
          <a:bodyPr>
            <a:normAutofit/>
          </a:bodyPr>
          <a:lstStyle/>
          <a:p>
            <a:r>
              <a:rPr lang="en-US" sz="4800" dirty="0">
                <a:solidFill>
                  <a:schemeClr val="tx1"/>
                </a:solidFill>
              </a:rPr>
              <a:t>Final Presentations</a:t>
            </a:r>
          </a:p>
        </p:txBody>
      </p:sp>
      <p:sp>
        <p:nvSpPr>
          <p:cNvPr id="3" name="Subtitle 2">
            <a:extLst>
              <a:ext uri="{FF2B5EF4-FFF2-40B4-BE49-F238E27FC236}">
                <a16:creationId xmlns:a16="http://schemas.microsoft.com/office/drawing/2014/main" id="{7047D618-9F20-4C1F-9AEF-95AFC5F7A785}"/>
              </a:ext>
            </a:extLst>
          </p:cNvPr>
          <p:cNvSpPr>
            <a:spLocks noGrp="1"/>
          </p:cNvSpPr>
          <p:nvPr>
            <p:ph type="subTitle" idx="1"/>
          </p:nvPr>
        </p:nvSpPr>
        <p:spPr>
          <a:xfrm>
            <a:off x="1578316" y="4682061"/>
            <a:ext cx="5409468" cy="950976"/>
          </a:xfrm>
        </p:spPr>
        <p:txBody>
          <a:bodyPr>
            <a:normAutofit/>
          </a:bodyPr>
          <a:lstStyle/>
          <a:p>
            <a:r>
              <a:rPr lang="en-US" dirty="0">
                <a:solidFill>
                  <a:schemeClr val="tx1"/>
                </a:solidFill>
              </a:rPr>
              <a:t>MIS3506</a:t>
            </a:r>
          </a:p>
          <a:p>
            <a:r>
              <a:rPr lang="en-US" dirty="0">
                <a:solidFill>
                  <a:schemeClr val="tx1"/>
                </a:solidFill>
              </a:rPr>
              <a:t>Fall 2020</a:t>
            </a:r>
          </a:p>
        </p:txBody>
      </p:sp>
    </p:spTree>
    <p:extLst>
      <p:ext uri="{BB962C8B-B14F-4D97-AF65-F5344CB8AC3E}">
        <p14:creationId xmlns:p14="http://schemas.microsoft.com/office/powerpoint/2010/main" val="128878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7709A-A912-4A1B-AA03-EDBC035ED885}"/>
              </a:ext>
            </a:extLst>
          </p:cNvPr>
          <p:cNvSpPr>
            <a:spLocks noGrp="1"/>
          </p:cNvSpPr>
          <p:nvPr>
            <p:ph type="title"/>
          </p:nvPr>
        </p:nvSpPr>
        <p:spPr/>
        <p:txBody>
          <a:bodyPr/>
          <a:lstStyle/>
          <a:p>
            <a:r>
              <a:rPr lang="en-US" dirty="0"/>
              <a:t>Final Submission…	</a:t>
            </a:r>
          </a:p>
        </p:txBody>
      </p:sp>
      <p:sp>
        <p:nvSpPr>
          <p:cNvPr id="3" name="Content Placeholder 2">
            <a:extLst>
              <a:ext uri="{FF2B5EF4-FFF2-40B4-BE49-F238E27FC236}">
                <a16:creationId xmlns:a16="http://schemas.microsoft.com/office/drawing/2014/main" id="{CF0A00EA-391A-4A47-B58F-422916C46930}"/>
              </a:ext>
            </a:extLst>
          </p:cNvPr>
          <p:cNvSpPr>
            <a:spLocks noGrp="1"/>
          </p:cNvSpPr>
          <p:nvPr>
            <p:ph idx="1"/>
          </p:nvPr>
        </p:nvSpPr>
        <p:spPr>
          <a:xfrm>
            <a:off x="1066800" y="1881894"/>
            <a:ext cx="10058400" cy="3849624"/>
          </a:xfrm>
        </p:spPr>
        <p:txBody>
          <a:bodyPr>
            <a:normAutofit fontScale="92500" lnSpcReduction="10000"/>
          </a:bodyPr>
          <a:lstStyle/>
          <a:p>
            <a:pPr algn="l">
              <a:buFont typeface="+mj-lt"/>
              <a:buAutoNum type="arabicPeriod"/>
            </a:pPr>
            <a:r>
              <a:rPr lang="en-US" b="0" i="0" dirty="0">
                <a:solidFill>
                  <a:srgbClr val="666666"/>
                </a:solidFill>
                <a:effectLst/>
                <a:latin typeface="Raleway"/>
              </a:rPr>
              <a:t>The URL of the new site.</a:t>
            </a:r>
          </a:p>
          <a:p>
            <a:pPr algn="l">
              <a:buFont typeface="+mj-lt"/>
              <a:buAutoNum type="arabicPeriod"/>
            </a:pPr>
            <a:r>
              <a:rPr lang="en-US" b="0" i="0" dirty="0">
                <a:solidFill>
                  <a:srgbClr val="666666"/>
                </a:solidFill>
                <a:effectLst/>
                <a:latin typeface="Raleway"/>
              </a:rPr>
              <a:t>A one-page reflection that includes a list and justification of how your site applies the following concepts and how you improved the design. A significant part of the grade is how well you use specific examples that are unique to your problem and site for the justification. Avoid using generic examples, such as pointing out the affordance of a menu or button, instead use items specific your design, which reflect choices you made. For example, I used XXX color to signify YYY action required by the site goals, or my site has a fun affordance because it uses XX YY ZZZ.  </a:t>
            </a:r>
          </a:p>
          <a:p>
            <a:pPr marL="742950" lvl="1" indent="-285750" algn="l">
              <a:buFont typeface="+mj-lt"/>
              <a:buAutoNum type="arabicPeriod"/>
            </a:pPr>
            <a:r>
              <a:rPr lang="en-US" b="0" i="0" dirty="0">
                <a:solidFill>
                  <a:srgbClr val="666666"/>
                </a:solidFill>
                <a:effectLst/>
                <a:latin typeface="Raleway"/>
              </a:rPr>
              <a:t>Affordances</a:t>
            </a:r>
          </a:p>
          <a:p>
            <a:pPr marL="742950" lvl="1" indent="-285750" algn="l">
              <a:buFont typeface="+mj-lt"/>
              <a:buAutoNum type="arabicPeriod"/>
            </a:pPr>
            <a:r>
              <a:rPr lang="en-US" b="0" i="0" dirty="0">
                <a:solidFill>
                  <a:srgbClr val="666666"/>
                </a:solidFill>
                <a:effectLst/>
                <a:latin typeface="Raleway"/>
              </a:rPr>
              <a:t>Signifiers</a:t>
            </a:r>
          </a:p>
          <a:p>
            <a:pPr marL="742950" lvl="1" indent="-285750" algn="l">
              <a:buFont typeface="+mj-lt"/>
              <a:buAutoNum type="arabicPeriod"/>
            </a:pPr>
            <a:r>
              <a:rPr lang="en-US" b="0" i="0" dirty="0">
                <a:solidFill>
                  <a:srgbClr val="666666"/>
                </a:solidFill>
                <a:effectLst/>
                <a:latin typeface="Raleway"/>
              </a:rPr>
              <a:t>Constraints</a:t>
            </a:r>
          </a:p>
          <a:p>
            <a:pPr marL="742950" lvl="1" indent="-285750" algn="l">
              <a:buFont typeface="+mj-lt"/>
              <a:buAutoNum type="arabicPeriod"/>
            </a:pPr>
            <a:r>
              <a:rPr lang="en-US" b="0" i="0" dirty="0">
                <a:solidFill>
                  <a:srgbClr val="666666"/>
                </a:solidFill>
                <a:effectLst/>
                <a:latin typeface="Raleway"/>
              </a:rPr>
              <a:t>Conventions</a:t>
            </a:r>
          </a:p>
          <a:p>
            <a:pPr marL="742950" lvl="1" indent="-285750" algn="l">
              <a:buFont typeface="+mj-lt"/>
              <a:buAutoNum type="arabicPeriod"/>
            </a:pPr>
            <a:r>
              <a:rPr lang="en-US" b="0" i="0" dirty="0">
                <a:solidFill>
                  <a:srgbClr val="666666"/>
                </a:solidFill>
                <a:effectLst/>
                <a:latin typeface="Raleway"/>
              </a:rPr>
              <a:t>Knowledge in the head vs. the world</a:t>
            </a:r>
          </a:p>
          <a:p>
            <a:pPr marL="742950" lvl="1" indent="-285750" algn="l">
              <a:buFont typeface="+mj-lt"/>
              <a:buAutoNum type="arabicPeriod"/>
            </a:pPr>
            <a:r>
              <a:rPr lang="en-US" b="0" i="0" dirty="0">
                <a:solidFill>
                  <a:srgbClr val="666666"/>
                </a:solidFill>
                <a:effectLst/>
                <a:latin typeface="Raleway"/>
              </a:rPr>
              <a:t>Mapping</a:t>
            </a:r>
          </a:p>
          <a:p>
            <a:pPr algn="l">
              <a:buFont typeface="+mj-lt"/>
              <a:buAutoNum type="arabicPeriod"/>
            </a:pPr>
            <a:r>
              <a:rPr lang="en-US" b="0" i="0" dirty="0">
                <a:solidFill>
                  <a:srgbClr val="666666"/>
                </a:solidFill>
                <a:effectLst/>
                <a:latin typeface="Raleway"/>
              </a:rPr>
              <a:t>An appendix that lists the major improvements and changes you made to the design going from alpha, beta, to final. </a:t>
            </a:r>
          </a:p>
          <a:p>
            <a:pPr algn="l">
              <a:buFont typeface="+mj-lt"/>
              <a:buAutoNum type="arabicPeriod"/>
            </a:pPr>
            <a:r>
              <a:rPr lang="en-US" dirty="0">
                <a:solidFill>
                  <a:srgbClr val="666666"/>
                </a:solidFill>
                <a:latin typeface="Raleway"/>
              </a:rPr>
              <a:t>Upload to Canvas by the due date: 12/3/20 @ 11:59PM</a:t>
            </a:r>
            <a:endParaRPr lang="en-US" b="0" i="0" dirty="0">
              <a:solidFill>
                <a:srgbClr val="666666"/>
              </a:solidFill>
              <a:effectLst/>
              <a:latin typeface="Raleway"/>
            </a:endParaRPr>
          </a:p>
          <a:p>
            <a:endParaRPr lang="en-US" dirty="0"/>
          </a:p>
        </p:txBody>
      </p:sp>
    </p:spTree>
    <p:extLst>
      <p:ext uri="{BB962C8B-B14F-4D97-AF65-F5344CB8AC3E}">
        <p14:creationId xmlns:p14="http://schemas.microsoft.com/office/powerpoint/2010/main" val="3966805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75A6E-489A-4FA0-9F81-D865BB59B6DD}"/>
              </a:ext>
            </a:extLst>
          </p:cNvPr>
          <p:cNvSpPr>
            <a:spLocks noGrp="1"/>
          </p:cNvSpPr>
          <p:nvPr>
            <p:ph type="title"/>
          </p:nvPr>
        </p:nvSpPr>
        <p:spPr/>
        <p:txBody>
          <a:bodyPr/>
          <a:lstStyle/>
          <a:p>
            <a:r>
              <a:rPr lang="en-US" dirty="0"/>
              <a:t>Final Presentation</a:t>
            </a:r>
          </a:p>
        </p:txBody>
      </p:sp>
      <p:sp>
        <p:nvSpPr>
          <p:cNvPr id="3" name="Content Placeholder 2">
            <a:extLst>
              <a:ext uri="{FF2B5EF4-FFF2-40B4-BE49-F238E27FC236}">
                <a16:creationId xmlns:a16="http://schemas.microsoft.com/office/drawing/2014/main" id="{CE951662-5342-4F68-8EB5-A92192CC2A12}"/>
              </a:ext>
            </a:extLst>
          </p:cNvPr>
          <p:cNvSpPr>
            <a:spLocks noGrp="1"/>
          </p:cNvSpPr>
          <p:nvPr>
            <p:ph idx="1"/>
          </p:nvPr>
        </p:nvSpPr>
        <p:spPr/>
        <p:txBody>
          <a:bodyPr/>
          <a:lstStyle/>
          <a:p>
            <a:pPr algn="l"/>
            <a:r>
              <a:rPr lang="en-US" dirty="0">
                <a:solidFill>
                  <a:srgbClr val="666666"/>
                </a:solidFill>
                <a:latin typeface="Raleway"/>
              </a:rPr>
              <a:t>November 30 &amp; December 1</a:t>
            </a:r>
          </a:p>
          <a:p>
            <a:pPr algn="l"/>
            <a:r>
              <a:rPr lang="en-US" dirty="0">
                <a:solidFill>
                  <a:srgbClr val="666666"/>
                </a:solidFill>
                <a:latin typeface="Raleway"/>
              </a:rPr>
              <a:t>Sign up for a Time</a:t>
            </a:r>
            <a:endParaRPr lang="en-US" b="0" i="0" dirty="0">
              <a:solidFill>
                <a:srgbClr val="666666"/>
              </a:solidFill>
              <a:effectLst/>
              <a:latin typeface="Raleway"/>
            </a:endParaRPr>
          </a:p>
          <a:p>
            <a:pPr algn="l"/>
            <a:r>
              <a:rPr lang="en-US" b="0" i="0" dirty="0">
                <a:solidFill>
                  <a:srgbClr val="666666"/>
                </a:solidFill>
                <a:effectLst/>
                <a:latin typeface="Raleway"/>
              </a:rPr>
              <a:t>A 5 minute presentation and PowerPoint slide deck that summarizes the project. The presentation should involve both team members and include:</a:t>
            </a:r>
          </a:p>
          <a:p>
            <a:pPr marL="742950" lvl="1" indent="-285750" algn="l">
              <a:buFont typeface="+mj-lt"/>
              <a:buAutoNum type="arabicPeriod"/>
            </a:pPr>
            <a:r>
              <a:rPr lang="en-US" b="0" i="0" dirty="0">
                <a:solidFill>
                  <a:srgbClr val="666666"/>
                </a:solidFill>
                <a:effectLst/>
                <a:latin typeface="Raleway"/>
              </a:rPr>
              <a:t>The problem and goals of the site including its overall affordance.</a:t>
            </a:r>
          </a:p>
          <a:p>
            <a:pPr marL="742950" lvl="1" indent="-285750" algn="l">
              <a:buFont typeface="+mj-lt"/>
              <a:buAutoNum type="arabicPeriod"/>
            </a:pPr>
            <a:r>
              <a:rPr lang="en-US" b="0" i="0" dirty="0">
                <a:solidFill>
                  <a:srgbClr val="666666"/>
                </a:solidFill>
                <a:effectLst/>
                <a:latin typeface="Raleway"/>
              </a:rPr>
              <a:t>The intended user demographic and how your site will support that demographic.</a:t>
            </a:r>
          </a:p>
          <a:p>
            <a:pPr marL="742950" lvl="1" indent="-285750" algn="l">
              <a:buFont typeface="+mj-lt"/>
              <a:buAutoNum type="arabicPeriod"/>
            </a:pPr>
            <a:r>
              <a:rPr lang="en-US" b="0" i="0" dirty="0">
                <a:solidFill>
                  <a:srgbClr val="666666"/>
                </a:solidFill>
                <a:effectLst/>
                <a:latin typeface="Raleway"/>
              </a:rPr>
              <a:t>A live demonstration that highlights using Norman’s terms specific items you improved as part of the usability tests and how you achieved the call for action elements listed in the requirements.</a:t>
            </a:r>
          </a:p>
          <a:p>
            <a:endParaRPr lang="en-US" dirty="0"/>
          </a:p>
        </p:txBody>
      </p:sp>
    </p:spTree>
    <p:extLst>
      <p:ext uri="{BB962C8B-B14F-4D97-AF65-F5344CB8AC3E}">
        <p14:creationId xmlns:p14="http://schemas.microsoft.com/office/powerpoint/2010/main" val="111983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EC7E010-C712-408D-9787-0842AFC9F4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3" name="Rectangle 12">
            <a:extLst>
              <a:ext uri="{FF2B5EF4-FFF2-40B4-BE49-F238E27FC236}">
                <a16:creationId xmlns:a16="http://schemas.microsoft.com/office/drawing/2014/main" id="{0503FCEF-A9BA-4991-9220-E36615FB8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15" name="Rectangle 14">
            <a:extLst>
              <a:ext uri="{FF2B5EF4-FFF2-40B4-BE49-F238E27FC236}">
                <a16:creationId xmlns:a16="http://schemas.microsoft.com/office/drawing/2014/main" id="{9664D085-C814-4D74-BCE0-2059F0DC0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34D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DA5539E-D8B4-4F5A-B46F-C304F5D7A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C5FE09D9-FEBD-4BA1-9F0C-F5C7F6FA9287}"/>
              </a:ext>
            </a:extLst>
          </p:cNvPr>
          <p:cNvGraphicFramePr>
            <a:graphicFrameLocks noGrp="1"/>
          </p:cNvGraphicFramePr>
          <p:nvPr>
            <p:ph idx="1"/>
            <p:extLst>
              <p:ext uri="{D42A27DB-BD31-4B8C-83A1-F6EECF244321}">
                <p14:modId xmlns:p14="http://schemas.microsoft.com/office/powerpoint/2010/main" val="4203526598"/>
              </p:ext>
            </p:extLst>
          </p:nvPr>
        </p:nvGraphicFramePr>
        <p:xfrm>
          <a:off x="801539" y="1056577"/>
          <a:ext cx="10588924" cy="4767552"/>
        </p:xfrm>
        <a:graphic>
          <a:graphicData uri="http://schemas.openxmlformats.org/drawingml/2006/table">
            <a:tbl>
              <a:tblPr>
                <a:tableStyleId>{5C22544A-7EE6-4342-B048-85BDC9FD1C3A}</a:tableStyleId>
              </a:tblPr>
              <a:tblGrid>
                <a:gridCol w="1626871">
                  <a:extLst>
                    <a:ext uri="{9D8B030D-6E8A-4147-A177-3AD203B41FA5}">
                      <a16:colId xmlns:a16="http://schemas.microsoft.com/office/drawing/2014/main" val="3266379560"/>
                    </a:ext>
                  </a:extLst>
                </a:gridCol>
                <a:gridCol w="2498713">
                  <a:extLst>
                    <a:ext uri="{9D8B030D-6E8A-4147-A177-3AD203B41FA5}">
                      <a16:colId xmlns:a16="http://schemas.microsoft.com/office/drawing/2014/main" val="354163974"/>
                    </a:ext>
                  </a:extLst>
                </a:gridCol>
                <a:gridCol w="2133582">
                  <a:extLst>
                    <a:ext uri="{9D8B030D-6E8A-4147-A177-3AD203B41FA5}">
                      <a16:colId xmlns:a16="http://schemas.microsoft.com/office/drawing/2014/main" val="1472154159"/>
                    </a:ext>
                  </a:extLst>
                </a:gridCol>
                <a:gridCol w="2300499">
                  <a:extLst>
                    <a:ext uri="{9D8B030D-6E8A-4147-A177-3AD203B41FA5}">
                      <a16:colId xmlns:a16="http://schemas.microsoft.com/office/drawing/2014/main" val="2130307887"/>
                    </a:ext>
                  </a:extLst>
                </a:gridCol>
                <a:gridCol w="2029259">
                  <a:extLst>
                    <a:ext uri="{9D8B030D-6E8A-4147-A177-3AD203B41FA5}">
                      <a16:colId xmlns:a16="http://schemas.microsoft.com/office/drawing/2014/main" val="470625343"/>
                    </a:ext>
                  </a:extLst>
                </a:gridCol>
              </a:tblGrid>
              <a:tr h="352389">
                <a:tc gridSpan="5">
                  <a:txBody>
                    <a:bodyPr/>
                    <a:lstStyle/>
                    <a:p>
                      <a:pPr algn="ctr" fontAlgn="ctr"/>
                      <a:r>
                        <a:rPr lang="en-US" sz="2100" u="none" strike="noStrike">
                          <a:effectLst/>
                        </a:rPr>
                        <a:t>Rubric Details</a:t>
                      </a:r>
                      <a:endParaRPr lang="en-US" sz="2100" b="1" i="0" u="none" strike="noStrike">
                        <a:solidFill>
                          <a:srgbClr val="000000"/>
                        </a:solidFill>
                        <a:effectLst/>
                        <a:latin typeface="Calibri" panose="020F0502020204030204" pitchFamily="34" charset="0"/>
                      </a:endParaRPr>
                    </a:p>
                  </a:txBody>
                  <a:tcPr marL="3294" marR="3294" marT="32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5169322"/>
                  </a:ext>
                </a:extLst>
              </a:tr>
              <a:tr h="223625">
                <a:tc>
                  <a:txBody>
                    <a:bodyPr/>
                    <a:lstStyle/>
                    <a:p>
                      <a:pPr algn="ctr" fontAlgn="ctr"/>
                      <a:r>
                        <a:rPr lang="en-US" sz="1200" u="none" strike="noStrike">
                          <a:effectLst/>
                        </a:rPr>
                        <a:t>Criteria/Trait</a:t>
                      </a:r>
                      <a:endParaRPr lang="en-US" sz="1200" b="1" i="0" u="none" strike="noStrike">
                        <a:solidFill>
                          <a:srgbClr val="000000"/>
                        </a:solidFill>
                        <a:effectLst/>
                        <a:latin typeface="Calibri" panose="020F0502020204030204" pitchFamily="34" charset="0"/>
                      </a:endParaRPr>
                    </a:p>
                  </a:txBody>
                  <a:tcPr marL="3294" marR="3294" marT="3294" marB="0" anchor="ctr"/>
                </a:tc>
                <a:tc>
                  <a:txBody>
                    <a:bodyPr/>
                    <a:lstStyle/>
                    <a:p>
                      <a:pPr algn="ctr" fontAlgn="ctr"/>
                      <a:r>
                        <a:rPr lang="en-US" sz="1200" u="none" strike="noStrike">
                          <a:effectLst/>
                        </a:rPr>
                        <a:t>Exemplary (4)</a:t>
                      </a:r>
                      <a:endParaRPr lang="en-US" sz="1200" b="1" i="0" u="none" strike="noStrike">
                        <a:solidFill>
                          <a:srgbClr val="000000"/>
                        </a:solidFill>
                        <a:effectLst/>
                        <a:latin typeface="Calibri" panose="020F0502020204030204" pitchFamily="34" charset="0"/>
                      </a:endParaRPr>
                    </a:p>
                  </a:txBody>
                  <a:tcPr marL="3294" marR="3294" marT="3294" marB="0" anchor="ctr"/>
                </a:tc>
                <a:tc>
                  <a:txBody>
                    <a:bodyPr/>
                    <a:lstStyle/>
                    <a:p>
                      <a:pPr algn="ctr" fontAlgn="ctr"/>
                      <a:r>
                        <a:rPr lang="en-US" sz="1200" u="none" strike="noStrike">
                          <a:effectLst/>
                        </a:rPr>
                        <a:t>Proficient (3)</a:t>
                      </a:r>
                      <a:endParaRPr lang="en-US" sz="1200" b="1" i="0" u="none" strike="noStrike">
                        <a:solidFill>
                          <a:srgbClr val="000000"/>
                        </a:solidFill>
                        <a:effectLst/>
                        <a:latin typeface="Calibri" panose="020F0502020204030204" pitchFamily="34" charset="0"/>
                      </a:endParaRPr>
                    </a:p>
                  </a:txBody>
                  <a:tcPr marL="3294" marR="3294" marT="3294" marB="0" anchor="ctr"/>
                </a:tc>
                <a:tc>
                  <a:txBody>
                    <a:bodyPr/>
                    <a:lstStyle/>
                    <a:p>
                      <a:pPr algn="ctr" fontAlgn="ctr"/>
                      <a:r>
                        <a:rPr lang="en-US" sz="1200" u="none" strike="noStrike">
                          <a:effectLst/>
                        </a:rPr>
                        <a:t>Developing (2)</a:t>
                      </a:r>
                      <a:endParaRPr lang="en-US" sz="1200" b="1" i="0" u="none" strike="noStrike">
                        <a:solidFill>
                          <a:srgbClr val="000000"/>
                        </a:solidFill>
                        <a:effectLst/>
                        <a:latin typeface="Calibri" panose="020F0502020204030204" pitchFamily="34" charset="0"/>
                      </a:endParaRPr>
                    </a:p>
                  </a:txBody>
                  <a:tcPr marL="3294" marR="3294" marT="3294" marB="0" anchor="ctr"/>
                </a:tc>
                <a:tc>
                  <a:txBody>
                    <a:bodyPr/>
                    <a:lstStyle/>
                    <a:p>
                      <a:pPr algn="ctr" fontAlgn="ctr"/>
                      <a:r>
                        <a:rPr lang="en-US" sz="1200" u="none" strike="noStrike">
                          <a:effectLst/>
                        </a:rPr>
                        <a:t>Limited (1)</a:t>
                      </a:r>
                      <a:endParaRPr lang="en-US" sz="1200" b="1" i="0" u="none" strike="noStrike">
                        <a:solidFill>
                          <a:srgbClr val="000000"/>
                        </a:solidFill>
                        <a:effectLst/>
                        <a:latin typeface="Calibri" panose="020F0502020204030204" pitchFamily="34" charset="0"/>
                      </a:endParaRPr>
                    </a:p>
                  </a:txBody>
                  <a:tcPr marL="3294" marR="3294" marT="3294" marB="0" anchor="ctr"/>
                </a:tc>
                <a:extLst>
                  <a:ext uri="{0D108BD9-81ED-4DB2-BD59-A6C34878D82A}">
                    <a16:rowId xmlns:a16="http://schemas.microsoft.com/office/drawing/2014/main" val="2361924987"/>
                  </a:ext>
                </a:extLst>
              </a:tr>
              <a:tr h="752988">
                <a:tc>
                  <a:txBody>
                    <a:bodyPr/>
                    <a:lstStyle/>
                    <a:p>
                      <a:pPr algn="ctr" fontAlgn="ctr"/>
                      <a:r>
                        <a:rPr lang="en-US" sz="1100" u="none" strike="noStrike">
                          <a:effectLst/>
                        </a:rPr>
                        <a:t>Transition from Alpha to Final Project</a:t>
                      </a:r>
                      <a:endParaRPr lang="en-US" sz="1100" b="1" i="0" u="none" strike="noStrike">
                        <a:solidFill>
                          <a:srgbClr val="FF0000"/>
                        </a:solidFill>
                        <a:effectLst/>
                        <a:latin typeface="Calibri" panose="020F0502020204030204" pitchFamily="34" charset="0"/>
                      </a:endParaRPr>
                    </a:p>
                  </a:txBody>
                  <a:tcPr marL="3294" marR="3294" marT="3294" marB="0" anchor="ctr"/>
                </a:tc>
                <a:tc>
                  <a:txBody>
                    <a:bodyPr/>
                    <a:lstStyle/>
                    <a:p>
                      <a:pPr algn="l" fontAlgn="ctr"/>
                      <a:r>
                        <a:rPr lang="en-US" sz="900" u="none" strike="noStrike">
                          <a:effectLst/>
                        </a:rPr>
                        <a:t>Comprehensively and clearly identifies all key components/variables and relevant information. Displays full understanding of issue and is able to ascertain a complete picture of the usability of the site.  </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Precisely identifies and describes the all key components/variables and relevant information. Understanding of issue is not impeded by the omission of undefined variables.</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Correctly identifies all key components/variables and relevant information but certain key components/variables remain unclear or omitted.</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Limited ability to clearly identify the  all key components/variables and relevant information and its various components/variables.</a:t>
                      </a:r>
                      <a:endParaRPr lang="en-US" sz="900" b="0" i="0" u="none" strike="noStrike">
                        <a:solidFill>
                          <a:srgbClr val="000000"/>
                        </a:solidFill>
                        <a:effectLst/>
                        <a:latin typeface="Arial" panose="020B0604020202020204" pitchFamily="34" charset="0"/>
                      </a:endParaRPr>
                    </a:p>
                  </a:txBody>
                  <a:tcPr marL="3294" marR="3294" marT="3294" marB="0" anchor="ctr"/>
                </a:tc>
                <a:extLst>
                  <a:ext uri="{0D108BD9-81ED-4DB2-BD59-A6C34878D82A}">
                    <a16:rowId xmlns:a16="http://schemas.microsoft.com/office/drawing/2014/main" val="987608664"/>
                  </a:ext>
                </a:extLst>
              </a:tr>
              <a:tr h="896060">
                <a:tc>
                  <a:txBody>
                    <a:bodyPr/>
                    <a:lstStyle/>
                    <a:p>
                      <a:pPr algn="ctr" fontAlgn="ctr"/>
                      <a:r>
                        <a:rPr lang="en-US" sz="1100" u="none" strike="noStrike">
                          <a:effectLst/>
                        </a:rPr>
                        <a:t>Discussion of Problems/Concepts</a:t>
                      </a:r>
                      <a:endParaRPr lang="en-US" sz="1100" b="1" i="0" u="none" strike="noStrike">
                        <a:solidFill>
                          <a:srgbClr val="FF0000"/>
                        </a:solidFill>
                        <a:effectLst/>
                        <a:latin typeface="Calibri" panose="020F0502020204030204" pitchFamily="34" charset="0"/>
                      </a:endParaRPr>
                    </a:p>
                  </a:txBody>
                  <a:tcPr marL="3294" marR="3294" marT="3294" marB="0" anchor="ctr"/>
                </a:tc>
                <a:tc>
                  <a:txBody>
                    <a:bodyPr/>
                    <a:lstStyle/>
                    <a:p>
                      <a:pPr algn="l" fontAlgn="ctr"/>
                      <a:r>
                        <a:rPr lang="en-US" sz="900" u="none" strike="noStrike">
                          <a:effectLst/>
                        </a:rPr>
                        <a:t>Consistently uses appropriate description of problems/concepts and presents information in a memorable fashion.  In depth review and understanding of the problems/concept connections of the site. </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Generally uses appropriate description of problems/concepts  and presents information in a somewhat memorable fashion.  Connects problems readily with the concepts of design</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Uses limited descriptions of appropriateproblems/concepts . Vaguely connects with the concepts of the design.  Does not immediately grab audience attention. Information presented has some memorability.</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Does not use descriptions of problems/concepts .  Failure to connect with the concepts.  Struggles to grab audience attention throughout. Recites information that is not very memorable.</a:t>
                      </a:r>
                      <a:endParaRPr lang="en-US" sz="900" b="0" i="0" u="none" strike="noStrike">
                        <a:solidFill>
                          <a:srgbClr val="000000"/>
                        </a:solidFill>
                        <a:effectLst/>
                        <a:latin typeface="Arial" panose="020B0604020202020204" pitchFamily="34" charset="0"/>
                      </a:endParaRPr>
                    </a:p>
                  </a:txBody>
                  <a:tcPr marL="3294" marR="3294" marT="3294" marB="0" anchor="ctr"/>
                </a:tc>
                <a:extLst>
                  <a:ext uri="{0D108BD9-81ED-4DB2-BD59-A6C34878D82A}">
                    <a16:rowId xmlns:a16="http://schemas.microsoft.com/office/drawing/2014/main" val="2830067639"/>
                  </a:ext>
                </a:extLst>
              </a:tr>
              <a:tr h="1039131">
                <a:tc>
                  <a:txBody>
                    <a:bodyPr/>
                    <a:lstStyle/>
                    <a:p>
                      <a:pPr algn="ctr" fontAlgn="ctr"/>
                      <a:r>
                        <a:rPr lang="en-US" sz="1100" u="none" strike="noStrike">
                          <a:effectLst/>
                        </a:rPr>
                        <a:t>Translation from Usability through Norman Concepts</a:t>
                      </a:r>
                      <a:endParaRPr lang="en-US" sz="1100" b="1" i="0" u="none" strike="noStrike">
                        <a:solidFill>
                          <a:srgbClr val="FF0000"/>
                        </a:solidFill>
                        <a:effectLst/>
                        <a:latin typeface="Calibri" panose="020F0502020204030204" pitchFamily="34" charset="0"/>
                      </a:endParaRPr>
                    </a:p>
                  </a:txBody>
                  <a:tcPr marL="3294" marR="3294" marT="3294" marB="0" anchor="ctr"/>
                </a:tc>
                <a:tc>
                  <a:txBody>
                    <a:bodyPr/>
                    <a:lstStyle/>
                    <a:p>
                      <a:pPr algn="l" fontAlgn="ctr"/>
                      <a:r>
                        <a:rPr lang="en-US" sz="900" u="none" strike="noStrike">
                          <a:effectLst/>
                        </a:rPr>
                        <a:t>Level of analysis results in insightful and comprehensive judgments/applications that offer a number of well reasoned and,  applicable and highly qualified connections. No errors in synthesis or interpretation result in concrete inferences.</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Level of analysis results in competent judgments/applications that offer several reasonable, practical and qualified connections. Minor errors in synthesis or interpretation result in solid inferences.  Clear support of concepts  </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Level of analysis results in judgments that offer some reasonable and practical changes. Some errors in synthesis or interpretation result in incomplete inferences or rationale behind concepts.</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Level of analysis results in basic or uncertain judgments that offer a limited amount of connection amongst the materials . Errors in synthesis/interpretation result in limited inferences or rationale behind the concepts.  </a:t>
                      </a:r>
                      <a:endParaRPr lang="en-US" sz="900" b="0" i="0" u="none" strike="noStrike">
                        <a:solidFill>
                          <a:srgbClr val="000000"/>
                        </a:solidFill>
                        <a:effectLst/>
                        <a:latin typeface="Arial" panose="020B0604020202020204" pitchFamily="34" charset="0"/>
                      </a:endParaRPr>
                    </a:p>
                  </a:txBody>
                  <a:tcPr marL="3294" marR="3294" marT="3294" marB="0" anchor="ctr"/>
                </a:tc>
                <a:extLst>
                  <a:ext uri="{0D108BD9-81ED-4DB2-BD59-A6C34878D82A}">
                    <a16:rowId xmlns:a16="http://schemas.microsoft.com/office/drawing/2014/main" val="3716705880"/>
                  </a:ext>
                </a:extLst>
              </a:tr>
              <a:tr h="752988">
                <a:tc>
                  <a:txBody>
                    <a:bodyPr/>
                    <a:lstStyle/>
                    <a:p>
                      <a:pPr algn="ctr" fontAlgn="ctr"/>
                      <a:r>
                        <a:rPr lang="en-US" sz="900" u="none" strike="noStrike">
                          <a:effectLst/>
                        </a:rPr>
                        <a:t>Visual Appeal &amp; Presentation</a:t>
                      </a:r>
                      <a:endParaRPr lang="en-US" sz="900" b="1" i="0" u="none" strike="noStrike">
                        <a:solidFill>
                          <a:srgbClr val="FF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Document formatting and supporting visuals display high levels of creativity and strongly enhance the effectiveness of the presentation and its clarity/cohesiveness.</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Document formatting and supporting visuals display creativity and appropriately enhance the effectiveness of the presentation and its clarity/cohesiveness.</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Document formatting and supporting visuals somewhat enhance the effectiveness of the presentation and slightly limit clarity/cohesiveness.</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Document formatting and supporting visuals do little to enhance the effectiveness of the document and limit clarity/cohesiveness.</a:t>
                      </a:r>
                      <a:endParaRPr lang="en-US" sz="900" b="0" i="0" u="none" strike="noStrike">
                        <a:solidFill>
                          <a:srgbClr val="000000"/>
                        </a:solidFill>
                        <a:effectLst/>
                        <a:latin typeface="Arial" panose="020B0604020202020204" pitchFamily="34" charset="0"/>
                      </a:endParaRPr>
                    </a:p>
                  </a:txBody>
                  <a:tcPr marL="3294" marR="3294" marT="3294" marB="0" anchor="ctr"/>
                </a:tc>
                <a:extLst>
                  <a:ext uri="{0D108BD9-81ED-4DB2-BD59-A6C34878D82A}">
                    <a16:rowId xmlns:a16="http://schemas.microsoft.com/office/drawing/2014/main" val="764670159"/>
                  </a:ext>
                </a:extLst>
              </a:tr>
              <a:tr h="117752">
                <a:tc>
                  <a:txBody>
                    <a:bodyPr/>
                    <a:lstStyle/>
                    <a:p>
                      <a:pPr algn="l" fontAlgn="b"/>
                      <a:endParaRPr lang="en-US" sz="900" b="1" i="0" u="none" strike="noStrike">
                        <a:solidFill>
                          <a:srgbClr val="45586F"/>
                        </a:solidFill>
                        <a:effectLst/>
                        <a:latin typeface="Arial" panose="020B0604020202020204" pitchFamily="34" charset="0"/>
                      </a:endParaRPr>
                    </a:p>
                  </a:txBody>
                  <a:tcPr marL="3294" marR="3294" marT="3294" marB="0" anchor="b"/>
                </a:tc>
                <a:tc>
                  <a:txBody>
                    <a:bodyPr/>
                    <a:lstStyle/>
                    <a:p>
                      <a:pPr algn="l" fontAlgn="b"/>
                      <a:endParaRPr lang="en-US" sz="900" b="0" i="0" u="none" strike="noStrike">
                        <a:solidFill>
                          <a:srgbClr val="000000"/>
                        </a:solidFill>
                        <a:effectLst/>
                        <a:latin typeface="Arial" panose="020B0604020202020204" pitchFamily="34" charset="0"/>
                      </a:endParaRPr>
                    </a:p>
                  </a:txBody>
                  <a:tcPr marL="3294" marR="3294" marT="3294" marB="0" anchor="b"/>
                </a:tc>
                <a:tc>
                  <a:txBody>
                    <a:bodyPr/>
                    <a:lstStyle/>
                    <a:p>
                      <a:pPr algn="l" fontAlgn="b"/>
                      <a:endParaRPr lang="en-US" sz="900" b="0" i="0" u="none" strike="noStrike">
                        <a:solidFill>
                          <a:srgbClr val="000000"/>
                        </a:solidFill>
                        <a:effectLst/>
                        <a:latin typeface="Arial" panose="020B0604020202020204" pitchFamily="34" charset="0"/>
                      </a:endParaRPr>
                    </a:p>
                  </a:txBody>
                  <a:tcPr marL="3294" marR="3294" marT="3294" marB="0" anchor="b"/>
                </a:tc>
                <a:tc>
                  <a:txBody>
                    <a:bodyPr/>
                    <a:lstStyle/>
                    <a:p>
                      <a:pPr algn="l" fontAlgn="b"/>
                      <a:endParaRPr lang="en-US" sz="900" b="0" i="0" u="none" strike="noStrike">
                        <a:solidFill>
                          <a:srgbClr val="000000"/>
                        </a:solidFill>
                        <a:effectLst/>
                        <a:latin typeface="Arial" panose="020B0604020202020204" pitchFamily="34" charset="0"/>
                      </a:endParaRPr>
                    </a:p>
                  </a:txBody>
                  <a:tcPr marL="3294" marR="3294" marT="3294" marB="0" anchor="b"/>
                </a:tc>
                <a:tc>
                  <a:txBody>
                    <a:bodyPr/>
                    <a:lstStyle/>
                    <a:p>
                      <a:pPr algn="l" fontAlgn="b"/>
                      <a:endParaRPr lang="en-US" sz="900" b="0" i="0" u="none" strike="noStrike">
                        <a:solidFill>
                          <a:srgbClr val="000000"/>
                        </a:solidFill>
                        <a:effectLst/>
                        <a:latin typeface="Arial" panose="020B0604020202020204" pitchFamily="34" charset="0"/>
                      </a:endParaRPr>
                    </a:p>
                  </a:txBody>
                  <a:tcPr marL="3294" marR="3294" marT="3294" marB="0" anchor="b"/>
                </a:tc>
                <a:extLst>
                  <a:ext uri="{0D108BD9-81ED-4DB2-BD59-A6C34878D82A}">
                    <a16:rowId xmlns:a16="http://schemas.microsoft.com/office/drawing/2014/main" val="105402759"/>
                  </a:ext>
                </a:extLst>
              </a:tr>
              <a:tr h="609917">
                <a:tc>
                  <a:txBody>
                    <a:bodyPr/>
                    <a:lstStyle/>
                    <a:p>
                      <a:pPr algn="ctr" fontAlgn="ctr"/>
                      <a:r>
                        <a:rPr lang="en-US" sz="900" u="none" strike="noStrike">
                          <a:effectLst/>
                        </a:rPr>
                        <a:t>UX Design</a:t>
                      </a:r>
                      <a:endParaRPr lang="en-US" sz="900" b="1" i="0" u="none" strike="noStrike">
                        <a:solidFill>
                          <a:srgbClr val="FF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Design displays high levels of creativity and strongly enhance the understanding of Users and the UX Experience</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Design displays standard levels of creativity and demonstrates a basic understanding of Users and the UX Experience</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a:effectLst/>
                        </a:rPr>
                        <a:t>Design displays develpoing levels of creativity and demonstrates a developing to basic understanding of Users and the UX Experience</a:t>
                      </a:r>
                      <a:endParaRPr lang="en-US" sz="900" b="0" i="0" u="none" strike="noStrike">
                        <a:solidFill>
                          <a:srgbClr val="000000"/>
                        </a:solidFill>
                        <a:effectLst/>
                        <a:latin typeface="Arial" panose="020B0604020202020204" pitchFamily="34" charset="0"/>
                      </a:endParaRPr>
                    </a:p>
                  </a:txBody>
                  <a:tcPr marL="3294" marR="3294" marT="3294" marB="0" anchor="ctr"/>
                </a:tc>
                <a:tc>
                  <a:txBody>
                    <a:bodyPr/>
                    <a:lstStyle/>
                    <a:p>
                      <a:pPr algn="l" fontAlgn="ctr"/>
                      <a:r>
                        <a:rPr lang="en-US" sz="900" u="none" strike="noStrike" dirty="0">
                          <a:effectLst/>
                        </a:rPr>
                        <a:t>Design displays little level of creativity and demonstrates a limited understanding of Users and the UX Experience</a:t>
                      </a:r>
                      <a:endParaRPr lang="en-US" sz="900" b="0" i="0" u="none" strike="noStrike" dirty="0">
                        <a:solidFill>
                          <a:srgbClr val="000000"/>
                        </a:solidFill>
                        <a:effectLst/>
                        <a:latin typeface="Arial" panose="020B0604020202020204" pitchFamily="34" charset="0"/>
                      </a:endParaRPr>
                    </a:p>
                  </a:txBody>
                  <a:tcPr marL="3294" marR="3294" marT="3294" marB="0" anchor="ctr"/>
                </a:tc>
                <a:extLst>
                  <a:ext uri="{0D108BD9-81ED-4DB2-BD59-A6C34878D82A}">
                    <a16:rowId xmlns:a16="http://schemas.microsoft.com/office/drawing/2014/main" val="4080954432"/>
                  </a:ext>
                </a:extLst>
              </a:tr>
            </a:tbl>
          </a:graphicData>
        </a:graphic>
      </p:graphicFrame>
      <p:sp>
        <p:nvSpPr>
          <p:cNvPr id="5" name="TextBox 4">
            <a:extLst>
              <a:ext uri="{FF2B5EF4-FFF2-40B4-BE49-F238E27FC236}">
                <a16:creationId xmlns:a16="http://schemas.microsoft.com/office/drawing/2014/main" id="{98874F61-E8BF-4BB2-A193-876734586185}"/>
              </a:ext>
            </a:extLst>
          </p:cNvPr>
          <p:cNvSpPr txBox="1"/>
          <p:nvPr/>
        </p:nvSpPr>
        <p:spPr>
          <a:xfrm>
            <a:off x="3340510" y="5950974"/>
            <a:ext cx="5479025" cy="369332"/>
          </a:xfrm>
          <a:prstGeom prst="rect">
            <a:avLst/>
          </a:prstGeom>
          <a:noFill/>
        </p:spPr>
        <p:txBody>
          <a:bodyPr wrap="square" rtlCol="0">
            <a:spAutoFit/>
          </a:bodyPr>
          <a:lstStyle/>
          <a:p>
            <a:pPr algn="ctr"/>
            <a:r>
              <a:rPr lang="en-US" dirty="0"/>
              <a:t>Each trait is worth 20%</a:t>
            </a:r>
          </a:p>
        </p:txBody>
      </p:sp>
    </p:spTree>
    <p:extLst>
      <p:ext uri="{BB962C8B-B14F-4D97-AF65-F5344CB8AC3E}">
        <p14:creationId xmlns:p14="http://schemas.microsoft.com/office/powerpoint/2010/main" val="42965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BCF06-72DC-4FC6-863E-99FB72849AF9}"/>
              </a:ext>
            </a:extLst>
          </p:cNvPr>
          <p:cNvSpPr>
            <a:spLocks noGrp="1"/>
          </p:cNvSpPr>
          <p:nvPr>
            <p:ph type="title"/>
          </p:nvPr>
        </p:nvSpPr>
        <p:spPr/>
        <p:txBody>
          <a:bodyPr/>
          <a:lstStyle/>
          <a:p>
            <a:r>
              <a:rPr lang="en-US" dirty="0"/>
              <a:t>Some things that work well…</a:t>
            </a:r>
          </a:p>
        </p:txBody>
      </p:sp>
      <p:graphicFrame>
        <p:nvGraphicFramePr>
          <p:cNvPr id="5" name="Content Placeholder 2">
            <a:extLst>
              <a:ext uri="{FF2B5EF4-FFF2-40B4-BE49-F238E27FC236}">
                <a16:creationId xmlns:a16="http://schemas.microsoft.com/office/drawing/2014/main" id="{32D9444F-0241-4E5A-A786-3089FFAB11F1}"/>
              </a:ext>
            </a:extLst>
          </p:cNvPr>
          <p:cNvGraphicFramePr>
            <a:graphicFrameLocks noGrp="1"/>
          </p:cNvGraphicFramePr>
          <p:nvPr>
            <p:ph idx="1"/>
            <p:extLst>
              <p:ext uri="{D42A27DB-BD31-4B8C-83A1-F6EECF244321}">
                <p14:modId xmlns:p14="http://schemas.microsoft.com/office/powerpoint/2010/main" val="49586931"/>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112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263F3AD0-79A2-4F23-A250-A2D0A19C36CE}"/>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Final Grades</a:t>
            </a:r>
          </a:p>
        </p:txBody>
      </p:sp>
      <p:sp>
        <p:nvSpPr>
          <p:cNvPr id="3" name="Content Placeholder 2">
            <a:extLst>
              <a:ext uri="{FF2B5EF4-FFF2-40B4-BE49-F238E27FC236}">
                <a16:creationId xmlns:a16="http://schemas.microsoft.com/office/drawing/2014/main" id="{38892D1F-BB15-41C5-BE4D-6FEEB29089B8}"/>
              </a:ext>
            </a:extLst>
          </p:cNvPr>
          <p:cNvSpPr>
            <a:spLocks noGrp="1"/>
          </p:cNvSpPr>
          <p:nvPr>
            <p:ph idx="1"/>
          </p:nvPr>
        </p:nvSpPr>
        <p:spPr>
          <a:xfrm>
            <a:off x="5478124" y="875324"/>
            <a:ext cx="5647076" cy="5475563"/>
          </a:xfrm>
        </p:spPr>
        <p:txBody>
          <a:bodyPr anchor="ctr">
            <a:normAutofit/>
          </a:bodyPr>
          <a:lstStyle/>
          <a:p>
            <a:pPr>
              <a:buFont typeface="Arial" panose="020B0604020202020204" pitchFamily="34" charset="0"/>
              <a:buChar char="•"/>
            </a:pPr>
            <a:r>
              <a:rPr lang="en-US" sz="2000" b="0" i="0">
                <a:effectLst/>
                <a:latin typeface="Raleway"/>
              </a:rPr>
              <a:t>Project 1 – Part 1 – 5%</a:t>
            </a:r>
          </a:p>
          <a:p>
            <a:pPr>
              <a:buFont typeface="Arial" panose="020B0604020202020204" pitchFamily="34" charset="0"/>
              <a:buChar char="•"/>
            </a:pPr>
            <a:r>
              <a:rPr lang="en-US" sz="2000" b="0" i="0">
                <a:effectLst/>
                <a:latin typeface="Raleway"/>
              </a:rPr>
              <a:t>Project 1 – Part 2 – 20%</a:t>
            </a:r>
          </a:p>
          <a:p>
            <a:pPr>
              <a:buFont typeface="Arial" panose="020B0604020202020204" pitchFamily="34" charset="0"/>
              <a:buChar char="•"/>
            </a:pPr>
            <a:r>
              <a:rPr lang="en-US" sz="2000" b="0" i="0">
                <a:effectLst/>
                <a:latin typeface="Raleway"/>
              </a:rPr>
              <a:t>Project 2 – Alpha – 5%</a:t>
            </a:r>
          </a:p>
          <a:p>
            <a:pPr>
              <a:buFont typeface="Arial" panose="020B0604020202020204" pitchFamily="34" charset="0"/>
              <a:buChar char="•"/>
            </a:pPr>
            <a:r>
              <a:rPr lang="en-US" sz="2000" b="0" i="0">
                <a:effectLst/>
                <a:latin typeface="Raleway"/>
              </a:rPr>
              <a:t>Project 2 – Beta – 5%</a:t>
            </a:r>
          </a:p>
          <a:p>
            <a:pPr>
              <a:buFont typeface="Arial" panose="020B0604020202020204" pitchFamily="34" charset="0"/>
              <a:buChar char="•"/>
            </a:pPr>
            <a:r>
              <a:rPr lang="en-US" sz="2000" b="0" i="0">
                <a:effectLst/>
                <a:latin typeface="Raleway"/>
              </a:rPr>
              <a:t>Project 2 – Final solution – 15%</a:t>
            </a:r>
          </a:p>
          <a:p>
            <a:pPr>
              <a:buFont typeface="Arial" panose="020B0604020202020204" pitchFamily="34" charset="0"/>
              <a:buChar char="•"/>
            </a:pPr>
            <a:r>
              <a:rPr lang="en-US" sz="2000" b="0" i="0">
                <a:effectLst/>
                <a:latin typeface="Raleway"/>
              </a:rPr>
              <a:t>Exam 1 – 20%</a:t>
            </a:r>
          </a:p>
          <a:p>
            <a:pPr>
              <a:buFont typeface="Arial" panose="020B0604020202020204" pitchFamily="34" charset="0"/>
              <a:buChar char="•"/>
            </a:pPr>
            <a:r>
              <a:rPr lang="en-US" sz="2000" b="0" i="0">
                <a:effectLst/>
                <a:latin typeface="Raleway"/>
              </a:rPr>
              <a:t>Exam 2 – 20%</a:t>
            </a:r>
          </a:p>
          <a:p>
            <a:pPr>
              <a:buFont typeface="Arial" panose="020B0604020202020204" pitchFamily="34" charset="0"/>
              <a:buChar char="•"/>
            </a:pPr>
            <a:r>
              <a:rPr lang="en-US" sz="2000" b="0" i="0">
                <a:effectLst/>
                <a:latin typeface="Raleway"/>
              </a:rPr>
              <a:t>Participation – 10% (in-class activities, online engagement, feedback in studio sessions, project updates)</a:t>
            </a:r>
          </a:p>
          <a:p>
            <a:endParaRPr lang="en-US" sz="2000"/>
          </a:p>
        </p:txBody>
      </p:sp>
    </p:spTree>
    <p:extLst>
      <p:ext uri="{BB962C8B-B14F-4D97-AF65-F5344CB8AC3E}">
        <p14:creationId xmlns:p14="http://schemas.microsoft.com/office/powerpoint/2010/main" val="4157756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1B2430"/>
      </a:dk2>
      <a:lt2>
        <a:srgbClr val="F0F3F1"/>
      </a:lt2>
      <a:accent1>
        <a:srgbClr val="C34DA7"/>
      </a:accent1>
      <a:accent2>
        <a:srgbClr val="9C3BB1"/>
      </a:accent2>
      <a:accent3>
        <a:srgbClr val="7D4DC3"/>
      </a:accent3>
      <a:accent4>
        <a:srgbClr val="4344B5"/>
      </a:accent4>
      <a:accent5>
        <a:srgbClr val="4D7FC3"/>
      </a:accent5>
      <a:accent6>
        <a:srgbClr val="3B9FB1"/>
      </a:accent6>
      <a:hlink>
        <a:srgbClr val="3F61BF"/>
      </a:hlink>
      <a:folHlink>
        <a:srgbClr val="7F7F7F"/>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Garamond</vt:lpstr>
      <vt:lpstr>Raleway</vt:lpstr>
      <vt:lpstr>Sagona Book</vt:lpstr>
      <vt:lpstr>Sagona ExtraLight</vt:lpstr>
      <vt:lpstr>SavonVTI</vt:lpstr>
      <vt:lpstr>Final Presentations</vt:lpstr>
      <vt:lpstr>Final Submission… </vt:lpstr>
      <vt:lpstr>Final Presentation</vt:lpstr>
      <vt:lpstr>PowerPoint Presentation</vt:lpstr>
      <vt:lpstr>Some things that work well…</vt:lpstr>
      <vt:lpstr>Final Grades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Presentations</dc:title>
  <dc:creator>Amy A. Lavin</dc:creator>
  <cp:lastModifiedBy>Amy A. Lavin</cp:lastModifiedBy>
  <cp:revision>1</cp:revision>
  <dcterms:created xsi:type="dcterms:W3CDTF">2020-11-18T01:18:49Z</dcterms:created>
  <dcterms:modified xsi:type="dcterms:W3CDTF">2020-11-18T01:19:30Z</dcterms:modified>
</cp:coreProperties>
</file>