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87" r:id="rId2"/>
    <p:sldId id="347" r:id="rId3"/>
    <p:sldId id="338" r:id="rId4"/>
    <p:sldId id="345" r:id="rId5"/>
    <p:sldId id="352" r:id="rId6"/>
    <p:sldId id="308" r:id="rId7"/>
    <p:sldId id="263" r:id="rId8"/>
    <p:sldId id="267" r:id="rId9"/>
    <p:sldId id="293" r:id="rId10"/>
    <p:sldId id="346" r:id="rId11"/>
    <p:sldId id="257" r:id="rId12"/>
    <p:sldId id="258" r:id="rId13"/>
    <p:sldId id="260" r:id="rId14"/>
    <p:sldId id="259" r:id="rId15"/>
    <p:sldId id="348" r:id="rId16"/>
    <p:sldId id="349" r:id="rId17"/>
    <p:sldId id="350" r:id="rId18"/>
    <p:sldId id="351" r:id="rId19"/>
    <p:sldId id="286" r:id="rId20"/>
    <p:sldId id="271" r:id="rId21"/>
    <p:sldId id="269" r:id="rId22"/>
    <p:sldId id="285" r:id="rId23"/>
    <p:sldId id="343" r:id="rId24"/>
    <p:sldId id="339" r:id="rId25"/>
    <p:sldId id="342" r:id="rId26"/>
    <p:sldId id="344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/>
    <p:restoredTop sz="93296" autoAdjust="0"/>
  </p:normalViewPr>
  <p:slideViewPr>
    <p:cSldViewPr snapToGrid="0" snapToObjects="1">
      <p:cViewPr varScale="1">
        <p:scale>
          <a:sx n="74" d="100"/>
          <a:sy n="74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E199A00-4FD1-4CAE-A3D5-7500A9CDB562}" type="presOf" srcId="{5BF11984-0E64-4B57-B875-2E1B0B00A098}" destId="{31D0A266-AA5A-4E51-BC99-D0CDA70500B6}" srcOrd="0" destOrd="0" presId="urn:microsoft.com/office/officeart/2005/8/layout/hierarchy2"/>
    <dgm:cxn modelId="{BF35EB04-34A4-4D07-ABD0-AB9FC2DE2682}" type="presOf" srcId="{35620437-B674-441E-BE64-127B11C8921C}" destId="{C7F46534-8252-45D8-B9A1-8986B75AB1C1}" srcOrd="1" destOrd="0" presId="urn:microsoft.com/office/officeart/2005/8/layout/hierarchy2"/>
    <dgm:cxn modelId="{59CDA708-D794-410D-B50B-B4F4D2085277}" type="presOf" srcId="{51CA0FC4-56AD-4A14-A18D-AD08A9D56AF2}" destId="{2951EFB9-CA63-48AD-A351-B1EC841ED46A}" srcOrd="0" destOrd="0" presId="urn:microsoft.com/office/officeart/2005/8/layout/hierarchy2"/>
    <dgm:cxn modelId="{A0DBB211-0D02-4002-A446-588F09A23A0C}" type="presOf" srcId="{51CA0FC4-56AD-4A14-A18D-AD08A9D56AF2}" destId="{34D20AF5-6735-4F2F-803B-ACF9EE36BEA2}" srcOrd="1" destOrd="0" presId="urn:microsoft.com/office/officeart/2005/8/layout/hierarchy2"/>
    <dgm:cxn modelId="{6BAC4E14-7027-4310-8105-A23AB2E54FAC}" type="presOf" srcId="{AB713054-F984-4E73-B88E-60C1BFF55F0C}" destId="{9C04ADB7-7B5E-463A-A24D-8A9EBD543A34}" srcOrd="0" destOrd="0" presId="urn:microsoft.com/office/officeart/2005/8/layout/hierarchy2"/>
    <dgm:cxn modelId="{D4481619-2BAA-4EC7-9D67-14D2B623455B}" type="presOf" srcId="{29B19C76-28E5-47C9-A96C-57318656787A}" destId="{7F788EF5-DC52-4163-B798-0DFF5CF2C276}" srcOrd="0" destOrd="0" presId="urn:microsoft.com/office/officeart/2005/8/layout/hierarchy2"/>
    <dgm:cxn modelId="{4942011B-18AC-4AD6-8A17-0AA4270B1635}" type="presOf" srcId="{8D300FD8-F99E-4E8E-904B-BA6027F12312}" destId="{37F8AF4D-6047-40EA-841C-0CB07C1CC88F}" srcOrd="1" destOrd="0" presId="urn:microsoft.com/office/officeart/2005/8/layout/hierarchy2"/>
    <dgm:cxn modelId="{51E63E1C-8012-4EBD-A7ED-C87646182B56}" type="presOf" srcId="{DF7B78C9-B3EF-44CF-852D-36C695E50F17}" destId="{A40036BC-E5D6-446C-80F6-C7A4B80883DA}" srcOrd="0" destOrd="0" presId="urn:microsoft.com/office/officeart/2005/8/layout/hierarchy2"/>
    <dgm:cxn modelId="{D993F71C-0EB6-46F1-9944-F208398D305B}" type="presOf" srcId="{62A74657-1757-4134-B32F-736F54F796F4}" destId="{0D57AE7D-6277-4AFD-8A7D-B6521F402FAC}" srcOrd="0" destOrd="0" presId="urn:microsoft.com/office/officeart/2005/8/layout/hierarchy2"/>
    <dgm:cxn modelId="{0E97FA1F-8ED8-4B8B-9BBE-D304183A382C}" type="presOf" srcId="{B5DB198B-E114-4475-880F-7A6C856D26AF}" destId="{4239A36A-38B8-4FB9-9FDC-677CDBD7D5BC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9C1C8B26-DCBF-4505-9A6B-280A63FF04C0}" type="presOf" srcId="{AC412031-9545-4DC8-ACBC-5942C63FF0B9}" destId="{CEB35589-E368-4BD1-AB36-49CDB99364D5}" srcOrd="0" destOrd="0" presId="urn:microsoft.com/office/officeart/2005/8/layout/hierarchy2"/>
    <dgm:cxn modelId="{4984A726-C878-4666-BCAA-8ED61FF66F53}" type="presOf" srcId="{E3D7FB9E-9622-4165-894E-263143EEC98E}" destId="{86B348EC-F8BD-4917-A3B0-428897B6BCC8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AF2E2C-BA17-4266-BFA4-FA72118172A0}" type="presOf" srcId="{B5DB198B-E114-4475-880F-7A6C856D26AF}" destId="{F0640859-70FD-45E2-89B2-966EFB26F72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2427BE39-D47D-4756-BEC8-D8A39D9AA72C}" type="presOf" srcId="{2B250F0C-4E60-4888-AB85-917A9C3905BD}" destId="{FB9CE7AB-F422-4FE4-9FA5-61325F477F59}" srcOrd="1" destOrd="0" presId="urn:microsoft.com/office/officeart/2005/8/layout/hierarchy2"/>
    <dgm:cxn modelId="{7FD3B03C-2B0C-42F4-8256-8A134C1D9553}" type="presOf" srcId="{4AC740F5-7A0B-425C-9B3E-37C36A205422}" destId="{DD8EF61D-0D20-4705-AB55-535AF47A94C5}" srcOrd="0" destOrd="0" presId="urn:microsoft.com/office/officeart/2005/8/layout/hierarchy2"/>
    <dgm:cxn modelId="{8CE9CC3D-9378-45E7-BA2B-6F88372789A9}" type="presOf" srcId="{CD7A4058-34F4-4D30-B853-2FEEFACFAA91}" destId="{CB8FFB81-E4E3-43C3-8CF6-A920227023D6}" srcOrd="0" destOrd="0" presId="urn:microsoft.com/office/officeart/2005/8/layout/hierarchy2"/>
    <dgm:cxn modelId="{CCC49C41-0457-4EC9-BC98-70381522DC5E}" type="presOf" srcId="{192981D6-D395-421F-849F-8CEA5A562D44}" destId="{246D3C73-DB90-4F3F-B2CE-19B8FAF892C5}" srcOrd="1" destOrd="0" presId="urn:microsoft.com/office/officeart/2005/8/layout/hierarchy2"/>
    <dgm:cxn modelId="{FD219A64-B21A-4B01-890A-686F64C20C5D}" type="presOf" srcId="{33401E37-71FE-4451-BCD3-F37629F87B29}" destId="{088DDF99-B61C-4A64-AA14-854E47AF3584}" srcOrd="1" destOrd="0" presId="urn:microsoft.com/office/officeart/2005/8/layout/hierarchy2"/>
    <dgm:cxn modelId="{A1AC5948-DA33-4262-9ADA-EEDA9758221E}" type="presOf" srcId="{3B1B22F4-350F-4BC1-A123-F6062B0A8B95}" destId="{BA0C878D-3867-44B7-9E66-E292FB7D0CD3}" srcOrd="0" destOrd="0" presId="urn:microsoft.com/office/officeart/2005/8/layout/hierarchy2"/>
    <dgm:cxn modelId="{C8D33B4A-0907-4CB5-AD9C-6EEB74E2CFDD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709F324C-6D5F-4D86-95C1-DE1D8622FD15}" type="presOf" srcId="{1C2ABE6B-2194-4104-A754-33FF1C233404}" destId="{B6DAA14B-3305-4F93-A6BA-AC8805E13BBC}" srcOrd="0" destOrd="0" presId="urn:microsoft.com/office/officeart/2005/8/layout/hierarchy2"/>
    <dgm:cxn modelId="{C921F76E-C5CD-4EA7-A4CE-F0F9C48EE9AA}" type="presOf" srcId="{9DE36E45-D8F6-4E64-BE13-DED9608A523D}" destId="{70CFE622-9822-4AED-B673-DD47B2D762F4}" srcOrd="0" destOrd="0" presId="urn:microsoft.com/office/officeart/2005/8/layout/hierarchy2"/>
    <dgm:cxn modelId="{E8E91955-8832-4D2C-8DAF-25BF1E6C1BA8}" type="presOf" srcId="{B487B2ED-E69D-4DD6-9E27-3D52FE6528BC}" destId="{7CD5B262-0843-40A9-B018-58A5C8DBE7C6}" srcOrd="0" destOrd="0" presId="urn:microsoft.com/office/officeart/2005/8/layout/hierarchy2"/>
    <dgm:cxn modelId="{EEC49155-7AF7-4C95-98F8-7D16330BFA06}" type="presOf" srcId="{78719D9A-1EF8-46FC-8F7F-64CB86D163E5}" destId="{AEC6587A-76AF-44E9-BC10-667E8682EB31}" srcOrd="1" destOrd="0" presId="urn:microsoft.com/office/officeart/2005/8/layout/hierarchy2"/>
    <dgm:cxn modelId="{A122FD75-2041-46B5-AA7B-20171433E18D}" type="presOf" srcId="{5BF11984-0E64-4B57-B875-2E1B0B00A098}" destId="{37A62DE8-991B-4255-B69A-EED90D4303BD}" srcOrd="1" destOrd="0" presId="urn:microsoft.com/office/officeart/2005/8/layout/hierarchy2"/>
    <dgm:cxn modelId="{A9090F58-14AD-4B2C-A35B-E8FC7832ADC2}" type="presOf" srcId="{3B1B22F4-350F-4BC1-A123-F6062B0A8B95}" destId="{E39695A4-54B7-4CB7-AA93-918708DEE7F7}" srcOrd="1" destOrd="0" presId="urn:microsoft.com/office/officeart/2005/8/layout/hierarchy2"/>
    <dgm:cxn modelId="{F7E6497D-7EE6-43DA-9BC4-1237816C0208}" type="presOf" srcId="{E6A63798-4050-4A2F-9AA9-FB5D925F7930}" destId="{D2915285-78D3-4FD7-B30D-F18D871355D3}" srcOrd="0" destOrd="0" presId="urn:microsoft.com/office/officeart/2005/8/layout/hierarchy2"/>
    <dgm:cxn modelId="{142AA77D-3115-4D5A-A8A6-CEE338B7752D}" type="presOf" srcId="{B88A5BE3-D857-4A15-81D6-A637ABABF1ED}" destId="{776B66B8-00FC-404C-89CC-70709C5E302B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EE45B81-A689-475B-A660-98A91953C789}" type="presOf" srcId="{62A74657-1757-4134-B32F-736F54F796F4}" destId="{31B006C0-0EA0-4561-A653-10E38A298D09}" srcOrd="1" destOrd="0" presId="urn:microsoft.com/office/officeart/2005/8/layout/hierarchy2"/>
    <dgm:cxn modelId="{E71A4185-F212-483B-853D-6E1EFBF00A16}" type="presOf" srcId="{78719D9A-1EF8-46FC-8F7F-64CB86D163E5}" destId="{D773FB9E-9C8A-4167-990C-866779B960A7}" srcOrd="0" destOrd="0" presId="urn:microsoft.com/office/officeart/2005/8/layout/hierarchy2"/>
    <dgm:cxn modelId="{2B284186-1250-4F4D-8A3E-018EBFE9EE09}" type="presOf" srcId="{C69F461A-897A-4BF5-9B75-F51BC5391E24}" destId="{9BCABDBA-7F17-4ABD-88F5-05078D8F9D3D}" srcOrd="0" destOrd="0" presId="urn:microsoft.com/office/officeart/2005/8/layout/hierarchy2"/>
    <dgm:cxn modelId="{73910F8A-98E0-46A1-B581-EE9FE8A5139D}" type="presOf" srcId="{364AA1AE-EE94-40DC-A13C-26E16E52F283}" destId="{FE373A7E-3635-4340-9347-46B6BFBFD200}" srcOrd="0" destOrd="0" presId="urn:microsoft.com/office/officeart/2005/8/layout/hierarchy2"/>
    <dgm:cxn modelId="{05C48B8E-F539-4FE0-B7E8-3EDD05530057}" type="presOf" srcId="{F0B9BAFF-14FA-4FD1-90AF-A0E86CFD26E0}" destId="{A438051B-3C6F-4543-B441-F2A2CEB90A1B}" srcOrd="0" destOrd="0" presId="urn:microsoft.com/office/officeart/2005/8/layout/hierarchy2"/>
    <dgm:cxn modelId="{E4A37191-9D03-4879-8E82-980976E359CD}" type="presOf" srcId="{565E1BEE-27C3-4F31-A8B1-EE2149CF7DB5}" destId="{3F4CF3E3-0AF7-4852-917A-846D9EF91AB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280FF9E-BEFD-404C-AFAD-BE54D5072C77}" type="presOf" srcId="{9BBA12D4-0609-4551-A692-41B6FD5C6578}" destId="{9BF4DBD3-5F95-474B-ADAC-133F9056B28B}" srcOrd="1" destOrd="0" presId="urn:microsoft.com/office/officeart/2005/8/layout/hierarchy2"/>
    <dgm:cxn modelId="{1EDBC79F-AD9C-49B1-8736-720BB8B18832}" type="presOf" srcId="{9BBA12D4-0609-4551-A692-41B6FD5C6578}" destId="{906EDC7A-0D71-4D4B-BA38-915370AA5ADA}" srcOrd="0" destOrd="0" presId="urn:microsoft.com/office/officeart/2005/8/layout/hierarchy2"/>
    <dgm:cxn modelId="{5BCED7B0-DD9C-44F5-907B-9A5F9F24435D}" type="presOf" srcId="{C69F461A-897A-4BF5-9B75-F51BC5391E24}" destId="{5FEF92C6-AD1B-43F2-B683-83434038F417}" srcOrd="1" destOrd="0" presId="urn:microsoft.com/office/officeart/2005/8/layout/hierarchy2"/>
    <dgm:cxn modelId="{58BB18B4-BF98-4D63-B8C8-6D9A5C5D7FB1}" type="presOf" srcId="{8D300FD8-F99E-4E8E-904B-BA6027F12312}" destId="{EA7B220E-DA23-4680-8C80-00CBE08DC458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6EB2B4C1-5CDF-49D3-8294-2194878CC59B}" type="presOf" srcId="{364AA1AE-EE94-40DC-A13C-26E16E52F283}" destId="{47273E5C-67B7-4AF6-AC59-BF0E8FE9A07A}" srcOrd="1" destOrd="0" presId="urn:microsoft.com/office/officeart/2005/8/layout/hierarchy2"/>
    <dgm:cxn modelId="{1BED1FC4-6FE9-4B22-9924-FB86B7061C52}" type="presOf" srcId="{E3D7FB9E-9622-4165-894E-263143EEC98E}" destId="{A89A13DB-233E-4EEC-9999-82C30F66A90E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929EECE-6BFD-4C2B-AC42-5C13B2EF603C}" type="presOf" srcId="{195B9EE5-1EFB-4F31-AB89-D8A0164D7F56}" destId="{6584FD33-B777-4F82-B4D0-B5E46AC2C02D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D0440D6-A8EC-45F3-B62D-909A8E61E148}" type="presOf" srcId="{F79E7C3E-1450-474E-8C09-C55A71BFC6B5}" destId="{20234416-28EC-4241-BCF5-E0C7F6003066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C8674CD8-8F0E-4502-8D5C-DD7AAD7EFCAB}" type="presOf" srcId="{35620437-B674-441E-BE64-127B11C8921C}" destId="{F6E4463E-7AB1-40C6-9184-A50DB147E61E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3F240DE5-D8B8-44C4-B2EC-36830053169E}" type="presOf" srcId="{33401E37-71FE-4451-BCD3-F37629F87B29}" destId="{EDCF3DD2-E149-42B6-827D-DBC2235C186A}" srcOrd="0" destOrd="0" presId="urn:microsoft.com/office/officeart/2005/8/layout/hierarchy2"/>
    <dgm:cxn modelId="{7C9BF1E5-32B1-429B-90CB-B5C9713F0F39}" type="presOf" srcId="{D9A682CB-5DDE-43AB-919F-8B7F7B104615}" destId="{73BB7357-1A7B-4050-88C4-790ADBCB625D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A1EAC6EB-5176-445F-8F03-B80C7B5BCAFB}" type="presOf" srcId="{29B19C76-28E5-47C9-A96C-57318656787A}" destId="{2242881E-6013-4E89-ABE5-27D85D3B39D5}" srcOrd="1" destOrd="0" presId="urn:microsoft.com/office/officeart/2005/8/layout/hierarchy2"/>
    <dgm:cxn modelId="{77E494EC-0842-432D-A759-B65342B135B2}" type="presOf" srcId="{2C0E8DAB-083B-498A-A610-C8E540D1F95F}" destId="{B110B952-0C9F-4163-9C30-E699F6BC7E5B}" srcOrd="0" destOrd="0" presId="urn:microsoft.com/office/officeart/2005/8/layout/hierarchy2"/>
    <dgm:cxn modelId="{BD45FBEE-69C2-4A62-BFD6-DD185A040797}" type="presOf" srcId="{192981D6-D395-421F-849F-8CEA5A562D44}" destId="{E896778B-EE3E-4BFF-9DFE-42B988C3A32F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2C5CE0F5-E249-460A-9CEA-A2B515BE15E1}" type="presOf" srcId="{48D4D2DD-923D-473B-8FF8-F00B40868278}" destId="{3DC07AF5-D86B-4C94-B519-7A6277D2FBCD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FFE9FAFE-40D9-40F0-AAB1-95A0081B8B9C}" type="presOf" srcId="{2B250F0C-4E60-4888-AB85-917A9C3905BD}" destId="{9D22EEE4-FF93-4FD7-9762-7F90B9B2174D}" srcOrd="0" destOrd="0" presId="urn:microsoft.com/office/officeart/2005/8/layout/hierarchy2"/>
    <dgm:cxn modelId="{C1EF47A1-A48A-4FAF-BA7D-BE74DD98858A}" type="presParOf" srcId="{B6DAA14B-3305-4F93-A6BA-AC8805E13BBC}" destId="{45E3ECBA-C6D0-4585-880A-A01F56B443D6}" srcOrd="0" destOrd="0" presId="urn:microsoft.com/office/officeart/2005/8/layout/hierarchy2"/>
    <dgm:cxn modelId="{568F69B6-B4C5-4F3C-8370-51B4070E5565}" type="presParOf" srcId="{45E3ECBA-C6D0-4585-880A-A01F56B443D6}" destId="{AD69DD67-DA8B-4327-8FB6-B1ED5881B6C0}" srcOrd="0" destOrd="0" presId="urn:microsoft.com/office/officeart/2005/8/layout/hierarchy2"/>
    <dgm:cxn modelId="{0F1EE668-616F-4DBA-BD3C-77FB3E929C0F}" type="presParOf" srcId="{45E3ECBA-C6D0-4585-880A-A01F56B443D6}" destId="{AEFB50EF-9B7B-4A67-8A06-3768D82F4F35}" srcOrd="1" destOrd="0" presId="urn:microsoft.com/office/officeart/2005/8/layout/hierarchy2"/>
    <dgm:cxn modelId="{76F1A054-53FA-417D-9233-1B0A31A3E469}" type="presParOf" srcId="{AEFB50EF-9B7B-4A67-8A06-3768D82F4F35}" destId="{906EDC7A-0D71-4D4B-BA38-915370AA5ADA}" srcOrd="0" destOrd="0" presId="urn:microsoft.com/office/officeart/2005/8/layout/hierarchy2"/>
    <dgm:cxn modelId="{B59AFDE5-D2D0-400A-A0EA-FD29C058B18A}" type="presParOf" srcId="{906EDC7A-0D71-4D4B-BA38-915370AA5ADA}" destId="{9BF4DBD3-5F95-474B-ADAC-133F9056B28B}" srcOrd="0" destOrd="0" presId="urn:microsoft.com/office/officeart/2005/8/layout/hierarchy2"/>
    <dgm:cxn modelId="{A9C837D9-78CD-4D17-8D75-AB1D145F20B4}" type="presParOf" srcId="{AEFB50EF-9B7B-4A67-8A06-3768D82F4F35}" destId="{7D96E242-F765-43D2-885D-856E91BD7876}" srcOrd="1" destOrd="0" presId="urn:microsoft.com/office/officeart/2005/8/layout/hierarchy2"/>
    <dgm:cxn modelId="{47044219-0AD3-4F6B-BD49-A1C1F810C9CD}" type="presParOf" srcId="{7D96E242-F765-43D2-885D-856E91BD7876}" destId="{73BB7357-1A7B-4050-88C4-790ADBCB625D}" srcOrd="0" destOrd="0" presId="urn:microsoft.com/office/officeart/2005/8/layout/hierarchy2"/>
    <dgm:cxn modelId="{0D4E32BE-0226-4070-8FE7-A8D548A002D2}" type="presParOf" srcId="{7D96E242-F765-43D2-885D-856E91BD7876}" destId="{D56EE5CC-C4D8-4DA6-AC06-6FF6333366BE}" srcOrd="1" destOrd="0" presId="urn:microsoft.com/office/officeart/2005/8/layout/hierarchy2"/>
    <dgm:cxn modelId="{EEF0BC32-37B2-4F62-9ADF-C580EF5C1B14}" type="presParOf" srcId="{D56EE5CC-C4D8-4DA6-AC06-6FF6333366BE}" destId="{2951EFB9-CA63-48AD-A351-B1EC841ED46A}" srcOrd="0" destOrd="0" presId="urn:microsoft.com/office/officeart/2005/8/layout/hierarchy2"/>
    <dgm:cxn modelId="{8B7FEB97-AA9F-476E-B6DE-4E029FA8DEC2}" type="presParOf" srcId="{2951EFB9-CA63-48AD-A351-B1EC841ED46A}" destId="{34D20AF5-6735-4F2F-803B-ACF9EE36BEA2}" srcOrd="0" destOrd="0" presId="urn:microsoft.com/office/officeart/2005/8/layout/hierarchy2"/>
    <dgm:cxn modelId="{161B88A6-2BA6-4B06-9B71-9F4BD82959DF}" type="presParOf" srcId="{D56EE5CC-C4D8-4DA6-AC06-6FF6333366BE}" destId="{E4EEF5AC-A0E9-4DFF-973A-8F4B97B35161}" srcOrd="1" destOrd="0" presId="urn:microsoft.com/office/officeart/2005/8/layout/hierarchy2"/>
    <dgm:cxn modelId="{52F13971-8859-47A4-BDC7-C98277D9923A}" type="presParOf" srcId="{E4EEF5AC-A0E9-4DFF-973A-8F4B97B35161}" destId="{A40036BC-E5D6-446C-80F6-C7A4B80883DA}" srcOrd="0" destOrd="0" presId="urn:microsoft.com/office/officeart/2005/8/layout/hierarchy2"/>
    <dgm:cxn modelId="{FFC7F3B8-E7D5-4E98-A6B6-045D064C5CF0}" type="presParOf" srcId="{E4EEF5AC-A0E9-4DFF-973A-8F4B97B35161}" destId="{4862C7B3-1512-4C83-B2EB-00C9D604D13A}" srcOrd="1" destOrd="0" presId="urn:microsoft.com/office/officeart/2005/8/layout/hierarchy2"/>
    <dgm:cxn modelId="{3164CE38-6B6F-40C2-B2CE-ED12D40F2B34}" type="presParOf" srcId="{4862C7B3-1512-4C83-B2EB-00C9D604D13A}" destId="{0D57AE7D-6277-4AFD-8A7D-B6521F402FAC}" srcOrd="0" destOrd="0" presId="urn:microsoft.com/office/officeart/2005/8/layout/hierarchy2"/>
    <dgm:cxn modelId="{0CC6BC62-34E2-4C63-A057-EFCE7C8E6B8F}" type="presParOf" srcId="{0D57AE7D-6277-4AFD-8A7D-B6521F402FAC}" destId="{31B006C0-0EA0-4561-A653-10E38A298D09}" srcOrd="0" destOrd="0" presId="urn:microsoft.com/office/officeart/2005/8/layout/hierarchy2"/>
    <dgm:cxn modelId="{593667E0-CA7C-4FC0-93D0-B0614B06DA42}" type="presParOf" srcId="{4862C7B3-1512-4C83-B2EB-00C9D604D13A}" destId="{A579D7FC-93FC-448F-ACFD-7487307B41E8}" srcOrd="1" destOrd="0" presId="urn:microsoft.com/office/officeart/2005/8/layout/hierarchy2"/>
    <dgm:cxn modelId="{0FA33A1C-7581-4024-A1B8-050C95AD0CC0}" type="presParOf" srcId="{A579D7FC-93FC-448F-ACFD-7487307B41E8}" destId="{70CFE622-9822-4AED-B673-DD47B2D762F4}" srcOrd="0" destOrd="0" presId="urn:microsoft.com/office/officeart/2005/8/layout/hierarchy2"/>
    <dgm:cxn modelId="{C3EF02B9-0118-43FD-A1BB-669B500FF4D3}" type="presParOf" srcId="{A579D7FC-93FC-448F-ACFD-7487307B41E8}" destId="{4AD98EA5-1F56-4711-9B92-25B6221F5D9E}" srcOrd="1" destOrd="0" presId="urn:microsoft.com/office/officeart/2005/8/layout/hierarchy2"/>
    <dgm:cxn modelId="{AAE1A873-FEF4-47DB-A296-4E756DC9523F}" type="presParOf" srcId="{D56EE5CC-C4D8-4DA6-AC06-6FF6333366BE}" destId="{F6E4463E-7AB1-40C6-9184-A50DB147E61E}" srcOrd="2" destOrd="0" presId="urn:microsoft.com/office/officeart/2005/8/layout/hierarchy2"/>
    <dgm:cxn modelId="{5AFA2154-455D-4085-9B30-381932F171F2}" type="presParOf" srcId="{F6E4463E-7AB1-40C6-9184-A50DB147E61E}" destId="{C7F46534-8252-45D8-B9A1-8986B75AB1C1}" srcOrd="0" destOrd="0" presId="urn:microsoft.com/office/officeart/2005/8/layout/hierarchy2"/>
    <dgm:cxn modelId="{665B023E-6453-4D8F-8805-4E22DB94C2D4}" type="presParOf" srcId="{D56EE5CC-C4D8-4DA6-AC06-6FF6333366BE}" destId="{6F982ADB-6E9B-4D23-92D6-6624D24AFD01}" srcOrd="3" destOrd="0" presId="urn:microsoft.com/office/officeart/2005/8/layout/hierarchy2"/>
    <dgm:cxn modelId="{0BFBB93F-E9E4-42F7-AA66-1C29A571B627}" type="presParOf" srcId="{6F982ADB-6E9B-4D23-92D6-6624D24AFD01}" destId="{B110B952-0C9F-4163-9C30-E699F6BC7E5B}" srcOrd="0" destOrd="0" presId="urn:microsoft.com/office/officeart/2005/8/layout/hierarchy2"/>
    <dgm:cxn modelId="{F9F9F0EF-E1FE-41C4-A5C2-F659870410A6}" type="presParOf" srcId="{6F982ADB-6E9B-4D23-92D6-6624D24AFD01}" destId="{2BF6DC36-E629-4E6B-9446-5265AE188E80}" srcOrd="1" destOrd="0" presId="urn:microsoft.com/office/officeart/2005/8/layout/hierarchy2"/>
    <dgm:cxn modelId="{E01E8D21-9518-4A9B-B70E-79ACA033866B}" type="presParOf" srcId="{2BF6DC36-E629-4E6B-9446-5265AE188E80}" destId="{86B348EC-F8BD-4917-A3B0-428897B6BCC8}" srcOrd="0" destOrd="0" presId="urn:microsoft.com/office/officeart/2005/8/layout/hierarchy2"/>
    <dgm:cxn modelId="{81B52C00-8094-47C1-B5A6-F6CD6BD16592}" type="presParOf" srcId="{86B348EC-F8BD-4917-A3B0-428897B6BCC8}" destId="{A89A13DB-233E-4EEC-9999-82C30F66A90E}" srcOrd="0" destOrd="0" presId="urn:microsoft.com/office/officeart/2005/8/layout/hierarchy2"/>
    <dgm:cxn modelId="{9871C9A2-083E-4580-9F0C-C0207BF14D96}" type="presParOf" srcId="{2BF6DC36-E629-4E6B-9446-5265AE188E80}" destId="{9D1C3DFE-3D16-461B-9452-FF21CAE520FE}" srcOrd="1" destOrd="0" presId="urn:microsoft.com/office/officeart/2005/8/layout/hierarchy2"/>
    <dgm:cxn modelId="{CB60D59F-529C-411C-9C44-B3EF742DF9EF}" type="presParOf" srcId="{9D1C3DFE-3D16-461B-9452-FF21CAE520FE}" destId="{20234416-28EC-4241-BCF5-E0C7F6003066}" srcOrd="0" destOrd="0" presId="urn:microsoft.com/office/officeart/2005/8/layout/hierarchy2"/>
    <dgm:cxn modelId="{95F839B9-DC97-4BC1-9B22-981F1166B8B6}" type="presParOf" srcId="{9D1C3DFE-3D16-461B-9452-FF21CAE520FE}" destId="{0EF6E8C9-E1BA-4E19-BC66-FD9A558808B2}" srcOrd="1" destOrd="0" presId="urn:microsoft.com/office/officeart/2005/8/layout/hierarchy2"/>
    <dgm:cxn modelId="{87590F7C-A127-4054-9944-15DDAC6CD42B}" type="presParOf" srcId="{0EF6E8C9-E1BA-4E19-BC66-FD9A558808B2}" destId="{F0640859-70FD-45E2-89B2-966EFB26F72D}" srcOrd="0" destOrd="0" presId="urn:microsoft.com/office/officeart/2005/8/layout/hierarchy2"/>
    <dgm:cxn modelId="{4EFC3D5C-46A2-4AE5-81B7-25059301E58D}" type="presParOf" srcId="{F0640859-70FD-45E2-89B2-966EFB26F72D}" destId="{4239A36A-38B8-4FB9-9FDC-677CDBD7D5BC}" srcOrd="0" destOrd="0" presId="urn:microsoft.com/office/officeart/2005/8/layout/hierarchy2"/>
    <dgm:cxn modelId="{29538626-AB1D-40D8-B971-EBB8DFC1BBC8}" type="presParOf" srcId="{0EF6E8C9-E1BA-4E19-BC66-FD9A558808B2}" destId="{5B9270CC-0708-40EC-ABEB-251A379A4467}" srcOrd="1" destOrd="0" presId="urn:microsoft.com/office/officeart/2005/8/layout/hierarchy2"/>
    <dgm:cxn modelId="{A257402B-B5DA-48EA-86D1-E7A3F1BAFB62}" type="presParOf" srcId="{5B9270CC-0708-40EC-ABEB-251A379A4467}" destId="{D2915285-78D3-4FD7-B30D-F18D871355D3}" srcOrd="0" destOrd="0" presId="urn:microsoft.com/office/officeart/2005/8/layout/hierarchy2"/>
    <dgm:cxn modelId="{5B0C2593-4B16-4452-9521-D8D246746370}" type="presParOf" srcId="{5B9270CC-0708-40EC-ABEB-251A379A4467}" destId="{F31FAB54-D8C9-448C-A375-04B995ED75DA}" srcOrd="1" destOrd="0" presId="urn:microsoft.com/office/officeart/2005/8/layout/hierarchy2"/>
    <dgm:cxn modelId="{F359CBB3-E413-48C0-971A-7B341F44425D}" type="presParOf" srcId="{2BF6DC36-E629-4E6B-9446-5265AE188E80}" destId="{EA7B220E-DA23-4680-8C80-00CBE08DC458}" srcOrd="2" destOrd="0" presId="urn:microsoft.com/office/officeart/2005/8/layout/hierarchy2"/>
    <dgm:cxn modelId="{005D53B9-DACD-4E48-895C-7EA5D51E27C0}" type="presParOf" srcId="{EA7B220E-DA23-4680-8C80-00CBE08DC458}" destId="{37F8AF4D-6047-40EA-841C-0CB07C1CC88F}" srcOrd="0" destOrd="0" presId="urn:microsoft.com/office/officeart/2005/8/layout/hierarchy2"/>
    <dgm:cxn modelId="{9081E26B-DB22-4F2F-8199-750EED23E910}" type="presParOf" srcId="{2BF6DC36-E629-4E6B-9446-5265AE188E80}" destId="{4F729DA6-FFF5-41EA-88DB-8D6F545658BD}" srcOrd="3" destOrd="0" presId="urn:microsoft.com/office/officeart/2005/8/layout/hierarchy2"/>
    <dgm:cxn modelId="{F58AE6A2-F3EE-429C-B427-45066C3B228E}" type="presParOf" srcId="{4F729DA6-FFF5-41EA-88DB-8D6F545658BD}" destId="{6584FD33-B777-4F82-B4D0-B5E46AC2C02D}" srcOrd="0" destOrd="0" presId="urn:microsoft.com/office/officeart/2005/8/layout/hierarchy2"/>
    <dgm:cxn modelId="{B57D42D5-22D3-4455-A5D9-991CD965F62F}" type="presParOf" srcId="{4F729DA6-FFF5-41EA-88DB-8D6F545658BD}" destId="{B6A9D6FB-61F8-477C-881C-411468F8CA77}" srcOrd="1" destOrd="0" presId="urn:microsoft.com/office/officeart/2005/8/layout/hierarchy2"/>
    <dgm:cxn modelId="{8C29F014-C053-45D2-9EBB-415BE5C0682B}" type="presParOf" srcId="{B6A9D6FB-61F8-477C-881C-411468F8CA77}" destId="{7F788EF5-DC52-4163-B798-0DFF5CF2C276}" srcOrd="0" destOrd="0" presId="urn:microsoft.com/office/officeart/2005/8/layout/hierarchy2"/>
    <dgm:cxn modelId="{8E6DC759-65DB-4301-8C46-B966F8145AF8}" type="presParOf" srcId="{7F788EF5-DC52-4163-B798-0DFF5CF2C276}" destId="{2242881E-6013-4E89-ABE5-27D85D3B39D5}" srcOrd="0" destOrd="0" presId="urn:microsoft.com/office/officeart/2005/8/layout/hierarchy2"/>
    <dgm:cxn modelId="{8781C5F2-A53A-41F8-9B89-C4E970341143}" type="presParOf" srcId="{B6A9D6FB-61F8-477C-881C-411468F8CA77}" destId="{DA823D4C-8F32-4819-94E6-0D1F8DF4E996}" srcOrd="1" destOrd="0" presId="urn:microsoft.com/office/officeart/2005/8/layout/hierarchy2"/>
    <dgm:cxn modelId="{5CF0EFA6-BFD0-4FF6-A5B5-088ED9F0582B}" type="presParOf" srcId="{DA823D4C-8F32-4819-94E6-0D1F8DF4E996}" destId="{3F4CF3E3-0AF7-4852-917A-846D9EF91ABA}" srcOrd="0" destOrd="0" presId="urn:microsoft.com/office/officeart/2005/8/layout/hierarchy2"/>
    <dgm:cxn modelId="{800F634A-8EFD-4743-A242-50F6CF10DF99}" type="presParOf" srcId="{DA823D4C-8F32-4819-94E6-0D1F8DF4E996}" destId="{A4782F4C-C108-4C83-ABEF-FBE3B5816532}" srcOrd="1" destOrd="0" presId="urn:microsoft.com/office/officeart/2005/8/layout/hierarchy2"/>
    <dgm:cxn modelId="{DEE656E9-9BBC-44C0-BD3D-7A3AF51CF1B7}" type="presParOf" srcId="{AEFB50EF-9B7B-4A67-8A06-3768D82F4F35}" destId="{9BCABDBA-7F17-4ABD-88F5-05078D8F9D3D}" srcOrd="2" destOrd="0" presId="urn:microsoft.com/office/officeart/2005/8/layout/hierarchy2"/>
    <dgm:cxn modelId="{CDCDEB49-6928-4750-8B72-B02D9D2B0CA5}" type="presParOf" srcId="{9BCABDBA-7F17-4ABD-88F5-05078D8F9D3D}" destId="{5FEF92C6-AD1B-43F2-B683-83434038F417}" srcOrd="0" destOrd="0" presId="urn:microsoft.com/office/officeart/2005/8/layout/hierarchy2"/>
    <dgm:cxn modelId="{7E411C1E-2E98-4374-8155-798C9B236557}" type="presParOf" srcId="{AEFB50EF-9B7B-4A67-8A06-3768D82F4F35}" destId="{07B1D72D-4EA7-4449-B9B4-F4DB2D9BF03F}" srcOrd="3" destOrd="0" presId="urn:microsoft.com/office/officeart/2005/8/layout/hierarchy2"/>
    <dgm:cxn modelId="{F4C2DD0E-7733-4AEF-82F7-A7B816476E75}" type="presParOf" srcId="{07B1D72D-4EA7-4449-B9B4-F4DB2D9BF03F}" destId="{CB8FFB81-E4E3-43C3-8CF6-A920227023D6}" srcOrd="0" destOrd="0" presId="urn:microsoft.com/office/officeart/2005/8/layout/hierarchy2"/>
    <dgm:cxn modelId="{7DC6394B-616F-42B6-A969-FC6BCE25AED7}" type="presParOf" srcId="{07B1D72D-4EA7-4449-B9B4-F4DB2D9BF03F}" destId="{8F84034B-D50D-4839-8710-01A10F25A1F7}" srcOrd="1" destOrd="0" presId="urn:microsoft.com/office/officeart/2005/8/layout/hierarchy2"/>
    <dgm:cxn modelId="{1EE27DFF-54EB-4D0E-AFC8-AF18965420A1}" type="presParOf" srcId="{8F84034B-D50D-4839-8710-01A10F25A1F7}" destId="{FE373A7E-3635-4340-9347-46B6BFBFD200}" srcOrd="0" destOrd="0" presId="urn:microsoft.com/office/officeart/2005/8/layout/hierarchy2"/>
    <dgm:cxn modelId="{AD008AF6-319E-4F10-B7B9-05B5AA2BA6D9}" type="presParOf" srcId="{FE373A7E-3635-4340-9347-46B6BFBFD200}" destId="{47273E5C-67B7-4AF6-AC59-BF0E8FE9A07A}" srcOrd="0" destOrd="0" presId="urn:microsoft.com/office/officeart/2005/8/layout/hierarchy2"/>
    <dgm:cxn modelId="{E820A989-8634-42F9-85DB-A6723DD6B9B8}" type="presParOf" srcId="{8F84034B-D50D-4839-8710-01A10F25A1F7}" destId="{B5DDB5CA-DDD2-4470-BC39-E9DD3D8FE6A1}" srcOrd="1" destOrd="0" presId="urn:microsoft.com/office/officeart/2005/8/layout/hierarchy2"/>
    <dgm:cxn modelId="{EF465B5A-A513-4A26-A4C4-8B40C6B5032D}" type="presParOf" srcId="{B5DDB5CA-DDD2-4470-BC39-E9DD3D8FE6A1}" destId="{3DC07AF5-D86B-4C94-B519-7A6277D2FBCD}" srcOrd="0" destOrd="0" presId="urn:microsoft.com/office/officeart/2005/8/layout/hierarchy2"/>
    <dgm:cxn modelId="{8219C809-97C4-4433-83E6-C9049430850D}" type="presParOf" srcId="{B5DDB5CA-DDD2-4470-BC39-E9DD3D8FE6A1}" destId="{A961470E-9FEB-4A3D-A1DD-0C4C56A747DF}" srcOrd="1" destOrd="0" presId="urn:microsoft.com/office/officeart/2005/8/layout/hierarchy2"/>
    <dgm:cxn modelId="{8960FBD6-6571-4E22-9D0A-F6FD72BFA49D}" type="presParOf" srcId="{A961470E-9FEB-4A3D-A1DD-0C4C56A747DF}" destId="{BA0C878D-3867-44B7-9E66-E292FB7D0CD3}" srcOrd="0" destOrd="0" presId="urn:microsoft.com/office/officeart/2005/8/layout/hierarchy2"/>
    <dgm:cxn modelId="{631FBCB1-4D18-4DA9-8E9A-0E42F12D676D}" type="presParOf" srcId="{BA0C878D-3867-44B7-9E66-E292FB7D0CD3}" destId="{E39695A4-54B7-4CB7-AA93-918708DEE7F7}" srcOrd="0" destOrd="0" presId="urn:microsoft.com/office/officeart/2005/8/layout/hierarchy2"/>
    <dgm:cxn modelId="{26A6D553-B24A-4D5F-A795-8A828101AA93}" type="presParOf" srcId="{A961470E-9FEB-4A3D-A1DD-0C4C56A747DF}" destId="{499AAD32-7923-4069-AAAF-DC88216620CB}" srcOrd="1" destOrd="0" presId="urn:microsoft.com/office/officeart/2005/8/layout/hierarchy2"/>
    <dgm:cxn modelId="{3C7007CB-90A9-4E2B-9ED5-82CB0CAE84FB}" type="presParOf" srcId="{499AAD32-7923-4069-AAAF-DC88216620CB}" destId="{7CD5B262-0843-40A9-B018-58A5C8DBE7C6}" srcOrd="0" destOrd="0" presId="urn:microsoft.com/office/officeart/2005/8/layout/hierarchy2"/>
    <dgm:cxn modelId="{3E7A56DA-FC80-4F0A-8F8D-90ADB4A1D288}" type="presParOf" srcId="{499AAD32-7923-4069-AAAF-DC88216620CB}" destId="{8DE8DDE8-E1AC-4A98-AB4B-1B52197C75D5}" srcOrd="1" destOrd="0" presId="urn:microsoft.com/office/officeart/2005/8/layout/hierarchy2"/>
    <dgm:cxn modelId="{959BC474-1882-4E2A-88F3-D073EE4B84E6}" type="presParOf" srcId="{8DE8DDE8-E1AC-4A98-AB4B-1B52197C75D5}" destId="{E896778B-EE3E-4BFF-9DFE-42B988C3A32F}" srcOrd="0" destOrd="0" presId="urn:microsoft.com/office/officeart/2005/8/layout/hierarchy2"/>
    <dgm:cxn modelId="{89740180-5029-4AC9-B5E2-0F5E5D389D3D}" type="presParOf" srcId="{E896778B-EE3E-4BFF-9DFE-42B988C3A32F}" destId="{246D3C73-DB90-4F3F-B2CE-19B8FAF892C5}" srcOrd="0" destOrd="0" presId="urn:microsoft.com/office/officeart/2005/8/layout/hierarchy2"/>
    <dgm:cxn modelId="{ED133B4B-EBC5-4ED7-848C-8656776B97C2}" type="presParOf" srcId="{8DE8DDE8-E1AC-4A98-AB4B-1B52197C75D5}" destId="{E2C5968B-8A93-4D7A-84D1-1E6E20271CF1}" srcOrd="1" destOrd="0" presId="urn:microsoft.com/office/officeart/2005/8/layout/hierarchy2"/>
    <dgm:cxn modelId="{B757AFAA-85A3-4A9D-A123-589836139F1B}" type="presParOf" srcId="{E2C5968B-8A93-4D7A-84D1-1E6E20271CF1}" destId="{9C04ADB7-7B5E-463A-A24D-8A9EBD543A34}" srcOrd="0" destOrd="0" presId="urn:microsoft.com/office/officeart/2005/8/layout/hierarchy2"/>
    <dgm:cxn modelId="{E4629CF4-F84F-4C80-A52C-C89C4E7E437A}" type="presParOf" srcId="{E2C5968B-8A93-4D7A-84D1-1E6E20271CF1}" destId="{13F37715-DAA6-48B3-BB4C-D1FBA1ACCA0E}" srcOrd="1" destOrd="0" presId="urn:microsoft.com/office/officeart/2005/8/layout/hierarchy2"/>
    <dgm:cxn modelId="{01AD6B8D-4566-4592-99DB-88B3F79B2988}" type="presParOf" srcId="{A961470E-9FEB-4A3D-A1DD-0C4C56A747DF}" destId="{D773FB9E-9C8A-4167-990C-866779B960A7}" srcOrd="2" destOrd="0" presId="urn:microsoft.com/office/officeart/2005/8/layout/hierarchy2"/>
    <dgm:cxn modelId="{26428B29-6F7E-4F82-A5DA-09AC30C576F8}" type="presParOf" srcId="{D773FB9E-9C8A-4167-990C-866779B960A7}" destId="{AEC6587A-76AF-44E9-BC10-667E8682EB31}" srcOrd="0" destOrd="0" presId="urn:microsoft.com/office/officeart/2005/8/layout/hierarchy2"/>
    <dgm:cxn modelId="{588F4AC4-378B-4E1F-A00A-4E710D2DB9FF}" type="presParOf" srcId="{A961470E-9FEB-4A3D-A1DD-0C4C56A747DF}" destId="{50745FE0-9028-4616-8554-BE582325D8D9}" srcOrd="3" destOrd="0" presId="urn:microsoft.com/office/officeart/2005/8/layout/hierarchy2"/>
    <dgm:cxn modelId="{FDCA34A3-D0BF-4107-861C-E31022FB4CEB}" type="presParOf" srcId="{50745FE0-9028-4616-8554-BE582325D8D9}" destId="{776B66B8-00FC-404C-89CC-70709C5E302B}" srcOrd="0" destOrd="0" presId="urn:microsoft.com/office/officeart/2005/8/layout/hierarchy2"/>
    <dgm:cxn modelId="{132D8BBC-A398-498D-9332-5CEC4A7D2757}" type="presParOf" srcId="{50745FE0-9028-4616-8554-BE582325D8D9}" destId="{D8083601-A4C1-4291-8383-B76655C68A52}" srcOrd="1" destOrd="0" presId="urn:microsoft.com/office/officeart/2005/8/layout/hierarchy2"/>
    <dgm:cxn modelId="{8EEA4725-04AA-48C4-BA64-296A16638E0D}" type="presParOf" srcId="{D8083601-A4C1-4291-8383-B76655C68A52}" destId="{31D0A266-AA5A-4E51-BC99-D0CDA70500B6}" srcOrd="0" destOrd="0" presId="urn:microsoft.com/office/officeart/2005/8/layout/hierarchy2"/>
    <dgm:cxn modelId="{4E4F717A-EB92-4654-95CD-8AEE7D55E5F3}" type="presParOf" srcId="{31D0A266-AA5A-4E51-BC99-D0CDA70500B6}" destId="{37A62DE8-991B-4255-B69A-EED90D4303BD}" srcOrd="0" destOrd="0" presId="urn:microsoft.com/office/officeart/2005/8/layout/hierarchy2"/>
    <dgm:cxn modelId="{9BA389DC-8836-40ED-AF09-D14DF831E466}" type="presParOf" srcId="{D8083601-A4C1-4291-8383-B76655C68A52}" destId="{AF92D9E9-282A-4641-B5FD-7579F1109F89}" srcOrd="1" destOrd="0" presId="urn:microsoft.com/office/officeart/2005/8/layout/hierarchy2"/>
    <dgm:cxn modelId="{C501A26E-C324-4C84-B98A-6BB8A1BBF1A6}" type="presParOf" srcId="{AF92D9E9-282A-4641-B5FD-7579F1109F89}" destId="{CEB35589-E368-4BD1-AB36-49CDB99364D5}" srcOrd="0" destOrd="0" presId="urn:microsoft.com/office/officeart/2005/8/layout/hierarchy2"/>
    <dgm:cxn modelId="{5C2CC80D-42FB-4386-8EB6-7A14CF411DBE}" type="presParOf" srcId="{AF92D9E9-282A-4641-B5FD-7579F1109F89}" destId="{F6CFFF34-5A29-415E-B0D9-56B2232F2C3F}" srcOrd="1" destOrd="0" presId="urn:microsoft.com/office/officeart/2005/8/layout/hierarchy2"/>
    <dgm:cxn modelId="{4B2256A9-4F71-45EB-B22C-2660D544B89D}" type="presParOf" srcId="{8F84034B-D50D-4839-8710-01A10F25A1F7}" destId="{9D22EEE4-FF93-4FD7-9762-7F90B9B2174D}" srcOrd="2" destOrd="0" presId="urn:microsoft.com/office/officeart/2005/8/layout/hierarchy2"/>
    <dgm:cxn modelId="{4464749E-AA92-4154-ABC3-6C3433842B3E}" type="presParOf" srcId="{9D22EEE4-FF93-4FD7-9762-7F90B9B2174D}" destId="{FB9CE7AB-F422-4FE4-9FA5-61325F477F59}" srcOrd="0" destOrd="0" presId="urn:microsoft.com/office/officeart/2005/8/layout/hierarchy2"/>
    <dgm:cxn modelId="{B02D09E6-639A-4757-A65C-A918F62B083F}" type="presParOf" srcId="{8F84034B-D50D-4839-8710-01A10F25A1F7}" destId="{910573D3-2ABB-423F-AB2B-82AC86F1F3D4}" srcOrd="3" destOrd="0" presId="urn:microsoft.com/office/officeart/2005/8/layout/hierarchy2"/>
    <dgm:cxn modelId="{FA6691EF-A70E-4AD0-9DD7-B141A545F1B4}" type="presParOf" srcId="{910573D3-2ABB-423F-AB2B-82AC86F1F3D4}" destId="{DD8EF61D-0D20-4705-AB55-535AF47A94C5}" srcOrd="0" destOrd="0" presId="urn:microsoft.com/office/officeart/2005/8/layout/hierarchy2"/>
    <dgm:cxn modelId="{F09190FA-E132-4E83-BAD2-F67B12BED4F3}" type="presParOf" srcId="{910573D3-2ABB-423F-AB2B-82AC86F1F3D4}" destId="{2F7C9C15-B0CF-40FA-A782-597C35BEAD78}" srcOrd="1" destOrd="0" presId="urn:microsoft.com/office/officeart/2005/8/layout/hierarchy2"/>
    <dgm:cxn modelId="{F3A719EA-9B20-44F4-9A76-84B94E76AD76}" type="presParOf" srcId="{2F7C9C15-B0CF-40FA-A782-597C35BEAD78}" destId="{EDCF3DD2-E149-42B6-827D-DBC2235C186A}" srcOrd="0" destOrd="0" presId="urn:microsoft.com/office/officeart/2005/8/layout/hierarchy2"/>
    <dgm:cxn modelId="{4697405C-F359-45AB-BA45-98E418407B4D}" type="presParOf" srcId="{EDCF3DD2-E149-42B6-827D-DBC2235C186A}" destId="{088DDF99-B61C-4A64-AA14-854E47AF3584}" srcOrd="0" destOrd="0" presId="urn:microsoft.com/office/officeart/2005/8/layout/hierarchy2"/>
    <dgm:cxn modelId="{F4A5D738-5D43-4D87-BAE3-9D816F6E0F1D}" type="presParOf" srcId="{2F7C9C15-B0CF-40FA-A782-597C35BEAD78}" destId="{55687D82-6039-4F88-A790-9581699F7786}" srcOrd="1" destOrd="0" presId="urn:microsoft.com/office/officeart/2005/8/layout/hierarchy2"/>
    <dgm:cxn modelId="{CEFEB10B-2F5D-49AB-9D97-44521D6156EF}" type="presParOf" srcId="{55687D82-6039-4F88-A790-9581699F7786}" destId="{A438051B-3C6F-4543-B441-F2A2CEB90A1B}" srcOrd="0" destOrd="0" presId="urn:microsoft.com/office/officeart/2005/8/layout/hierarchy2"/>
    <dgm:cxn modelId="{9875C7F5-04C4-4759-BA55-42E670508A1F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solidFill>
              <a:schemeClr val="bg1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8234E5-B7BE-4E5A-82DD-C3318D42106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1A4B48-8E44-4103-BCCC-01D99AC7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rixni.org/artificial-intelligence-workshop-january-2018-register-now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fgate.com/technology/businessinsider/article/A-robot-that-once-said-it-would-destroy-humans-12308532.php?ipid=articlerecirc#photo-1442580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holtz.com/blog/wp-content/uploads/2010/10/flash-crash-dow-popup.pn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week.com/black-mirror-season-4-callister-star-trek-769795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03"/>
            <a:r>
              <a:rPr lang="en-US" dirty="0">
                <a:hlinkClick r:id="rId3"/>
              </a:rPr>
              <a:t>https://matrixni.org/artificial-intelligence-workshop-january-2018-register-now/</a:t>
            </a:r>
            <a:endParaRPr lang="en-US" dirty="0"/>
          </a:p>
          <a:p>
            <a:pPr marL="18503"/>
            <a:endParaRPr lang="en-US" dirty="0"/>
          </a:p>
          <a:p>
            <a:pPr marL="18503"/>
            <a:endParaRPr lang="en-US" dirty="0"/>
          </a:p>
          <a:p>
            <a:pPr marL="18503"/>
            <a:r>
              <a:rPr lang="en-US" dirty="0"/>
              <a:t>Start the AI Discussion.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Then click the image to watch a quick  (https://www.digitaltrends.com/cool-tech/what-is-artificial-intelligence-ai/)</a:t>
            </a:r>
          </a:p>
          <a:p>
            <a:pPr marL="18503"/>
            <a:r>
              <a:rPr lang="en-US" dirty="0"/>
              <a:t>This is a 1:53 minute video to further the discussion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The term AI was coined in 1956…the concept has been around for over 60 years!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Ask the students for examples of all 3 types:</a:t>
            </a:r>
          </a:p>
          <a:p>
            <a:pPr marL="18503"/>
            <a:r>
              <a:rPr lang="en-US" dirty="0"/>
              <a:t>Narrow (ANI) – all around us…google maps/waze/Facebook/autonomous cars/amazon suggestions</a:t>
            </a:r>
          </a:p>
          <a:p>
            <a:pPr marL="18503"/>
            <a:r>
              <a:rPr lang="en-US" dirty="0"/>
              <a:t>General (AGI) – Human Level Intelligence</a:t>
            </a:r>
          </a:p>
          <a:p>
            <a:pPr marL="18503"/>
            <a:r>
              <a:rPr lang="en-US" dirty="0"/>
              <a:t>Superintelligence (ASI) – Intelligence that exceeds that of a human</a:t>
            </a:r>
          </a:p>
          <a:p>
            <a:pPr marL="18503"/>
            <a:endParaRPr lang="en-US" dirty="0"/>
          </a:p>
          <a:p>
            <a:pPr marL="18503"/>
            <a:endParaRPr lang="en-US" dirty="0"/>
          </a:p>
          <a:p>
            <a:pPr marL="18503"/>
            <a:r>
              <a:rPr lang="en-US" dirty="0"/>
              <a:t>Moore’s Law – Computing Power doubles approximately every 2 years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An Executive and Strategic Perspective on AI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“AI promises to be one of the most disruptive and innovative classes of technologies during the next 10 years. It includes many areas of study and technologies behind capabilities — voice recognition, NLP, image processing and others — that benefit from advances in algorithms, abundant computation power and advanced analytical methods such as machine learning (ML) and deep learning (DL).”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Source: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https://ssofed.gartner.com/sp/startSSO.ping?PartnerIdpId=https://fim.temple.edu/idp/shibboleth&amp;TargetResource=https%3A%2F%2Fwww.gartner.com%2Fdocument%2F3899474%3Fref%3Dd-linkShare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53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5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A4B48-8E44-4103-BCCC-01D99AC737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2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03"/>
            <a:r>
              <a:rPr lang="en-US" dirty="0"/>
              <a:t>Computers have difficulty distinguishing this info.</a:t>
            </a:r>
          </a:p>
          <a:p>
            <a:pPr marL="18503"/>
            <a:endParaRPr lang="en-US" dirty="0"/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John Mulvaney did a great parody of “Am I a Robot” on Saturday Night Live on 04/14/2018 check it out!!!</a:t>
            </a:r>
          </a:p>
          <a:p>
            <a:pPr marL="18503" defTabSz="931774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https://twitter.com/nbcsnl/status/985369977975902208?lang=en</a:t>
            </a:r>
          </a:p>
          <a:p>
            <a:pPr marL="18503" defTabSz="931774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Ask the students how many of them have had to pick out a “Traffic Light”?</a:t>
            </a:r>
          </a:p>
          <a:p>
            <a:pPr marL="1850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0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03"/>
            <a:r>
              <a:rPr lang="en-US" dirty="0"/>
              <a:t>Meet Sophia, the 1</a:t>
            </a:r>
            <a:r>
              <a:rPr lang="en-US" baseline="30000" dirty="0"/>
              <a:t>st</a:t>
            </a:r>
            <a:r>
              <a:rPr lang="en-US" dirty="0"/>
              <a:t> Robot Citizen!</a:t>
            </a:r>
          </a:p>
          <a:p>
            <a:pPr marL="18503"/>
            <a:endParaRPr lang="en-US" dirty="0"/>
          </a:p>
          <a:p>
            <a:pPr marL="18503"/>
            <a:r>
              <a:rPr lang="en-US" dirty="0"/>
              <a:t>https://youtu.be/78-1MlkxyqI</a:t>
            </a:r>
          </a:p>
          <a:p>
            <a:pPr marL="18503"/>
            <a:endParaRPr lang="en-US" dirty="0"/>
          </a:p>
          <a:p>
            <a:pPr marL="18503"/>
            <a:r>
              <a:rPr lang="en-US" dirty="0">
                <a:hlinkClick r:id="rId3"/>
              </a:rPr>
              <a:t>https://www.sfgate.com/technology/businessinsider/article/A-robot-that-once-said-it-would-destroy-humans-12308532.php?ipid=articlerecirc#photo-14425805</a:t>
            </a:r>
            <a:endParaRPr lang="en-US" dirty="0"/>
          </a:p>
          <a:p>
            <a:pPr marL="1850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23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ANI systems as they are now aren’t especially scary. At worst, a glitchy or badly-programmed ANI can cause an isolated catastrophe like knocking out a power grid, causing a harmful nuclear power plant malfunction, or triggering a financial markets disaster </a:t>
            </a:r>
          </a:p>
          <a:p>
            <a:pPr marL="18503" defTabSz="931774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(like the </a:t>
            </a:r>
            <a:r>
              <a:rPr lang="en-US" dirty="0">
                <a:hlinkClick r:id="rId3"/>
              </a:rPr>
              <a:t>2010 Flash Crash</a:t>
            </a:r>
            <a:r>
              <a:rPr lang="en-US" dirty="0"/>
              <a:t> when an ANI program reacted the wrong way to an unexpected situation and caused the stock market to briefly plummet, taking $1 trillion of market value with it, only part of which was recovered when the mistake was corrected).</a:t>
            </a:r>
          </a:p>
          <a:p>
            <a:pPr marL="1850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25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27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The Turing Test, developed by Alan Turning in 1950, tests a machine’s ability to exhibit intelligent behavior equivalent to, or indistinguishable from, that of a human.  It is essentially having a person interact with either a machine or a person and not being able to tell the difference</a:t>
            </a:r>
          </a:p>
          <a:p>
            <a:pPr marL="18503" defTabSz="931774">
              <a:buClr>
                <a:srgbClr val="000000"/>
              </a:buClr>
              <a:buSzPts val="1400"/>
              <a:defRPr/>
            </a:pPr>
            <a:endParaRPr lang="en-US" dirty="0"/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/>
              <a:t>Black Mirror episode:</a:t>
            </a:r>
          </a:p>
          <a:p>
            <a:pPr marL="18503" defTabSz="931774">
              <a:buClr>
                <a:srgbClr val="000000"/>
              </a:buClr>
              <a:buSzPts val="1400"/>
              <a:defRPr/>
            </a:pPr>
            <a:r>
              <a:rPr lang="en-US" dirty="0">
                <a:hlinkClick r:id="rId3"/>
              </a:rPr>
              <a:t>https://www.newsweek.com/black-mirror-season-4-callister-star-trek-769795</a:t>
            </a:r>
            <a:endParaRPr lang="en-US" dirty="0"/>
          </a:p>
          <a:p>
            <a:pPr marL="1850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26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68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DD86-FF61-4B08-A992-3AA9EEF7D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84E55-AF03-49F8-B581-6DC777AE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4EDF-8907-440A-A269-B090D8873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54BD6-A0F8-4406-98E8-8A0E9E59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D758-4CC2-475F-BA3C-9A532D9B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7BC9-9D67-487E-A845-2E88BEAD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EAC34-FC46-43CE-BBD3-021929C10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0E47-B5D2-4001-A5A1-5CDE2E12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E21D6-D979-468B-A53C-B9F44EE3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4CA5C-3E46-44CA-9D0F-064FD341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9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754094-9D2F-4CAF-B5BE-499B460ED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09AF3-2712-4050-A272-A5A879073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8D0A-926F-4D3E-86C5-14F673DA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C341E-DD7F-4AAE-B14A-1912C8D6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AAD48-23C7-4D54-ACA1-D9000431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97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B011-55BD-42B4-B725-23E24107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28A5-1337-4361-9736-15650632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93C3-69D4-4A3A-9A29-F2C6B6DA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A2E2-EF65-4279-95DA-F736FCFE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29608-EAA9-4F4A-AE79-FFD725A5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F37F-11DA-498E-A20C-0FA62119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8ABF-68B5-4E50-AAAD-C1F1EDF1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D41C-CF25-410D-A890-12B6F58D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B47EA-839A-47E1-ADD7-97FDAF52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ADCB-F6C5-4D41-8208-9EDB3BFC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8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E1B2-07E0-4F07-AFA3-42F2D975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DB8B-FEA8-40BB-9E19-5A4D65DC0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A418D-36D1-432C-8666-FB4AB87CA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4BA18-9E48-439C-B8D1-D7F1AD08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F35C6-17E2-48F6-90A7-13A16662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59C3-5874-4E5F-9551-9D3934CA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1834-D42F-4FA0-8FC5-26A574E4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F8AA-A160-4AA2-A34D-6FB56283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6A75-B16E-4C45-B287-71FAD9DBE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252BB-968B-49F9-B322-B8DD1890A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C6C96-2087-401F-818F-AB1B7C334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2AE90-31E8-4358-B0A6-DFA0CE57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8406D-6DFC-4B89-9099-948DBD30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B2D0B-D830-4531-939C-C648557F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14E9-30D3-4E31-9785-41AB8916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D92CC-13E8-4BB4-9AE9-1BDA52B9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3A3BE-9CF7-439D-A927-3E0923D9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B03B5-4BA1-433E-AC71-B7D1434D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05132-1E0D-4876-A3C8-3022D464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6BF89-44FF-4A77-AC86-1E4F1177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D27B1-B39E-441B-A26D-26F65BDC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2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AC60-6A19-499B-98E6-DA57BED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6B089-34C3-4E53-8D39-8E07D77B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7A1B0-BD5C-466D-A6E4-CB1966DFE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6881-6225-4933-A7EB-5AA4F620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D509D-F525-4096-A7E9-61BF6865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36412-E851-483E-85F0-6A439D71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0339-2B2A-4213-8171-729A324E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34EB4-06D5-49D3-8F7C-B16C6BA91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ECEF-4595-4391-BAD4-74D492A3F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13CD-53DF-44AC-947E-C3A88DB6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FEB3-3F80-4F6E-A2D6-43849894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0981B-B8D8-413E-876D-7BA49B3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CCF2B-CFE1-4BE7-B9E2-79D0A71F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150A8-4ABE-4EC7-9840-40413824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AEE2C-DAB4-4E2A-9CE8-12877D95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3642-053B-422B-A9AA-C3ABC97C7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FB67-31D7-4D23-B088-B57B00941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0_MkXNMpV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microsoft.com/office/2007/relationships/hdphoto" Target="../media/hdphoto2.wdp"/><Relationship Id="rId5" Type="http://schemas.openxmlformats.org/officeDocument/2006/relationships/image" Target="../media/image13.jp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hyperlink" Target="https://www.youtube.com/watch?v=6MIkoLBWRv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8-1Mlkxyq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rends.com/cool-tech/what-is-artificial-intelligence-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BF939-A42F-449A-AEB3-BF22B6A66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AJ’s AI </a:t>
            </a:r>
            <a:r>
              <a:rPr lang="en-US" dirty="0" err="1"/>
              <a:t>Frankendeck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4CCE6-D5EB-4C27-9064-42608A4C7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D91A-F0B5-408E-9DAA-516EA85A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2766218"/>
            <a:ext cx="10515600" cy="1325563"/>
          </a:xfrm>
        </p:spPr>
        <p:txBody>
          <a:bodyPr/>
          <a:lstStyle/>
          <a:p>
            <a:r>
              <a:rPr lang="en-US" dirty="0"/>
              <a:t>Robotic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358506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AA8B-1B94-4FB5-87E2-59700484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Robotic </a:t>
            </a:r>
            <a:r>
              <a:rPr lang="en-US" dirty="0"/>
              <a:t>Process Automation (RPA)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AF8E-22A0-49BC-B4F4-3D643C1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software to mimic a human completing multiple tasks</a:t>
            </a:r>
          </a:p>
          <a:p>
            <a:r>
              <a:rPr lang="en-US" dirty="0"/>
              <a:t>Automate repetitive tasks based on rules</a:t>
            </a:r>
          </a:p>
          <a:p>
            <a:r>
              <a:rPr lang="en-US" dirty="0"/>
              <a:t>New software available to handle longer processes</a:t>
            </a:r>
          </a:p>
          <a:p>
            <a:r>
              <a:rPr lang="en-US" dirty="0"/>
              <a:t>Able to integrate with other systems, like SAP</a:t>
            </a:r>
          </a:p>
          <a:p>
            <a:r>
              <a:rPr lang="en-US" dirty="0"/>
              <a:t>Forrester estimates that by 2021, there will be 4 million “robots” completing various tasks for firms</a:t>
            </a:r>
          </a:p>
          <a:p>
            <a:r>
              <a:rPr lang="en-US" dirty="0"/>
              <a:t>“Robots” can become a virtual team for a company</a:t>
            </a:r>
          </a:p>
          <a:p>
            <a:r>
              <a:rPr lang="en-US" dirty="0"/>
              <a:t>Watch </a:t>
            </a:r>
            <a:r>
              <a:rPr lang="en-US" dirty="0">
                <a:hlinkClick r:id="rId2"/>
              </a:rPr>
              <a:t>Demo2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6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8470-8CEF-417E-A668-85B0D4F5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“robot”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B7B63-A5C1-48DF-8FA5-3FEEDDDF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 into applications</a:t>
            </a:r>
          </a:p>
          <a:p>
            <a:r>
              <a:rPr lang="en-US" dirty="0"/>
              <a:t>Connect to systems</a:t>
            </a:r>
          </a:p>
          <a:p>
            <a:r>
              <a:rPr lang="en-US" dirty="0"/>
              <a:t>Copy and paste data</a:t>
            </a:r>
          </a:p>
          <a:p>
            <a:r>
              <a:rPr lang="en-US" dirty="0"/>
              <a:t>Move files and folders</a:t>
            </a:r>
          </a:p>
          <a:p>
            <a:r>
              <a:rPr lang="en-US" dirty="0"/>
              <a:t>Extract content from documents </a:t>
            </a:r>
          </a:p>
          <a:p>
            <a:r>
              <a:rPr lang="en-US" dirty="0"/>
              <a:t>Read/write to databases</a:t>
            </a:r>
          </a:p>
          <a:p>
            <a:r>
              <a:rPr lang="en-US" dirty="0"/>
              <a:t>Open emails and attachments</a:t>
            </a:r>
          </a:p>
          <a:p>
            <a:r>
              <a:rPr lang="en-US" dirty="0"/>
              <a:t>Get data from the web</a:t>
            </a:r>
          </a:p>
          <a:p>
            <a:r>
              <a:rPr lang="en-US" dirty="0"/>
              <a:t>Make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35020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2838B-6663-43DC-A2C5-4E7C24B4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processes are relevant for RPA?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33860D-DCD5-4939-BE11-984514647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70" t="26845" r="19195" b="6658"/>
          <a:stretch/>
        </p:blipFill>
        <p:spPr>
          <a:xfrm>
            <a:off x="1089764" y="1475934"/>
            <a:ext cx="9016709" cy="53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2EF8-A0C2-44FB-B8C2-4142589F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2D85-5F69-45FE-BAF2-EDC628B2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</a:t>
            </a:r>
          </a:p>
          <a:p>
            <a:pPr lvl="1"/>
            <a:r>
              <a:rPr lang="en-US" dirty="0"/>
              <a:t>Are knowledge workers prepared to work with a “robot” as an assistant?</a:t>
            </a:r>
          </a:p>
          <a:p>
            <a:pPr lvl="1"/>
            <a:r>
              <a:rPr lang="en-US" dirty="0"/>
              <a:t>Why haven’t more firms incorporated RPA into their business process yet? </a:t>
            </a:r>
          </a:p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How should our curriculum change to prepare our students to work in this environment?</a:t>
            </a:r>
          </a:p>
          <a:p>
            <a:r>
              <a:rPr lang="en-US" dirty="0"/>
              <a:t>Society</a:t>
            </a:r>
          </a:p>
          <a:p>
            <a:pPr lvl="1"/>
            <a:r>
              <a:rPr lang="en-US" dirty="0"/>
              <a:t>What happens to global outsourcing?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3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6099-3927-4ACB-B666-BA0EB96C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AI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484A-947C-4075-9D4D-D8E877FF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AI: rules (expert systems, case based reasoning)</a:t>
            </a:r>
          </a:p>
          <a:p>
            <a:r>
              <a:rPr lang="en-US" dirty="0"/>
              <a:t>Advanced AI: Neural networks (machine learning)</a:t>
            </a:r>
          </a:p>
        </p:txBody>
      </p:sp>
    </p:spTree>
    <p:extLst>
      <p:ext uri="{BB962C8B-B14F-4D97-AF65-F5344CB8AC3E}">
        <p14:creationId xmlns:p14="http://schemas.microsoft.com/office/powerpoint/2010/main" val="211429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F9B9909-2419-4ADF-9D77-008D4563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459" y="796679"/>
            <a:ext cx="68675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0F7B4A0-A17D-4D37-A07A-959C6B723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42" y="388899"/>
            <a:ext cx="7332361" cy="6080201"/>
          </a:xfrm>
        </p:spPr>
      </p:pic>
    </p:spTree>
    <p:extLst>
      <p:ext uri="{BB962C8B-B14F-4D97-AF65-F5344CB8AC3E}">
        <p14:creationId xmlns:p14="http://schemas.microsoft.com/office/powerpoint/2010/main" val="259734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0C91-52F0-4F80-AB00-95B096AA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Learning: Many Hidden Layers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E0FB9E1E-E73F-418F-97A5-08381D502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129631"/>
            <a:ext cx="8096250" cy="3743325"/>
          </a:xfrm>
        </p:spPr>
      </p:pic>
    </p:spTree>
    <p:extLst>
      <p:ext uri="{BB962C8B-B14F-4D97-AF65-F5344CB8AC3E}">
        <p14:creationId xmlns:p14="http://schemas.microsoft.com/office/powerpoint/2010/main" val="366233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78A7-E019-4337-826D-423136A3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Faces</a:t>
            </a:r>
          </a:p>
        </p:txBody>
      </p:sp>
    </p:spTree>
    <p:extLst>
      <p:ext uri="{BB962C8B-B14F-4D97-AF65-F5344CB8AC3E}">
        <p14:creationId xmlns:p14="http://schemas.microsoft.com/office/powerpoint/2010/main" val="323807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EB80-9375-4E4C-9C0F-5910C0B3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05A7F-8A25-41F8-A26F-0DD3BA4C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83" y="148919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Benjamin Franklin was making scientific calculations by hand, his sister Jessica thought “I can do that much faster by writing a few lines of Python.” Automation was born. </a:t>
            </a:r>
          </a:p>
          <a:p>
            <a:r>
              <a:rPr lang="en-US" dirty="0"/>
              <a:t>In fact, automation and coding started with for example </a:t>
            </a:r>
            <a:r>
              <a:rPr lang="en-US" dirty="0" err="1"/>
              <a:t>punchcards</a:t>
            </a:r>
            <a:r>
              <a:rPr lang="en-US" dirty="0"/>
              <a:t> for Looms that were weaving fabric. The first design for a programmable computer (analytical engine) was made in the 1830s by Charles Babbage (he didn’t get to build it, though). </a:t>
            </a:r>
          </a:p>
          <a:p>
            <a:r>
              <a:rPr lang="en-US" dirty="0"/>
              <a:t>We are always looking for ways to automate physical and office work (labor is expensive).</a:t>
            </a:r>
          </a:p>
          <a:p>
            <a:r>
              <a:rPr lang="en-US" dirty="0"/>
              <a:t>Automating work that is repetitive is relatively easy. AI is letting us automate work that is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2754242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7803-F3C1-4A5B-941F-7F6A457A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11582399" cy="1375741"/>
          </a:xfrm>
        </p:spPr>
        <p:txBody>
          <a:bodyPr>
            <a:noAutofit/>
          </a:bodyPr>
          <a:lstStyle/>
          <a:p>
            <a:r>
              <a:rPr lang="en-US" dirty="0"/>
              <a:t>What if we put a face on </a:t>
            </a:r>
            <a:br>
              <a:rPr lang="en-US" dirty="0"/>
            </a:br>
            <a:r>
              <a:rPr lang="en-US" dirty="0"/>
              <a:t>Siri, Alexa, Watson…?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340D-2A7F-4D5A-AAB2-2DA7596B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E0FAA79-1A39-4009-83A9-AA1589ED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2557118"/>
            <a:ext cx="2873899" cy="19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exa">
            <a:extLst>
              <a:ext uri="{FF2B5EF4-FFF2-40B4-BE49-F238E27FC236}">
                <a16:creationId xmlns:a16="http://schemas.microsoft.com/office/drawing/2014/main" id="{FA68A769-1042-4A34-BF9E-6AC47724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70" y="2557118"/>
            <a:ext cx="2119861" cy="39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bm Watson">
            <a:extLst>
              <a:ext uri="{FF2B5EF4-FFF2-40B4-BE49-F238E27FC236}">
                <a16:creationId xmlns:a16="http://schemas.microsoft.com/office/drawing/2014/main" id="{A4EE1DAB-CD7C-441E-A49E-68637BD7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49" y="2151833"/>
            <a:ext cx="2869153" cy="28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6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3E6C-109E-49D7-8ADC-CA3042ED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9" y="-46074"/>
            <a:ext cx="10972800" cy="1088495"/>
          </a:xfrm>
        </p:spPr>
        <p:txBody>
          <a:bodyPr/>
          <a:lstStyle/>
          <a:p>
            <a:r>
              <a:rPr lang="en-US" dirty="0"/>
              <a:t>Faces and the Uncanny Valley</a:t>
            </a:r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0" r="4967"/>
          <a:stretch/>
        </p:blipFill>
        <p:spPr>
          <a:xfrm>
            <a:off x="1595108" y="2083981"/>
            <a:ext cx="1485217" cy="20453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6670-99AE-421F-B3AA-5BF66ADE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DAC44-2B56-44EF-88FE-B0CE0237ABD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2756"/>
          <a:stretch/>
        </p:blipFill>
        <p:spPr bwMode="auto">
          <a:xfrm>
            <a:off x="425696" y="1236133"/>
            <a:ext cx="7467600" cy="48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10438C5D-10B7-450F-8B13-B503CDE6F9F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58036" r="58666" b="2830"/>
          <a:stretch/>
        </p:blipFill>
        <p:spPr>
          <a:xfrm>
            <a:off x="3431562" y="1319761"/>
            <a:ext cx="1761065" cy="2155744"/>
          </a:xfrm>
          <a:prstGeom prst="rect">
            <a:avLst/>
          </a:prstGeom>
        </p:spPr>
      </p:pic>
      <p:pic>
        <p:nvPicPr>
          <p:cNvPr id="7" name="Picture 6" descr="A person with collar shirt&#10;&#10;Description automatically generated">
            <a:extLst>
              <a:ext uri="{FF2B5EF4-FFF2-40B4-BE49-F238E27FC236}">
                <a16:creationId xmlns:a16="http://schemas.microsoft.com/office/drawing/2014/main" id="{EFA6E7BC-B80F-4829-B691-8BD369F272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09" r="34166"/>
          <a:stretch/>
        </p:blipFill>
        <p:spPr>
          <a:xfrm>
            <a:off x="5666563" y="4458736"/>
            <a:ext cx="1676400" cy="212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FDB3C-C2FF-48BE-A9C8-44DEB3CD2F27}"/>
              </a:ext>
            </a:extLst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1" r="31178" b="12571"/>
          <a:stretch/>
        </p:blipFill>
        <p:spPr bwMode="auto">
          <a:xfrm>
            <a:off x="9725259" y="-2620"/>
            <a:ext cx="2468648" cy="2974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62E888-DF31-46BE-A12A-5D06E287E7DF}"/>
              </a:ext>
            </a:extLst>
          </p:cNvPr>
          <p:cNvSpPr/>
          <p:nvPr/>
        </p:nvSpPr>
        <p:spPr>
          <a:xfrm>
            <a:off x="7138951" y="351380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https://www.youtube.com/watch?v=6MIkoLBWRv0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E266F0-537A-4F23-BD63-4C6F8E07F27F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70" r="28438" b="2226"/>
          <a:stretch/>
        </p:blipFill>
        <p:spPr bwMode="auto">
          <a:xfrm>
            <a:off x="7177220" y="1192932"/>
            <a:ext cx="1798184" cy="223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1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4A4BF-80AB-49DD-B693-050D3692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45" y="169767"/>
            <a:ext cx="4212192" cy="20308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Help AI Succeed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F13CA-8F69-4F97-B27F-2AB252BB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7450D-BEB1-4C63-814E-2675DA77822D}"/>
              </a:ext>
            </a:extLst>
          </p:cNvPr>
          <p:cNvSpPr txBox="1"/>
          <p:nvPr/>
        </p:nvSpPr>
        <p:spPr>
          <a:xfrm>
            <a:off x="663149" y="3546581"/>
            <a:ext cx="513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cs typeface="Arial Narrow"/>
              </a:rPr>
              <a:t>Put a face on 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7450D-BEB1-4C63-814E-2675DA77822D}"/>
              </a:ext>
            </a:extLst>
          </p:cNvPr>
          <p:cNvSpPr txBox="1"/>
          <p:nvPr/>
        </p:nvSpPr>
        <p:spPr>
          <a:xfrm>
            <a:off x="1443150" y="2885625"/>
            <a:ext cx="352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  <a:cs typeface="Arial Narrow"/>
              </a:rPr>
              <a:t>likeable</a:t>
            </a:r>
          </a:p>
        </p:txBody>
      </p:sp>
      <p:sp>
        <p:nvSpPr>
          <p:cNvPr id="15" name="TextBox 14"/>
          <p:cNvSpPr txBox="1"/>
          <p:nvPr/>
        </p:nvSpPr>
        <p:spPr>
          <a:xfrm rot="10800000">
            <a:off x="2092546" y="40200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cs typeface="Arial Narrow"/>
              </a:rPr>
              <a:t>V</a:t>
            </a:r>
          </a:p>
        </p:txBody>
      </p:sp>
      <p:pic>
        <p:nvPicPr>
          <p:cNvPr id="4098" name="Picture 2" descr="https://disruptsydney.files.wordpress.com/2015/09/mik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25931"/>
          <a:stretch/>
        </p:blipFill>
        <p:spPr bwMode="auto">
          <a:xfrm>
            <a:off x="5862596" y="0"/>
            <a:ext cx="6329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3549114" cy="3763645"/>
          </a:xfrm>
        </p:spPr>
        <p:txBody>
          <a:bodyPr/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What tests have you encountered?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What makes this challenging for AI?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Revolution: Are you a Robot?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28091" y="5712777"/>
            <a:ext cx="4072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https://www.gohacking.com/what-is-captcha-how-it-works/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4" y="2769089"/>
            <a:ext cx="4822190" cy="2624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15582" y="5712777"/>
            <a:ext cx="49859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https://www.webnots.com/fix-im-not-a-robot-captcha-issue-in-google-search/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0" r="8534" b="3284"/>
          <a:stretch/>
        </p:blipFill>
        <p:spPr>
          <a:xfrm>
            <a:off x="3879086" y="1289517"/>
            <a:ext cx="2878177" cy="410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94" y="1424656"/>
            <a:ext cx="4827182" cy="12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825625"/>
            <a:ext cx="4877459" cy="37636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Granted legal Citizenship in Saudi Arabia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Sophia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0733" y="5701054"/>
            <a:ext cx="5588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https://youtu.be/78-1MlkxyqI</a:t>
            </a:r>
          </a:p>
          <a:p>
            <a:endParaRPr lang="en-US" sz="1000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8"/>
          <a:stretch/>
        </p:blipFill>
        <p:spPr>
          <a:xfrm>
            <a:off x="6090833" y="882992"/>
            <a:ext cx="6118419" cy="48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1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4846462" cy="3763645"/>
          </a:xfrm>
        </p:spPr>
        <p:txBody>
          <a:bodyPr/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2010 Flash Crash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ANI caused stock market to plummet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 $1 trillion decline in value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 Quick recovery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Revolution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2253" y="5712777"/>
            <a:ext cx="794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http://graphics8.nytimes.com/images/2010/10/02/business/flash-crash-dow/flash-crash-dow-popup.png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34" y="704689"/>
            <a:ext cx="7032819" cy="46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7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4846462" cy="37636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The Turing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 The Coffee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 The College Student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 Tests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3961" y="5312271"/>
            <a:ext cx="5018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https://www.newsweek.com/black-mirror-season-4-callister-star-trek-769795</a:t>
            </a:r>
          </a:p>
          <a:p>
            <a:pPr algn="r"/>
            <a:endParaRPr lang="en-US" sz="1000" dirty="0"/>
          </a:p>
          <a:p>
            <a:pPr algn="r"/>
            <a:r>
              <a:rPr lang="en-US" sz="1000" dirty="0"/>
              <a:t>Source: http://robotfacebook.edwindertien.nl/product/ex-machina/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933" y="1997555"/>
            <a:ext cx="4770067" cy="3005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22315"/>
          <a:stretch/>
        </p:blipFill>
        <p:spPr>
          <a:xfrm>
            <a:off x="4850970" y="717294"/>
            <a:ext cx="1673818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3932281" cy="3763645"/>
          </a:xfrm>
        </p:spPr>
        <p:txBody>
          <a:bodyPr/>
          <a:lstStyle/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Three Types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Narrow (ANI)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General (AGI)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Superintelligence (ASI) (“the singularity”)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Artificial Intelligence?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2253" y="5701958"/>
            <a:ext cx="794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Source: https://matrixni.org/artificial-intelligence-workshop-january-2018-register-now/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53" y="1549831"/>
            <a:ext cx="7929747" cy="39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A2217-9FCC-408A-AD01-23E178D3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11488647" cy="3763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Playing chess</a:t>
            </a:r>
          </a:p>
          <a:p>
            <a:r>
              <a:rPr lang="en-US" dirty="0"/>
              <a:t>Playing Go</a:t>
            </a:r>
          </a:p>
          <a:p>
            <a:r>
              <a:rPr lang="en-US" dirty="0"/>
              <a:t>Driving a car</a:t>
            </a:r>
          </a:p>
          <a:p>
            <a:r>
              <a:rPr lang="en-US" dirty="0"/>
              <a:t>Siri, Alexa, Google Assistant</a:t>
            </a:r>
          </a:p>
          <a:p>
            <a:r>
              <a:rPr lang="en-US" dirty="0"/>
              <a:t>Pattern recognition: e.g. cats in images, faces, fraudulent credit card transactions, key areas of text in a document.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415610-B900-4815-88FE-21B86384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AI used?</a:t>
            </a:r>
          </a:p>
        </p:txBody>
      </p:sp>
    </p:spTree>
    <p:extLst>
      <p:ext uri="{BB962C8B-B14F-4D97-AF65-F5344CB8AC3E}">
        <p14:creationId xmlns:p14="http://schemas.microsoft.com/office/powerpoint/2010/main" val="11869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589E3-D7C7-45C8-AF4C-39B898AC9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10461673" cy="3763645"/>
          </a:xfrm>
        </p:spPr>
        <p:txBody>
          <a:bodyPr/>
          <a:lstStyle/>
          <a:p>
            <a:r>
              <a:rPr lang="en-US" dirty="0"/>
              <a:t>Can AI give your company a strategic advantage?</a:t>
            </a:r>
          </a:p>
          <a:p>
            <a:r>
              <a:rPr lang="en-US" dirty="0"/>
              <a:t>If yes, how?</a:t>
            </a:r>
          </a:p>
          <a:p>
            <a:r>
              <a:rPr lang="en-US" dirty="0"/>
              <a:t>If no, why use AI?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9F5208-5BC1-401E-8617-9F5E509C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Strategy</a:t>
            </a:r>
          </a:p>
        </p:txBody>
      </p:sp>
    </p:spTree>
    <p:extLst>
      <p:ext uri="{BB962C8B-B14F-4D97-AF65-F5344CB8AC3E}">
        <p14:creationId xmlns:p14="http://schemas.microsoft.com/office/powerpoint/2010/main" val="342763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dirty="0"/>
              <a:t>What is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990601"/>
            <a:ext cx="7772400" cy="5867399"/>
          </a:xfrm>
        </p:spPr>
        <p:txBody>
          <a:bodyPr>
            <a:normAutofit/>
          </a:bodyPr>
          <a:lstStyle/>
          <a:p>
            <a:r>
              <a:rPr lang="en-US" dirty="0"/>
              <a:t>A statistical method used to determine to what </a:t>
            </a:r>
            <a:r>
              <a:rPr lang="en-US" b="1" dirty="0">
                <a:solidFill>
                  <a:srgbClr val="FF0000"/>
                </a:solidFill>
              </a:rPr>
              <a:t>category</a:t>
            </a:r>
            <a:r>
              <a:rPr lang="en-US" dirty="0"/>
              <a:t> (or “class”)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observation belongs</a:t>
            </a:r>
          </a:p>
          <a:p>
            <a:pPr lvl="1"/>
            <a:r>
              <a:rPr lang="en-US" dirty="0"/>
              <a:t>On the basis of a training data set containing observations whose categories were known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25277" y="3657600"/>
          <a:ext cx="674144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Categories (Classes)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Flagging a credit card transaction as a fraudulent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  <a:r>
                        <a:rPr lang="en-US" baseline="0" dirty="0"/>
                        <a:t> card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Fraudulent</a:t>
                      </a:r>
                      <a:r>
                        <a:rPr lang="en-US" baseline="0" dirty="0"/>
                        <a:t> vs. legitimate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Filtering spam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 vs. non-spam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Determining whether a customer should be given a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vs. no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9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49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2281"/>
            <a:ext cx="8229600" cy="9906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7924800" y="1295400"/>
            <a:ext cx="1143000" cy="23622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162800" y="5204460"/>
            <a:ext cx="2362200" cy="118110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8" name="Picture 4" descr="C:\Users\David\AppData\Local\Microsoft\Windows\Temporary Internet Files\Content.IE5\BLWSRELK\MC900332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665442"/>
            <a:ext cx="1593850" cy="1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1402881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8507" y="4622020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Validation 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1" y="2297668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Derive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55742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1178" y="3020666"/>
            <a:ext cx="240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 software (such as R)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376118" y="4991352"/>
          <a:ext cx="3491282" cy="168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967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12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376118" y="1706880"/>
          <a:ext cx="349300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04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136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23"/>
            <a:ext cx="8229600" cy="1143000"/>
          </a:xfrm>
        </p:spPr>
        <p:txBody>
          <a:bodyPr/>
          <a:lstStyle/>
          <a:p>
            <a:r>
              <a:rPr lang="en-US" dirty="0"/>
              <a:t>Example: Credit Card Default</a:t>
            </a:r>
          </a:p>
        </p:txBody>
      </p:sp>
      <p:sp>
        <p:nvSpPr>
          <p:cNvPr id="6" name="Freeform 5"/>
          <p:cNvSpPr/>
          <p:nvPr/>
        </p:nvSpPr>
        <p:spPr>
          <a:xfrm>
            <a:off x="5334914" y="4515158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Credit</a:t>
            </a:r>
            <a:br>
              <a:rPr lang="en-US" sz="1200" dirty="0"/>
            </a:br>
            <a:r>
              <a:rPr lang="en-US" sz="1200" dirty="0"/>
              <a:t>Approval</a:t>
            </a:r>
          </a:p>
        </p:txBody>
      </p:sp>
      <p:sp>
        <p:nvSpPr>
          <p:cNvPr id="7" name="Freeform 6"/>
          <p:cNvSpPr/>
          <p:nvPr/>
        </p:nvSpPr>
        <p:spPr>
          <a:xfrm rot="17500715">
            <a:off x="5836570" y="4313776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0" tIns="-12051" rIns="404491" bIns="-1205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8" name="Freeform 7"/>
          <p:cNvSpPr/>
          <p:nvPr/>
        </p:nvSpPr>
        <p:spPr>
          <a:xfrm>
            <a:off x="6401326" y="374867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Income</a:t>
            </a:r>
            <a:br>
              <a:rPr lang="en-US" sz="1200" dirty="0"/>
            </a:br>
            <a:r>
              <a:rPr lang="en-US" sz="1200" dirty="0"/>
              <a:t>&lt;40k</a:t>
            </a:r>
          </a:p>
        </p:txBody>
      </p:sp>
      <p:sp>
        <p:nvSpPr>
          <p:cNvPr id="9" name="Freeform 8"/>
          <p:cNvSpPr/>
          <p:nvPr/>
        </p:nvSpPr>
        <p:spPr>
          <a:xfrm rot="18770822">
            <a:off x="7091372" y="3766287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19" tIns="-2631" rIns="225521" bIns="-263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2" name="Freeform 11"/>
          <p:cNvSpPr/>
          <p:nvPr/>
        </p:nvSpPr>
        <p:spPr>
          <a:xfrm>
            <a:off x="7467739" y="3420180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&gt; 20%</a:t>
            </a:r>
          </a:p>
        </p:txBody>
      </p:sp>
      <p:sp>
        <p:nvSpPr>
          <p:cNvPr id="14" name="Freeform 13"/>
          <p:cNvSpPr/>
          <p:nvPr/>
        </p:nvSpPr>
        <p:spPr>
          <a:xfrm rot="21576081">
            <a:off x="8229446" y="3597269"/>
            <a:ext cx="1371775" cy="17138"/>
          </a:xfrm>
          <a:custGeom>
            <a:avLst/>
            <a:gdLst>
              <a:gd name="connsiteX0" fmla="*/ 0 w 1371775"/>
              <a:gd name="connsiteY0" fmla="*/ 8569 h 17138"/>
              <a:gd name="connsiteX1" fmla="*/ 1371775 w 1371775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775" h="17138">
                <a:moveTo>
                  <a:pt x="0" y="8569"/>
                </a:moveTo>
                <a:lnTo>
                  <a:pt x="1371775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293" tIns="-25725" rIns="664294" bIns="-25725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5" name="Freeform 14"/>
          <p:cNvSpPr/>
          <p:nvPr/>
        </p:nvSpPr>
        <p:spPr>
          <a:xfrm>
            <a:off x="9601204" y="3410636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22" name="Freeform 21"/>
          <p:cNvSpPr/>
          <p:nvPr/>
        </p:nvSpPr>
        <p:spPr>
          <a:xfrm rot="2829178">
            <a:off x="7091372" y="4094781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26" name="Freeform 25"/>
          <p:cNvSpPr/>
          <p:nvPr/>
        </p:nvSpPr>
        <p:spPr>
          <a:xfrm>
            <a:off x="7467739" y="4077167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&lt; 20%</a:t>
            </a:r>
          </a:p>
        </p:txBody>
      </p:sp>
      <p:sp>
        <p:nvSpPr>
          <p:cNvPr id="27" name="Freeform 26"/>
          <p:cNvSpPr/>
          <p:nvPr/>
        </p:nvSpPr>
        <p:spPr>
          <a:xfrm rot="19457599">
            <a:off x="8194193" y="4149530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3" rIns="190932" bIns="-81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28" name="Freeform 27"/>
          <p:cNvSpPr/>
          <p:nvPr/>
        </p:nvSpPr>
        <p:spPr>
          <a:xfrm>
            <a:off x="8534151" y="385817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Owns house</a:t>
            </a:r>
          </a:p>
        </p:txBody>
      </p:sp>
      <p:sp>
        <p:nvSpPr>
          <p:cNvPr id="29" name="Freeform 28"/>
          <p:cNvSpPr/>
          <p:nvPr/>
        </p:nvSpPr>
        <p:spPr>
          <a:xfrm>
            <a:off x="9295875" y="4040032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0" name="Freeform 29"/>
          <p:cNvSpPr/>
          <p:nvPr/>
        </p:nvSpPr>
        <p:spPr>
          <a:xfrm>
            <a:off x="9600564" y="385817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sp>
        <p:nvSpPr>
          <p:cNvPr id="31" name="Freeform 30"/>
          <p:cNvSpPr/>
          <p:nvPr/>
        </p:nvSpPr>
        <p:spPr>
          <a:xfrm rot="2142401">
            <a:off x="8194193" y="4368525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1" rIns="190932" bIns="-81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2" name="Freeform 31"/>
          <p:cNvSpPr/>
          <p:nvPr/>
        </p:nvSpPr>
        <p:spPr>
          <a:xfrm>
            <a:off x="8534151" y="429616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Rents</a:t>
            </a:r>
          </a:p>
        </p:txBody>
      </p:sp>
      <p:sp>
        <p:nvSpPr>
          <p:cNvPr id="33" name="Freeform 32"/>
          <p:cNvSpPr/>
          <p:nvPr/>
        </p:nvSpPr>
        <p:spPr>
          <a:xfrm>
            <a:off x="9295875" y="4478023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4" name="Freeform 33"/>
          <p:cNvSpPr/>
          <p:nvPr/>
        </p:nvSpPr>
        <p:spPr>
          <a:xfrm>
            <a:off x="9600564" y="429616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35" name="Freeform 34"/>
          <p:cNvSpPr/>
          <p:nvPr/>
        </p:nvSpPr>
        <p:spPr>
          <a:xfrm rot="4099285">
            <a:off x="5836570" y="5080260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1" tIns="-12052" rIns="404490" bIns="-120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6" name="Freeform 35"/>
          <p:cNvSpPr/>
          <p:nvPr/>
        </p:nvSpPr>
        <p:spPr>
          <a:xfrm>
            <a:off x="6401326" y="528164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Income</a:t>
            </a:r>
            <a:br>
              <a:rPr lang="en-US" sz="1200" dirty="0"/>
            </a:br>
            <a:r>
              <a:rPr lang="en-US" sz="1200" dirty="0"/>
              <a:t>&gt;40k</a:t>
            </a:r>
          </a:p>
        </p:txBody>
      </p:sp>
      <p:sp>
        <p:nvSpPr>
          <p:cNvPr id="37" name="Freeform 36"/>
          <p:cNvSpPr/>
          <p:nvPr/>
        </p:nvSpPr>
        <p:spPr>
          <a:xfrm rot="18770822">
            <a:off x="7091372" y="5299256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2" rIns="225520" bIns="-263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8" name="Freeform 37"/>
          <p:cNvSpPr/>
          <p:nvPr/>
        </p:nvSpPr>
        <p:spPr>
          <a:xfrm>
            <a:off x="7467739" y="4953149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&gt; 20%</a:t>
            </a:r>
          </a:p>
        </p:txBody>
      </p:sp>
      <p:sp>
        <p:nvSpPr>
          <p:cNvPr id="39" name="Freeform 38"/>
          <p:cNvSpPr/>
          <p:nvPr/>
        </p:nvSpPr>
        <p:spPr>
          <a:xfrm rot="19457599">
            <a:off x="8194193" y="5025511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0" name="Freeform 39"/>
          <p:cNvSpPr/>
          <p:nvPr/>
        </p:nvSpPr>
        <p:spPr>
          <a:xfrm>
            <a:off x="8534151" y="473415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Owns house</a:t>
            </a:r>
          </a:p>
        </p:txBody>
      </p:sp>
      <p:sp>
        <p:nvSpPr>
          <p:cNvPr id="41" name="Freeform 40"/>
          <p:cNvSpPr/>
          <p:nvPr/>
        </p:nvSpPr>
        <p:spPr>
          <a:xfrm>
            <a:off x="9295875" y="4916014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2" name="Freeform 41"/>
          <p:cNvSpPr/>
          <p:nvPr/>
        </p:nvSpPr>
        <p:spPr>
          <a:xfrm>
            <a:off x="9600564" y="473415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sp>
        <p:nvSpPr>
          <p:cNvPr id="43" name="Freeform 42"/>
          <p:cNvSpPr/>
          <p:nvPr/>
        </p:nvSpPr>
        <p:spPr>
          <a:xfrm rot="2142401">
            <a:off x="8194193" y="5244507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4" name="Freeform 43"/>
          <p:cNvSpPr/>
          <p:nvPr/>
        </p:nvSpPr>
        <p:spPr>
          <a:xfrm>
            <a:off x="8534151" y="517214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Rents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9295875" y="5354005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6" name="Freeform 45"/>
          <p:cNvSpPr/>
          <p:nvPr/>
        </p:nvSpPr>
        <p:spPr>
          <a:xfrm>
            <a:off x="9600564" y="517214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47" name="Freeform 46"/>
          <p:cNvSpPr/>
          <p:nvPr/>
        </p:nvSpPr>
        <p:spPr>
          <a:xfrm rot="2829178">
            <a:off x="7091372" y="5627749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8" name="Freeform 47"/>
          <p:cNvSpPr/>
          <p:nvPr/>
        </p:nvSpPr>
        <p:spPr>
          <a:xfrm>
            <a:off x="7467739" y="5610135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&lt; 20%</a:t>
            </a:r>
          </a:p>
        </p:txBody>
      </p:sp>
      <p:sp>
        <p:nvSpPr>
          <p:cNvPr id="49" name="Freeform 48"/>
          <p:cNvSpPr/>
          <p:nvPr/>
        </p:nvSpPr>
        <p:spPr>
          <a:xfrm rot="28533">
            <a:off x="8229438" y="5797689"/>
            <a:ext cx="1372062" cy="17138"/>
          </a:xfrm>
          <a:custGeom>
            <a:avLst/>
            <a:gdLst>
              <a:gd name="connsiteX0" fmla="*/ 0 w 1372062"/>
              <a:gd name="connsiteY0" fmla="*/ 8569 h 17138"/>
              <a:gd name="connsiteX1" fmla="*/ 1372062 w 1372062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2062" h="17138">
                <a:moveTo>
                  <a:pt x="0" y="8569"/>
                </a:moveTo>
                <a:lnTo>
                  <a:pt x="1372062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29" tIns="-25732" rIns="664429" bIns="-2573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50" name="Freeform 49"/>
          <p:cNvSpPr/>
          <p:nvPr/>
        </p:nvSpPr>
        <p:spPr>
          <a:xfrm>
            <a:off x="9601477" y="562152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15000" y="32766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0" y="2398932"/>
            <a:ext cx="381000" cy="110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2398932"/>
            <a:ext cx="60960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9610726" y="2514600"/>
            <a:ext cx="2762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Root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3060" y="18913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Child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1600" y="19928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Leaf node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47331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23530" y="612916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21" name="TextBox 20"/>
          <p:cNvSpPr txBox="1"/>
          <p:nvPr/>
        </p:nvSpPr>
        <p:spPr>
          <a:xfrm rot="19940330">
            <a:off x="2580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24" name="TextBox 23"/>
          <p:cNvSpPr txBox="1"/>
          <p:nvPr/>
        </p:nvSpPr>
        <p:spPr>
          <a:xfrm rot="19940330">
            <a:off x="4485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3228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491A5-BC3F-4FA3-B614-FAFF927D9CBE}"/>
              </a:ext>
            </a:extLst>
          </p:cNvPr>
          <p:cNvCxnSpPr>
            <a:cxnSpLocks/>
          </p:cNvCxnSpPr>
          <p:nvPr/>
        </p:nvCxnSpPr>
        <p:spPr>
          <a:xfrm>
            <a:off x="7239000" y="2398932"/>
            <a:ext cx="166633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20764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34400" y="3890546"/>
            <a:ext cx="192024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leaf nodes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0" y="2991016"/>
            <a:ext cx="6508316" cy="3886200"/>
            <a:chOff x="152400" y="3002071"/>
            <a:chExt cx="6508316" cy="3886200"/>
          </a:xfrm>
        </p:grpSpPr>
        <p:graphicFrame>
          <p:nvGraphicFramePr>
            <p:cNvPr id="16" name="Content Placeholder 3"/>
            <p:cNvGraphicFramePr>
              <a:graphicFrameLocks/>
            </p:cNvGraphicFramePr>
            <p:nvPr/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0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1542</Words>
  <Application>Microsoft Office PowerPoint</Application>
  <PresentationFormat>Widescreen</PresentationFormat>
  <Paragraphs>341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Georgia</vt:lpstr>
      <vt:lpstr>Office Theme</vt:lpstr>
      <vt:lpstr>AJ’s AI Frankendeck</vt:lpstr>
      <vt:lpstr>Automation</vt:lpstr>
      <vt:lpstr>What is Artificial Intelligence?</vt:lpstr>
      <vt:lpstr>Where is AI used?</vt:lpstr>
      <vt:lpstr>AI and Strategy</vt:lpstr>
      <vt:lpstr>What is Classification?</vt:lpstr>
      <vt:lpstr>How Classification Works</vt:lpstr>
      <vt:lpstr>Example: Credit Card Default</vt:lpstr>
      <vt:lpstr>Reading the Decision Tree Result</vt:lpstr>
      <vt:lpstr>Robotic Process Automation</vt:lpstr>
      <vt:lpstr>Robotic Process Automation (RPA)</vt:lpstr>
      <vt:lpstr>Some simple “robot” tasks</vt:lpstr>
      <vt:lpstr>What processes are relevant for RPA?</vt:lpstr>
      <vt:lpstr>Last Remarks</vt:lpstr>
      <vt:lpstr>How does AI work? </vt:lpstr>
      <vt:lpstr>PowerPoint Presentation</vt:lpstr>
      <vt:lpstr>PowerPoint Presentation</vt:lpstr>
      <vt:lpstr>Deep Learning: Many Hidden Layers</vt:lpstr>
      <vt:lpstr>AI and Faces</vt:lpstr>
      <vt:lpstr>What if we put a face on  Siri, Alexa, Watson…?</vt:lpstr>
      <vt:lpstr>Faces and the Uncanny Valley</vt:lpstr>
      <vt:lpstr>To Help AI Succeed</vt:lpstr>
      <vt:lpstr>The AI Revolution: Are you a Robot?</vt:lpstr>
      <vt:lpstr>Meet Sophia</vt:lpstr>
      <vt:lpstr>The AI Revolution</vt:lpstr>
      <vt:lpstr>AGI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a “Robot” take my job in the next 20 years?</dc:title>
  <dc:creator>Dominic Tomasi</dc:creator>
  <cp:lastModifiedBy>AJ Raven</cp:lastModifiedBy>
  <cp:revision>44</cp:revision>
  <cp:lastPrinted>2020-11-16T16:25:07Z</cp:lastPrinted>
  <dcterms:created xsi:type="dcterms:W3CDTF">2019-11-07T02:15:01Z</dcterms:created>
  <dcterms:modified xsi:type="dcterms:W3CDTF">2020-11-16T17:12:25Z</dcterms:modified>
</cp:coreProperties>
</file>