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313" r:id="rId2"/>
    <p:sldId id="387" r:id="rId3"/>
    <p:sldId id="388" r:id="rId4"/>
    <p:sldId id="389" r:id="rId5"/>
    <p:sldId id="390" r:id="rId6"/>
    <p:sldId id="391" r:id="rId7"/>
    <p:sldId id="392" r:id="rId8"/>
    <p:sldId id="393"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2638"/>
    <a:srgbClr val="5D301D"/>
    <a:srgbClr val="5A91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77365" autoAdjust="0"/>
  </p:normalViewPr>
  <p:slideViewPr>
    <p:cSldViewPr>
      <p:cViewPr varScale="1">
        <p:scale>
          <a:sx n="97" d="100"/>
          <a:sy n="97" d="100"/>
        </p:scale>
        <p:origin x="2208" y="7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7407" tIns="43704" rIns="87407" bIns="43704" rtlCol="0"/>
          <a:lstStyle>
            <a:lvl1pPr algn="l">
              <a:defRPr sz="1100"/>
            </a:lvl1pPr>
          </a:lstStyle>
          <a:p>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87407" tIns="43704" rIns="87407" bIns="43704" rtlCol="0"/>
          <a:lstStyle>
            <a:lvl1pPr algn="r">
              <a:defRPr sz="1100"/>
            </a:lvl1pPr>
          </a:lstStyle>
          <a:p>
            <a:fld id="{F3AF817D-CF8D-4461-8D1F-E5717598B261}" type="datetimeFigureOut">
              <a:rPr lang="en-US" smtClean="0"/>
              <a:t>9/16/2019</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87407" tIns="43704" rIns="87407" bIns="43704" rtlCol="0" anchor="b"/>
          <a:lstStyle>
            <a:lvl1pPr algn="l">
              <a:defRPr sz="1100"/>
            </a:lvl1pPr>
          </a:lstStyle>
          <a:p>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7407" tIns="43704" rIns="87407" bIns="43704" rtlCol="0" anchor="b"/>
          <a:lstStyle>
            <a:lvl1pPr algn="r">
              <a:defRPr sz="1100"/>
            </a:lvl1pPr>
          </a:lstStyle>
          <a:p>
            <a:fld id="{8E8A0D4E-B9B1-4737-AA40-97DD2C5F75FB}" type="slidenum">
              <a:rPr lang="en-US" smtClean="0"/>
              <a:t>‹#›</a:t>
            </a:fld>
            <a:endParaRPr lang="en-US"/>
          </a:p>
        </p:txBody>
      </p:sp>
    </p:spTree>
    <p:extLst>
      <p:ext uri="{BB962C8B-B14F-4D97-AF65-F5344CB8AC3E}">
        <p14:creationId xmlns:p14="http://schemas.microsoft.com/office/powerpoint/2010/main" val="2496520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389" tIns="46195" rIns="92389" bIns="46195"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389" tIns="46195" rIns="92389" bIns="46195" rtlCol="0"/>
          <a:lstStyle>
            <a:lvl1pPr algn="r">
              <a:defRPr sz="1200"/>
            </a:lvl1pPr>
          </a:lstStyle>
          <a:p>
            <a:fld id="{3D001412-9042-462B-87CE-AF1E3127FF21}" type="datetimeFigureOut">
              <a:rPr lang="en-US" smtClean="0"/>
              <a:t>9/16/2019</a:t>
            </a:fld>
            <a:endParaRPr lang="en-US" dirty="0"/>
          </a:p>
        </p:txBody>
      </p:sp>
      <p:sp>
        <p:nvSpPr>
          <p:cNvPr id="4" name="Slide Image Placeholder 3"/>
          <p:cNvSpPr>
            <a:spLocks noGrp="1" noRot="1" noChangeAspect="1"/>
          </p:cNvSpPr>
          <p:nvPr>
            <p:ph type="sldImg" idx="2"/>
          </p:nvPr>
        </p:nvSpPr>
        <p:spPr>
          <a:xfrm>
            <a:off x="1181100" y="696913"/>
            <a:ext cx="4649788" cy="3487737"/>
          </a:xfrm>
          <a:prstGeom prst="rect">
            <a:avLst/>
          </a:prstGeom>
          <a:noFill/>
          <a:ln w="12700">
            <a:solidFill>
              <a:prstClr val="black"/>
            </a:solidFill>
          </a:ln>
        </p:spPr>
        <p:txBody>
          <a:bodyPr vert="horz" lIns="92389" tIns="46195" rIns="92389" bIns="46195"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389" tIns="46195" rIns="92389" bIns="461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4820"/>
          </a:xfrm>
          <a:prstGeom prst="rect">
            <a:avLst/>
          </a:prstGeom>
        </p:spPr>
        <p:txBody>
          <a:bodyPr vert="horz" lIns="92389" tIns="46195" rIns="92389" bIns="4619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4820"/>
          </a:xfrm>
          <a:prstGeom prst="rect">
            <a:avLst/>
          </a:prstGeom>
        </p:spPr>
        <p:txBody>
          <a:bodyPr vert="horz" lIns="92389" tIns="46195" rIns="92389" bIns="46195" rtlCol="0" anchor="b"/>
          <a:lstStyle>
            <a:lvl1pPr algn="r">
              <a:defRPr sz="1200"/>
            </a:lvl1pPr>
          </a:lstStyle>
          <a:p>
            <a:fld id="{57B364F1-7988-44A9-9AEE-C93F42B2633E}" type="slidenum">
              <a:rPr lang="en-US" smtClean="0"/>
              <a:t>‹#›</a:t>
            </a:fld>
            <a:endParaRPr lang="en-US" dirty="0"/>
          </a:p>
        </p:txBody>
      </p:sp>
    </p:spTree>
    <p:extLst>
      <p:ext uri="{BB962C8B-B14F-4D97-AF65-F5344CB8AC3E}">
        <p14:creationId xmlns:p14="http://schemas.microsoft.com/office/powerpoint/2010/main" val="335998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B364F1-7988-44A9-9AEE-C93F42B2633E}" type="slidenum">
              <a:rPr lang="en-US" smtClean="0"/>
              <a:t>1</a:t>
            </a:fld>
            <a:endParaRPr lang="en-US" dirty="0"/>
          </a:p>
        </p:txBody>
      </p:sp>
    </p:spTree>
    <p:extLst>
      <p:ext uri="{BB962C8B-B14F-4D97-AF65-F5344CB8AC3E}">
        <p14:creationId xmlns:p14="http://schemas.microsoft.com/office/powerpoint/2010/main" val="365372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10</a:t>
            </a:fld>
            <a:endParaRPr lang="en-US"/>
          </a:p>
        </p:txBody>
      </p:sp>
    </p:spTree>
    <p:extLst>
      <p:ext uri="{BB962C8B-B14F-4D97-AF65-F5344CB8AC3E}">
        <p14:creationId xmlns:p14="http://schemas.microsoft.com/office/powerpoint/2010/main" val="3866471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11</a:t>
            </a:fld>
            <a:endParaRPr lang="en-US"/>
          </a:p>
        </p:txBody>
      </p:sp>
    </p:spTree>
    <p:extLst>
      <p:ext uri="{BB962C8B-B14F-4D97-AF65-F5344CB8AC3E}">
        <p14:creationId xmlns:p14="http://schemas.microsoft.com/office/powerpoint/2010/main" val="189818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12</a:t>
            </a:fld>
            <a:endParaRPr lang="en-US"/>
          </a:p>
        </p:txBody>
      </p:sp>
    </p:spTree>
    <p:extLst>
      <p:ext uri="{BB962C8B-B14F-4D97-AF65-F5344CB8AC3E}">
        <p14:creationId xmlns:p14="http://schemas.microsoft.com/office/powerpoint/2010/main" val="3699441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13</a:t>
            </a:fld>
            <a:endParaRPr lang="en-US"/>
          </a:p>
        </p:txBody>
      </p:sp>
    </p:spTree>
    <p:extLst>
      <p:ext uri="{BB962C8B-B14F-4D97-AF65-F5344CB8AC3E}">
        <p14:creationId xmlns:p14="http://schemas.microsoft.com/office/powerpoint/2010/main" val="384280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Tx/>
              <a:buChar char="-"/>
            </a:pPr>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14</a:t>
            </a:fld>
            <a:endParaRPr lang="en-US"/>
          </a:p>
        </p:txBody>
      </p:sp>
    </p:spTree>
    <p:extLst>
      <p:ext uri="{BB962C8B-B14F-4D97-AF65-F5344CB8AC3E}">
        <p14:creationId xmlns:p14="http://schemas.microsoft.com/office/powerpoint/2010/main" val="3923454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15</a:t>
            </a:fld>
            <a:endParaRPr lang="en-US"/>
          </a:p>
        </p:txBody>
      </p:sp>
    </p:spTree>
    <p:extLst>
      <p:ext uri="{BB962C8B-B14F-4D97-AF65-F5344CB8AC3E}">
        <p14:creationId xmlns:p14="http://schemas.microsoft.com/office/powerpoint/2010/main" val="1944073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16</a:t>
            </a:fld>
            <a:endParaRPr lang="en-US"/>
          </a:p>
        </p:txBody>
      </p:sp>
    </p:spTree>
    <p:extLst>
      <p:ext uri="{BB962C8B-B14F-4D97-AF65-F5344CB8AC3E}">
        <p14:creationId xmlns:p14="http://schemas.microsoft.com/office/powerpoint/2010/main" val="2616154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E31850-D1B2-674F-8D50-7E02465BB4B7}" type="slidenum">
              <a:rPr lang="en-US" smtClean="0"/>
              <a:pPr/>
              <a:t>17</a:t>
            </a:fld>
            <a:endParaRPr lang="en-US"/>
          </a:p>
        </p:txBody>
      </p:sp>
    </p:spTree>
    <p:extLst>
      <p:ext uri="{BB962C8B-B14F-4D97-AF65-F5344CB8AC3E}">
        <p14:creationId xmlns:p14="http://schemas.microsoft.com/office/powerpoint/2010/main" val="277639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18</a:t>
            </a:fld>
            <a:endParaRPr lang="en-US"/>
          </a:p>
        </p:txBody>
      </p:sp>
    </p:spTree>
    <p:extLst>
      <p:ext uri="{BB962C8B-B14F-4D97-AF65-F5344CB8AC3E}">
        <p14:creationId xmlns:p14="http://schemas.microsoft.com/office/powerpoint/2010/main" val="1390719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E31850-D1B2-674F-8D50-7E02465BB4B7}" type="slidenum">
              <a:rPr lang="en-US" smtClean="0"/>
              <a:pPr/>
              <a:t>19</a:t>
            </a:fld>
            <a:endParaRPr lang="en-US"/>
          </a:p>
        </p:txBody>
      </p:sp>
    </p:spTree>
    <p:extLst>
      <p:ext uri="{BB962C8B-B14F-4D97-AF65-F5344CB8AC3E}">
        <p14:creationId xmlns:p14="http://schemas.microsoft.com/office/powerpoint/2010/main" val="210066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2</a:t>
            </a:fld>
            <a:endParaRPr lang="en-US"/>
          </a:p>
        </p:txBody>
      </p:sp>
    </p:spTree>
    <p:extLst>
      <p:ext uri="{BB962C8B-B14F-4D97-AF65-F5344CB8AC3E}">
        <p14:creationId xmlns:p14="http://schemas.microsoft.com/office/powerpoint/2010/main" val="207441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E31850-D1B2-674F-8D50-7E02465BB4B7}" type="slidenum">
              <a:rPr lang="en-US" smtClean="0"/>
              <a:pPr/>
              <a:t>21</a:t>
            </a:fld>
            <a:endParaRPr lang="en-US"/>
          </a:p>
        </p:txBody>
      </p:sp>
    </p:spTree>
    <p:extLst>
      <p:ext uri="{BB962C8B-B14F-4D97-AF65-F5344CB8AC3E}">
        <p14:creationId xmlns:p14="http://schemas.microsoft.com/office/powerpoint/2010/main" val="1184110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3</a:t>
            </a:fld>
            <a:endParaRPr lang="en-US"/>
          </a:p>
        </p:txBody>
      </p:sp>
    </p:spTree>
    <p:extLst>
      <p:ext uri="{BB962C8B-B14F-4D97-AF65-F5344CB8AC3E}">
        <p14:creationId xmlns:p14="http://schemas.microsoft.com/office/powerpoint/2010/main" val="2687357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4</a:t>
            </a:fld>
            <a:endParaRPr lang="en-US"/>
          </a:p>
        </p:txBody>
      </p:sp>
    </p:spTree>
    <p:extLst>
      <p:ext uri="{BB962C8B-B14F-4D97-AF65-F5344CB8AC3E}">
        <p14:creationId xmlns:p14="http://schemas.microsoft.com/office/powerpoint/2010/main" val="1274537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5</a:t>
            </a:fld>
            <a:endParaRPr lang="en-US"/>
          </a:p>
        </p:txBody>
      </p:sp>
    </p:spTree>
    <p:extLst>
      <p:ext uri="{BB962C8B-B14F-4D97-AF65-F5344CB8AC3E}">
        <p14:creationId xmlns:p14="http://schemas.microsoft.com/office/powerpoint/2010/main" val="2616568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6</a:t>
            </a:fld>
            <a:endParaRPr lang="en-US"/>
          </a:p>
        </p:txBody>
      </p:sp>
    </p:spTree>
    <p:extLst>
      <p:ext uri="{BB962C8B-B14F-4D97-AF65-F5344CB8AC3E}">
        <p14:creationId xmlns:p14="http://schemas.microsoft.com/office/powerpoint/2010/main" val="1256414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7</a:t>
            </a:fld>
            <a:endParaRPr lang="en-US"/>
          </a:p>
        </p:txBody>
      </p:sp>
    </p:spTree>
    <p:extLst>
      <p:ext uri="{BB962C8B-B14F-4D97-AF65-F5344CB8AC3E}">
        <p14:creationId xmlns:p14="http://schemas.microsoft.com/office/powerpoint/2010/main" val="3791371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15423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E31850-D1B2-674F-8D50-7E02465BB4B7}" type="slidenum">
              <a:rPr lang="en-US" smtClean="0"/>
              <a:pPr/>
              <a:t>9</a:t>
            </a:fld>
            <a:endParaRPr lang="en-US"/>
          </a:p>
        </p:txBody>
      </p:sp>
    </p:spTree>
    <p:extLst>
      <p:ext uri="{BB962C8B-B14F-4D97-AF65-F5344CB8AC3E}">
        <p14:creationId xmlns:p14="http://schemas.microsoft.com/office/powerpoint/2010/main" val="3831040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7772400" cy="4343399"/>
          </a:xfrm>
        </p:spPr>
        <p:txBody>
          <a:bodyPr anchor="ctr">
            <a:noAutofit/>
          </a:bodyPr>
          <a:lstStyle>
            <a:lvl1pPr>
              <a:lnSpc>
                <a:spcPct val="100000"/>
              </a:lnSpc>
              <a:defRPr sz="88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77724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800600" y="5791200"/>
            <a:ext cx="3429000" cy="304800"/>
          </a:xfrm>
        </p:spPr>
        <p:txBody>
          <a:bodyPr/>
          <a:lstStyle/>
          <a:p>
            <a:fld id="{C2A359D1-A1C5-473F-AFCA-C92300299581}" type="datetimeFigureOut">
              <a:rPr lang="en-US" smtClean="0"/>
              <a:t>9/16/2019</a:t>
            </a:fld>
            <a:endParaRPr lang="en-US" dirty="0"/>
          </a:p>
        </p:txBody>
      </p:sp>
      <p:sp>
        <p:nvSpPr>
          <p:cNvPr id="5" name="Footer Placeholder 4"/>
          <p:cNvSpPr>
            <a:spLocks noGrp="1"/>
          </p:cNvSpPr>
          <p:nvPr>
            <p:ph type="ftr" sz="quarter" idx="11"/>
          </p:nvPr>
        </p:nvSpPr>
        <p:spPr>
          <a:xfrm>
            <a:off x="4800600" y="6201727"/>
            <a:ext cx="3429000" cy="28384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t>‹#›</a:t>
            </a:fld>
            <a:endParaRPr lang="en-US" dirty="0"/>
          </a:p>
        </p:txBody>
      </p:sp>
      <p:sp>
        <p:nvSpPr>
          <p:cNvPr id="11" name="Rectangle 10"/>
          <p:cNvSpPr/>
          <p:nvPr userDrawn="1"/>
        </p:nvSpPr>
        <p:spPr>
          <a:xfrm>
            <a:off x="0" y="6629400"/>
            <a:ext cx="9144000" cy="22860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752" y="6137911"/>
            <a:ext cx="2125766" cy="274320"/>
          </a:xfrm>
          <a:prstGeom prst="rect">
            <a:avLst/>
          </a:prstGeom>
        </p:spPr>
      </p:pic>
      <p:sp>
        <p:nvSpPr>
          <p:cNvPr id="13" name="Rectangle 12"/>
          <p:cNvSpPr/>
          <p:nvPr userDrawn="1"/>
        </p:nvSpPr>
        <p:spPr>
          <a:xfrm>
            <a:off x="0" y="0"/>
            <a:ext cx="9144000" cy="2286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martArt Image Sqr">
    <p:spTree>
      <p:nvGrpSpPr>
        <p:cNvPr id="1" name=""/>
        <p:cNvGrpSpPr/>
        <p:nvPr/>
      </p:nvGrpSpPr>
      <p:grpSpPr>
        <a:xfrm>
          <a:off x="0" y="0"/>
          <a:ext cx="0" cy="0"/>
          <a:chOff x="0" y="0"/>
          <a:chExt cx="0" cy="0"/>
        </a:xfrm>
      </p:grpSpPr>
      <p:sp>
        <p:nvSpPr>
          <p:cNvPr id="4" name="Content Placeholder 2"/>
          <p:cNvSpPr>
            <a:spLocks noGrp="1"/>
          </p:cNvSpPr>
          <p:nvPr>
            <p:ph idx="1"/>
          </p:nvPr>
        </p:nvSpPr>
        <p:spPr>
          <a:xfrm>
            <a:off x="468313" y="1500173"/>
            <a:ext cx="3743647" cy="4592651"/>
          </a:xfrm>
          <a:prstGeom prst="rect">
            <a:avLst/>
          </a:prstGeom>
        </p:spPr>
        <p:txBody>
          <a:bodyPr/>
          <a:lstStyle>
            <a:lvl1pPr>
              <a:buNone/>
              <a:defRPr sz="200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sz="1600">
                <a:solidFill>
                  <a:schemeClr val="tx2"/>
                </a:solidFill>
              </a:defRPr>
            </a:lvl5pPr>
          </a:lstStyle>
          <a:p>
            <a:pPr lvl="0"/>
            <a:endParaRPr lang="en-US" dirty="0"/>
          </a:p>
        </p:txBody>
      </p:sp>
      <p:sp>
        <p:nvSpPr>
          <p:cNvPr id="6" name="Picture Placeholder 7"/>
          <p:cNvSpPr>
            <a:spLocks noGrp="1"/>
          </p:cNvSpPr>
          <p:nvPr>
            <p:ph type="pic" sz="quarter" idx="11"/>
          </p:nvPr>
        </p:nvSpPr>
        <p:spPr>
          <a:xfrm>
            <a:off x="4427983" y="1484784"/>
            <a:ext cx="4360461" cy="4515984"/>
          </a:xfrm>
          <a:prstGeom prst="roundRect">
            <a:avLst>
              <a:gd name="adj" fmla="val 7123"/>
            </a:avLst>
          </a:prstGeom>
          <a:gradFill>
            <a:gsLst>
              <a:gs pos="0">
                <a:schemeClr val="accent1"/>
              </a:gs>
              <a:gs pos="71000">
                <a:schemeClr val="accent1">
                  <a:lumMod val="60000"/>
                  <a:lumOff val="40000"/>
                </a:schemeClr>
              </a:gs>
            </a:gsLst>
            <a:lin ang="21540000" scaled="0"/>
          </a:gradFill>
          <a:ln w="28575">
            <a:solidFill>
              <a:schemeClr val="accent1">
                <a:lumMod val="40000"/>
                <a:lumOff val="60000"/>
              </a:schemeClr>
            </a:solidFill>
          </a:ln>
          <a:effectLst>
            <a:outerShdw blurRad="50800" dist="38100" dir="10800000" algn="r"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81000" indent="-381000" algn="ctr" defTabSz="914400" rtl="0" eaLnBrk="1" fontAlgn="base" latinLnBrk="0" hangingPunct="1">
              <a:lnSpc>
                <a:spcPct val="95000"/>
              </a:lnSpc>
              <a:spcBef>
                <a:spcPct val="0"/>
              </a:spcBef>
              <a:spcAft>
                <a:spcPct val="0"/>
              </a:spcAft>
              <a:buClr>
                <a:schemeClr val="accent1"/>
              </a:buClr>
              <a:buSzPct val="80000"/>
              <a:buFont typeface="Wingdings" pitchFamily="2" charset="2"/>
              <a:buNone/>
              <a:defRPr lang="en-US" sz="2000" kern="1200">
                <a:solidFill>
                  <a:schemeClr val="lt1"/>
                </a:solidFill>
                <a:latin typeface="+mn-lt"/>
                <a:ea typeface="+mn-ea"/>
                <a:cs typeface="+mn-cs"/>
              </a:defRPr>
            </a:lvl1pPr>
          </a:lstStyle>
          <a:p>
            <a:endParaRPr lang="en-US"/>
          </a:p>
        </p:txBody>
      </p:sp>
      <p:sp>
        <p:nvSpPr>
          <p:cNvPr id="7" name="Title 1"/>
          <p:cNvSpPr>
            <a:spLocks noGrp="1"/>
          </p:cNvSpPr>
          <p:nvPr>
            <p:ph type="title"/>
          </p:nvPr>
        </p:nvSpPr>
        <p:spPr>
          <a:xfrm>
            <a:off x="457200" y="116632"/>
            <a:ext cx="8229600" cy="850106"/>
          </a:xfrm>
          <a:prstGeom prst="rect">
            <a:avLst/>
          </a:prstGeom>
        </p:spPr>
        <p:txBody>
          <a:bodyPr anchor="b" anchorCtr="0"/>
          <a:lstStyle>
            <a:lvl1pPr algn="l">
              <a:defRPr sz="3200" b="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92434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8" name="Slide Number Placeholder 7"/>
          <p:cNvSpPr>
            <a:spLocks noGrp="1"/>
          </p:cNvSpPr>
          <p:nvPr>
            <p:ph type="sldNum" sz="quarter" idx="11"/>
          </p:nvPr>
        </p:nvSpPr>
        <p:spPr/>
        <p:txBody>
          <a:bodyPr/>
          <a:lstStyle/>
          <a:p>
            <a:fld id="{5027EEFF-BB7A-4911-8AC2-B2914480165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27EEFF-BB7A-4911-8AC2-B2914480165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7EEFF-BB7A-4911-8AC2-B29144801651}"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10600"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A359D1-A1C5-473F-AFCA-C92300299581}"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027EEFF-BB7A-4911-8AC2-B29144801651}"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dirty="0"/>
              <a:t>Click to edit Master title style</a:t>
            </a:r>
          </a:p>
        </p:txBody>
      </p:sp>
      <p:sp>
        <p:nvSpPr>
          <p:cNvPr id="14" name="Rectangle 13"/>
          <p:cNvSpPr/>
          <p:nvPr userDrawn="1"/>
        </p:nvSpPr>
        <p:spPr>
          <a:xfrm>
            <a:off x="8822889" y="4846320"/>
            <a:ext cx="321111" cy="201168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8822889" y="365760"/>
            <a:ext cx="321111" cy="448056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822889" y="0"/>
            <a:ext cx="318370" cy="3657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7620000" cy="48006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48200" y="5867400"/>
            <a:ext cx="3429000" cy="304800"/>
          </a:xfrm>
          <a:prstGeom prst="rect">
            <a:avLst/>
          </a:prstGeom>
        </p:spPr>
        <p:txBody>
          <a:bodyPr vert="horz" lIns="91440" tIns="45720" rIns="91440" bIns="0" rtlCol="0" anchor="b"/>
          <a:lstStyle>
            <a:lvl1pPr algn="l">
              <a:defRPr sz="1000">
                <a:solidFill>
                  <a:schemeClr val="tx1"/>
                </a:solidFill>
              </a:defRPr>
            </a:lvl1pPr>
          </a:lstStyle>
          <a:p>
            <a:fld id="{C2A359D1-A1C5-473F-AFCA-C92300299581}" type="datetimeFigureOut">
              <a:rPr lang="en-US" smtClean="0"/>
              <a:t>9/16/2019</a:t>
            </a:fld>
            <a:endParaRPr lang="en-US" dirty="0"/>
          </a:p>
        </p:txBody>
      </p:sp>
      <p:sp>
        <p:nvSpPr>
          <p:cNvPr id="5" name="Footer Placeholder 4"/>
          <p:cNvSpPr>
            <a:spLocks noGrp="1"/>
          </p:cNvSpPr>
          <p:nvPr>
            <p:ph type="ftr" sz="quarter" idx="3"/>
          </p:nvPr>
        </p:nvSpPr>
        <p:spPr>
          <a:xfrm>
            <a:off x="4648200" y="6172200"/>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7906702" y="5580698"/>
            <a:ext cx="1315721" cy="365125"/>
          </a:xfrm>
          <a:prstGeom prst="rect">
            <a:avLst/>
          </a:prstGeom>
        </p:spPr>
        <p:txBody>
          <a:bodyPr vert="horz" lIns="91440" tIns="45720" rIns="91440" bIns="45720" rtlCol="0" anchor="ctr"/>
          <a:lstStyle>
            <a:lvl1pPr algn="l">
              <a:defRPr sz="2400" b="1">
                <a:solidFill>
                  <a:schemeClr val="tx2"/>
                </a:solidFill>
              </a:defRPr>
            </a:lvl1pPr>
          </a:lstStyle>
          <a:p>
            <a:fld id="{5027EEFF-BB7A-4911-8AC2-B29144801651}" type="slidenum">
              <a:rPr lang="en-US" smtClean="0"/>
              <a:t>‹#›</a:t>
            </a:fld>
            <a:endParaRPr lang="en-US" dirty="0"/>
          </a:p>
        </p:txBody>
      </p:sp>
      <p:sp>
        <p:nvSpPr>
          <p:cNvPr id="9" name="Rectangle 8"/>
          <p:cNvSpPr/>
          <p:nvPr userDrawn="1"/>
        </p:nvSpPr>
        <p:spPr>
          <a:xfrm>
            <a:off x="1" y="6553200"/>
            <a:ext cx="9144000" cy="304800"/>
          </a:xfrm>
          <a:prstGeom prst="rect">
            <a:avLst/>
          </a:prstGeom>
          <a:gradFill flip="none" rotWithShape="1">
            <a:gsLst>
              <a:gs pos="0">
                <a:srgbClr val="A32638">
                  <a:shade val="30000"/>
                  <a:satMod val="115000"/>
                </a:srgbClr>
              </a:gs>
              <a:gs pos="50000">
                <a:srgbClr val="A32638">
                  <a:shade val="67500"/>
                  <a:satMod val="115000"/>
                </a:srgbClr>
              </a:gs>
              <a:gs pos="100000">
                <a:srgbClr val="A32638">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752" y="6137910"/>
            <a:ext cx="2125766" cy="274320"/>
          </a:xfrm>
          <a:prstGeom prst="rect">
            <a:avLst/>
          </a:prstGeom>
        </p:spPr>
      </p:pic>
      <p:sp>
        <p:nvSpPr>
          <p:cNvPr id="12" name="Rectangle 11"/>
          <p:cNvSpPr/>
          <p:nvPr userDrawn="1"/>
        </p:nvSpPr>
        <p:spPr>
          <a:xfrm>
            <a:off x="1" y="0"/>
            <a:ext cx="9144000" cy="4572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8625" y="0"/>
            <a:ext cx="7620000" cy="457200"/>
          </a:xfrm>
          <a:prstGeom prst="rect">
            <a:avLst/>
          </a:prstGeom>
        </p:spPr>
        <p:txBody>
          <a:bodyPr vert="horz" lIns="91440" tIns="45720" rIns="91440" bIns="45720" rtlCol="0" anchor="ctr">
            <a:noAutofit/>
          </a:bodyPr>
          <a:lstStyle/>
          <a:p>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spcBef>
          <a:spcPct val="0"/>
        </a:spcBef>
        <a:buNone/>
        <a:defRPr sz="2400" kern="1200" cap="none" spc="-60" baseline="0">
          <a:solidFill>
            <a:schemeClr val="bg1"/>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81134"/>
            <a:ext cx="9144000" cy="2259794"/>
          </a:xfrm>
        </p:spPr>
        <p:txBody>
          <a:bodyPr>
            <a:noAutofit/>
          </a:bodyPr>
          <a:lstStyle/>
          <a:p>
            <a:pPr>
              <a:spcBef>
                <a:spcPts val="9600"/>
              </a:spcBef>
            </a:pPr>
            <a:r>
              <a:rPr lang="en-US" sz="4400" dirty="0" smtClean="0">
                <a:solidFill>
                  <a:schemeClr val="tx1">
                    <a:lumMod val="65000"/>
                    <a:lumOff val="35000"/>
                  </a:schemeClr>
                </a:solidFill>
              </a:rPr>
              <a:t>Building a Schedule &amp; Setting up a project profile</a:t>
            </a:r>
            <a:br>
              <a:rPr lang="en-US" sz="4400" dirty="0" smtClean="0">
                <a:solidFill>
                  <a:schemeClr val="tx1">
                    <a:lumMod val="65000"/>
                    <a:lumOff val="35000"/>
                  </a:schemeClr>
                </a:solidFill>
              </a:rPr>
            </a:br>
            <a:r>
              <a:rPr lang="en-US" sz="3600" dirty="0" smtClean="0">
                <a:solidFill>
                  <a:schemeClr val="bg1">
                    <a:lumMod val="65000"/>
                  </a:schemeClr>
                </a:solidFill>
              </a:rPr>
              <a:t>MIS3535 </a:t>
            </a:r>
            <a:r>
              <a:rPr lang="en-US" sz="3600" dirty="0">
                <a:solidFill>
                  <a:schemeClr val="bg1">
                    <a:lumMod val="65000"/>
                  </a:schemeClr>
                </a:solidFill>
              </a:rPr>
              <a:t>| LEAD GLOBAL DIGITAL PROJECTS</a:t>
            </a:r>
            <a:endParaRPr lang="en-US" sz="700" dirty="0">
              <a:solidFill>
                <a:schemeClr val="bg1">
                  <a:lumMod val="65000"/>
                </a:schemeClr>
              </a:solidFill>
            </a:endParaRPr>
          </a:p>
        </p:txBody>
      </p:sp>
      <p:cxnSp>
        <p:nvCxnSpPr>
          <p:cNvPr id="7" name="Straight Connector 6"/>
          <p:cNvCxnSpPr/>
          <p:nvPr/>
        </p:nvCxnSpPr>
        <p:spPr>
          <a:xfrm>
            <a:off x="426720" y="2640793"/>
            <a:ext cx="813816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3"/>
          <a:stretch>
            <a:fillRect/>
          </a:stretch>
        </p:blipFill>
        <p:spPr>
          <a:xfrm>
            <a:off x="4069080" y="3436009"/>
            <a:ext cx="4495800" cy="2528888"/>
          </a:xfrm>
          <a:prstGeom prst="rect">
            <a:avLst/>
          </a:prstGeom>
        </p:spPr>
      </p:pic>
    </p:spTree>
    <p:extLst>
      <p:ext uri="{BB962C8B-B14F-4D97-AF65-F5344CB8AC3E}">
        <p14:creationId xmlns:p14="http://schemas.microsoft.com/office/powerpoint/2010/main" val="3701546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2" y="2346736"/>
            <a:ext cx="6447501" cy="1522151"/>
          </a:xfrm>
        </p:spPr>
        <p:txBody>
          <a:bodyPr>
            <a:noAutofit/>
          </a:bodyPr>
          <a:lstStyle/>
          <a:p>
            <a:r>
              <a:rPr lang="en-US" sz="3200" dirty="0"/>
              <a:t>What are “contingency funds” and “management reserves”?  </a:t>
            </a:r>
            <a:r>
              <a:rPr lang="en-US" sz="3200" dirty="0" smtClean="0"/>
              <a:t/>
            </a:r>
            <a:br>
              <a:rPr lang="en-US" sz="3200" dirty="0" smtClean="0"/>
            </a:br>
            <a:r>
              <a:rPr lang="en-US" sz="3200" dirty="0" smtClean="0"/>
              <a:t>Are </a:t>
            </a:r>
            <a:r>
              <a:rPr lang="en-US" sz="3200" dirty="0"/>
              <a:t>they OK?</a:t>
            </a:r>
          </a:p>
        </p:txBody>
      </p:sp>
    </p:spTree>
    <p:extLst>
      <p:ext uri="{BB962C8B-B14F-4D97-AF65-F5344CB8AC3E}">
        <p14:creationId xmlns:p14="http://schemas.microsoft.com/office/powerpoint/2010/main" val="568004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143000"/>
            <a:ext cx="5894891" cy="2399902"/>
          </a:xfrm>
        </p:spPr>
        <p:txBody>
          <a:bodyPr/>
          <a:lstStyle/>
          <a:p>
            <a:r>
              <a:rPr lang="en-US" dirty="0"/>
              <a:t>Setting up a project file</a:t>
            </a:r>
          </a:p>
        </p:txBody>
      </p:sp>
      <p:pic>
        <p:nvPicPr>
          <p:cNvPr id="4" name="Picture 3"/>
          <p:cNvPicPr>
            <a:picLocks noChangeAspect="1"/>
          </p:cNvPicPr>
          <p:nvPr/>
        </p:nvPicPr>
        <p:blipFill>
          <a:blip r:embed="rId3"/>
          <a:stretch>
            <a:fillRect/>
          </a:stretch>
        </p:blipFill>
        <p:spPr>
          <a:xfrm>
            <a:off x="5791200" y="4267200"/>
            <a:ext cx="2619375" cy="1743075"/>
          </a:xfrm>
          <a:prstGeom prst="rect">
            <a:avLst/>
          </a:prstGeom>
        </p:spPr>
      </p:pic>
    </p:spTree>
    <p:extLst>
      <p:ext uri="{BB962C8B-B14F-4D97-AF65-F5344CB8AC3E}">
        <p14:creationId xmlns:p14="http://schemas.microsoft.com/office/powerpoint/2010/main" val="14809780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53" y="1281463"/>
            <a:ext cx="7706019" cy="4133482"/>
          </a:xfrm>
        </p:spPr>
        <p:txBody>
          <a:bodyPr>
            <a:noAutofit/>
          </a:bodyPr>
          <a:lstStyle/>
          <a:p>
            <a:r>
              <a:rPr lang="en-US" sz="2800" dirty="0"/>
              <a:t>What do we mean by “sequencing activities”?</a:t>
            </a:r>
            <a:br>
              <a:rPr lang="en-US" sz="2800" dirty="0"/>
            </a:br>
            <a:r>
              <a:rPr lang="en-US" sz="2800" dirty="0"/>
              <a:t/>
            </a:r>
            <a:br>
              <a:rPr lang="en-US" sz="2800" dirty="0"/>
            </a:br>
            <a:r>
              <a:rPr lang="en-US" sz="2800" dirty="0"/>
              <a:t/>
            </a:r>
            <a:br>
              <a:rPr lang="en-US" sz="2800" dirty="0"/>
            </a:br>
            <a:r>
              <a:rPr lang="en-US" sz="2800" dirty="0"/>
              <a:t>What are “dependencies” between activities?</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What types of dependencies are listed in the video?  Which are the most frequently used?</a:t>
            </a:r>
          </a:p>
        </p:txBody>
      </p:sp>
      <p:sp>
        <p:nvSpPr>
          <p:cNvPr id="6" name="TextBox 5"/>
          <p:cNvSpPr txBox="1"/>
          <p:nvPr/>
        </p:nvSpPr>
        <p:spPr>
          <a:xfrm>
            <a:off x="470780" y="1972353"/>
            <a:ext cx="6953062" cy="707886"/>
          </a:xfrm>
          <a:prstGeom prst="rect">
            <a:avLst/>
          </a:prstGeom>
          <a:noFill/>
        </p:spPr>
        <p:txBody>
          <a:bodyPr wrap="square" rtlCol="0">
            <a:spAutoFit/>
          </a:bodyPr>
          <a:lstStyle/>
          <a:p>
            <a:r>
              <a:rPr lang="en-US" sz="2000" dirty="0"/>
              <a:t>Determining the sequence in which the activities need to occur </a:t>
            </a:r>
          </a:p>
          <a:p>
            <a:endParaRPr lang="en-US" sz="2000" dirty="0"/>
          </a:p>
        </p:txBody>
      </p:sp>
      <p:sp>
        <p:nvSpPr>
          <p:cNvPr id="7" name="TextBox 6"/>
          <p:cNvSpPr txBox="1"/>
          <p:nvPr/>
        </p:nvSpPr>
        <p:spPr>
          <a:xfrm>
            <a:off x="470780" y="3200400"/>
            <a:ext cx="6953062" cy="1323439"/>
          </a:xfrm>
          <a:prstGeom prst="rect">
            <a:avLst/>
          </a:prstGeom>
          <a:noFill/>
        </p:spPr>
        <p:txBody>
          <a:bodyPr wrap="square" rtlCol="0">
            <a:spAutoFit/>
          </a:bodyPr>
          <a:lstStyle/>
          <a:p>
            <a:pPr lvl="0">
              <a:defRPr/>
            </a:pPr>
            <a:r>
              <a:rPr lang="en-US" sz="2000" b="1" dirty="0"/>
              <a:t>Dependencies</a:t>
            </a:r>
            <a:r>
              <a:rPr lang="en-US" sz="2000" dirty="0"/>
              <a:t> are the relationships of the preceding tasks to the succeeding tasks. Tasks may have multiple preceding tasks and multiple succeeding tasks. </a:t>
            </a:r>
          </a:p>
          <a:p>
            <a:endParaRPr lang="en-US" sz="2000" dirty="0"/>
          </a:p>
        </p:txBody>
      </p:sp>
      <p:sp>
        <p:nvSpPr>
          <p:cNvPr id="8" name="Oval Callout 2">
            <a:extLst>
              <a:ext uri="{FF2B5EF4-FFF2-40B4-BE49-F238E27FC236}">
                <a16:creationId xmlns:a16="http://schemas.microsoft.com/office/drawing/2014/main" id="{264CE236-46E9-4B42-A56F-76951AEE6824}"/>
              </a:ext>
            </a:extLst>
          </p:cNvPr>
          <p:cNvSpPr/>
          <p:nvPr/>
        </p:nvSpPr>
        <p:spPr>
          <a:xfrm>
            <a:off x="6324600" y="390357"/>
            <a:ext cx="2438399" cy="752475"/>
          </a:xfrm>
          <a:prstGeom prst="wedgeEllipseCallout">
            <a:avLst>
              <a:gd name="adj1" fmla="val -30700"/>
              <a:gd name="adj2" fmla="val 95259"/>
            </a:avLst>
          </a:prstGeom>
          <a:solidFill>
            <a:schemeClr val="tx2"/>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Web </a:t>
            </a:r>
            <a:r>
              <a:rPr lang="en-US" b="1" dirty="0" smtClean="0"/>
              <a:t>research /</a:t>
            </a:r>
          </a:p>
          <a:p>
            <a:pPr algn="ctr"/>
            <a:r>
              <a:rPr lang="en-US" b="1" dirty="0" smtClean="0"/>
              <a:t>VIDEO</a:t>
            </a:r>
            <a:endParaRPr lang="en-US" b="1" dirty="0"/>
          </a:p>
        </p:txBody>
      </p:sp>
    </p:spTree>
    <p:extLst>
      <p:ext uri="{BB962C8B-B14F-4D97-AF65-F5344CB8AC3E}">
        <p14:creationId xmlns:p14="http://schemas.microsoft.com/office/powerpoint/2010/main" val="2924612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09" y="609600"/>
            <a:ext cx="8511821" cy="1202228"/>
          </a:xfrm>
        </p:spPr>
        <p:txBody>
          <a:bodyPr/>
          <a:lstStyle/>
          <a:p>
            <a:r>
              <a:rPr lang="en-US" sz="3600" b="1" dirty="0">
                <a:solidFill>
                  <a:srgbClr val="A32638"/>
                </a:solidFill>
              </a:rPr>
              <a:t>Can you give an example of tasks with the following types of dependencies?</a:t>
            </a:r>
          </a:p>
        </p:txBody>
      </p:sp>
      <p:sp>
        <p:nvSpPr>
          <p:cNvPr id="3" name="Content Placeholder 2"/>
          <p:cNvSpPr>
            <a:spLocks noGrp="1"/>
          </p:cNvSpPr>
          <p:nvPr>
            <p:ph idx="1"/>
          </p:nvPr>
        </p:nvSpPr>
        <p:spPr>
          <a:xfrm>
            <a:off x="506362" y="2286000"/>
            <a:ext cx="7467600" cy="3033889"/>
          </a:xfrm>
        </p:spPr>
        <p:txBody>
          <a:bodyPr>
            <a:noAutofit/>
          </a:bodyPr>
          <a:lstStyle/>
          <a:p>
            <a:r>
              <a:rPr lang="en-US" sz="2400" dirty="0"/>
              <a:t>Finish-to-start (FS)</a:t>
            </a:r>
          </a:p>
          <a:p>
            <a:endParaRPr lang="en-US" sz="2400" dirty="0"/>
          </a:p>
          <a:p>
            <a:r>
              <a:rPr lang="en-US" sz="2400" dirty="0"/>
              <a:t>Start-to-start (SS)</a:t>
            </a:r>
          </a:p>
          <a:p>
            <a:endParaRPr lang="en-US" sz="2400" dirty="0"/>
          </a:p>
          <a:p>
            <a:r>
              <a:rPr lang="en-US" sz="2400" dirty="0"/>
              <a:t>Finish-to-finish (FF)</a:t>
            </a:r>
          </a:p>
          <a:p>
            <a:endParaRPr lang="en-US" sz="2400" dirty="0"/>
          </a:p>
          <a:p>
            <a:r>
              <a:rPr lang="en-US" sz="2400" dirty="0"/>
              <a:t>Start-to-finish (SF)</a:t>
            </a:r>
          </a:p>
        </p:txBody>
      </p:sp>
      <p:sp>
        <p:nvSpPr>
          <p:cNvPr id="4" name="TextBox 3">
            <a:extLst>
              <a:ext uri="{FF2B5EF4-FFF2-40B4-BE49-F238E27FC236}">
                <a16:creationId xmlns:a16="http://schemas.microsoft.com/office/drawing/2014/main" id="{15389D7E-EFA6-497F-A91F-4968C757E18C}"/>
              </a:ext>
            </a:extLst>
          </p:cNvPr>
          <p:cNvSpPr txBox="1"/>
          <p:nvPr/>
        </p:nvSpPr>
        <p:spPr>
          <a:xfrm>
            <a:off x="3481533" y="2438400"/>
            <a:ext cx="5192497" cy="3970318"/>
          </a:xfrm>
          <a:prstGeom prst="rect">
            <a:avLst/>
          </a:prstGeom>
          <a:noFill/>
        </p:spPr>
        <p:txBody>
          <a:bodyPr wrap="square" rtlCol="0">
            <a:spAutoFit/>
          </a:bodyPr>
          <a:lstStyle/>
          <a:p>
            <a:pPr marL="285750" indent="-285750">
              <a:buFont typeface="Wingdings" panose="05000000000000000000" pitchFamily="2" charset="2"/>
              <a:buChar char="v"/>
            </a:pPr>
            <a:r>
              <a:rPr lang="en-US" dirty="0"/>
              <a:t>You have to finish the testing phase before you start the pilot</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When the vendor starts specifying equipment for the conference center, they also start specifying equipment for hotel rooms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When the IT team finishes connecting equipment to the network, they also finish their testing of the connections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start of the race triggers the end of the pre- race music</a:t>
            </a:r>
          </a:p>
          <a:p>
            <a:pPr marL="285750" indent="-285750">
              <a:buFont typeface="Wingdings" panose="05000000000000000000" pitchFamily="2" charset="2"/>
              <a:buChar char="v"/>
            </a:pPr>
            <a:endParaRPr lang="en-US" dirty="0"/>
          </a:p>
        </p:txBody>
      </p:sp>
      <p:sp>
        <p:nvSpPr>
          <p:cNvPr id="5" name="Star: 5 Points 4">
            <a:extLst>
              <a:ext uri="{FF2B5EF4-FFF2-40B4-BE49-F238E27FC236}">
                <a16:creationId xmlns:a16="http://schemas.microsoft.com/office/drawing/2014/main" id="{C76FAFF1-250D-4EF0-ACD2-0EA386012980}"/>
              </a:ext>
            </a:extLst>
          </p:cNvPr>
          <p:cNvSpPr/>
          <p:nvPr/>
        </p:nvSpPr>
        <p:spPr>
          <a:xfrm>
            <a:off x="135170" y="2212063"/>
            <a:ext cx="371192" cy="452674"/>
          </a:xfrm>
          <a:prstGeom prst="star5">
            <a:avLst/>
          </a:prstGeom>
          <a:solidFill>
            <a:srgbClr val="A32638"/>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A32638"/>
              </a:solidFill>
            </a:endParaRPr>
          </a:p>
        </p:txBody>
      </p:sp>
    </p:spTree>
    <p:extLst>
      <p:ext uri="{BB962C8B-B14F-4D97-AF65-F5344CB8AC3E}">
        <p14:creationId xmlns:p14="http://schemas.microsoft.com/office/powerpoint/2010/main" val="3347878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barn(inVertical)">
                                      <p:cBhvr>
                                        <p:cTn id="31" dur="500"/>
                                        <p:tgtEl>
                                          <p:spTgt spid="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barn(inVertical)">
                                      <p:cBhvr>
                                        <p:cTn id="36" dur="500"/>
                                        <p:tgtEl>
                                          <p:spTgt spid="4">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barn(inVertical)">
                                      <p:cBhvr>
                                        <p:cTn id="41" dur="500"/>
                                        <p:tgtEl>
                                          <p:spTgt spid="4">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barn(inVertical)">
                                      <p:cBhvr>
                                        <p:cTn id="4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59009"/>
            <a:ext cx="8305802" cy="2957453"/>
          </a:xfrm>
        </p:spPr>
        <p:txBody>
          <a:bodyPr>
            <a:noAutofit/>
          </a:bodyPr>
          <a:lstStyle/>
          <a:p>
            <a:r>
              <a:rPr lang="en-US" sz="3200" dirty="0"/>
              <a:t/>
            </a:r>
            <a:br>
              <a:rPr lang="en-US" sz="3200" dirty="0"/>
            </a:br>
            <a:r>
              <a:rPr lang="en-US" sz="3200" dirty="0"/>
              <a:t>What is the “critical path</a:t>
            </a:r>
            <a:r>
              <a:rPr lang="en-US" sz="3200" dirty="0" smtClean="0"/>
              <a:t>”?</a:t>
            </a:r>
            <a:br>
              <a:rPr lang="en-US" sz="3200" dirty="0" smtClean="0"/>
            </a:br>
            <a:r>
              <a:rPr lang="en-US" sz="3200" dirty="0" smtClean="0"/>
              <a:t/>
            </a:r>
            <a:br>
              <a:rPr lang="en-US" sz="3200" dirty="0" smtClean="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Does the critical path ever change?</a:t>
            </a:r>
            <a:br>
              <a:rPr lang="en-US" sz="3200" dirty="0"/>
            </a:br>
            <a:r>
              <a:rPr lang="en-US" sz="3200" dirty="0"/>
              <a:t/>
            </a:r>
            <a:br>
              <a:rPr lang="en-US" sz="3200" dirty="0"/>
            </a:br>
            <a:r>
              <a:rPr lang="en-US" sz="3200" dirty="0"/>
              <a:t>What are 3 techniques to shorten the schedule?</a:t>
            </a:r>
          </a:p>
        </p:txBody>
      </p:sp>
      <p:sp>
        <p:nvSpPr>
          <p:cNvPr id="5" name="TextBox 4"/>
          <p:cNvSpPr txBox="1"/>
          <p:nvPr/>
        </p:nvSpPr>
        <p:spPr>
          <a:xfrm>
            <a:off x="646792" y="1143000"/>
            <a:ext cx="7052649" cy="2308324"/>
          </a:xfrm>
          <a:prstGeom prst="rect">
            <a:avLst/>
          </a:prstGeom>
          <a:noFill/>
        </p:spPr>
        <p:txBody>
          <a:bodyPr wrap="square" rtlCol="0">
            <a:spAutoFit/>
          </a:bodyPr>
          <a:lstStyle/>
          <a:p>
            <a:r>
              <a:rPr lang="en-US" sz="2400" dirty="0"/>
              <a:t>The critical path is the sequence of tasks in your schedule with the longest duration. Why is the critical path so critical? Because any delay on that path delays the finish date of the project. Just as significant, you can shorten the project schedule if you can figure out how to shorten the critical path.</a:t>
            </a:r>
          </a:p>
        </p:txBody>
      </p:sp>
      <p:sp>
        <p:nvSpPr>
          <p:cNvPr id="6" name="TextBox 5"/>
          <p:cNvSpPr txBox="1"/>
          <p:nvPr/>
        </p:nvSpPr>
        <p:spPr>
          <a:xfrm>
            <a:off x="533400" y="5486400"/>
            <a:ext cx="6629400" cy="461665"/>
          </a:xfrm>
          <a:prstGeom prst="rect">
            <a:avLst/>
          </a:prstGeom>
          <a:noFill/>
        </p:spPr>
        <p:txBody>
          <a:bodyPr wrap="square" rtlCol="0">
            <a:spAutoFit/>
          </a:bodyPr>
          <a:lstStyle/>
          <a:p>
            <a:r>
              <a:rPr lang="en-US" sz="2400" dirty="0"/>
              <a:t>Fast tracking, crashing &amp; cutting scope!</a:t>
            </a:r>
          </a:p>
        </p:txBody>
      </p:sp>
      <p:sp>
        <p:nvSpPr>
          <p:cNvPr id="7" name="Oval Callout 2">
            <a:extLst>
              <a:ext uri="{FF2B5EF4-FFF2-40B4-BE49-F238E27FC236}">
                <a16:creationId xmlns:a16="http://schemas.microsoft.com/office/drawing/2014/main" id="{264CE236-46E9-4B42-A56F-76951AEE6824}"/>
              </a:ext>
            </a:extLst>
          </p:cNvPr>
          <p:cNvSpPr/>
          <p:nvPr/>
        </p:nvSpPr>
        <p:spPr>
          <a:xfrm>
            <a:off x="6553200" y="498529"/>
            <a:ext cx="2438399" cy="752475"/>
          </a:xfrm>
          <a:prstGeom prst="wedgeEllipseCallout">
            <a:avLst>
              <a:gd name="adj1" fmla="val -30700"/>
              <a:gd name="adj2" fmla="val 95259"/>
            </a:avLst>
          </a:prstGeom>
          <a:solidFill>
            <a:schemeClr val="tx2"/>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Web </a:t>
            </a:r>
            <a:r>
              <a:rPr lang="en-US" b="1" dirty="0" smtClean="0"/>
              <a:t>research /</a:t>
            </a:r>
          </a:p>
          <a:p>
            <a:pPr algn="ctr"/>
            <a:r>
              <a:rPr lang="en-US" b="1" dirty="0" smtClean="0"/>
              <a:t>VIDEO</a:t>
            </a:r>
            <a:endParaRPr lang="en-US" b="1" dirty="0"/>
          </a:p>
        </p:txBody>
      </p:sp>
    </p:spTree>
    <p:extLst>
      <p:ext uri="{BB962C8B-B14F-4D97-AF65-F5344CB8AC3E}">
        <p14:creationId xmlns:p14="http://schemas.microsoft.com/office/powerpoint/2010/main" val="11504466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041439" cy="3163024"/>
          </a:xfrm>
        </p:spPr>
        <p:txBody>
          <a:bodyPr>
            <a:noAutofit/>
          </a:bodyPr>
          <a:lstStyle/>
          <a:p>
            <a:r>
              <a:rPr lang="en-US" sz="3200" dirty="0"/>
              <a:t>What is a “buffer”?</a:t>
            </a:r>
            <a:br>
              <a:rPr lang="en-US" sz="3200" dirty="0"/>
            </a:br>
            <a:r>
              <a:rPr lang="en-US" sz="3200" dirty="0"/>
              <a:t/>
            </a:r>
            <a:br>
              <a:rPr lang="en-US" sz="3200" dirty="0"/>
            </a:br>
            <a:r>
              <a:rPr lang="en-US" sz="3200" dirty="0"/>
              <a:t/>
            </a:r>
            <a:br>
              <a:rPr lang="en-US" sz="3200" dirty="0"/>
            </a:br>
            <a:r>
              <a:rPr lang="en-US" sz="3200" dirty="0"/>
              <a:t>What is “Murphy’s Law”?</a:t>
            </a:r>
            <a:br>
              <a:rPr lang="en-US" sz="3200" dirty="0"/>
            </a:br>
            <a:r>
              <a:rPr lang="en-US" sz="3200" dirty="0"/>
              <a:t/>
            </a:r>
            <a:br>
              <a:rPr lang="en-US" sz="3200" dirty="0"/>
            </a:br>
            <a:r>
              <a:rPr lang="en-US" sz="3200" dirty="0"/>
              <a:t/>
            </a:r>
            <a:br>
              <a:rPr lang="en-US" sz="3200" dirty="0"/>
            </a:br>
            <a:r>
              <a:rPr lang="en-US" sz="3200" dirty="0"/>
              <a:t>What is “Parkinson’s Law”?</a:t>
            </a:r>
          </a:p>
        </p:txBody>
      </p:sp>
      <p:sp>
        <p:nvSpPr>
          <p:cNvPr id="5" name="TextBox 4"/>
          <p:cNvSpPr txBox="1"/>
          <p:nvPr/>
        </p:nvSpPr>
        <p:spPr>
          <a:xfrm>
            <a:off x="715344" y="1757106"/>
            <a:ext cx="6752256" cy="830997"/>
          </a:xfrm>
          <a:prstGeom prst="rect">
            <a:avLst/>
          </a:prstGeom>
          <a:noFill/>
        </p:spPr>
        <p:txBody>
          <a:bodyPr wrap="square" rtlCol="0">
            <a:spAutoFit/>
          </a:bodyPr>
          <a:lstStyle/>
          <a:p>
            <a:r>
              <a:rPr lang="en-US" sz="2400" dirty="0"/>
              <a:t>A </a:t>
            </a:r>
            <a:r>
              <a:rPr lang="en-US" sz="2400" b="1" dirty="0"/>
              <a:t>buffer</a:t>
            </a:r>
            <a:r>
              <a:rPr lang="en-US" sz="2400" dirty="0"/>
              <a:t> is additional time to complete a task</a:t>
            </a:r>
          </a:p>
          <a:p>
            <a:endParaRPr lang="en-US" sz="2400" dirty="0"/>
          </a:p>
        </p:txBody>
      </p:sp>
      <p:sp>
        <p:nvSpPr>
          <p:cNvPr id="6" name="TextBox 5"/>
          <p:cNvSpPr txBox="1"/>
          <p:nvPr/>
        </p:nvSpPr>
        <p:spPr>
          <a:xfrm>
            <a:off x="715344" y="3200400"/>
            <a:ext cx="7848600" cy="794064"/>
          </a:xfrm>
          <a:prstGeom prst="rect">
            <a:avLst/>
          </a:prstGeom>
          <a:noFill/>
        </p:spPr>
        <p:txBody>
          <a:bodyPr wrap="square" rtlCol="0">
            <a:spAutoFit/>
          </a:bodyPr>
          <a:lstStyle/>
          <a:p>
            <a:pPr>
              <a:lnSpc>
                <a:spcPct val="90000"/>
              </a:lnSpc>
            </a:pPr>
            <a:r>
              <a:rPr lang="en-US" sz="2400" b="1" dirty="0"/>
              <a:t>Murphy’s Law</a:t>
            </a:r>
            <a:r>
              <a:rPr lang="en-US" sz="2400" dirty="0"/>
              <a:t> states that if something can go wrong, it will!</a:t>
            </a:r>
          </a:p>
          <a:p>
            <a:endParaRPr lang="en-US" sz="2400" dirty="0"/>
          </a:p>
        </p:txBody>
      </p:sp>
      <p:sp>
        <p:nvSpPr>
          <p:cNvPr id="7" name="TextBox 6"/>
          <p:cNvSpPr txBox="1"/>
          <p:nvPr/>
        </p:nvSpPr>
        <p:spPr>
          <a:xfrm>
            <a:off x="720260" y="4714981"/>
            <a:ext cx="8030450" cy="1126462"/>
          </a:xfrm>
          <a:prstGeom prst="rect">
            <a:avLst/>
          </a:prstGeom>
          <a:noFill/>
        </p:spPr>
        <p:txBody>
          <a:bodyPr wrap="square" rtlCol="0">
            <a:spAutoFit/>
          </a:bodyPr>
          <a:lstStyle/>
          <a:p>
            <a:pPr>
              <a:lnSpc>
                <a:spcPct val="90000"/>
              </a:lnSpc>
            </a:pPr>
            <a:r>
              <a:rPr lang="en-US" sz="2400" b="1" dirty="0"/>
              <a:t>Parkinson’s Law</a:t>
            </a:r>
            <a:r>
              <a:rPr lang="en-US" sz="2400" dirty="0"/>
              <a:t> states that work expands to fill the time allotted for its completion (time allowed). </a:t>
            </a:r>
          </a:p>
          <a:p>
            <a:endParaRPr lang="en-US" sz="2400" dirty="0"/>
          </a:p>
        </p:txBody>
      </p:sp>
      <p:sp>
        <p:nvSpPr>
          <p:cNvPr id="8" name="Oval Callout 2">
            <a:extLst>
              <a:ext uri="{FF2B5EF4-FFF2-40B4-BE49-F238E27FC236}">
                <a16:creationId xmlns:a16="http://schemas.microsoft.com/office/drawing/2014/main" id="{264CE236-46E9-4B42-A56F-76951AEE6824}"/>
              </a:ext>
            </a:extLst>
          </p:cNvPr>
          <p:cNvSpPr/>
          <p:nvPr/>
        </p:nvSpPr>
        <p:spPr>
          <a:xfrm>
            <a:off x="6477000" y="671874"/>
            <a:ext cx="2438399" cy="752475"/>
          </a:xfrm>
          <a:prstGeom prst="wedgeEllipseCallout">
            <a:avLst>
              <a:gd name="adj1" fmla="val -30700"/>
              <a:gd name="adj2" fmla="val 95259"/>
            </a:avLst>
          </a:prstGeom>
          <a:solidFill>
            <a:schemeClr val="tx2"/>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Web </a:t>
            </a:r>
            <a:r>
              <a:rPr lang="en-US" b="1" dirty="0" smtClean="0"/>
              <a:t>research</a:t>
            </a:r>
            <a:endParaRPr lang="en-US" b="1" dirty="0"/>
          </a:p>
        </p:txBody>
      </p:sp>
    </p:spTree>
    <p:extLst>
      <p:ext uri="{BB962C8B-B14F-4D97-AF65-F5344CB8AC3E}">
        <p14:creationId xmlns:p14="http://schemas.microsoft.com/office/powerpoint/2010/main" val="7573295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39" y="762000"/>
            <a:ext cx="6871610" cy="936722"/>
          </a:xfrm>
        </p:spPr>
        <p:txBody>
          <a:bodyPr/>
          <a:lstStyle/>
          <a:p>
            <a:r>
              <a:rPr lang="en-US" sz="3200" dirty="0"/>
              <a:t>What is “critical chain scheduling”?</a:t>
            </a:r>
          </a:p>
        </p:txBody>
      </p:sp>
      <p:sp>
        <p:nvSpPr>
          <p:cNvPr id="5" name="TextBox 4"/>
          <p:cNvSpPr txBox="1"/>
          <p:nvPr/>
        </p:nvSpPr>
        <p:spPr>
          <a:xfrm>
            <a:off x="461726" y="1594707"/>
            <a:ext cx="7740714" cy="3139321"/>
          </a:xfrm>
          <a:prstGeom prst="rect">
            <a:avLst/>
          </a:prstGeom>
          <a:noFill/>
        </p:spPr>
        <p:txBody>
          <a:bodyPr wrap="square" rtlCol="0">
            <a:spAutoFit/>
          </a:bodyPr>
          <a:lstStyle/>
          <a:p>
            <a:r>
              <a:rPr lang="en-US" dirty="0"/>
              <a:t>It is not the same as critical path!</a:t>
            </a:r>
          </a:p>
          <a:p>
            <a:r>
              <a:rPr lang="en-US" dirty="0"/>
              <a:t>The Critical Chain Scheduling has a resource focus, whereas Critical Path is task focused</a:t>
            </a:r>
          </a:p>
          <a:p>
            <a:r>
              <a:rPr lang="en-US" dirty="0"/>
              <a:t>Critical path and critical chain are both methods of project scheduling</a:t>
            </a:r>
          </a:p>
          <a:p>
            <a:r>
              <a:rPr lang="en-US" dirty="0"/>
              <a:t>Critical chain is completed after determining critical path by entering resource availability and the resulting schedule produces a resource-constrained critical path, which is usually altered from the original.</a:t>
            </a:r>
          </a:p>
          <a:p>
            <a:endParaRPr lang="en-US" dirty="0"/>
          </a:p>
          <a:p>
            <a:r>
              <a:rPr lang="en-US" dirty="0"/>
              <a:t>The critical chain method is a technique that modifies the project schedule to account for limited resources by adding time buffers to give the project some breathing room. Steps to follow :</a:t>
            </a:r>
          </a:p>
        </p:txBody>
      </p:sp>
      <p:sp>
        <p:nvSpPr>
          <p:cNvPr id="6" name="TextBox 5"/>
          <p:cNvSpPr txBox="1"/>
          <p:nvPr/>
        </p:nvSpPr>
        <p:spPr>
          <a:xfrm>
            <a:off x="1149789" y="4889954"/>
            <a:ext cx="6237838" cy="923330"/>
          </a:xfrm>
          <a:prstGeom prst="rect">
            <a:avLst/>
          </a:prstGeom>
          <a:noFill/>
        </p:spPr>
        <p:txBody>
          <a:bodyPr wrap="square" rtlCol="0">
            <a:spAutoFit/>
          </a:bodyPr>
          <a:lstStyle/>
          <a:p>
            <a:pPr marL="457200" indent="-457200">
              <a:buFont typeface="+mj-lt"/>
              <a:buAutoNum type="arabicPeriod"/>
            </a:pPr>
            <a:r>
              <a:rPr lang="en-US" dirty="0"/>
              <a:t>Remove all buffers from individual tasks</a:t>
            </a:r>
          </a:p>
          <a:p>
            <a:pPr marL="457200" indent="-457200">
              <a:buFont typeface="+mj-lt"/>
              <a:buAutoNum type="arabicPeriod"/>
            </a:pPr>
            <a:r>
              <a:rPr lang="en-US" dirty="0"/>
              <a:t>Add a single project buffer at the very end</a:t>
            </a:r>
          </a:p>
          <a:p>
            <a:pPr marL="457200" indent="-457200">
              <a:buFont typeface="+mj-lt"/>
              <a:buAutoNum type="arabicPeriod"/>
            </a:pPr>
            <a:r>
              <a:rPr lang="en-US" dirty="0"/>
              <a:t>Selectively add feeding buffers to tasks on the critical path</a:t>
            </a:r>
          </a:p>
        </p:txBody>
      </p:sp>
      <p:sp>
        <p:nvSpPr>
          <p:cNvPr id="8" name="Oval Callout 2">
            <a:extLst>
              <a:ext uri="{FF2B5EF4-FFF2-40B4-BE49-F238E27FC236}">
                <a16:creationId xmlns:a16="http://schemas.microsoft.com/office/drawing/2014/main" id="{264CE236-46E9-4B42-A56F-76951AEE6824}"/>
              </a:ext>
            </a:extLst>
          </p:cNvPr>
          <p:cNvSpPr/>
          <p:nvPr/>
        </p:nvSpPr>
        <p:spPr>
          <a:xfrm>
            <a:off x="6553200" y="609600"/>
            <a:ext cx="2438399" cy="752475"/>
          </a:xfrm>
          <a:prstGeom prst="wedgeEllipseCallout">
            <a:avLst>
              <a:gd name="adj1" fmla="val -30700"/>
              <a:gd name="adj2" fmla="val 95259"/>
            </a:avLst>
          </a:prstGeom>
          <a:solidFill>
            <a:schemeClr val="tx2"/>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Web </a:t>
            </a:r>
            <a:r>
              <a:rPr lang="en-US" b="1" dirty="0" smtClean="0"/>
              <a:t>research /</a:t>
            </a:r>
          </a:p>
          <a:p>
            <a:pPr algn="ctr"/>
            <a:r>
              <a:rPr lang="en-US" b="1" dirty="0" smtClean="0"/>
              <a:t>VIDEO</a:t>
            </a:r>
            <a:endParaRPr lang="en-US" b="1" dirty="0"/>
          </a:p>
        </p:txBody>
      </p:sp>
    </p:spTree>
    <p:extLst>
      <p:ext uri="{BB962C8B-B14F-4D97-AF65-F5344CB8AC3E}">
        <p14:creationId xmlns:p14="http://schemas.microsoft.com/office/powerpoint/2010/main" val="18044127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mknowledgecenter.com/sites/default/files/Figure_CriticalPathNetwork.png">
            <a:extLst>
              <a:ext uri="{FF2B5EF4-FFF2-40B4-BE49-F238E27FC236}">
                <a16:creationId xmlns:a16="http://schemas.microsoft.com/office/drawing/2014/main" id="{5EC1E726-0F9B-47C3-A872-B4CBAD56FE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5514" y="2016163"/>
            <a:ext cx="3961031" cy="2017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pmknowledgecenter.com/sites/default/files/Figure_CPM_CC.png">
            <a:extLst>
              <a:ext uri="{FF2B5EF4-FFF2-40B4-BE49-F238E27FC236}">
                <a16:creationId xmlns:a16="http://schemas.microsoft.com/office/drawing/2014/main" id="{57A95C2D-0F18-4C97-863C-FF2741777D5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124" y="1496035"/>
            <a:ext cx="4001631" cy="37820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B9BA1EF-DA71-4002-A7D7-6F813264A5C9}"/>
              </a:ext>
            </a:extLst>
          </p:cNvPr>
          <p:cNvSpPr/>
          <p:nvPr/>
        </p:nvSpPr>
        <p:spPr>
          <a:xfrm>
            <a:off x="1177092" y="4178669"/>
            <a:ext cx="3209453" cy="738664"/>
          </a:xfrm>
          <a:prstGeom prst="rect">
            <a:avLst/>
          </a:prstGeom>
        </p:spPr>
        <p:txBody>
          <a:bodyPr wrap="square">
            <a:spAutoFit/>
          </a:bodyPr>
          <a:lstStyle/>
          <a:p>
            <a:r>
              <a:rPr lang="en-US" sz="1400" i="1" dirty="0">
                <a:solidFill>
                  <a:srgbClr val="000000"/>
                </a:solidFill>
                <a:latin typeface="Arial" panose="020B0604020202020204" pitchFamily="34" charset="0"/>
              </a:rPr>
              <a:t>Figure 1: An example project network with the </a:t>
            </a:r>
            <a:r>
              <a:rPr lang="en-US" sz="1400" i="1" dirty="0">
                <a:solidFill>
                  <a:srgbClr val="FF0000"/>
                </a:solidFill>
                <a:latin typeface="Arial" panose="020B0604020202020204" pitchFamily="34" charset="0"/>
              </a:rPr>
              <a:t>critical path equal to 22 time periods</a:t>
            </a:r>
            <a:endParaRPr lang="en-US" sz="1400" dirty="0">
              <a:solidFill>
                <a:srgbClr val="FF0000"/>
              </a:solidFill>
            </a:endParaRPr>
          </a:p>
        </p:txBody>
      </p:sp>
      <p:sp>
        <p:nvSpPr>
          <p:cNvPr id="5" name="Rectangle 4">
            <a:extLst>
              <a:ext uri="{FF2B5EF4-FFF2-40B4-BE49-F238E27FC236}">
                <a16:creationId xmlns:a16="http://schemas.microsoft.com/office/drawing/2014/main" id="{D55097FA-8DE2-4E31-BD8B-21091538E8F6}"/>
              </a:ext>
            </a:extLst>
          </p:cNvPr>
          <p:cNvSpPr/>
          <p:nvPr/>
        </p:nvSpPr>
        <p:spPr>
          <a:xfrm>
            <a:off x="4920558" y="5292747"/>
            <a:ext cx="4113714" cy="523220"/>
          </a:xfrm>
          <a:prstGeom prst="rect">
            <a:avLst/>
          </a:prstGeom>
        </p:spPr>
        <p:txBody>
          <a:bodyPr wrap="square">
            <a:spAutoFit/>
          </a:bodyPr>
          <a:lstStyle/>
          <a:p>
            <a:r>
              <a:rPr lang="en-US" sz="1400" i="1" dirty="0">
                <a:solidFill>
                  <a:srgbClr val="000000"/>
                </a:solidFill>
                <a:latin typeface="Arial" panose="020B0604020202020204" pitchFamily="34" charset="0"/>
              </a:rPr>
              <a:t>Figure 2: The resource profiles for the critical chain schedule and a resource-feasible schedule</a:t>
            </a:r>
            <a:endParaRPr lang="en-US" sz="1400" dirty="0"/>
          </a:p>
        </p:txBody>
      </p:sp>
      <p:sp>
        <p:nvSpPr>
          <p:cNvPr id="6" name="TextBox 5">
            <a:extLst>
              <a:ext uri="{FF2B5EF4-FFF2-40B4-BE49-F238E27FC236}">
                <a16:creationId xmlns:a16="http://schemas.microsoft.com/office/drawing/2014/main" id="{DFDF21A3-A480-4521-85DD-C9C66667B5E4}"/>
              </a:ext>
            </a:extLst>
          </p:cNvPr>
          <p:cNvSpPr txBox="1"/>
          <p:nvPr/>
        </p:nvSpPr>
        <p:spPr>
          <a:xfrm>
            <a:off x="1085822" y="5699812"/>
            <a:ext cx="4626321" cy="261610"/>
          </a:xfrm>
          <a:prstGeom prst="rect">
            <a:avLst/>
          </a:prstGeom>
          <a:noFill/>
        </p:spPr>
        <p:txBody>
          <a:bodyPr wrap="square" rtlCol="0">
            <a:spAutoFit/>
          </a:bodyPr>
          <a:lstStyle/>
          <a:p>
            <a:r>
              <a:rPr lang="en-US" sz="1100" dirty="0"/>
              <a:t>Source : PM Knowledge Center</a:t>
            </a:r>
          </a:p>
        </p:txBody>
      </p:sp>
      <p:sp>
        <p:nvSpPr>
          <p:cNvPr id="2" name="TextBox 1">
            <a:extLst>
              <a:ext uri="{FF2B5EF4-FFF2-40B4-BE49-F238E27FC236}">
                <a16:creationId xmlns:a16="http://schemas.microsoft.com/office/drawing/2014/main" id="{4444E837-70C1-4DA3-8402-556C67528ACB}"/>
              </a:ext>
            </a:extLst>
          </p:cNvPr>
          <p:cNvSpPr txBox="1"/>
          <p:nvPr/>
        </p:nvSpPr>
        <p:spPr>
          <a:xfrm>
            <a:off x="1773382" y="858724"/>
            <a:ext cx="1625601" cy="369332"/>
          </a:xfrm>
          <a:prstGeom prst="rect">
            <a:avLst/>
          </a:prstGeom>
          <a:noFill/>
        </p:spPr>
        <p:txBody>
          <a:bodyPr wrap="square" rtlCol="0">
            <a:spAutoFit/>
          </a:bodyPr>
          <a:lstStyle/>
          <a:p>
            <a:r>
              <a:rPr lang="en-US" b="1" u="sng" dirty="0"/>
              <a:t>Tasks focused</a:t>
            </a:r>
          </a:p>
        </p:txBody>
      </p:sp>
      <p:sp>
        <p:nvSpPr>
          <p:cNvPr id="8" name="TextBox 7">
            <a:extLst>
              <a:ext uri="{FF2B5EF4-FFF2-40B4-BE49-F238E27FC236}">
                <a16:creationId xmlns:a16="http://schemas.microsoft.com/office/drawing/2014/main" id="{77C37B8B-398E-4813-81AF-566B5204809F}"/>
              </a:ext>
            </a:extLst>
          </p:cNvPr>
          <p:cNvSpPr txBox="1"/>
          <p:nvPr/>
        </p:nvSpPr>
        <p:spPr>
          <a:xfrm>
            <a:off x="5860472" y="857367"/>
            <a:ext cx="2258292" cy="369332"/>
          </a:xfrm>
          <a:prstGeom prst="rect">
            <a:avLst/>
          </a:prstGeom>
          <a:noFill/>
        </p:spPr>
        <p:txBody>
          <a:bodyPr wrap="square" rtlCol="0">
            <a:spAutoFit/>
          </a:bodyPr>
          <a:lstStyle/>
          <a:p>
            <a:r>
              <a:rPr lang="en-US" b="1" u="sng" dirty="0"/>
              <a:t>Resources  focused</a:t>
            </a:r>
          </a:p>
        </p:txBody>
      </p:sp>
    </p:spTree>
    <p:extLst>
      <p:ext uri="{BB962C8B-B14F-4D97-AF65-F5344CB8AC3E}">
        <p14:creationId xmlns:p14="http://schemas.microsoft.com/office/powerpoint/2010/main" val="17370975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42" y="2089966"/>
            <a:ext cx="8159958" cy="2581882"/>
          </a:xfrm>
        </p:spPr>
        <p:txBody>
          <a:bodyPr>
            <a:noAutofit/>
          </a:bodyPr>
          <a:lstStyle/>
          <a:p>
            <a:r>
              <a:rPr lang="en-US" sz="3200" dirty="0"/>
              <a:t>What is a project “milestone”?</a:t>
            </a:r>
            <a:br>
              <a:rPr lang="en-US" sz="3200" dirty="0"/>
            </a:br>
            <a:r>
              <a:rPr lang="en-US" sz="3200" dirty="0"/>
              <a:t/>
            </a:r>
            <a:br>
              <a:rPr lang="en-US" sz="3200" dirty="0"/>
            </a:br>
            <a:r>
              <a:rPr lang="en-US" sz="3200" dirty="0"/>
              <a:t/>
            </a:r>
            <a:br>
              <a:rPr lang="en-US" sz="3200" dirty="0"/>
            </a:br>
            <a:r>
              <a:rPr lang="en-US" sz="3200" dirty="0" smtClean="0"/>
              <a:t/>
            </a:r>
            <a:br>
              <a:rPr lang="en-US" sz="3200" dirty="0" smtClean="0"/>
            </a:br>
            <a:r>
              <a:rPr lang="en-US" sz="3200" dirty="0" smtClean="0"/>
              <a:t>Can </a:t>
            </a:r>
            <a:r>
              <a:rPr lang="en-US" sz="3200" dirty="0"/>
              <a:t>you give a few examples of where you would use one?</a:t>
            </a:r>
          </a:p>
        </p:txBody>
      </p:sp>
      <p:sp>
        <p:nvSpPr>
          <p:cNvPr id="3" name="TextBox 2">
            <a:extLst>
              <a:ext uri="{FF2B5EF4-FFF2-40B4-BE49-F238E27FC236}">
                <a16:creationId xmlns:a16="http://schemas.microsoft.com/office/drawing/2014/main" id="{02AE5E9B-E595-4E2D-81CB-D04C2AC1908C}"/>
              </a:ext>
            </a:extLst>
          </p:cNvPr>
          <p:cNvSpPr txBox="1"/>
          <p:nvPr/>
        </p:nvSpPr>
        <p:spPr>
          <a:xfrm>
            <a:off x="762000" y="2667000"/>
            <a:ext cx="7947964" cy="757130"/>
          </a:xfrm>
          <a:prstGeom prst="rect">
            <a:avLst/>
          </a:prstGeom>
          <a:noFill/>
        </p:spPr>
        <p:txBody>
          <a:bodyPr wrap="square" rtlCol="0">
            <a:spAutoFit/>
          </a:bodyPr>
          <a:lstStyle/>
          <a:p>
            <a:pPr>
              <a:lnSpc>
                <a:spcPct val="90000"/>
              </a:lnSpc>
            </a:pPr>
            <a:r>
              <a:rPr lang="en-US" sz="2400" dirty="0"/>
              <a:t>A </a:t>
            </a:r>
            <a:r>
              <a:rPr lang="en-US" sz="2400" b="1" dirty="0"/>
              <a:t>milestone</a:t>
            </a:r>
            <a:r>
              <a:rPr lang="en-US" sz="2400" dirty="0"/>
              <a:t> is a significant event that normally has no duration</a:t>
            </a:r>
          </a:p>
        </p:txBody>
      </p:sp>
      <p:sp>
        <p:nvSpPr>
          <p:cNvPr id="6" name="Oval Callout 2">
            <a:extLst>
              <a:ext uri="{FF2B5EF4-FFF2-40B4-BE49-F238E27FC236}">
                <a16:creationId xmlns:a16="http://schemas.microsoft.com/office/drawing/2014/main" id="{264CE236-46E9-4B42-A56F-76951AEE6824}"/>
              </a:ext>
            </a:extLst>
          </p:cNvPr>
          <p:cNvSpPr/>
          <p:nvPr/>
        </p:nvSpPr>
        <p:spPr>
          <a:xfrm>
            <a:off x="6553200" y="899865"/>
            <a:ext cx="2438399" cy="752475"/>
          </a:xfrm>
          <a:prstGeom prst="wedgeEllipseCallout">
            <a:avLst>
              <a:gd name="adj1" fmla="val -30700"/>
              <a:gd name="adj2" fmla="val 95259"/>
            </a:avLst>
          </a:prstGeom>
          <a:solidFill>
            <a:schemeClr val="tx2"/>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Web </a:t>
            </a:r>
            <a:r>
              <a:rPr lang="en-US" b="1" dirty="0" smtClean="0"/>
              <a:t>research /</a:t>
            </a:r>
          </a:p>
          <a:p>
            <a:pPr algn="ctr"/>
            <a:r>
              <a:rPr lang="en-US" b="1" dirty="0" smtClean="0"/>
              <a:t>VIDEO</a:t>
            </a:r>
            <a:endParaRPr lang="en-US" b="1" dirty="0"/>
          </a:p>
        </p:txBody>
      </p:sp>
    </p:spTree>
    <p:extLst>
      <p:ext uri="{BB962C8B-B14F-4D97-AF65-F5344CB8AC3E}">
        <p14:creationId xmlns:p14="http://schemas.microsoft.com/office/powerpoint/2010/main" val="39128125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6977567" cy="1131433"/>
          </a:xfrm>
        </p:spPr>
        <p:txBody>
          <a:bodyPr>
            <a:noAutofit/>
          </a:bodyPr>
          <a:lstStyle/>
          <a:p>
            <a:r>
              <a:rPr lang="en-US" sz="3600" b="1" dirty="0">
                <a:solidFill>
                  <a:srgbClr val="A32638"/>
                </a:solidFill>
              </a:rPr>
              <a:t>Studio day : Friday</a:t>
            </a:r>
            <a:r>
              <a:rPr lang="en-US" b="1" dirty="0">
                <a:solidFill>
                  <a:srgbClr val="A32638"/>
                </a:solidFill>
              </a:rPr>
              <a:t/>
            </a:r>
            <a:br>
              <a:rPr lang="en-US" b="1" dirty="0">
                <a:solidFill>
                  <a:srgbClr val="A32638"/>
                </a:solidFill>
              </a:rPr>
            </a:br>
            <a:r>
              <a:rPr lang="en-US" dirty="0">
                <a:solidFill>
                  <a:srgbClr val="A32638"/>
                </a:solidFill>
              </a:rPr>
              <a:t/>
            </a:r>
            <a:br>
              <a:rPr lang="en-US" dirty="0">
                <a:solidFill>
                  <a:srgbClr val="A32638"/>
                </a:solidFill>
              </a:rPr>
            </a:br>
            <a:endParaRPr lang="en-US" dirty="0">
              <a:solidFill>
                <a:srgbClr val="A32638"/>
              </a:solidFill>
            </a:endParaRPr>
          </a:p>
        </p:txBody>
      </p:sp>
      <p:sp>
        <p:nvSpPr>
          <p:cNvPr id="5" name="TextBox 4">
            <a:extLst>
              <a:ext uri="{FF2B5EF4-FFF2-40B4-BE49-F238E27FC236}">
                <a16:creationId xmlns:a16="http://schemas.microsoft.com/office/drawing/2014/main" id="{7F9BB863-EF17-4F0A-A0DB-08875C4414C9}"/>
              </a:ext>
            </a:extLst>
          </p:cNvPr>
          <p:cNvSpPr txBox="1"/>
          <p:nvPr/>
        </p:nvSpPr>
        <p:spPr>
          <a:xfrm>
            <a:off x="872080" y="2217122"/>
            <a:ext cx="6545533" cy="2308324"/>
          </a:xfrm>
          <a:prstGeom prst="rect">
            <a:avLst/>
          </a:prstGeom>
          <a:noFill/>
        </p:spPr>
        <p:txBody>
          <a:bodyPr wrap="square" rtlCol="0">
            <a:spAutoFit/>
          </a:bodyPr>
          <a:lstStyle/>
          <a:p>
            <a:pPr marL="457200" indent="-457200">
              <a:buFont typeface="+mj-lt"/>
              <a:buAutoNum type="arabicPeriod"/>
            </a:pPr>
            <a:r>
              <a:rPr lang="en-US" sz="2400" b="1" dirty="0"/>
              <a:t>First draft of : Your Project </a:t>
            </a:r>
            <a:r>
              <a:rPr lang="en-US" sz="2400" b="1" dirty="0" smtClean="0"/>
              <a:t>Charter</a:t>
            </a:r>
            <a:endParaRPr lang="en-US" sz="2400" b="1" dirty="0"/>
          </a:p>
          <a:p>
            <a:pPr marL="457200" indent="-457200">
              <a:buFont typeface="+mj-lt"/>
              <a:buAutoNum type="arabicPeriod"/>
            </a:pPr>
            <a:endParaRPr lang="en-US" sz="2400" dirty="0"/>
          </a:p>
          <a:p>
            <a:pPr marL="457200" indent="-457200">
              <a:buFont typeface="+mj-lt"/>
              <a:buAutoNum type="arabicPeriod"/>
            </a:pPr>
            <a:r>
              <a:rPr lang="en-US" sz="2400" dirty="0"/>
              <a:t>Then start working on your WBS</a:t>
            </a:r>
            <a:r>
              <a:rPr lang="en-US" sz="2400" dirty="0" smtClean="0"/>
              <a:t>….</a:t>
            </a:r>
          </a:p>
          <a:p>
            <a:pPr marL="457200" indent="-457200">
              <a:buFont typeface="+mj-lt"/>
              <a:buAutoNum type="arabicPeriod"/>
            </a:pPr>
            <a:endParaRPr lang="en-US" sz="2400" dirty="0"/>
          </a:p>
          <a:p>
            <a:endParaRPr lang="en-US" sz="2400" dirty="0"/>
          </a:p>
          <a:p>
            <a:r>
              <a:rPr lang="en-US" sz="2400" dirty="0" smtClean="0"/>
              <a:t>For both: use </a:t>
            </a:r>
            <a:r>
              <a:rPr lang="en-US" sz="2400" dirty="0"/>
              <a:t>the format posted on our course </a:t>
            </a:r>
            <a:r>
              <a:rPr lang="en-US" sz="2400" dirty="0" smtClean="0"/>
              <a:t>blog</a:t>
            </a:r>
            <a:endParaRPr lang="en-US" sz="2400" dirty="0"/>
          </a:p>
        </p:txBody>
      </p:sp>
    </p:spTree>
    <p:extLst>
      <p:ext uri="{BB962C8B-B14F-4D97-AF65-F5344CB8AC3E}">
        <p14:creationId xmlns:p14="http://schemas.microsoft.com/office/powerpoint/2010/main" val="2264081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6125" y="3217997"/>
            <a:ext cx="7472855" cy="646331"/>
          </a:xfrm>
          <a:prstGeom prst="rect">
            <a:avLst/>
          </a:prstGeom>
          <a:noFill/>
        </p:spPr>
        <p:txBody>
          <a:bodyPr wrap="square" rtlCol="0">
            <a:spAutoFit/>
          </a:bodyPr>
          <a:lstStyle/>
          <a:p>
            <a:pPr algn="ctr"/>
            <a:r>
              <a:rPr lang="en-US" sz="3600" b="1" dirty="0">
                <a:solidFill>
                  <a:srgbClr val="A32638"/>
                </a:solidFill>
              </a:rPr>
              <a:t>How long will </a:t>
            </a:r>
            <a:r>
              <a:rPr lang="en-US" sz="3600" b="1" dirty="0" smtClean="0">
                <a:solidFill>
                  <a:srgbClr val="A32638"/>
                </a:solidFill>
              </a:rPr>
              <a:t>this </a:t>
            </a:r>
            <a:r>
              <a:rPr lang="en-US" sz="3600" b="1" dirty="0">
                <a:solidFill>
                  <a:srgbClr val="A32638"/>
                </a:solidFill>
              </a:rPr>
              <a:t>take?</a:t>
            </a:r>
          </a:p>
        </p:txBody>
      </p:sp>
      <p:sp>
        <p:nvSpPr>
          <p:cNvPr id="2" name="TextBox 1"/>
          <p:cNvSpPr txBox="1"/>
          <p:nvPr/>
        </p:nvSpPr>
        <p:spPr>
          <a:xfrm>
            <a:off x="645795" y="1931317"/>
            <a:ext cx="3771900" cy="400110"/>
          </a:xfrm>
          <a:prstGeom prst="rect">
            <a:avLst/>
          </a:prstGeom>
          <a:noFill/>
        </p:spPr>
        <p:txBody>
          <a:bodyPr wrap="square" rtlCol="0">
            <a:spAutoFit/>
          </a:bodyPr>
          <a:lstStyle/>
          <a:p>
            <a:r>
              <a:rPr lang="en-US" sz="2000" b="1" dirty="0"/>
              <a:t>Duration?</a:t>
            </a:r>
          </a:p>
        </p:txBody>
      </p:sp>
      <p:sp>
        <p:nvSpPr>
          <p:cNvPr id="5" name="TextBox 4"/>
          <p:cNvSpPr txBox="1"/>
          <p:nvPr/>
        </p:nvSpPr>
        <p:spPr>
          <a:xfrm>
            <a:off x="2823210" y="2685121"/>
            <a:ext cx="2640330" cy="400110"/>
          </a:xfrm>
          <a:prstGeom prst="rect">
            <a:avLst/>
          </a:prstGeom>
          <a:noFill/>
        </p:spPr>
        <p:txBody>
          <a:bodyPr wrap="square" rtlCol="0">
            <a:spAutoFit/>
          </a:bodyPr>
          <a:lstStyle/>
          <a:p>
            <a:r>
              <a:rPr lang="en-US" sz="2000" b="1" dirty="0"/>
              <a:t>PERT?</a:t>
            </a:r>
          </a:p>
        </p:txBody>
      </p:sp>
      <p:sp>
        <p:nvSpPr>
          <p:cNvPr id="6" name="TextBox 5"/>
          <p:cNvSpPr txBox="1"/>
          <p:nvPr/>
        </p:nvSpPr>
        <p:spPr>
          <a:xfrm>
            <a:off x="1074420" y="4526280"/>
            <a:ext cx="2914650" cy="400110"/>
          </a:xfrm>
          <a:prstGeom prst="rect">
            <a:avLst/>
          </a:prstGeom>
          <a:noFill/>
        </p:spPr>
        <p:txBody>
          <a:bodyPr wrap="square" rtlCol="0">
            <a:spAutoFit/>
          </a:bodyPr>
          <a:lstStyle/>
          <a:p>
            <a:r>
              <a:rPr lang="en-US" sz="2000" b="1" dirty="0"/>
              <a:t>Contingency?</a:t>
            </a:r>
          </a:p>
        </p:txBody>
      </p:sp>
      <p:sp>
        <p:nvSpPr>
          <p:cNvPr id="7" name="TextBox 6"/>
          <p:cNvSpPr txBox="1"/>
          <p:nvPr/>
        </p:nvSpPr>
        <p:spPr>
          <a:xfrm>
            <a:off x="2271811" y="1177513"/>
            <a:ext cx="3861763" cy="400110"/>
          </a:xfrm>
          <a:prstGeom prst="rect">
            <a:avLst/>
          </a:prstGeom>
          <a:noFill/>
        </p:spPr>
        <p:txBody>
          <a:bodyPr wrap="square" rtlCol="0">
            <a:spAutoFit/>
          </a:bodyPr>
          <a:lstStyle/>
          <a:p>
            <a:r>
              <a:rPr lang="en-US" sz="2000" b="1" dirty="0"/>
              <a:t>Work?</a:t>
            </a:r>
          </a:p>
        </p:txBody>
      </p:sp>
      <p:sp>
        <p:nvSpPr>
          <p:cNvPr id="9" name="TextBox 8"/>
          <p:cNvSpPr txBox="1"/>
          <p:nvPr/>
        </p:nvSpPr>
        <p:spPr>
          <a:xfrm>
            <a:off x="3920488" y="5184454"/>
            <a:ext cx="4426170" cy="400110"/>
          </a:xfrm>
          <a:prstGeom prst="rect">
            <a:avLst/>
          </a:prstGeom>
          <a:noFill/>
        </p:spPr>
        <p:txBody>
          <a:bodyPr wrap="square" rtlCol="0">
            <a:spAutoFit/>
          </a:bodyPr>
          <a:lstStyle/>
          <a:p>
            <a:r>
              <a:rPr lang="en-US" sz="2000" b="1" dirty="0"/>
              <a:t>SWAG?</a:t>
            </a:r>
          </a:p>
        </p:txBody>
      </p:sp>
      <p:sp>
        <p:nvSpPr>
          <p:cNvPr id="10" name="TextBox 3"/>
          <p:cNvSpPr txBox="1">
            <a:spLocks noChangeArrowheads="1"/>
          </p:cNvSpPr>
          <p:nvPr/>
        </p:nvSpPr>
        <p:spPr bwMode="auto">
          <a:xfrm>
            <a:off x="5326451" y="-1542882"/>
            <a:ext cx="4731949" cy="11163052"/>
          </a:xfrm>
          <a:prstGeom prst="rect">
            <a:avLst/>
          </a:prstGeom>
          <a:noFill/>
          <a:ln w="9525">
            <a:noFill/>
            <a:miter lim="800000"/>
            <a:headEnd/>
            <a:tailEnd/>
          </a:ln>
        </p:spPr>
        <p:txBody>
          <a:bodyPr wrap="square" lIns="82292" tIns="41146" rIns="82292" bIns="41146">
            <a:prstTxWarp prst="textNoShape">
              <a:avLst/>
            </a:prstTxWarp>
            <a:spAutoFit/>
          </a:bodyPr>
          <a:lstStyle/>
          <a:p>
            <a:r>
              <a:rPr lang="en-US" sz="72000" dirty="0">
                <a:solidFill>
                  <a:srgbClr val="A32638"/>
                </a:solidFill>
                <a:latin typeface="Helvetica" charset="0"/>
              </a:rPr>
              <a:t>?</a:t>
            </a:r>
          </a:p>
        </p:txBody>
      </p:sp>
    </p:spTree>
    <p:extLst>
      <p:ext uri="{BB962C8B-B14F-4D97-AF65-F5344CB8AC3E}">
        <p14:creationId xmlns:p14="http://schemas.microsoft.com/office/powerpoint/2010/main" val="2061070339"/>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73" y="533400"/>
            <a:ext cx="6447501" cy="602953"/>
          </a:xfrm>
        </p:spPr>
        <p:txBody>
          <a:bodyPr/>
          <a:lstStyle/>
          <a:p>
            <a:r>
              <a:rPr lang="en-US" sz="3600" b="1" dirty="0">
                <a:solidFill>
                  <a:srgbClr val="A32638"/>
                </a:solidFill>
              </a:rPr>
              <a:t>Monday : Change Leadership Day!</a:t>
            </a:r>
          </a:p>
        </p:txBody>
      </p:sp>
      <p:sp>
        <p:nvSpPr>
          <p:cNvPr id="3" name="Content Placeholder 2"/>
          <p:cNvSpPr>
            <a:spLocks noGrp="1"/>
          </p:cNvSpPr>
          <p:nvPr>
            <p:ph idx="1"/>
          </p:nvPr>
        </p:nvSpPr>
        <p:spPr>
          <a:xfrm>
            <a:off x="260173" y="1380977"/>
            <a:ext cx="6671307" cy="4805111"/>
          </a:xfrm>
        </p:spPr>
        <p:txBody>
          <a:bodyPr>
            <a:normAutofit lnSpcReduction="10000"/>
          </a:bodyPr>
          <a:lstStyle/>
          <a:p>
            <a:pPr>
              <a:buFont typeface="Arial" panose="020B0604020202020204" pitchFamily="34" charset="0"/>
              <a:buChar char="•"/>
            </a:pPr>
            <a:r>
              <a:rPr lang="en-US" sz="1600" dirty="0"/>
              <a:t>Read Kotter Chapter 1</a:t>
            </a:r>
          </a:p>
          <a:p>
            <a:pPr>
              <a:buFont typeface="Arial" panose="020B0604020202020204" pitchFamily="34" charset="0"/>
              <a:buChar char="•"/>
            </a:pPr>
            <a:r>
              <a:rPr lang="en-US" sz="1600" dirty="0">
                <a:solidFill>
                  <a:srgbClr val="333333"/>
                </a:solidFill>
                <a:latin typeface="Arial" panose="020B0604020202020204" pitchFamily="34" charset="0"/>
              </a:rPr>
              <a:t>Prepare a brief PowerPoint presentation (2-5 slides) for </a:t>
            </a:r>
            <a:r>
              <a:rPr lang="en-US" sz="1600" u="sng" dirty="0">
                <a:solidFill>
                  <a:srgbClr val="A32638"/>
                </a:solidFill>
                <a:latin typeface="Arial" panose="020B0604020202020204" pitchFamily="34" charset="0"/>
              </a:rPr>
              <a:t>your 3 favorite short stories:</a:t>
            </a:r>
          </a:p>
          <a:p>
            <a:pPr marL="642938" lvl="1" indent="-342900">
              <a:buFont typeface="+mj-lt"/>
              <a:buAutoNum type="arabicPeriod"/>
            </a:pPr>
            <a:r>
              <a:rPr lang="en-US" sz="1450" dirty="0">
                <a:solidFill>
                  <a:srgbClr val="333333"/>
                </a:solidFill>
                <a:latin typeface="Arial" panose="020B0604020202020204" pitchFamily="34" charset="0"/>
              </a:rPr>
              <a:t> The first slide will “</a:t>
            </a:r>
            <a:r>
              <a:rPr lang="en-US" sz="1450" b="1" dirty="0">
                <a:solidFill>
                  <a:srgbClr val="333333"/>
                </a:solidFill>
                <a:latin typeface="Arial" panose="020B0604020202020204" pitchFamily="34" charset="0"/>
              </a:rPr>
              <a:t>tell</a:t>
            </a:r>
            <a:r>
              <a:rPr lang="en-US" sz="1450" dirty="0">
                <a:solidFill>
                  <a:srgbClr val="333333"/>
                </a:solidFill>
                <a:latin typeface="Arial" panose="020B0604020202020204" pitchFamily="34" charset="0"/>
              </a:rPr>
              <a:t> </a:t>
            </a:r>
            <a:r>
              <a:rPr lang="en-US" sz="1450" b="1" dirty="0">
                <a:solidFill>
                  <a:srgbClr val="333333"/>
                </a:solidFill>
                <a:latin typeface="Arial" panose="020B0604020202020204" pitchFamily="34" charset="0"/>
              </a:rPr>
              <a:t>the story</a:t>
            </a:r>
            <a:r>
              <a:rPr lang="en-US" sz="1450" dirty="0">
                <a:solidFill>
                  <a:srgbClr val="333333"/>
                </a:solidFill>
                <a:latin typeface="Arial" panose="020B0604020202020204" pitchFamily="34" charset="0"/>
              </a:rPr>
              <a:t>”. </a:t>
            </a:r>
          </a:p>
          <a:p>
            <a:pPr marL="642938" lvl="1" indent="-342900">
              <a:buFont typeface="+mj-lt"/>
              <a:buAutoNum type="arabicPeriod"/>
            </a:pPr>
            <a:r>
              <a:rPr lang="en-US" sz="1450" dirty="0">
                <a:solidFill>
                  <a:srgbClr val="333333"/>
                </a:solidFill>
                <a:latin typeface="Arial" panose="020B0604020202020204" pitchFamily="34" charset="0"/>
              </a:rPr>
              <a:t>The following slide(s) will include </a:t>
            </a:r>
            <a:r>
              <a:rPr lang="en-US" sz="1450" b="1" dirty="0">
                <a:solidFill>
                  <a:srgbClr val="333333"/>
                </a:solidFill>
                <a:latin typeface="Arial" panose="020B0604020202020204" pitchFamily="34" charset="0"/>
              </a:rPr>
              <a:t>key lessons learned </a:t>
            </a:r>
            <a:r>
              <a:rPr lang="en-US" sz="1450" dirty="0">
                <a:solidFill>
                  <a:srgbClr val="333333"/>
                </a:solidFill>
                <a:latin typeface="Arial" panose="020B0604020202020204" pitchFamily="34" charset="0"/>
              </a:rPr>
              <a:t>the reader should take away from the case and </a:t>
            </a:r>
            <a:r>
              <a:rPr lang="en-US" sz="1450" b="1" dirty="0">
                <a:solidFill>
                  <a:srgbClr val="333333"/>
                </a:solidFill>
                <a:latin typeface="Arial" panose="020B0604020202020204" pitchFamily="34" charset="0"/>
              </a:rPr>
              <a:t>how it relates to your current project.</a:t>
            </a:r>
          </a:p>
          <a:p>
            <a:pPr>
              <a:buFont typeface="Arial" panose="020B0604020202020204" pitchFamily="34" charset="0"/>
              <a:buChar char="•"/>
            </a:pPr>
            <a:r>
              <a:rPr lang="en-US" sz="1600" dirty="0">
                <a:solidFill>
                  <a:srgbClr val="333333"/>
                </a:solidFill>
                <a:latin typeface="Arial" panose="020B0604020202020204" pitchFamily="34" charset="0"/>
              </a:rPr>
              <a:t>Students will be selected at random to lead the class discussion</a:t>
            </a:r>
          </a:p>
          <a:p>
            <a:pPr>
              <a:buFont typeface="Arial" panose="020B0604020202020204" pitchFamily="34" charset="0"/>
              <a:buChar char="•"/>
            </a:pPr>
            <a:endParaRPr lang="en-US" sz="1600" dirty="0"/>
          </a:p>
          <a:p>
            <a:r>
              <a:rPr lang="en-US" sz="1600" u="sng" dirty="0"/>
              <a:t>Kotter Chapter 1 : Increase Urgency</a:t>
            </a:r>
          </a:p>
          <a:p>
            <a:r>
              <a:rPr lang="en-US" sz="1600" dirty="0"/>
              <a:t>Getting the Boss’ Approval</a:t>
            </a:r>
          </a:p>
          <a:p>
            <a:r>
              <a:rPr lang="en-US" sz="1600" dirty="0"/>
              <a:t>The Videotape of the Angry Customer</a:t>
            </a:r>
          </a:p>
          <a:p>
            <a:r>
              <a:rPr lang="en-US" sz="1600" dirty="0"/>
              <a:t>When Alligators are Nipping at Your Heels</a:t>
            </a:r>
          </a:p>
          <a:p>
            <a:r>
              <a:rPr lang="en-US" sz="1600" dirty="0"/>
              <a:t>Gloves on the Boardroom Table</a:t>
            </a:r>
          </a:p>
          <a:p>
            <a:r>
              <a:rPr lang="en-US" sz="1600" dirty="0"/>
              <a:t>The CEO Portrait Gallery</a:t>
            </a:r>
            <a:endParaRPr lang="en-US" dirty="0"/>
          </a:p>
        </p:txBody>
      </p:sp>
    </p:spTree>
    <p:extLst>
      <p:ext uri="{BB962C8B-B14F-4D97-AF65-F5344CB8AC3E}">
        <p14:creationId xmlns:p14="http://schemas.microsoft.com/office/powerpoint/2010/main" val="2884469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36" y="986856"/>
            <a:ext cx="6977567" cy="1131433"/>
          </a:xfrm>
        </p:spPr>
        <p:txBody>
          <a:bodyPr>
            <a:normAutofit fontScale="90000"/>
          </a:bodyPr>
          <a:lstStyle/>
          <a:p>
            <a:r>
              <a:rPr lang="en-US" sz="3600" b="1" dirty="0">
                <a:solidFill>
                  <a:srgbClr val="A32638"/>
                </a:solidFill>
              </a:rPr>
              <a:t>Studio day : Wednesday</a:t>
            </a:r>
            <a:r>
              <a:rPr lang="en-US" b="1" dirty="0">
                <a:solidFill>
                  <a:srgbClr val="A32638"/>
                </a:solidFill>
              </a:rPr>
              <a:t/>
            </a:r>
            <a:br>
              <a:rPr lang="en-US" b="1" dirty="0">
                <a:solidFill>
                  <a:srgbClr val="A32638"/>
                </a:solidFill>
              </a:rPr>
            </a:br>
            <a:r>
              <a:rPr lang="en-US" sz="2200" dirty="0">
                <a:solidFill>
                  <a:srgbClr val="A32638"/>
                </a:solidFill>
              </a:rPr>
              <a:t/>
            </a:r>
            <a:br>
              <a:rPr lang="en-US" sz="2200" dirty="0">
                <a:solidFill>
                  <a:srgbClr val="A32638"/>
                </a:solidFill>
              </a:rPr>
            </a:br>
            <a:endParaRPr lang="en-US" sz="2200" dirty="0">
              <a:solidFill>
                <a:srgbClr val="A32638"/>
              </a:solidFill>
            </a:endParaRPr>
          </a:p>
        </p:txBody>
      </p:sp>
      <p:sp>
        <p:nvSpPr>
          <p:cNvPr id="5" name="TextBox 4">
            <a:extLst>
              <a:ext uri="{FF2B5EF4-FFF2-40B4-BE49-F238E27FC236}">
                <a16:creationId xmlns:a16="http://schemas.microsoft.com/office/drawing/2014/main" id="{7F9BB863-EF17-4F0A-A0DB-08875C4414C9}"/>
              </a:ext>
            </a:extLst>
          </p:cNvPr>
          <p:cNvSpPr txBox="1"/>
          <p:nvPr/>
        </p:nvSpPr>
        <p:spPr>
          <a:xfrm>
            <a:off x="660670" y="2351783"/>
            <a:ext cx="8330930" cy="523220"/>
          </a:xfrm>
          <a:prstGeom prst="rect">
            <a:avLst/>
          </a:prstGeom>
          <a:noFill/>
        </p:spPr>
        <p:txBody>
          <a:bodyPr wrap="square" rtlCol="0">
            <a:spAutoFit/>
          </a:bodyPr>
          <a:lstStyle/>
          <a:p>
            <a:r>
              <a:rPr lang="en-US" sz="2800" b="1" dirty="0"/>
              <a:t>Create your </a:t>
            </a:r>
            <a:r>
              <a:rPr lang="en-US" sz="2800" b="1" dirty="0" smtClean="0"/>
              <a:t>schedule (tasks </a:t>
            </a:r>
            <a:r>
              <a:rPr lang="en-US" sz="2800" b="1" dirty="0"/>
              <a:t>and milestones)</a:t>
            </a:r>
          </a:p>
        </p:txBody>
      </p:sp>
    </p:spTree>
    <p:extLst>
      <p:ext uri="{BB962C8B-B14F-4D97-AF65-F5344CB8AC3E}">
        <p14:creationId xmlns:p14="http://schemas.microsoft.com/office/powerpoint/2010/main" val="37239118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170" y="2071117"/>
            <a:ext cx="6544463" cy="2462784"/>
          </a:xfrm>
        </p:spPr>
        <p:txBody>
          <a:bodyPr>
            <a:noAutofit/>
          </a:bodyPr>
          <a:lstStyle/>
          <a:p>
            <a:r>
              <a:rPr lang="en-US" sz="3200" dirty="0"/>
              <a:t>What is worse, padding your estimates and never being late or low-balling your estimates and proposing faster projects?</a:t>
            </a:r>
          </a:p>
        </p:txBody>
      </p:sp>
    </p:spTree>
    <p:extLst>
      <p:ext uri="{BB962C8B-B14F-4D97-AF65-F5344CB8AC3E}">
        <p14:creationId xmlns:p14="http://schemas.microsoft.com/office/powerpoint/2010/main" val="3601558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077200" cy="1760445"/>
          </a:xfrm>
        </p:spPr>
        <p:txBody>
          <a:bodyPr>
            <a:noAutofit/>
          </a:bodyPr>
          <a:lstStyle/>
          <a:p>
            <a:r>
              <a:rPr lang="en-US" sz="3200" dirty="0"/>
              <a:t>In estimating, what is a “SWAG” and how are estimates refined over time?</a:t>
            </a:r>
          </a:p>
        </p:txBody>
      </p:sp>
      <p:sp>
        <p:nvSpPr>
          <p:cNvPr id="3" name="TextBox 2"/>
          <p:cNvSpPr txBox="1"/>
          <p:nvPr/>
        </p:nvSpPr>
        <p:spPr>
          <a:xfrm>
            <a:off x="914400" y="2065245"/>
            <a:ext cx="74676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Scientific Wild-Ass Guess or Rough Order of Magnitude Estimate for selecting projects +- 50-75%</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2</a:t>
            </a:r>
            <a:r>
              <a:rPr lang="en-US" sz="2400" baseline="30000" dirty="0"/>
              <a:t>nd</a:t>
            </a:r>
            <a:r>
              <a:rPr lang="en-US" sz="2400" dirty="0"/>
              <a:t> round for organization-wide budgeting +- 25%</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Final project budget +- 10%</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For VERY large projects (i.e. multi-year) you may refine budget over </a:t>
            </a:r>
            <a:r>
              <a:rPr lang="en-US" sz="2400" dirty="0" smtClean="0"/>
              <a:t>time</a:t>
            </a:r>
            <a:endParaRPr lang="en-US" sz="2400" dirty="0"/>
          </a:p>
        </p:txBody>
      </p:sp>
    </p:spTree>
    <p:extLst>
      <p:ext uri="{BB962C8B-B14F-4D97-AF65-F5344CB8AC3E}">
        <p14:creationId xmlns:p14="http://schemas.microsoft.com/office/powerpoint/2010/main" val="1256493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634" y="2144268"/>
            <a:ext cx="7068719" cy="2147688"/>
          </a:xfrm>
        </p:spPr>
        <p:txBody>
          <a:bodyPr>
            <a:noAutofit/>
          </a:bodyPr>
          <a:lstStyle/>
          <a:p>
            <a:r>
              <a:rPr lang="en-US" sz="3200" dirty="0"/>
              <a:t>As the project manager, how do you know how long it will take to build the server or install the database or write the code?</a:t>
            </a:r>
          </a:p>
        </p:txBody>
      </p:sp>
    </p:spTree>
    <p:extLst>
      <p:ext uri="{BB962C8B-B14F-4D97-AF65-F5344CB8AC3E}">
        <p14:creationId xmlns:p14="http://schemas.microsoft.com/office/powerpoint/2010/main" val="15095503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595" y="2139974"/>
            <a:ext cx="7246250" cy="2017226"/>
          </a:xfrm>
        </p:spPr>
        <p:txBody>
          <a:bodyPr>
            <a:noAutofit/>
          </a:bodyPr>
          <a:lstStyle/>
          <a:p>
            <a:r>
              <a:rPr lang="en-US" sz="3200" dirty="0"/>
              <a:t>What is “bottom up”, “top down”/ “parametric” and three-point estimating?</a:t>
            </a:r>
          </a:p>
        </p:txBody>
      </p:sp>
    </p:spTree>
    <p:extLst>
      <p:ext uri="{BB962C8B-B14F-4D97-AF65-F5344CB8AC3E}">
        <p14:creationId xmlns:p14="http://schemas.microsoft.com/office/powerpoint/2010/main" val="33209462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2" y="1370405"/>
            <a:ext cx="6447501" cy="1522151"/>
          </a:xfrm>
        </p:spPr>
        <p:txBody>
          <a:bodyPr>
            <a:normAutofit/>
          </a:bodyPr>
          <a:lstStyle/>
          <a:p>
            <a:r>
              <a:rPr lang="en-US" sz="4000" dirty="0"/>
              <a:t>What is PERT and when would you use it?</a:t>
            </a:r>
          </a:p>
        </p:txBody>
      </p:sp>
      <p:sp>
        <p:nvSpPr>
          <p:cNvPr id="3" name="TextBox 2"/>
          <p:cNvSpPr txBox="1"/>
          <p:nvPr/>
        </p:nvSpPr>
        <p:spPr>
          <a:xfrm>
            <a:off x="914400" y="3372442"/>
            <a:ext cx="5832764" cy="461665"/>
          </a:xfrm>
          <a:prstGeom prst="rect">
            <a:avLst/>
          </a:prstGeom>
          <a:noFill/>
        </p:spPr>
        <p:txBody>
          <a:bodyPr wrap="square" rtlCol="0">
            <a:spAutoFit/>
          </a:bodyPr>
          <a:lstStyle/>
          <a:p>
            <a:r>
              <a:rPr lang="en-US" sz="2400" dirty="0" smtClean="0"/>
              <a:t>PERT: Program </a:t>
            </a:r>
            <a:r>
              <a:rPr lang="en-US" sz="2400" dirty="0"/>
              <a:t>Evaluation Review Technique</a:t>
            </a:r>
          </a:p>
        </p:txBody>
      </p:sp>
      <p:sp>
        <p:nvSpPr>
          <p:cNvPr id="4" name="TextBox 3"/>
          <p:cNvSpPr txBox="1"/>
          <p:nvPr/>
        </p:nvSpPr>
        <p:spPr>
          <a:xfrm>
            <a:off x="914400" y="4191000"/>
            <a:ext cx="7356763" cy="1200329"/>
          </a:xfrm>
          <a:prstGeom prst="rect">
            <a:avLst/>
          </a:prstGeom>
          <a:noFill/>
        </p:spPr>
        <p:txBody>
          <a:bodyPr wrap="square" rtlCol="0">
            <a:spAutoFit/>
          </a:bodyPr>
          <a:lstStyle/>
          <a:p>
            <a:r>
              <a:rPr lang="en-US" sz="2400" dirty="0"/>
              <a:t>Use it only when there is great uncertainty with estimates</a:t>
            </a:r>
          </a:p>
          <a:p>
            <a:endParaRPr lang="en-US" sz="2400" dirty="0"/>
          </a:p>
          <a:p>
            <a:endParaRPr lang="en-US" sz="2400" dirty="0"/>
          </a:p>
        </p:txBody>
      </p:sp>
    </p:spTree>
    <p:extLst>
      <p:ext uri="{BB962C8B-B14F-4D97-AF65-F5344CB8AC3E}">
        <p14:creationId xmlns:p14="http://schemas.microsoft.com/office/powerpoint/2010/main" val="21990755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228600" y="1460500"/>
            <a:ext cx="8458200" cy="4445000"/>
          </a:xfrm>
        </p:spPr>
        <p:txBody>
          <a:bodyPr>
            <a:normAutofit fontScale="92500" lnSpcReduction="10000"/>
          </a:bodyPr>
          <a:lstStyle/>
          <a:p>
            <a:pPr>
              <a:lnSpc>
                <a:spcPct val="90000"/>
              </a:lnSpc>
            </a:pPr>
            <a:r>
              <a:rPr lang="en-US" sz="2400" dirty="0"/>
              <a:t>PERT weighted average =</a:t>
            </a:r>
            <a:r>
              <a:rPr lang="en-US" sz="2400" u="sng" dirty="0"/>
              <a:t> </a:t>
            </a:r>
          </a:p>
          <a:p>
            <a:pPr eaLnBrk="1" hangingPunct="1">
              <a:lnSpc>
                <a:spcPct val="90000"/>
              </a:lnSpc>
              <a:buFontTx/>
              <a:buNone/>
            </a:pPr>
            <a:r>
              <a:rPr lang="en-US" u="sng" dirty="0"/>
              <a:t>optimistic time + 4X most likely time + pessimistic time</a:t>
            </a:r>
            <a:endParaRPr lang="en-US" sz="2400" dirty="0"/>
          </a:p>
          <a:p>
            <a:pPr eaLnBrk="1" hangingPunct="1">
              <a:lnSpc>
                <a:spcPct val="90000"/>
              </a:lnSpc>
              <a:buFontTx/>
              <a:buNone/>
            </a:pPr>
            <a:r>
              <a:rPr lang="en-US" sz="2400" dirty="0"/>
              <a:t>		                 </a:t>
            </a:r>
            <a:r>
              <a:rPr lang="en-US" dirty="0"/>
              <a:t>6</a:t>
            </a:r>
          </a:p>
          <a:p>
            <a:pPr>
              <a:lnSpc>
                <a:spcPct val="90000"/>
              </a:lnSpc>
            </a:pPr>
            <a:r>
              <a:rPr lang="en-US" sz="2400" u="sng" dirty="0"/>
              <a:t>Example:</a:t>
            </a:r>
          </a:p>
          <a:p>
            <a:pPr eaLnBrk="1" hangingPunct="1">
              <a:lnSpc>
                <a:spcPct val="90000"/>
              </a:lnSpc>
              <a:buFontTx/>
              <a:buNone/>
            </a:pPr>
            <a:r>
              <a:rPr lang="en-US" sz="2400" dirty="0"/>
              <a:t>PERT weighted average =</a:t>
            </a:r>
          </a:p>
          <a:p>
            <a:pPr eaLnBrk="1" hangingPunct="1">
              <a:lnSpc>
                <a:spcPct val="90000"/>
              </a:lnSpc>
              <a:buFontTx/>
              <a:buNone/>
            </a:pPr>
            <a:r>
              <a:rPr lang="en-US" dirty="0"/>
              <a:t> </a:t>
            </a:r>
            <a:r>
              <a:rPr lang="en-US" u="sng" dirty="0"/>
              <a:t>8 workdays + 4 X 10 workdays + 24 workdays</a:t>
            </a:r>
            <a:r>
              <a:rPr lang="en-US" dirty="0"/>
              <a:t>	= 12 days</a:t>
            </a:r>
            <a:r>
              <a:rPr lang="en-US" sz="2400" dirty="0"/>
              <a:t>					</a:t>
            </a:r>
            <a:r>
              <a:rPr lang="en-US" dirty="0" smtClean="0"/>
              <a:t>     </a:t>
            </a:r>
            <a:r>
              <a:rPr lang="en-US" dirty="0"/>
              <a:t>6</a:t>
            </a:r>
          </a:p>
          <a:p>
            <a:pPr eaLnBrk="1" hangingPunct="1">
              <a:lnSpc>
                <a:spcPct val="90000"/>
              </a:lnSpc>
              <a:buFontTx/>
              <a:buNone/>
            </a:pPr>
            <a:r>
              <a:rPr lang="en-US" dirty="0"/>
              <a:t>where optimistic time = 8 days</a:t>
            </a:r>
          </a:p>
          <a:p>
            <a:pPr eaLnBrk="1" hangingPunct="1">
              <a:lnSpc>
                <a:spcPct val="90000"/>
              </a:lnSpc>
              <a:buFontTx/>
              <a:buNone/>
            </a:pPr>
            <a:r>
              <a:rPr lang="en-US" dirty="0"/>
              <a:t>most likely time = 10 days, and</a:t>
            </a:r>
          </a:p>
          <a:p>
            <a:pPr eaLnBrk="1" hangingPunct="1">
              <a:lnSpc>
                <a:spcPct val="90000"/>
              </a:lnSpc>
              <a:buFontTx/>
              <a:buNone/>
            </a:pPr>
            <a:r>
              <a:rPr lang="en-US" dirty="0"/>
              <a:t>pessimistic time = 24 days</a:t>
            </a:r>
          </a:p>
          <a:p>
            <a:pPr eaLnBrk="1" hangingPunct="1">
              <a:lnSpc>
                <a:spcPct val="90000"/>
              </a:lnSpc>
              <a:buFontTx/>
              <a:buNone/>
            </a:pPr>
            <a:r>
              <a:rPr lang="en-US" dirty="0"/>
              <a:t>   </a:t>
            </a:r>
            <a:br>
              <a:rPr lang="en-US" dirty="0"/>
            </a:br>
            <a:r>
              <a:rPr lang="en-US" dirty="0"/>
              <a:t>Therefore, you’d use 12 days instead of 10 when using PERT</a:t>
            </a:r>
          </a:p>
        </p:txBody>
      </p:sp>
      <p:sp>
        <p:nvSpPr>
          <p:cNvPr id="55298" name="Rectangle 2"/>
          <p:cNvSpPr>
            <a:spLocks noGrp="1" noChangeArrowheads="1"/>
          </p:cNvSpPr>
          <p:nvPr>
            <p:ph type="title"/>
          </p:nvPr>
        </p:nvSpPr>
        <p:spPr>
          <a:xfrm>
            <a:off x="228600" y="685800"/>
            <a:ext cx="8305800" cy="596635"/>
          </a:xfrm>
        </p:spPr>
        <p:txBody>
          <a:bodyPr>
            <a:noAutofit/>
          </a:bodyPr>
          <a:lstStyle/>
          <a:p>
            <a:pPr eaLnBrk="1" hangingPunct="1">
              <a:defRPr/>
            </a:pPr>
            <a:r>
              <a:rPr lang="en-US" sz="3600" b="1" dirty="0">
                <a:solidFill>
                  <a:srgbClr val="A32638"/>
                </a:solidFill>
              </a:rPr>
              <a:t>PERT Formula and Example</a:t>
            </a:r>
          </a:p>
        </p:txBody>
      </p:sp>
    </p:spTree>
    <p:extLst>
      <p:ext uri="{BB962C8B-B14F-4D97-AF65-F5344CB8AC3E}">
        <p14:creationId xmlns:p14="http://schemas.microsoft.com/office/powerpoint/2010/main" val="21046115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 calcmode="lin" valueType="num">
                                      <p:cBhvr additive="base">
                                        <p:cTn id="7" dur="500" fill="hold"/>
                                        <p:tgtEl>
                                          <p:spTgt spid="583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0">
                                            <p:txEl>
                                              <p:pRg st="1" end="1"/>
                                            </p:txEl>
                                          </p:spTgt>
                                        </p:tgtEl>
                                        <p:attrNameLst>
                                          <p:attrName>style.visibility</p:attrName>
                                        </p:attrNameLst>
                                      </p:cBhvr>
                                      <p:to>
                                        <p:strVal val="visible"/>
                                      </p:to>
                                    </p:set>
                                    <p:anim calcmode="lin" valueType="num">
                                      <p:cBhvr additive="base">
                                        <p:cTn id="13" dur="500" fill="hold"/>
                                        <p:tgtEl>
                                          <p:spTgt spid="583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0">
                                            <p:txEl>
                                              <p:pRg st="2" end="2"/>
                                            </p:txEl>
                                          </p:spTgt>
                                        </p:tgtEl>
                                        <p:attrNameLst>
                                          <p:attrName>style.visibility</p:attrName>
                                        </p:attrNameLst>
                                      </p:cBhvr>
                                      <p:to>
                                        <p:strVal val="visible"/>
                                      </p:to>
                                    </p:set>
                                    <p:anim calcmode="lin" valueType="num">
                                      <p:cBhvr additive="base">
                                        <p:cTn id="19" dur="500" fill="hold"/>
                                        <p:tgtEl>
                                          <p:spTgt spid="583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0">
                                            <p:txEl>
                                              <p:pRg st="3" end="3"/>
                                            </p:txEl>
                                          </p:spTgt>
                                        </p:tgtEl>
                                        <p:attrNameLst>
                                          <p:attrName>style.visibility</p:attrName>
                                        </p:attrNameLst>
                                      </p:cBhvr>
                                      <p:to>
                                        <p:strVal val="visible"/>
                                      </p:to>
                                    </p:set>
                                    <p:anim calcmode="lin" valueType="num">
                                      <p:cBhvr additive="base">
                                        <p:cTn id="25" dur="500" fill="hold"/>
                                        <p:tgtEl>
                                          <p:spTgt spid="583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8370">
                                            <p:txEl>
                                              <p:pRg st="4" end="4"/>
                                            </p:txEl>
                                          </p:spTgt>
                                        </p:tgtEl>
                                        <p:attrNameLst>
                                          <p:attrName>style.visibility</p:attrName>
                                        </p:attrNameLst>
                                      </p:cBhvr>
                                      <p:to>
                                        <p:strVal val="visible"/>
                                      </p:to>
                                    </p:set>
                                    <p:anim calcmode="lin" valueType="num">
                                      <p:cBhvr additive="base">
                                        <p:cTn id="31" dur="500" fill="hold"/>
                                        <p:tgtEl>
                                          <p:spTgt spid="583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8370">
                                            <p:txEl>
                                              <p:pRg st="5" end="5"/>
                                            </p:txEl>
                                          </p:spTgt>
                                        </p:tgtEl>
                                        <p:attrNameLst>
                                          <p:attrName>style.visibility</p:attrName>
                                        </p:attrNameLst>
                                      </p:cBhvr>
                                      <p:to>
                                        <p:strVal val="visible"/>
                                      </p:to>
                                    </p:set>
                                    <p:anim calcmode="lin" valueType="num">
                                      <p:cBhvr additive="base">
                                        <p:cTn id="37" dur="500" fill="hold"/>
                                        <p:tgtEl>
                                          <p:spTgt spid="583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3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8370">
                                            <p:txEl>
                                              <p:pRg st="6" end="6"/>
                                            </p:txEl>
                                          </p:spTgt>
                                        </p:tgtEl>
                                        <p:attrNameLst>
                                          <p:attrName>style.visibility</p:attrName>
                                        </p:attrNameLst>
                                      </p:cBhvr>
                                      <p:to>
                                        <p:strVal val="visible"/>
                                      </p:to>
                                    </p:set>
                                    <p:anim calcmode="lin" valueType="num">
                                      <p:cBhvr additive="base">
                                        <p:cTn id="43" dur="500" fill="hold"/>
                                        <p:tgtEl>
                                          <p:spTgt spid="583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3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8370">
                                            <p:txEl>
                                              <p:pRg st="7" end="7"/>
                                            </p:txEl>
                                          </p:spTgt>
                                        </p:tgtEl>
                                        <p:attrNameLst>
                                          <p:attrName>style.visibility</p:attrName>
                                        </p:attrNameLst>
                                      </p:cBhvr>
                                      <p:to>
                                        <p:strVal val="visible"/>
                                      </p:to>
                                    </p:set>
                                    <p:anim calcmode="lin" valueType="num">
                                      <p:cBhvr additive="base">
                                        <p:cTn id="49" dur="500" fill="hold"/>
                                        <p:tgtEl>
                                          <p:spTgt spid="583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3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8370">
                                            <p:txEl>
                                              <p:pRg st="8" end="8"/>
                                            </p:txEl>
                                          </p:spTgt>
                                        </p:tgtEl>
                                        <p:attrNameLst>
                                          <p:attrName>style.visibility</p:attrName>
                                        </p:attrNameLst>
                                      </p:cBhvr>
                                      <p:to>
                                        <p:strVal val="visible"/>
                                      </p:to>
                                    </p:set>
                                    <p:anim calcmode="lin" valueType="num">
                                      <p:cBhvr additive="base">
                                        <p:cTn id="55" dur="500" fill="hold"/>
                                        <p:tgtEl>
                                          <p:spTgt spid="583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3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8370">
                                            <p:txEl>
                                              <p:pRg st="9" end="9"/>
                                            </p:txEl>
                                          </p:spTgt>
                                        </p:tgtEl>
                                        <p:attrNameLst>
                                          <p:attrName>style.visibility</p:attrName>
                                        </p:attrNameLst>
                                      </p:cBhvr>
                                      <p:to>
                                        <p:strVal val="visible"/>
                                      </p:to>
                                    </p:set>
                                    <p:anim calcmode="lin" valueType="num">
                                      <p:cBhvr additive="base">
                                        <p:cTn id="61" dur="500" fill="hold"/>
                                        <p:tgtEl>
                                          <p:spTgt spid="583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37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74" y="2249200"/>
            <a:ext cx="7221726" cy="1522151"/>
          </a:xfrm>
        </p:spPr>
        <p:txBody>
          <a:bodyPr>
            <a:noAutofit/>
          </a:bodyPr>
          <a:lstStyle/>
          <a:p>
            <a:r>
              <a:rPr lang="en-US" sz="3200" dirty="0"/>
              <a:t>Why is padding your estimates bad?  You don’t want to be late, do you?</a:t>
            </a:r>
          </a:p>
        </p:txBody>
      </p:sp>
    </p:spTree>
    <p:extLst>
      <p:ext uri="{BB962C8B-B14F-4D97-AF65-F5344CB8AC3E}">
        <p14:creationId xmlns:p14="http://schemas.microsoft.com/office/powerpoint/2010/main" val="37223721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Temple Red">
      <a:dk1>
        <a:srgbClr val="000000"/>
      </a:dk1>
      <a:lt1>
        <a:srgbClr val="FFFFFF"/>
      </a:lt1>
      <a:dk2>
        <a:srgbClr val="A32638"/>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18764</TotalTime>
  <Words>759</Words>
  <Application>Microsoft Office PowerPoint</Application>
  <PresentationFormat>On-screen Show (4:3)</PresentationFormat>
  <Paragraphs>128</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vt:lpstr>
      <vt:lpstr>Wingdings</vt:lpstr>
      <vt:lpstr>Essential</vt:lpstr>
      <vt:lpstr>Building a Schedule &amp; Setting up a project profile MIS3535 | LEAD GLOBAL DIGITAL PROJECTS</vt:lpstr>
      <vt:lpstr>PowerPoint Presentation</vt:lpstr>
      <vt:lpstr>What is worse, padding your estimates and never being late or low-balling your estimates and proposing faster projects?</vt:lpstr>
      <vt:lpstr>In estimating, what is a “SWAG” and how are estimates refined over time?</vt:lpstr>
      <vt:lpstr>As the project manager, how do you know how long it will take to build the server or install the database or write the code?</vt:lpstr>
      <vt:lpstr>What is “bottom up”, “top down”/ “parametric” and three-point estimating?</vt:lpstr>
      <vt:lpstr>What is PERT and when would you use it?</vt:lpstr>
      <vt:lpstr>PERT Formula and Example</vt:lpstr>
      <vt:lpstr>Why is padding your estimates bad?  You don’t want to be late, do you?</vt:lpstr>
      <vt:lpstr>What are “contingency funds” and “management reserves”?   Are they OK?</vt:lpstr>
      <vt:lpstr>Setting up a project file</vt:lpstr>
      <vt:lpstr>What do we mean by “sequencing activities”?   What are “dependencies” between activities?    What types of dependencies are listed in the video?  Which are the most frequently used?</vt:lpstr>
      <vt:lpstr>Can you give an example of tasks with the following types of dependencies?</vt:lpstr>
      <vt:lpstr> What is the “critical path”?      Does the critical path ever change?  What are 3 techniques to shorten the schedule?</vt:lpstr>
      <vt:lpstr>What is a “buffer”?   What is “Murphy’s Law”?   What is “Parkinson’s Law”?</vt:lpstr>
      <vt:lpstr>What is “critical chain scheduling”?</vt:lpstr>
      <vt:lpstr>PowerPoint Presentation</vt:lpstr>
      <vt:lpstr>What is a project “milestone”?    Can you give a few examples of where you would use one?</vt:lpstr>
      <vt:lpstr>Studio day : Friday  </vt:lpstr>
      <vt:lpstr>Monday : Change Leadership Day!</vt:lpstr>
      <vt:lpstr>Studio day : Wednesday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dc:title>
  <dc:creator>Munir Mandviwalla</dc:creator>
  <cp:lastModifiedBy>Marie Martin</cp:lastModifiedBy>
  <cp:revision>722</cp:revision>
  <cp:lastPrinted>2019-09-06T13:57:26Z</cp:lastPrinted>
  <dcterms:created xsi:type="dcterms:W3CDTF">2010-09-28T21:04:40Z</dcterms:created>
  <dcterms:modified xsi:type="dcterms:W3CDTF">2019-09-16T14:46:07Z</dcterms:modified>
</cp:coreProperties>
</file>