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313" r:id="rId2"/>
    <p:sldId id="283" r:id="rId3"/>
    <p:sldId id="280" r:id="rId4"/>
    <p:sldId id="413" r:id="rId5"/>
    <p:sldId id="414" r:id="rId6"/>
    <p:sldId id="284" r:id="rId7"/>
    <p:sldId id="276" r:id="rId8"/>
    <p:sldId id="258" r:id="rId9"/>
    <p:sldId id="415" r:id="rId10"/>
    <p:sldId id="277" r:id="rId11"/>
    <p:sldId id="416" r:id="rId12"/>
    <p:sldId id="417" r:id="rId13"/>
    <p:sldId id="418" r:id="rId14"/>
    <p:sldId id="273" r:id="rId15"/>
  </p:sldIdLst>
  <p:sldSz cx="9144000" cy="6858000" type="screen4x3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301D"/>
    <a:srgbClr val="5A9170"/>
    <a:srgbClr val="A326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69" autoAdjust="0"/>
    <p:restoredTop sz="96688" autoAdjust="0"/>
  </p:normalViewPr>
  <p:slideViewPr>
    <p:cSldViewPr>
      <p:cViewPr varScale="1">
        <p:scale>
          <a:sx n="125" d="100"/>
          <a:sy n="125" d="100"/>
        </p:scale>
        <p:origin x="1398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2098" cy="465077"/>
          </a:xfrm>
          <a:prstGeom prst="rect">
            <a:avLst/>
          </a:prstGeom>
        </p:spPr>
        <p:txBody>
          <a:bodyPr vert="horz" lIns="87407" tIns="43704" rIns="87407" bIns="43704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414" y="1"/>
            <a:ext cx="2972098" cy="465077"/>
          </a:xfrm>
          <a:prstGeom prst="rect">
            <a:avLst/>
          </a:prstGeom>
        </p:spPr>
        <p:txBody>
          <a:bodyPr vert="horz" lIns="87407" tIns="43704" rIns="87407" bIns="43704" rtlCol="0"/>
          <a:lstStyle>
            <a:lvl1pPr algn="r">
              <a:defRPr sz="1100"/>
            </a:lvl1pPr>
          </a:lstStyle>
          <a:p>
            <a:fld id="{F3AF817D-CF8D-4461-8D1F-E5717598B261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7247"/>
            <a:ext cx="2972098" cy="465077"/>
          </a:xfrm>
          <a:prstGeom prst="rect">
            <a:avLst/>
          </a:prstGeom>
        </p:spPr>
        <p:txBody>
          <a:bodyPr vert="horz" lIns="87407" tIns="43704" rIns="87407" bIns="43704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414" y="8847247"/>
            <a:ext cx="2972098" cy="465077"/>
          </a:xfrm>
          <a:prstGeom prst="rect">
            <a:avLst/>
          </a:prstGeom>
        </p:spPr>
        <p:txBody>
          <a:bodyPr vert="horz" lIns="87407" tIns="43704" rIns="87407" bIns="43704" rtlCol="0" anchor="b"/>
          <a:lstStyle>
            <a:lvl1pPr algn="r">
              <a:defRPr sz="1100"/>
            </a:lvl1pPr>
          </a:lstStyle>
          <a:p>
            <a:fld id="{8E8A0D4E-B9B1-4737-AA40-97DD2C5F7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01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65693"/>
          </a:xfrm>
          <a:prstGeom prst="rect">
            <a:avLst/>
          </a:prstGeom>
        </p:spPr>
        <p:txBody>
          <a:bodyPr vert="horz" lIns="92389" tIns="46195" rIns="92389" bIns="4619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65693"/>
          </a:xfrm>
          <a:prstGeom prst="rect">
            <a:avLst/>
          </a:prstGeom>
        </p:spPr>
        <p:txBody>
          <a:bodyPr vert="horz" lIns="92389" tIns="46195" rIns="92389" bIns="46195" rtlCol="0"/>
          <a:lstStyle>
            <a:lvl1pPr algn="r">
              <a:defRPr sz="1200"/>
            </a:lvl1pPr>
          </a:lstStyle>
          <a:p>
            <a:fld id="{3D001412-9042-462B-87CE-AF1E3127FF21}" type="datetimeFigureOut">
              <a:rPr lang="en-US" smtClean="0"/>
              <a:t>9/16/2019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6138" cy="3494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89" tIns="46195" rIns="92389" bIns="4619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424086"/>
            <a:ext cx="5486400" cy="4191238"/>
          </a:xfrm>
          <a:prstGeom prst="rect">
            <a:avLst/>
          </a:prstGeom>
        </p:spPr>
        <p:txBody>
          <a:bodyPr vert="horz" lIns="92389" tIns="46195" rIns="92389" bIns="4619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555"/>
            <a:ext cx="2971800" cy="465693"/>
          </a:xfrm>
          <a:prstGeom prst="rect">
            <a:avLst/>
          </a:prstGeom>
        </p:spPr>
        <p:txBody>
          <a:bodyPr vert="horz" lIns="92389" tIns="46195" rIns="92389" bIns="4619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6555"/>
            <a:ext cx="2971800" cy="465693"/>
          </a:xfrm>
          <a:prstGeom prst="rect">
            <a:avLst/>
          </a:prstGeom>
        </p:spPr>
        <p:txBody>
          <a:bodyPr vert="horz" lIns="92389" tIns="46195" rIns="92389" bIns="46195" rtlCol="0" anchor="b"/>
          <a:lstStyle>
            <a:lvl1pPr algn="r">
              <a:defRPr sz="1200"/>
            </a:lvl1pPr>
          </a:lstStyle>
          <a:p>
            <a:fld id="{57B364F1-7988-44A9-9AEE-C93F42B263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984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7244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31850-D1B2-674F-8D50-7E02465BB4B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7432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0097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31850-D1B2-674F-8D50-7E02465BB4B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4889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31850-D1B2-674F-8D50-7E02465BB4B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2434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Isosceles Triangle 4"/>
          <p:cNvSpPr/>
          <p:nvPr/>
        </p:nvSpPr>
        <p:spPr>
          <a:xfrm>
            <a:off x="4357689" y="5571661"/>
            <a:ext cx="1785938" cy="1279976"/>
          </a:xfrm>
          <a:prstGeom prst="triangle">
            <a:avLst>
              <a:gd name="adj" fmla="val 10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062" tIns="44532" rIns="89062" bIns="44532"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429253" y="6249296"/>
            <a:ext cx="640105" cy="366933"/>
          </a:xfrm>
          <a:prstGeom prst="rect">
            <a:avLst/>
          </a:prstGeom>
          <a:noFill/>
        </p:spPr>
        <p:txBody>
          <a:bodyPr wrap="square" lIns="89062" tIns="44532" rIns="89062" bIns="44532" rtlCol="0">
            <a:spAutoFit/>
          </a:bodyPr>
          <a:lstStyle/>
          <a:p>
            <a:r>
              <a:rPr lang="en-US" dirty="0"/>
              <a:t>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17025" y="6802344"/>
            <a:ext cx="755165" cy="366933"/>
          </a:xfrm>
          <a:prstGeom prst="rect">
            <a:avLst/>
          </a:prstGeom>
          <a:noFill/>
        </p:spPr>
        <p:txBody>
          <a:bodyPr wrap="square" lIns="89062" tIns="44532" rIns="89062" bIns="44532" rtlCol="0">
            <a:spAutoFit/>
          </a:bodyPr>
          <a:lstStyle/>
          <a:p>
            <a:r>
              <a:rPr lang="en-US" dirty="0"/>
              <a:t>Q</a:t>
            </a:r>
          </a:p>
        </p:txBody>
      </p:sp>
      <p:sp>
        <p:nvSpPr>
          <p:cNvPr id="8" name="TextBox 7"/>
          <p:cNvSpPr txBox="1"/>
          <p:nvPr/>
        </p:nvSpPr>
        <p:spPr>
          <a:xfrm rot="5400000">
            <a:off x="6063391" y="6003194"/>
            <a:ext cx="470892" cy="366933"/>
          </a:xfrm>
          <a:prstGeom prst="rect">
            <a:avLst/>
          </a:prstGeom>
          <a:noFill/>
        </p:spPr>
        <p:txBody>
          <a:bodyPr wrap="square" lIns="89062" tIns="44532" rIns="89062" bIns="44532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9" name="TextBox 8"/>
          <p:cNvSpPr txBox="1"/>
          <p:nvPr/>
        </p:nvSpPr>
        <p:spPr>
          <a:xfrm rot="19622801">
            <a:off x="4938821" y="5871537"/>
            <a:ext cx="491542" cy="366933"/>
          </a:xfrm>
          <a:prstGeom prst="rect">
            <a:avLst/>
          </a:prstGeom>
          <a:noFill/>
        </p:spPr>
        <p:txBody>
          <a:bodyPr wrap="square" lIns="89062" tIns="44532" rIns="89062" bIns="44532" rtlCol="0">
            <a:spAutoFit/>
          </a:bodyPr>
          <a:lstStyle/>
          <a:p>
            <a:r>
              <a:rPr lang="en-US" dirty="0"/>
              <a:t>T</a:t>
            </a:r>
          </a:p>
        </p:txBody>
      </p:sp>
      <p:sp>
        <p:nvSpPr>
          <p:cNvPr id="10" name="Isosceles Triangle 9"/>
          <p:cNvSpPr/>
          <p:nvPr/>
        </p:nvSpPr>
        <p:spPr>
          <a:xfrm>
            <a:off x="4572002" y="7378685"/>
            <a:ext cx="1785938" cy="1279976"/>
          </a:xfrm>
          <a:prstGeom prst="triangle">
            <a:avLst>
              <a:gd name="adj" fmla="val 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062" tIns="44532" rIns="89062" bIns="44532"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03460" y="8056323"/>
            <a:ext cx="640105" cy="366933"/>
          </a:xfrm>
          <a:prstGeom prst="rect">
            <a:avLst/>
          </a:prstGeom>
          <a:noFill/>
        </p:spPr>
        <p:txBody>
          <a:bodyPr wrap="square" lIns="89062" tIns="44532" rIns="89062" bIns="44532" rtlCol="0">
            <a:spAutoFit/>
          </a:bodyPr>
          <a:lstStyle/>
          <a:p>
            <a:r>
              <a:rPr lang="en-US" dirty="0"/>
              <a:t>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43502" y="8609371"/>
            <a:ext cx="755165" cy="366933"/>
          </a:xfrm>
          <a:prstGeom prst="rect">
            <a:avLst/>
          </a:prstGeom>
          <a:noFill/>
        </p:spPr>
        <p:txBody>
          <a:bodyPr wrap="square" lIns="89062" tIns="44532" rIns="89062" bIns="44532" rtlCol="0">
            <a:spAutoFit/>
          </a:bodyPr>
          <a:lstStyle/>
          <a:p>
            <a:r>
              <a:rPr lang="en-US" dirty="0"/>
              <a:t>Q</a:t>
            </a:r>
          </a:p>
        </p:txBody>
      </p:sp>
      <p:sp>
        <p:nvSpPr>
          <p:cNvPr id="13" name="TextBox 12"/>
          <p:cNvSpPr txBox="1"/>
          <p:nvPr/>
        </p:nvSpPr>
        <p:spPr>
          <a:xfrm rot="2170300">
            <a:off x="5406382" y="7712635"/>
            <a:ext cx="446782" cy="366933"/>
          </a:xfrm>
          <a:prstGeom prst="rect">
            <a:avLst/>
          </a:prstGeom>
          <a:noFill/>
        </p:spPr>
        <p:txBody>
          <a:bodyPr wrap="square" lIns="89062" tIns="44532" rIns="89062" bIns="44532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214814" y="7856442"/>
            <a:ext cx="491542" cy="366933"/>
          </a:xfrm>
          <a:prstGeom prst="rect">
            <a:avLst/>
          </a:prstGeom>
          <a:noFill/>
        </p:spPr>
        <p:txBody>
          <a:bodyPr wrap="square" lIns="89062" tIns="44532" rIns="89062" bIns="44532" rtlCol="0">
            <a:spAutoFit/>
          </a:bodyPr>
          <a:lstStyle/>
          <a:p>
            <a:r>
              <a:rPr lang="en-US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368969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31850-D1B2-674F-8D50-7E02465BB4B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1623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45313" indent="-445313"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5119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31850-D1B2-674F-8D50-7E02465BB4B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9973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5668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E31850-D1B2-674F-8D50-7E02465BB4B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2375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31850-D1B2-674F-8D50-7E02465BB4B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506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31850-D1B2-674F-8D50-7E02465BB4B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7737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0" y="4291684"/>
            <a:ext cx="6429375" cy="4743441"/>
          </a:xfrm>
        </p:spPr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47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7772400" cy="43433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77724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5791200"/>
            <a:ext cx="3429000" cy="304800"/>
          </a:xfrm>
        </p:spPr>
        <p:txBody>
          <a:bodyPr/>
          <a:lstStyle/>
          <a:p>
            <a:fld id="{C2A359D1-A1C5-473F-AFCA-C92300299581}" type="datetimeFigureOut">
              <a:rPr lang="en-US" smtClean="0"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00600" y="6201727"/>
            <a:ext cx="3429000" cy="28384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gradFill flip="none" rotWithShape="1">
            <a:gsLst>
              <a:gs pos="0">
                <a:srgbClr val="A32638">
                  <a:shade val="30000"/>
                  <a:satMod val="115000"/>
                </a:srgbClr>
              </a:gs>
              <a:gs pos="50000">
                <a:srgbClr val="A32638">
                  <a:shade val="67500"/>
                  <a:satMod val="115000"/>
                </a:srgbClr>
              </a:gs>
              <a:gs pos="100000">
                <a:srgbClr val="A32638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752" y="6137911"/>
            <a:ext cx="2125766" cy="274320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martArt Image Sq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8313" y="1500173"/>
            <a:ext cx="3743647" cy="4592651"/>
          </a:xfrm>
          <a:prstGeom prst="rect">
            <a:avLst/>
          </a:prstGeom>
        </p:spPr>
        <p:txBody>
          <a:bodyPr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4427983" y="1484784"/>
            <a:ext cx="4360461" cy="4515984"/>
          </a:xfrm>
          <a:prstGeom prst="roundRect">
            <a:avLst>
              <a:gd name="adj" fmla="val 7123"/>
            </a:avLst>
          </a:prstGeom>
          <a:gradFill>
            <a:gsLst>
              <a:gs pos="0">
                <a:schemeClr val="accent1"/>
              </a:gs>
              <a:gs pos="71000">
                <a:schemeClr val="accent1">
                  <a:lumMod val="60000"/>
                  <a:lumOff val="40000"/>
                </a:schemeClr>
              </a:gs>
            </a:gsLst>
            <a:lin ang="21540000" scaled="0"/>
          </a:gradFill>
          <a:ln w="28575"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81000" indent="-381000" algn="ctr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defRPr lang="en-US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50106"/>
          </a:xfrm>
          <a:prstGeom prst="rect">
            <a:avLst/>
          </a:prstGeom>
        </p:spPr>
        <p:txBody>
          <a:bodyPr anchor="b" anchorCtr="0"/>
          <a:lstStyle>
            <a:lvl1pPr algn="l">
              <a:defRPr sz="32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346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9/16/2019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9/16/2019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9/16/2019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9/16/2019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9/16/2019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9/16/2019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610600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9/16/2019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8822889" y="4846320"/>
            <a:ext cx="321111" cy="2011680"/>
          </a:xfrm>
          <a:prstGeom prst="rect">
            <a:avLst/>
          </a:prstGeom>
          <a:gradFill flip="none" rotWithShape="1">
            <a:gsLst>
              <a:gs pos="0">
                <a:srgbClr val="A32638">
                  <a:shade val="30000"/>
                  <a:satMod val="115000"/>
                </a:srgbClr>
              </a:gs>
              <a:gs pos="50000">
                <a:srgbClr val="A32638">
                  <a:shade val="67500"/>
                  <a:satMod val="115000"/>
                </a:srgbClr>
              </a:gs>
              <a:gs pos="100000">
                <a:srgbClr val="A32638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8822889" y="365760"/>
            <a:ext cx="321111" cy="448056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  <a:shade val="30000"/>
                  <a:satMod val="115000"/>
                </a:schemeClr>
              </a:gs>
              <a:gs pos="50000">
                <a:schemeClr val="tx1">
                  <a:lumMod val="65000"/>
                  <a:lumOff val="35000"/>
                  <a:shade val="67500"/>
                  <a:satMod val="115000"/>
                </a:schemeClr>
              </a:gs>
              <a:gs pos="100000">
                <a:schemeClr val="tx1">
                  <a:lumMod val="65000"/>
                  <a:lumOff val="3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22889" y="0"/>
            <a:ext cx="318370" cy="3657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7620000" cy="4800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48200" y="58674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2A359D1-A1C5-473F-AFCA-C92300299581}" type="datetimeFigureOut">
              <a:rPr lang="en-US" smtClean="0"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172200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7906702" y="5580698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" y="655320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A32638">
                  <a:shade val="30000"/>
                  <a:satMod val="115000"/>
                </a:srgbClr>
              </a:gs>
              <a:gs pos="50000">
                <a:srgbClr val="A32638">
                  <a:shade val="67500"/>
                  <a:satMod val="115000"/>
                </a:srgbClr>
              </a:gs>
              <a:gs pos="100000">
                <a:srgbClr val="A32638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752" y="6137910"/>
            <a:ext cx="2125766" cy="27432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1" y="0"/>
            <a:ext cx="9144000" cy="4572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8625" y="0"/>
            <a:ext cx="7620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2400" kern="1200" cap="none" spc="-6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581134"/>
            <a:ext cx="9144000" cy="2259794"/>
          </a:xfrm>
        </p:spPr>
        <p:txBody>
          <a:bodyPr>
            <a:noAutofit/>
          </a:bodyPr>
          <a:lstStyle/>
          <a:p>
            <a:pPr>
              <a:spcBef>
                <a:spcPts val="9600"/>
              </a:spcBef>
            </a:pPr>
            <a:r>
              <a:rPr lang="en-US" sz="4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Introduction to Project Management</a:t>
            </a:r>
            <a:br>
              <a:rPr lang="en-US" sz="44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MIS3535 | LEAD GLOBAL DIGITAL PROJECTS</a:t>
            </a:r>
            <a:endParaRPr lang="en-US" sz="7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26720" y="2640793"/>
            <a:ext cx="8138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32D757DD-6700-4536-AF54-015BD68360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400" y="3145619"/>
            <a:ext cx="4499610" cy="3102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54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107" y="1044114"/>
            <a:ext cx="7497344" cy="5661485"/>
          </a:xfrm>
        </p:spPr>
        <p:txBody>
          <a:bodyPr>
            <a:normAutofit fontScale="90000"/>
          </a:bodyPr>
          <a:lstStyle/>
          <a:p>
            <a:r>
              <a:rPr lang="en-US" sz="3100" dirty="0"/>
              <a:t>What are some of the most important skills and competencies of excellent project managers?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/>
              <a:t>What is an alpha project manager?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44185" y="1924050"/>
            <a:ext cx="5438775" cy="363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dirty="0"/>
              <a:t>1. People skills &amp; Interpersonal Skills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dirty="0"/>
              <a:t>2. Strong Leadership : inspire your people, hold them accountable (inspire a share vision)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dirty="0"/>
              <a:t>3. Listening, empathy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dirty="0"/>
              <a:t>4. Integrity, ethical behavior, consistent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dirty="0"/>
              <a:t>5. Strong at building trust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dirty="0"/>
              <a:t>6. Verbal communication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dirty="0"/>
              <a:t>7. Strong at building teams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dirty="0"/>
              <a:t>8. Conflict resolution, conflict management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dirty="0"/>
              <a:t>9. Critical thinking, problem solving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dirty="0"/>
              <a:t>10. Understands, balances priorities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dirty="0"/>
              <a:t>11. Technology &amp; Business Skills : Competence!</a:t>
            </a:r>
          </a:p>
        </p:txBody>
      </p:sp>
      <p:sp>
        <p:nvSpPr>
          <p:cNvPr id="6" name="Oval Callout 2">
            <a:extLst>
              <a:ext uri="{FF2B5EF4-FFF2-40B4-BE49-F238E27FC236}">
                <a16:creationId xmlns:a16="http://schemas.microsoft.com/office/drawing/2014/main" id="{D9519328-90F8-4F7E-A94E-FE1A495C2758}"/>
              </a:ext>
            </a:extLst>
          </p:cNvPr>
          <p:cNvSpPr/>
          <p:nvPr/>
        </p:nvSpPr>
        <p:spPr>
          <a:xfrm>
            <a:off x="6172200" y="1447800"/>
            <a:ext cx="2438399" cy="752475"/>
          </a:xfrm>
          <a:prstGeom prst="wedgeEllipseCallout">
            <a:avLst>
              <a:gd name="adj1" fmla="val -30700"/>
              <a:gd name="adj2" fmla="val 95259"/>
            </a:avLst>
          </a:prstGeom>
          <a:solidFill>
            <a:schemeClr val="tx2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Web research</a:t>
            </a:r>
          </a:p>
        </p:txBody>
      </p:sp>
    </p:spTree>
    <p:extLst>
      <p:ext uri="{BB962C8B-B14F-4D97-AF65-F5344CB8AC3E}">
        <p14:creationId xmlns:p14="http://schemas.microsoft.com/office/powerpoint/2010/main" val="1639590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629" y="644584"/>
            <a:ext cx="7289259" cy="120222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/>
              <a:t>Percentage of Time Spent on Each Process Group</a:t>
            </a:r>
          </a:p>
        </p:txBody>
      </p:sp>
      <p:pic>
        <p:nvPicPr>
          <p:cNvPr id="15365" name="Picture 6" descr="86921_03_F0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28" y="1503076"/>
            <a:ext cx="9126372" cy="4255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FCA1DB9C-A5BA-4103-9E0F-E71806E1E474}"/>
              </a:ext>
            </a:extLst>
          </p:cNvPr>
          <p:cNvSpPr/>
          <p:nvPr/>
        </p:nvSpPr>
        <p:spPr>
          <a:xfrm>
            <a:off x="2947181" y="4032153"/>
            <a:ext cx="2489982" cy="106914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30D05D6C-7D71-41A4-8E37-27F4B7375110}"/>
              </a:ext>
            </a:extLst>
          </p:cNvPr>
          <p:cNvSpPr txBox="1">
            <a:spLocks/>
          </p:cNvSpPr>
          <p:nvPr/>
        </p:nvSpPr>
        <p:spPr>
          <a:xfrm>
            <a:off x="34990" y="238945"/>
            <a:ext cx="8821572" cy="1202228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 cap="none" spc="-6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200">
                <a:solidFill>
                  <a:schemeClr val="tx1"/>
                </a:solidFill>
              </a:rPr>
              <a:t>Percentage of Time Spent on Each Process Group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16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0448"/>
            <a:ext cx="7788273" cy="1522151"/>
          </a:xfrm>
        </p:spPr>
        <p:txBody>
          <a:bodyPr/>
          <a:lstStyle/>
          <a:p>
            <a:r>
              <a:rPr lang="en-US" sz="4800" dirty="0"/>
              <a:t>What are the five phases of project management?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5800" y="2438400"/>
            <a:ext cx="800893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800" dirty="0"/>
              <a:t>Initiating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Planning (what? how? How will we know that we are done?)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Executing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Monitoring &amp; Controlling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Closing : client accept, document &amp; gather lessons learned</a:t>
            </a:r>
          </a:p>
          <a:p>
            <a:pPr marL="342900" indent="-342900"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5537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686800" cy="1522151"/>
          </a:xfrm>
        </p:spPr>
        <p:txBody>
          <a:bodyPr/>
          <a:lstStyle/>
          <a:p>
            <a:r>
              <a:rPr lang="en-US" sz="4400" dirty="0"/>
              <a:t>What is the “triple constraint”?</a:t>
            </a:r>
          </a:p>
        </p:txBody>
      </p:sp>
      <p:pic>
        <p:nvPicPr>
          <p:cNvPr id="1026" name="Picture 2" descr="https://programsuccess.files.wordpress.com/2011/04/triple-constrai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615497"/>
            <a:ext cx="2708713" cy="2186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Callout 2">
            <a:extLst>
              <a:ext uri="{FF2B5EF4-FFF2-40B4-BE49-F238E27FC236}">
                <a16:creationId xmlns:a16="http://schemas.microsoft.com/office/drawing/2014/main" id="{11C243FF-63D5-4384-A871-50BA47437382}"/>
              </a:ext>
            </a:extLst>
          </p:cNvPr>
          <p:cNvSpPr/>
          <p:nvPr/>
        </p:nvSpPr>
        <p:spPr>
          <a:xfrm>
            <a:off x="6172200" y="2055551"/>
            <a:ext cx="2438399" cy="752475"/>
          </a:xfrm>
          <a:prstGeom prst="wedgeEllipseCallout">
            <a:avLst>
              <a:gd name="adj1" fmla="val -30700"/>
              <a:gd name="adj2" fmla="val 95259"/>
            </a:avLst>
          </a:prstGeom>
          <a:solidFill>
            <a:schemeClr val="tx2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Web research</a:t>
            </a:r>
          </a:p>
        </p:txBody>
      </p:sp>
    </p:spTree>
    <p:extLst>
      <p:ext uri="{BB962C8B-B14F-4D97-AF65-F5344CB8AC3E}">
        <p14:creationId xmlns:p14="http://schemas.microsoft.com/office/powerpoint/2010/main" val="2081127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In-Class Exercise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625" y="1652018"/>
            <a:ext cx="7620000" cy="4215382"/>
          </a:xfrm>
        </p:spPr>
        <p:txBody>
          <a:bodyPr>
            <a:noAutofit/>
          </a:bodyPr>
          <a:lstStyle/>
          <a:p>
            <a:pPr marL="623887" indent="-514350">
              <a:buFont typeface="+mj-lt"/>
              <a:buAutoNum type="arabicPeriod"/>
            </a:pPr>
            <a:r>
              <a:rPr lang="en-US" sz="2400" b="0" dirty="0"/>
              <a:t>Find a partner</a:t>
            </a:r>
          </a:p>
          <a:p>
            <a:pPr marL="623887" indent="-514350">
              <a:buFont typeface="+mj-lt"/>
              <a:buAutoNum type="arabicPeriod"/>
            </a:pPr>
            <a:r>
              <a:rPr lang="en-US" sz="2400" b="0" dirty="0"/>
              <a:t>Draw the “Scope Triangle”</a:t>
            </a:r>
          </a:p>
          <a:p>
            <a:pPr marL="623887" indent="-514350">
              <a:buFont typeface="+mj-lt"/>
              <a:buAutoNum type="arabicPeriod"/>
            </a:pPr>
            <a:r>
              <a:rPr lang="en-US" sz="2400" b="0" dirty="0"/>
              <a:t>Can you increase the scope without changing time or cost?  </a:t>
            </a:r>
          </a:p>
          <a:p>
            <a:pPr marL="623887" indent="-514350">
              <a:buFont typeface="+mj-lt"/>
              <a:buAutoNum type="arabicPeriod"/>
            </a:pPr>
            <a:r>
              <a:rPr lang="en-US" sz="2400" b="0" dirty="0"/>
              <a:t>What changes if you reduce scope?</a:t>
            </a:r>
          </a:p>
          <a:p>
            <a:pPr marL="623887" indent="-514350">
              <a:buFont typeface="+mj-lt"/>
              <a:buAutoNum type="arabicPeriod"/>
            </a:pPr>
            <a:r>
              <a:rPr lang="en-US" sz="2400" b="0" dirty="0"/>
              <a:t>Keeping quality/scope constant, cut cost in half.  What happens?</a:t>
            </a:r>
          </a:p>
          <a:p>
            <a:pPr marL="623887" indent="-514350">
              <a:buFont typeface="+mj-lt"/>
              <a:buAutoNum type="arabicPeriod"/>
            </a:pPr>
            <a:r>
              <a:rPr lang="en-US" sz="2400" b="0" dirty="0"/>
              <a:t>Keeping quality/scope constant, cut time in half.  What happens?</a:t>
            </a:r>
          </a:p>
        </p:txBody>
      </p:sp>
      <p:pic>
        <p:nvPicPr>
          <p:cNvPr id="10" name="Picture 2" descr="https://programsuccess.files.wordpress.com/2011/04/triple-constraint.jpg">
            <a:extLst>
              <a:ext uri="{FF2B5EF4-FFF2-40B4-BE49-F238E27FC236}">
                <a16:creationId xmlns:a16="http://schemas.microsoft.com/office/drawing/2014/main" id="{F42F947B-973E-42D2-A86D-5866AF8C12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4081" y="748041"/>
            <a:ext cx="2184338" cy="1763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3163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863" y="457200"/>
            <a:ext cx="8041439" cy="4724400"/>
          </a:xfrm>
        </p:spPr>
        <p:txBody>
          <a:bodyPr>
            <a:normAutofit/>
          </a:bodyPr>
          <a:lstStyle/>
          <a:p>
            <a:r>
              <a:rPr lang="en-US" sz="2400" dirty="0"/>
              <a:t>What is a “project”?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What differentiates a project from operational work activities?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What differentiates a project from a product?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952501" y="1391709"/>
            <a:ext cx="5934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unique</a:t>
            </a:r>
            <a:r>
              <a:rPr lang="en-US" dirty="0"/>
              <a:t> endeavor with </a:t>
            </a:r>
            <a:r>
              <a:rPr lang="en-US" u="sng" dirty="0"/>
              <a:t>clear-cut objectives</a:t>
            </a:r>
            <a:r>
              <a:rPr lang="en-US" dirty="0"/>
              <a:t>, a </a:t>
            </a:r>
            <a:r>
              <a:rPr lang="en-US" u="sng" dirty="0"/>
              <a:t>starting point</a:t>
            </a:r>
            <a:r>
              <a:rPr lang="en-US" dirty="0"/>
              <a:t>, an </a:t>
            </a:r>
            <a:r>
              <a:rPr lang="en-US" u="sng" dirty="0"/>
              <a:t>ending point</a:t>
            </a:r>
            <a:r>
              <a:rPr lang="en-US" dirty="0"/>
              <a:t>, and usually a budget.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57251" y="3202518"/>
            <a:ext cx="5934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Operations is work done to </a:t>
            </a:r>
            <a:r>
              <a:rPr lang="en-US" b="1" u="sng" dirty="0"/>
              <a:t>sustain the business</a:t>
            </a:r>
            <a:r>
              <a:rPr lang="en-US" dirty="0"/>
              <a:t>, same work or task </a:t>
            </a:r>
            <a:r>
              <a:rPr lang="en-US" b="1" u="sng" dirty="0"/>
              <a:t>day after day</a:t>
            </a:r>
            <a:r>
              <a:rPr lang="en-US" dirty="0"/>
              <a:t>, producing the same result.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52499" y="4424984"/>
            <a:ext cx="67521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product is </a:t>
            </a:r>
            <a:r>
              <a:rPr lang="en-US" b="1" u="sng" dirty="0"/>
              <a:t>offered to the market to solve a problem </a:t>
            </a:r>
            <a:r>
              <a:rPr lang="en-US" dirty="0"/>
              <a:t>or satisfy a need. A product does not have a specific end point but rather </a:t>
            </a:r>
            <a:r>
              <a:rPr lang="en-US" b="1" u="sng" dirty="0"/>
              <a:t>lifecycles and stages </a:t>
            </a:r>
            <a:r>
              <a:rPr lang="en-US" dirty="0"/>
              <a:t>it goes through. Multiple projects can exist during a product’s life.  </a:t>
            </a:r>
          </a:p>
        </p:txBody>
      </p:sp>
    </p:spTree>
    <p:extLst>
      <p:ext uri="{BB962C8B-B14F-4D97-AF65-F5344CB8AC3E}">
        <p14:creationId xmlns:p14="http://schemas.microsoft.com/office/powerpoint/2010/main" val="2337051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952765"/>
            <a:ext cx="8534400" cy="952500"/>
          </a:xfrm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>
              <a:defRPr/>
            </a:pPr>
            <a:r>
              <a:rPr lang="en-US" dirty="0"/>
              <a:t>Why Manage Projects?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181231"/>
            <a:ext cx="8534400" cy="4495538"/>
          </a:xfrm>
        </p:spPr>
        <p:txBody>
          <a:bodyPr>
            <a:normAutofit lnSpcReduction="10000"/>
          </a:bodyPr>
          <a:lstStyle/>
          <a:p>
            <a:pPr marL="342900" indent="-342900">
              <a:spcBef>
                <a:spcPct val="100000"/>
              </a:spcBef>
              <a:buFont typeface="Wingdings" panose="05000000000000000000" pitchFamily="2" charset="2"/>
              <a:buChar char="v"/>
            </a:pPr>
            <a:r>
              <a:rPr lang="en-US" sz="2400" dirty="0"/>
              <a:t>Happy Customers (more future revenue!)</a:t>
            </a:r>
          </a:p>
          <a:p>
            <a:pPr marL="342900" indent="-342900">
              <a:spcBef>
                <a:spcPct val="100000"/>
              </a:spcBef>
              <a:buFont typeface="Wingdings" panose="05000000000000000000" pitchFamily="2" charset="2"/>
              <a:buChar char="v"/>
            </a:pPr>
            <a:r>
              <a:rPr lang="en-US" sz="2400" dirty="0"/>
              <a:t>Achieved Objectives</a:t>
            </a:r>
          </a:p>
          <a:p>
            <a:pPr marL="342900" indent="-342900">
              <a:spcBef>
                <a:spcPct val="100000"/>
              </a:spcBef>
              <a:buFont typeface="Wingdings" panose="05000000000000000000" pitchFamily="2" charset="2"/>
              <a:buChar char="v"/>
            </a:pPr>
            <a:r>
              <a:rPr lang="en-US" sz="2400" dirty="0"/>
              <a:t>Timely completion</a:t>
            </a:r>
          </a:p>
          <a:p>
            <a:pPr marL="342900" indent="-342900">
              <a:spcBef>
                <a:spcPct val="100000"/>
              </a:spcBef>
              <a:buFont typeface="Wingdings" panose="05000000000000000000" pitchFamily="2" charset="2"/>
              <a:buChar char="v"/>
            </a:pPr>
            <a:r>
              <a:rPr lang="en-US" sz="2400" dirty="0"/>
              <a:t>Flexibility/Ability to react (Plan B!)</a:t>
            </a:r>
          </a:p>
          <a:p>
            <a:pPr marL="342900" indent="-342900">
              <a:spcBef>
                <a:spcPct val="100000"/>
              </a:spcBef>
              <a:buFont typeface="Wingdings" panose="05000000000000000000" pitchFamily="2" charset="2"/>
              <a:buChar char="v"/>
            </a:pPr>
            <a:r>
              <a:rPr lang="en-US" sz="2400" dirty="0"/>
              <a:t>Better Financial performance</a:t>
            </a:r>
          </a:p>
          <a:p>
            <a:pPr marL="342900" indent="-342900">
              <a:spcBef>
                <a:spcPct val="100000"/>
              </a:spcBef>
              <a:buFont typeface="Wingdings" panose="05000000000000000000" pitchFamily="2" charset="2"/>
              <a:buChar char="v"/>
            </a:pPr>
            <a:r>
              <a:rPr lang="en-US" sz="2400" dirty="0"/>
              <a:t>Happier, more productive workers</a:t>
            </a: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86C414F-4071-4087-B744-350D3FD0D4A2}"/>
              </a:ext>
            </a:extLst>
          </p:cNvPr>
          <p:cNvSpPr/>
          <p:nvPr/>
        </p:nvSpPr>
        <p:spPr>
          <a:xfrm>
            <a:off x="272970" y="0"/>
            <a:ext cx="36036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Why Manage Projects?</a:t>
            </a:r>
          </a:p>
        </p:txBody>
      </p:sp>
    </p:spTree>
    <p:extLst>
      <p:ext uri="{BB962C8B-B14F-4D97-AF65-F5344CB8AC3E}">
        <p14:creationId xmlns:p14="http://schemas.microsoft.com/office/powerpoint/2010/main" val="2496814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667924"/>
            <a:ext cx="7854948" cy="1522151"/>
          </a:xfrm>
        </p:spPr>
        <p:txBody>
          <a:bodyPr/>
          <a:lstStyle/>
          <a:p>
            <a:r>
              <a:rPr lang="en-US" sz="4800" dirty="0"/>
              <a:t>What percentage of IT projects are successful?</a:t>
            </a:r>
          </a:p>
        </p:txBody>
      </p:sp>
      <p:sp>
        <p:nvSpPr>
          <p:cNvPr id="3" name="Oval Callout 2"/>
          <p:cNvSpPr/>
          <p:nvPr/>
        </p:nvSpPr>
        <p:spPr>
          <a:xfrm>
            <a:off x="6172200" y="1447800"/>
            <a:ext cx="2438399" cy="752475"/>
          </a:xfrm>
          <a:prstGeom prst="wedgeEllipseCallout">
            <a:avLst>
              <a:gd name="adj1" fmla="val -30700"/>
              <a:gd name="adj2" fmla="val 95259"/>
            </a:avLst>
          </a:prstGeom>
          <a:solidFill>
            <a:schemeClr val="tx2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Web research</a:t>
            </a:r>
          </a:p>
        </p:txBody>
      </p:sp>
    </p:spTree>
    <p:extLst>
      <p:ext uri="{BB962C8B-B14F-4D97-AF65-F5344CB8AC3E}">
        <p14:creationId xmlns:p14="http://schemas.microsoft.com/office/powerpoint/2010/main" val="2433031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533400"/>
            <a:ext cx="8534400" cy="5486399"/>
          </a:xfrm>
        </p:spPr>
        <p:txBody>
          <a:bodyPr>
            <a:noAutofit/>
          </a:bodyPr>
          <a:lstStyle/>
          <a:p>
            <a:pPr marL="457200" indent="-457200">
              <a:spcBef>
                <a:spcPct val="100000"/>
              </a:spcBef>
              <a:buFont typeface="Wingdings" panose="05000000000000000000" pitchFamily="2" charset="2"/>
              <a:buChar char="v"/>
            </a:pPr>
            <a:r>
              <a:rPr lang="en-US" sz="2400" b="0" dirty="0"/>
              <a:t>68% of companies are more likely to have a marginal project or outright failure than a success due to the way they approach business analysis (i.e. : gather &amp; document requirements)</a:t>
            </a:r>
          </a:p>
          <a:p>
            <a:pPr marL="457200" indent="-457200">
              <a:spcBef>
                <a:spcPct val="100000"/>
              </a:spcBef>
              <a:buFont typeface="Wingdings" panose="05000000000000000000" pitchFamily="2" charset="2"/>
              <a:buChar char="v"/>
            </a:pPr>
            <a:r>
              <a:rPr lang="en-US" sz="2400" b="0" dirty="0"/>
              <a:t>Large projects are twice as likely to be late, over budget, and missing critical features than small projects. </a:t>
            </a:r>
          </a:p>
          <a:p>
            <a:pPr marL="457200" indent="-457200">
              <a:spcBef>
                <a:spcPct val="100000"/>
              </a:spcBef>
              <a:buFont typeface="Wingdings" panose="05000000000000000000" pitchFamily="2" charset="2"/>
              <a:buChar char="v"/>
            </a:pPr>
            <a:r>
              <a:rPr lang="en-US" sz="2400" b="0" dirty="0"/>
              <a:t>A PricewaterhouseCoopers study found that overall, half of all projects fail and only 2.5% of corporations consistently meet their targets for </a:t>
            </a:r>
            <a:r>
              <a:rPr lang="en-US" sz="2400" b="0" u="sng" dirty="0"/>
              <a:t>scope, time, and cost goals </a:t>
            </a:r>
            <a:r>
              <a:rPr lang="en-US" sz="2400" b="0" dirty="0"/>
              <a:t>for all types of project</a:t>
            </a:r>
          </a:p>
          <a:p>
            <a:pPr marL="457200" indent="-457200">
              <a:spcBef>
                <a:spcPct val="100000"/>
              </a:spcBef>
              <a:buFont typeface="Wingdings" panose="05000000000000000000" pitchFamily="2" charset="2"/>
              <a:buChar char="v"/>
            </a:pPr>
            <a:r>
              <a:rPr lang="en-US" sz="2400" b="0" dirty="0"/>
              <a:t>As per an IBM study, about 40% projects meet budget, schedule and quality goals. (Harvard Business Review)</a:t>
            </a:r>
          </a:p>
          <a:p>
            <a:pPr>
              <a:spcBef>
                <a:spcPct val="100000"/>
              </a:spcBef>
            </a:pPr>
            <a:endParaRPr lang="en-US" dirty="0"/>
          </a:p>
          <a:p>
            <a:pPr eaLnBrk="1" hangingPunct="1">
              <a:spcBef>
                <a:spcPct val="100000"/>
              </a:spcBef>
            </a:pPr>
            <a:endParaRPr lang="en-US" dirty="0"/>
          </a:p>
          <a:p>
            <a:pPr eaLnBrk="1" hangingPunct="1">
              <a:spcBef>
                <a:spcPct val="1000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841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424E4-46E6-4556-84E8-2D08DA4A6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projects fail?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9E511-6338-4753-8F21-CE4DC56C4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" y="1037145"/>
            <a:ext cx="6447501" cy="4783710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000" b="0" dirty="0"/>
              <a:t>Scope Creep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000" b="0" dirty="0"/>
              <a:t>Overallocated Resources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000" b="0" dirty="0"/>
              <a:t>Poor Communications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000" b="0" dirty="0"/>
              <a:t>Bad Stakeholder Management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000" b="0" dirty="0"/>
              <a:t>Unreliable Estimates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000" b="0" dirty="0"/>
              <a:t>No risk Management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000" b="0" dirty="0"/>
              <a:t>Unsupported Project Culture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000" b="0" dirty="0"/>
              <a:t>The Accidental Project Manager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000" b="0" dirty="0"/>
              <a:t>Lack of Team Planning Sessions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000" b="0" dirty="0"/>
              <a:t>Monitoring and Controlling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Oval Callout 2">
            <a:extLst>
              <a:ext uri="{FF2B5EF4-FFF2-40B4-BE49-F238E27FC236}">
                <a16:creationId xmlns:a16="http://schemas.microsoft.com/office/drawing/2014/main" id="{8B6CD136-6BDF-4376-9810-EFDE96ACAD7A}"/>
              </a:ext>
            </a:extLst>
          </p:cNvPr>
          <p:cNvSpPr/>
          <p:nvPr/>
        </p:nvSpPr>
        <p:spPr>
          <a:xfrm>
            <a:off x="6172200" y="1447800"/>
            <a:ext cx="2438399" cy="752475"/>
          </a:xfrm>
          <a:prstGeom prst="wedgeEllipseCallout">
            <a:avLst>
              <a:gd name="adj1" fmla="val -30700"/>
              <a:gd name="adj2" fmla="val 95259"/>
            </a:avLst>
          </a:prstGeom>
          <a:solidFill>
            <a:schemeClr val="tx2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Web research</a:t>
            </a:r>
          </a:p>
        </p:txBody>
      </p:sp>
    </p:spTree>
    <p:extLst>
      <p:ext uri="{BB962C8B-B14F-4D97-AF65-F5344CB8AC3E}">
        <p14:creationId xmlns:p14="http://schemas.microsoft.com/office/powerpoint/2010/main" val="2250282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04800"/>
            <a:ext cx="6447501" cy="1522151"/>
          </a:xfrm>
        </p:spPr>
        <p:txBody>
          <a:bodyPr/>
          <a:lstStyle/>
          <a:p>
            <a:r>
              <a:rPr lang="en-US" sz="2400" dirty="0"/>
              <a:t>What are some of the key factors which influence the success of a project?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1676400"/>
            <a:ext cx="721995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/>
              <a:t>Executive support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User involvement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Experienced project manager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Clear business objectives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Minimized scope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Planning, Planning, Planning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Firm basic requirements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Formal methodology or framework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Reliable estimates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Other criteria, such as small milestones, competent staff, and ownership</a:t>
            </a:r>
          </a:p>
        </p:txBody>
      </p:sp>
    </p:spTree>
    <p:extLst>
      <p:ext uri="{BB962C8B-B14F-4D97-AF65-F5344CB8AC3E}">
        <p14:creationId xmlns:p14="http://schemas.microsoft.com/office/powerpoint/2010/main" val="799616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826" y="844480"/>
            <a:ext cx="8388348" cy="1522151"/>
          </a:xfrm>
        </p:spPr>
        <p:txBody>
          <a:bodyPr/>
          <a:lstStyle/>
          <a:p>
            <a:r>
              <a:rPr lang="en-US" sz="4800" dirty="0"/>
              <a:t>What is “project management”?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66800" y="2590800"/>
            <a:ext cx="7543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art of balancing project objectives against the constraints of time, budget, quality &amp; scope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F8F236B-6437-42D7-A32F-0A1D2EA5CC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6174" y="3657600"/>
            <a:ext cx="3810000" cy="2766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03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49276" y="752135"/>
            <a:ext cx="8041440" cy="120222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/>
              <a:t>Project Management Framework </a:t>
            </a:r>
            <a:br>
              <a:rPr lang="en-US" dirty="0"/>
            </a:br>
            <a:r>
              <a:rPr lang="en-US" dirty="0"/>
              <a:t>The 10 Knowledge Areas – Need to master ALL!</a:t>
            </a:r>
          </a:p>
        </p:txBody>
      </p:sp>
      <p:pic>
        <p:nvPicPr>
          <p:cNvPr id="26629" name="Picture 6" descr="86921_01_0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042" y="1734344"/>
            <a:ext cx="9032706" cy="3523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0CB75FDB-5DB2-4FE2-9BC0-C9E09D3536FD}"/>
              </a:ext>
            </a:extLst>
          </p:cNvPr>
          <p:cNvSpPr/>
          <p:nvPr/>
        </p:nvSpPr>
        <p:spPr>
          <a:xfrm>
            <a:off x="2114722" y="3610637"/>
            <a:ext cx="3170342" cy="43233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rrow: Down 2">
            <a:extLst>
              <a:ext uri="{FF2B5EF4-FFF2-40B4-BE49-F238E27FC236}">
                <a16:creationId xmlns:a16="http://schemas.microsoft.com/office/drawing/2014/main" id="{400703E4-DD69-4139-A235-B2CF05D4F512}"/>
              </a:ext>
            </a:extLst>
          </p:cNvPr>
          <p:cNvSpPr/>
          <p:nvPr/>
        </p:nvSpPr>
        <p:spPr>
          <a:xfrm>
            <a:off x="370306" y="2828139"/>
            <a:ext cx="258869" cy="377504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B31A7DE-DCC5-49E3-B1BF-9244D2EA8B60}"/>
              </a:ext>
            </a:extLst>
          </p:cNvPr>
          <p:cNvSpPr txBox="1"/>
          <p:nvPr/>
        </p:nvSpPr>
        <p:spPr>
          <a:xfrm>
            <a:off x="56977" y="2232244"/>
            <a:ext cx="1055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Stakeholder Management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D8D7B3-B171-43FF-BC34-CC5D5E5B74B2}"/>
              </a:ext>
            </a:extLst>
          </p:cNvPr>
          <p:cNvSpPr txBox="1"/>
          <p:nvPr/>
        </p:nvSpPr>
        <p:spPr>
          <a:xfrm>
            <a:off x="2290194" y="2335782"/>
            <a:ext cx="358739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100" b="1" dirty="0"/>
              <a:t>10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18C51D0-7794-4EE6-A3CA-279299949AA8}"/>
              </a:ext>
            </a:extLst>
          </p:cNvPr>
          <p:cNvSpPr/>
          <p:nvPr/>
        </p:nvSpPr>
        <p:spPr>
          <a:xfrm>
            <a:off x="56977" y="2179638"/>
            <a:ext cx="1055802" cy="51427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DD4EB497-C0EF-4840-B6E7-84BD43D29C03}"/>
              </a:ext>
            </a:extLst>
          </p:cNvPr>
          <p:cNvSpPr txBox="1">
            <a:spLocks noChangeArrowheads="1"/>
          </p:cNvSpPr>
          <p:nvPr/>
        </p:nvSpPr>
        <p:spPr>
          <a:xfrm>
            <a:off x="249276" y="388240"/>
            <a:ext cx="8041440" cy="1202228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 cap="none" spc="-6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2800">
                <a:solidFill>
                  <a:schemeClr val="tx1"/>
                </a:solidFill>
              </a:rPr>
              <a:t>Project Management Framework </a:t>
            </a:r>
            <a:br>
              <a:rPr lang="en-US" sz="2800">
                <a:solidFill>
                  <a:schemeClr val="tx1"/>
                </a:solidFill>
              </a:rPr>
            </a:br>
            <a:r>
              <a:rPr lang="en-US" sz="2800">
                <a:solidFill>
                  <a:schemeClr val="tx1"/>
                </a:solidFill>
              </a:rPr>
              <a:t>The 10 Knowledge Areas – Need to master ALL!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742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Temple Red">
      <a:dk1>
        <a:srgbClr val="000000"/>
      </a:dk1>
      <a:lt1>
        <a:srgbClr val="FFFFFF"/>
      </a:lt1>
      <a:dk2>
        <a:srgbClr val="A32638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18544</TotalTime>
  <Words>504</Words>
  <Application>Microsoft Office PowerPoint</Application>
  <PresentationFormat>On-screen Show (4:3)</PresentationFormat>
  <Paragraphs>96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Essential</vt:lpstr>
      <vt:lpstr>Introduction to Project Management MIS3535 | LEAD GLOBAL DIGITAL PROJECTS</vt:lpstr>
      <vt:lpstr>What is a “project”?    What differentiates a project from operational work activities?   What differentiates a project from a product? </vt:lpstr>
      <vt:lpstr>Why Manage Projects?</vt:lpstr>
      <vt:lpstr>What percentage of IT projects are successful?</vt:lpstr>
      <vt:lpstr>PowerPoint Presentation</vt:lpstr>
      <vt:lpstr>Why do projects fail?</vt:lpstr>
      <vt:lpstr>What are some of the key factors which influence the success of a project?</vt:lpstr>
      <vt:lpstr>What is “project management”?</vt:lpstr>
      <vt:lpstr>Project Management Framework  The 10 Knowledge Areas – Need to master ALL!</vt:lpstr>
      <vt:lpstr>What are some of the most important skills and competencies of excellent project managers?       What is an alpha project manager? </vt:lpstr>
      <vt:lpstr>Percentage of Time Spent on Each Process Group</vt:lpstr>
      <vt:lpstr>What are the five phases of project management?</vt:lpstr>
      <vt:lpstr>What is the “triple constraint”?</vt:lpstr>
      <vt:lpstr>In-Class Exercise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Media</dc:title>
  <dc:creator>Munir Mandviwalla</dc:creator>
  <cp:lastModifiedBy>Marie Martin</cp:lastModifiedBy>
  <cp:revision>618</cp:revision>
  <cp:lastPrinted>2019-08-27T15:06:53Z</cp:lastPrinted>
  <dcterms:created xsi:type="dcterms:W3CDTF">2010-09-28T21:04:40Z</dcterms:created>
  <dcterms:modified xsi:type="dcterms:W3CDTF">2019-09-16T14:34:51Z</dcterms:modified>
</cp:coreProperties>
</file>