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13" r:id="rId2"/>
    <p:sldId id="283" r:id="rId3"/>
    <p:sldId id="280" r:id="rId4"/>
    <p:sldId id="413" r:id="rId5"/>
    <p:sldId id="414" r:id="rId6"/>
    <p:sldId id="284" r:id="rId7"/>
    <p:sldId id="276" r:id="rId8"/>
    <p:sldId id="258" r:id="rId9"/>
    <p:sldId id="415" r:id="rId10"/>
    <p:sldId id="277" r:id="rId11"/>
    <p:sldId id="416" r:id="rId12"/>
    <p:sldId id="417" r:id="rId13"/>
    <p:sldId id="418" r:id="rId14"/>
    <p:sldId id="273" r:id="rId1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301D"/>
    <a:srgbClr val="5A9170"/>
    <a:srgbClr val="A3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6688" autoAdjust="0"/>
  </p:normalViewPr>
  <p:slideViewPr>
    <p:cSldViewPr>
      <p:cViewPr varScale="1">
        <p:scale>
          <a:sx n="125" d="100"/>
          <a:sy n="125" d="100"/>
        </p:scale>
        <p:origin x="139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98" cy="465077"/>
          </a:xfrm>
          <a:prstGeom prst="rect">
            <a:avLst/>
          </a:prstGeom>
        </p:spPr>
        <p:txBody>
          <a:bodyPr vert="horz" lIns="87407" tIns="43704" rIns="87407" bIns="43704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65077"/>
          </a:xfrm>
          <a:prstGeom prst="rect">
            <a:avLst/>
          </a:prstGeom>
        </p:spPr>
        <p:txBody>
          <a:bodyPr vert="horz" lIns="87407" tIns="43704" rIns="87407" bIns="43704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247"/>
            <a:ext cx="2972098" cy="465077"/>
          </a:xfrm>
          <a:prstGeom prst="rect">
            <a:avLst/>
          </a:prstGeom>
        </p:spPr>
        <p:txBody>
          <a:bodyPr vert="horz" lIns="87407" tIns="43704" rIns="87407" bIns="43704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8847247"/>
            <a:ext cx="2972098" cy="465077"/>
          </a:xfrm>
          <a:prstGeom prst="rect">
            <a:avLst/>
          </a:prstGeom>
        </p:spPr>
        <p:txBody>
          <a:bodyPr vert="horz" lIns="87407" tIns="43704" rIns="87407" bIns="43704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2389" tIns="46195" rIns="92389" bIns="4619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5693"/>
          </a:xfrm>
          <a:prstGeom prst="rect">
            <a:avLst/>
          </a:prstGeom>
        </p:spPr>
        <p:txBody>
          <a:bodyPr vert="horz" lIns="92389" tIns="46195" rIns="92389" bIns="46195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6138" cy="3494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9" tIns="46195" rIns="92389" bIns="4619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24086"/>
            <a:ext cx="5486400" cy="4191238"/>
          </a:xfrm>
          <a:prstGeom prst="rect">
            <a:avLst/>
          </a:prstGeom>
        </p:spPr>
        <p:txBody>
          <a:bodyPr vert="horz" lIns="92389" tIns="46195" rIns="92389" bIns="461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5"/>
            <a:ext cx="2971800" cy="465693"/>
          </a:xfrm>
          <a:prstGeom prst="rect">
            <a:avLst/>
          </a:prstGeom>
        </p:spPr>
        <p:txBody>
          <a:bodyPr vert="horz" lIns="92389" tIns="46195" rIns="92389" bIns="4619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5"/>
            <a:ext cx="2971800" cy="465693"/>
          </a:xfrm>
          <a:prstGeom prst="rect">
            <a:avLst/>
          </a:prstGeom>
        </p:spPr>
        <p:txBody>
          <a:bodyPr vert="horz" lIns="92389" tIns="46195" rIns="92389" bIns="46195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43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09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88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43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4357689" y="5571661"/>
            <a:ext cx="1785938" cy="1279976"/>
          </a:xfrm>
          <a:prstGeom prst="triangle">
            <a:avLst>
              <a:gd name="adj" fmla="val 10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62" tIns="44532" rIns="89062" bIns="44532"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29253" y="6249296"/>
            <a:ext cx="640105" cy="366933"/>
          </a:xfrm>
          <a:prstGeom prst="rect">
            <a:avLst/>
          </a:prstGeom>
          <a:noFill/>
        </p:spPr>
        <p:txBody>
          <a:bodyPr wrap="square" lIns="89062" tIns="44532" rIns="89062" bIns="44532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17025" y="6802344"/>
            <a:ext cx="755165" cy="366933"/>
          </a:xfrm>
          <a:prstGeom prst="rect">
            <a:avLst/>
          </a:prstGeom>
          <a:noFill/>
        </p:spPr>
        <p:txBody>
          <a:bodyPr wrap="square" lIns="89062" tIns="44532" rIns="89062" bIns="44532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6063391" y="6003194"/>
            <a:ext cx="470892" cy="366933"/>
          </a:xfrm>
          <a:prstGeom prst="rect">
            <a:avLst/>
          </a:prstGeom>
          <a:noFill/>
        </p:spPr>
        <p:txBody>
          <a:bodyPr wrap="square" lIns="89062" tIns="44532" rIns="89062" bIns="44532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 rot="19622801">
            <a:off x="4938821" y="5871537"/>
            <a:ext cx="491542" cy="366933"/>
          </a:xfrm>
          <a:prstGeom prst="rect">
            <a:avLst/>
          </a:prstGeom>
          <a:noFill/>
        </p:spPr>
        <p:txBody>
          <a:bodyPr wrap="square" lIns="89062" tIns="44532" rIns="89062" bIns="44532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4572002" y="7378685"/>
            <a:ext cx="1785938" cy="1279976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062" tIns="44532" rIns="89062" bIns="44532"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03460" y="8056323"/>
            <a:ext cx="640105" cy="366933"/>
          </a:xfrm>
          <a:prstGeom prst="rect">
            <a:avLst/>
          </a:prstGeom>
          <a:noFill/>
        </p:spPr>
        <p:txBody>
          <a:bodyPr wrap="square" lIns="89062" tIns="44532" rIns="89062" bIns="44532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43502" y="8609371"/>
            <a:ext cx="755165" cy="366933"/>
          </a:xfrm>
          <a:prstGeom prst="rect">
            <a:avLst/>
          </a:prstGeom>
          <a:noFill/>
        </p:spPr>
        <p:txBody>
          <a:bodyPr wrap="square" lIns="89062" tIns="44532" rIns="89062" bIns="44532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3" name="TextBox 12"/>
          <p:cNvSpPr txBox="1"/>
          <p:nvPr/>
        </p:nvSpPr>
        <p:spPr>
          <a:xfrm rot="2170300">
            <a:off x="5406382" y="7712635"/>
            <a:ext cx="446782" cy="366933"/>
          </a:xfrm>
          <a:prstGeom prst="rect">
            <a:avLst/>
          </a:prstGeom>
          <a:noFill/>
        </p:spPr>
        <p:txBody>
          <a:bodyPr wrap="square" lIns="89062" tIns="44532" rIns="89062" bIns="44532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14814" y="7856442"/>
            <a:ext cx="491542" cy="366933"/>
          </a:xfrm>
          <a:prstGeom prst="rect">
            <a:avLst/>
          </a:prstGeom>
          <a:noFill/>
        </p:spPr>
        <p:txBody>
          <a:bodyPr wrap="square" lIns="89062" tIns="44532" rIns="89062" bIns="44532" rtlCol="0">
            <a:spAutoFit/>
          </a:bodyPr>
          <a:lstStyle/>
          <a:p>
            <a:r>
              <a:rPr 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6896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62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5313" indent="-445313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11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97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66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37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0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73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291684"/>
            <a:ext cx="6429375" cy="474344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81134"/>
            <a:ext cx="9144000" cy="2259794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 to Project Management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MIS3535 | LEAD GLOBAL DIGITAL PROJECTS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" y="2640793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2D757DD-6700-4536-AF54-015BD6836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145619"/>
            <a:ext cx="4499610" cy="310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07" y="1044114"/>
            <a:ext cx="7497344" cy="5661485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What are some of the most important skills and competencies of excellent project managers?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What is an alpha project manager?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4185" y="1924050"/>
            <a:ext cx="5438775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1. People skills &amp; Interpersonal Skills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2. Strong Leadership : inspire your people, hold them accountable (inspire a share vision)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3. Listening, empathy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4. Integrity, ethical behavior, consistent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5. Strong at building trust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6. Verbal communication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7. Strong at building teams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8. Conflict resolution, conflict management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9. Critical thinking, problem solving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10. Understands, balances priorities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11. Technology &amp; Business Skills : Competence!</a:t>
            </a:r>
          </a:p>
        </p:txBody>
      </p:sp>
      <p:sp>
        <p:nvSpPr>
          <p:cNvPr id="6" name="Oval Callout 2">
            <a:extLst>
              <a:ext uri="{FF2B5EF4-FFF2-40B4-BE49-F238E27FC236}">
                <a16:creationId xmlns:a16="http://schemas.microsoft.com/office/drawing/2014/main" id="{D9519328-90F8-4F7E-A94E-FE1A495C2758}"/>
              </a:ext>
            </a:extLst>
          </p:cNvPr>
          <p:cNvSpPr/>
          <p:nvPr/>
        </p:nvSpPr>
        <p:spPr>
          <a:xfrm>
            <a:off x="6172200" y="1447800"/>
            <a:ext cx="2438399" cy="752475"/>
          </a:xfrm>
          <a:prstGeom prst="wedgeEllipseCallout">
            <a:avLst>
              <a:gd name="adj1" fmla="val -30700"/>
              <a:gd name="adj2" fmla="val 95259"/>
            </a:avLst>
          </a:prstGeom>
          <a:solidFill>
            <a:schemeClr val="tx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Web research</a:t>
            </a:r>
          </a:p>
        </p:txBody>
      </p:sp>
    </p:spTree>
    <p:extLst>
      <p:ext uri="{BB962C8B-B14F-4D97-AF65-F5344CB8AC3E}">
        <p14:creationId xmlns:p14="http://schemas.microsoft.com/office/powerpoint/2010/main" val="163959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29" y="644584"/>
            <a:ext cx="7289259" cy="12022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Percentage of Time Spent on Each Process Group</a:t>
            </a:r>
          </a:p>
        </p:txBody>
      </p:sp>
      <p:pic>
        <p:nvPicPr>
          <p:cNvPr id="15365" name="Picture 6" descr="86921_03_F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8" y="1503076"/>
            <a:ext cx="9126372" cy="425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CA1DB9C-A5BA-4103-9E0F-E71806E1E474}"/>
              </a:ext>
            </a:extLst>
          </p:cNvPr>
          <p:cNvSpPr/>
          <p:nvPr/>
        </p:nvSpPr>
        <p:spPr>
          <a:xfrm>
            <a:off x="2947181" y="4032153"/>
            <a:ext cx="2489982" cy="10691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0D05D6C-7D71-41A4-8E37-27F4B7375110}"/>
              </a:ext>
            </a:extLst>
          </p:cNvPr>
          <p:cNvSpPr txBox="1">
            <a:spLocks/>
          </p:cNvSpPr>
          <p:nvPr/>
        </p:nvSpPr>
        <p:spPr>
          <a:xfrm>
            <a:off x="34990" y="238945"/>
            <a:ext cx="8821572" cy="1202228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6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>
                <a:solidFill>
                  <a:schemeClr val="tx1"/>
                </a:solidFill>
              </a:rPr>
              <a:t>Percentage of Time Spent on Each Process Group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0448"/>
            <a:ext cx="7788273" cy="1522151"/>
          </a:xfrm>
        </p:spPr>
        <p:txBody>
          <a:bodyPr/>
          <a:lstStyle/>
          <a:p>
            <a:r>
              <a:rPr lang="en-US" sz="4800" dirty="0"/>
              <a:t>What are the five phases of project management?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438400"/>
            <a:ext cx="80089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Initiating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Planning (what? how? How will we know that we are done?)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Executing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Monitoring &amp; Controlling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Closing : client accept, document &amp; gather lessons learned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537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522151"/>
          </a:xfrm>
        </p:spPr>
        <p:txBody>
          <a:bodyPr/>
          <a:lstStyle/>
          <a:p>
            <a:r>
              <a:rPr lang="en-US" sz="4400" dirty="0"/>
              <a:t>What is the “triple constraint”?</a:t>
            </a:r>
          </a:p>
        </p:txBody>
      </p:sp>
      <p:pic>
        <p:nvPicPr>
          <p:cNvPr id="1026" name="Picture 2" descr="https://programsuccess.files.wordpress.com/2011/04/triple-constra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15497"/>
            <a:ext cx="2708713" cy="218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2">
            <a:extLst>
              <a:ext uri="{FF2B5EF4-FFF2-40B4-BE49-F238E27FC236}">
                <a16:creationId xmlns:a16="http://schemas.microsoft.com/office/drawing/2014/main" id="{11C243FF-63D5-4384-A871-50BA47437382}"/>
              </a:ext>
            </a:extLst>
          </p:cNvPr>
          <p:cNvSpPr/>
          <p:nvPr/>
        </p:nvSpPr>
        <p:spPr>
          <a:xfrm>
            <a:off x="6172200" y="2055551"/>
            <a:ext cx="2438399" cy="752475"/>
          </a:xfrm>
          <a:prstGeom prst="wedgeEllipseCallout">
            <a:avLst>
              <a:gd name="adj1" fmla="val -30700"/>
              <a:gd name="adj2" fmla="val 95259"/>
            </a:avLst>
          </a:prstGeom>
          <a:solidFill>
            <a:schemeClr val="tx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Web research</a:t>
            </a:r>
          </a:p>
        </p:txBody>
      </p:sp>
    </p:spTree>
    <p:extLst>
      <p:ext uri="{BB962C8B-B14F-4D97-AF65-F5344CB8AC3E}">
        <p14:creationId xmlns:p14="http://schemas.microsoft.com/office/powerpoint/2010/main" val="208112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In-Class Exercise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625" y="1652018"/>
            <a:ext cx="7620000" cy="4215382"/>
          </a:xfrm>
        </p:spPr>
        <p:txBody>
          <a:bodyPr>
            <a:noAutofit/>
          </a:bodyPr>
          <a:lstStyle/>
          <a:p>
            <a:pPr marL="623887" indent="-514350">
              <a:buFont typeface="+mj-lt"/>
              <a:buAutoNum type="arabicPeriod"/>
            </a:pPr>
            <a:r>
              <a:rPr lang="en-US" sz="2400" b="0" dirty="0"/>
              <a:t>Find a partner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400" b="0" dirty="0"/>
              <a:t>Draw the “Scope Triangle”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400" b="0" dirty="0"/>
              <a:t>Can you increase the scope without changing time or cost? 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400" b="0" dirty="0"/>
              <a:t>What changes if you reduce scope?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400" b="0" dirty="0"/>
              <a:t>Keeping quality/scope constant, cut cost in half.  What happens?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2400" b="0" dirty="0"/>
              <a:t>Keeping quality/scope constant, cut time in half.  What happens?</a:t>
            </a:r>
          </a:p>
        </p:txBody>
      </p:sp>
      <p:pic>
        <p:nvPicPr>
          <p:cNvPr id="10" name="Picture 2" descr="https://programsuccess.files.wordpress.com/2011/04/triple-constraint.jpg">
            <a:extLst>
              <a:ext uri="{FF2B5EF4-FFF2-40B4-BE49-F238E27FC236}">
                <a16:creationId xmlns:a16="http://schemas.microsoft.com/office/drawing/2014/main" id="{F42F947B-973E-42D2-A86D-5866AF8C1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081" y="748041"/>
            <a:ext cx="2184338" cy="176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16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63" y="457200"/>
            <a:ext cx="8041439" cy="4724400"/>
          </a:xfrm>
        </p:spPr>
        <p:txBody>
          <a:bodyPr>
            <a:normAutofit/>
          </a:bodyPr>
          <a:lstStyle/>
          <a:p>
            <a:r>
              <a:rPr lang="en-US" sz="2400" dirty="0"/>
              <a:t>What is a “project”?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What differentiates a project from operational work activities?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What differentiates a project from a product?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52501" y="1391709"/>
            <a:ext cx="5934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unique</a:t>
            </a:r>
            <a:r>
              <a:rPr lang="en-US" dirty="0"/>
              <a:t> endeavor with </a:t>
            </a:r>
            <a:r>
              <a:rPr lang="en-US" u="sng" dirty="0"/>
              <a:t>clear-cut objectives</a:t>
            </a:r>
            <a:r>
              <a:rPr lang="en-US" dirty="0"/>
              <a:t>, a </a:t>
            </a:r>
            <a:r>
              <a:rPr lang="en-US" u="sng" dirty="0"/>
              <a:t>starting point</a:t>
            </a:r>
            <a:r>
              <a:rPr lang="en-US" dirty="0"/>
              <a:t>, an </a:t>
            </a:r>
            <a:r>
              <a:rPr lang="en-US" u="sng" dirty="0"/>
              <a:t>ending point</a:t>
            </a:r>
            <a:r>
              <a:rPr lang="en-US" dirty="0"/>
              <a:t>, and usually a budget.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51" y="3202518"/>
            <a:ext cx="5934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Operations is work done to </a:t>
            </a:r>
            <a:r>
              <a:rPr lang="en-US" b="1" u="sng" dirty="0"/>
              <a:t>sustain the business</a:t>
            </a:r>
            <a:r>
              <a:rPr lang="en-US" dirty="0"/>
              <a:t>, same work or task </a:t>
            </a:r>
            <a:r>
              <a:rPr lang="en-US" b="1" u="sng" dirty="0"/>
              <a:t>day after day</a:t>
            </a:r>
            <a:r>
              <a:rPr lang="en-US" dirty="0"/>
              <a:t>, producing the same result.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2499" y="4424984"/>
            <a:ext cx="675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product is </a:t>
            </a:r>
            <a:r>
              <a:rPr lang="en-US" b="1" u="sng" dirty="0"/>
              <a:t>offered to the market to solve a problem </a:t>
            </a:r>
            <a:r>
              <a:rPr lang="en-US" dirty="0"/>
              <a:t>or satisfy a need. A product does not have a specific end point but rather </a:t>
            </a:r>
            <a:r>
              <a:rPr lang="en-US" b="1" u="sng" dirty="0"/>
              <a:t>lifecycles and stages </a:t>
            </a:r>
            <a:r>
              <a:rPr lang="en-US" dirty="0"/>
              <a:t>it goes through. Multiple projects can exist during a product’s life.  </a:t>
            </a:r>
          </a:p>
        </p:txBody>
      </p:sp>
    </p:spTree>
    <p:extLst>
      <p:ext uri="{BB962C8B-B14F-4D97-AF65-F5344CB8AC3E}">
        <p14:creationId xmlns:p14="http://schemas.microsoft.com/office/powerpoint/2010/main" val="233705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952765"/>
            <a:ext cx="8534400" cy="95250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defRPr/>
            </a:pPr>
            <a:r>
              <a:rPr lang="en-US" dirty="0"/>
              <a:t>Why Manage Projects?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181231"/>
            <a:ext cx="8534400" cy="4495538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10000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Happy Customers (more future revenue!)</a:t>
            </a:r>
          </a:p>
          <a:p>
            <a:pPr marL="342900" indent="-342900">
              <a:spcBef>
                <a:spcPct val="10000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Achieved Objectives</a:t>
            </a:r>
          </a:p>
          <a:p>
            <a:pPr marL="342900" indent="-342900">
              <a:spcBef>
                <a:spcPct val="10000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Timely completion</a:t>
            </a:r>
          </a:p>
          <a:p>
            <a:pPr marL="342900" indent="-342900">
              <a:spcBef>
                <a:spcPct val="10000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Flexibility/Ability to react (Plan B!)</a:t>
            </a:r>
          </a:p>
          <a:p>
            <a:pPr marL="342900" indent="-342900">
              <a:spcBef>
                <a:spcPct val="10000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Better Financial performance</a:t>
            </a:r>
          </a:p>
          <a:p>
            <a:pPr marL="342900" indent="-342900">
              <a:spcBef>
                <a:spcPct val="10000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Happier, more productive workers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6C414F-4071-4087-B744-350D3FD0D4A2}"/>
              </a:ext>
            </a:extLst>
          </p:cNvPr>
          <p:cNvSpPr/>
          <p:nvPr/>
        </p:nvSpPr>
        <p:spPr>
          <a:xfrm>
            <a:off x="272970" y="0"/>
            <a:ext cx="3603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Why Manage Projects?</a:t>
            </a:r>
          </a:p>
        </p:txBody>
      </p:sp>
    </p:spTree>
    <p:extLst>
      <p:ext uri="{BB962C8B-B14F-4D97-AF65-F5344CB8AC3E}">
        <p14:creationId xmlns:p14="http://schemas.microsoft.com/office/powerpoint/2010/main" val="249681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924"/>
            <a:ext cx="7854948" cy="1522151"/>
          </a:xfrm>
        </p:spPr>
        <p:txBody>
          <a:bodyPr/>
          <a:lstStyle/>
          <a:p>
            <a:r>
              <a:rPr lang="en-US" sz="4800" dirty="0"/>
              <a:t>What percentage of IT projects are successful?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6172200" y="1447800"/>
            <a:ext cx="2438399" cy="752475"/>
          </a:xfrm>
          <a:prstGeom prst="wedgeEllipseCallout">
            <a:avLst>
              <a:gd name="adj1" fmla="val -30700"/>
              <a:gd name="adj2" fmla="val 95259"/>
            </a:avLst>
          </a:prstGeom>
          <a:solidFill>
            <a:schemeClr val="tx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Web research</a:t>
            </a:r>
          </a:p>
        </p:txBody>
      </p:sp>
    </p:spTree>
    <p:extLst>
      <p:ext uri="{BB962C8B-B14F-4D97-AF65-F5344CB8AC3E}">
        <p14:creationId xmlns:p14="http://schemas.microsoft.com/office/powerpoint/2010/main" val="243303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534400" cy="5486399"/>
          </a:xfrm>
        </p:spPr>
        <p:txBody>
          <a:bodyPr>
            <a:noAutofit/>
          </a:bodyPr>
          <a:lstStyle/>
          <a:p>
            <a:pPr marL="457200" indent="-457200">
              <a:spcBef>
                <a:spcPct val="100000"/>
              </a:spcBef>
              <a:buFont typeface="Wingdings" panose="05000000000000000000" pitchFamily="2" charset="2"/>
              <a:buChar char="v"/>
            </a:pPr>
            <a:r>
              <a:rPr lang="en-US" sz="2400" b="0" dirty="0"/>
              <a:t>68% of companies are more likely to have a marginal project or outright failure than a success due to the way they approach business analysis (i.e. : gather &amp; document requirements)</a:t>
            </a:r>
          </a:p>
          <a:p>
            <a:pPr marL="457200" indent="-457200">
              <a:spcBef>
                <a:spcPct val="100000"/>
              </a:spcBef>
              <a:buFont typeface="Wingdings" panose="05000000000000000000" pitchFamily="2" charset="2"/>
              <a:buChar char="v"/>
            </a:pPr>
            <a:r>
              <a:rPr lang="en-US" sz="2400" b="0" dirty="0"/>
              <a:t>Large projects are twice as likely to be late, over budget, and missing critical features than small projects. </a:t>
            </a:r>
          </a:p>
          <a:p>
            <a:pPr marL="457200" indent="-457200">
              <a:spcBef>
                <a:spcPct val="100000"/>
              </a:spcBef>
              <a:buFont typeface="Wingdings" panose="05000000000000000000" pitchFamily="2" charset="2"/>
              <a:buChar char="v"/>
            </a:pPr>
            <a:r>
              <a:rPr lang="en-US" sz="2400" b="0" dirty="0"/>
              <a:t>A PricewaterhouseCoopers study found that overall, half of all projects fail and only 2.5% of corporations consistently meet their targets for </a:t>
            </a:r>
            <a:r>
              <a:rPr lang="en-US" sz="2400" b="0" u="sng" dirty="0"/>
              <a:t>scope, time, and cost goals </a:t>
            </a:r>
            <a:r>
              <a:rPr lang="en-US" sz="2400" b="0" dirty="0"/>
              <a:t>for all types of project</a:t>
            </a:r>
          </a:p>
          <a:p>
            <a:pPr marL="457200" indent="-457200">
              <a:spcBef>
                <a:spcPct val="100000"/>
              </a:spcBef>
              <a:buFont typeface="Wingdings" panose="05000000000000000000" pitchFamily="2" charset="2"/>
              <a:buChar char="v"/>
            </a:pPr>
            <a:r>
              <a:rPr lang="en-US" sz="2400" b="0" dirty="0"/>
              <a:t>As per an IBM study, about 40% projects meet budget, schedule and quality goals. (Harvard Business Review)</a:t>
            </a:r>
          </a:p>
          <a:p>
            <a:pPr>
              <a:spcBef>
                <a:spcPct val="100000"/>
              </a:spcBef>
            </a:pPr>
            <a:endParaRPr lang="en-US" dirty="0"/>
          </a:p>
          <a:p>
            <a:pPr eaLnBrk="1" hangingPunct="1">
              <a:spcBef>
                <a:spcPct val="100000"/>
              </a:spcBef>
            </a:pPr>
            <a:endParaRPr lang="en-US" dirty="0"/>
          </a:p>
          <a:p>
            <a:pPr eaLnBrk="1" hangingPunct="1">
              <a:spcBef>
                <a:spcPct val="10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4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424E4-46E6-4556-84E8-2D08DA4A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projects fail?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9E511-6338-4753-8F21-CE4DC56C4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037145"/>
            <a:ext cx="6447501" cy="478371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000" b="0" dirty="0"/>
              <a:t>Scope Creep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0" dirty="0"/>
              <a:t>Overallocated Resources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0" dirty="0"/>
              <a:t>Poor Communications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0" dirty="0"/>
              <a:t>Bad Stakeholder Management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0" dirty="0"/>
              <a:t>Unreliable Estimates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0" dirty="0"/>
              <a:t>No risk Management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0" dirty="0"/>
              <a:t>Unsupported Project Culture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0" dirty="0"/>
              <a:t>The Accidental Project Manager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0" dirty="0"/>
              <a:t>Lack of Team Planning Sessions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000" b="0" dirty="0"/>
              <a:t>Monitoring and Controlling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Oval Callout 2">
            <a:extLst>
              <a:ext uri="{FF2B5EF4-FFF2-40B4-BE49-F238E27FC236}">
                <a16:creationId xmlns:a16="http://schemas.microsoft.com/office/drawing/2014/main" id="{8B6CD136-6BDF-4376-9810-EFDE96ACAD7A}"/>
              </a:ext>
            </a:extLst>
          </p:cNvPr>
          <p:cNvSpPr/>
          <p:nvPr/>
        </p:nvSpPr>
        <p:spPr>
          <a:xfrm>
            <a:off x="6172200" y="1447800"/>
            <a:ext cx="2438399" cy="752475"/>
          </a:xfrm>
          <a:prstGeom prst="wedgeEllipseCallout">
            <a:avLst>
              <a:gd name="adj1" fmla="val -30700"/>
              <a:gd name="adj2" fmla="val 95259"/>
            </a:avLst>
          </a:prstGeom>
          <a:solidFill>
            <a:schemeClr val="tx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Web research</a:t>
            </a:r>
          </a:p>
        </p:txBody>
      </p:sp>
    </p:spTree>
    <p:extLst>
      <p:ext uri="{BB962C8B-B14F-4D97-AF65-F5344CB8AC3E}">
        <p14:creationId xmlns:p14="http://schemas.microsoft.com/office/powerpoint/2010/main" val="225028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6447501" cy="1522151"/>
          </a:xfrm>
        </p:spPr>
        <p:txBody>
          <a:bodyPr/>
          <a:lstStyle/>
          <a:p>
            <a:r>
              <a:rPr lang="en-US" sz="2400" dirty="0"/>
              <a:t>What are some of the key factors which influence the success of a project?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72199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Executive support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User involvement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Experienced project manager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Clear business objectives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Minimized scope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Planning, Planning, Planning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Firm basic 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Formal methodology or framework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Reliable estimates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Other criteria, such as small milestones, competent staff, and ownership</a:t>
            </a:r>
          </a:p>
        </p:txBody>
      </p:sp>
    </p:spTree>
    <p:extLst>
      <p:ext uri="{BB962C8B-B14F-4D97-AF65-F5344CB8AC3E}">
        <p14:creationId xmlns:p14="http://schemas.microsoft.com/office/powerpoint/2010/main" val="79961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6" y="844480"/>
            <a:ext cx="8388348" cy="1522151"/>
          </a:xfrm>
        </p:spPr>
        <p:txBody>
          <a:bodyPr/>
          <a:lstStyle/>
          <a:p>
            <a:r>
              <a:rPr lang="en-US" sz="4800" dirty="0"/>
              <a:t>What is “project management”?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25908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art of balancing project objectives against the constraints of time, budget, quality &amp; 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8F236B-6437-42D7-A32F-0A1D2EA5CC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6174" y="3657600"/>
            <a:ext cx="3810000" cy="276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0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76" y="752135"/>
            <a:ext cx="8041440" cy="12022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Project Management Framework </a:t>
            </a:r>
            <a:br>
              <a:rPr lang="en-US" dirty="0"/>
            </a:br>
            <a:r>
              <a:rPr lang="en-US" dirty="0"/>
              <a:t>The 10 Knowledge Areas – Need to master ALL!</a:t>
            </a:r>
          </a:p>
        </p:txBody>
      </p:sp>
      <p:pic>
        <p:nvPicPr>
          <p:cNvPr id="26629" name="Picture 6" descr="86921_01_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42" y="1734344"/>
            <a:ext cx="9032706" cy="352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0CB75FDB-5DB2-4FE2-9BC0-C9E09D3536FD}"/>
              </a:ext>
            </a:extLst>
          </p:cNvPr>
          <p:cNvSpPr/>
          <p:nvPr/>
        </p:nvSpPr>
        <p:spPr>
          <a:xfrm>
            <a:off x="2114722" y="3610637"/>
            <a:ext cx="3170342" cy="4323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400703E4-DD69-4139-A235-B2CF05D4F512}"/>
              </a:ext>
            </a:extLst>
          </p:cNvPr>
          <p:cNvSpPr/>
          <p:nvPr/>
        </p:nvSpPr>
        <p:spPr>
          <a:xfrm>
            <a:off x="370306" y="2828139"/>
            <a:ext cx="258869" cy="3775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31A7DE-DCC5-49E3-B1BF-9244D2EA8B60}"/>
              </a:ext>
            </a:extLst>
          </p:cNvPr>
          <p:cNvSpPr txBox="1"/>
          <p:nvPr/>
        </p:nvSpPr>
        <p:spPr>
          <a:xfrm>
            <a:off x="56977" y="2232244"/>
            <a:ext cx="1055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Stakeholder Management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D8D7B3-B171-43FF-BC34-CC5D5E5B74B2}"/>
              </a:ext>
            </a:extLst>
          </p:cNvPr>
          <p:cNvSpPr txBox="1"/>
          <p:nvPr/>
        </p:nvSpPr>
        <p:spPr>
          <a:xfrm>
            <a:off x="2290194" y="2335782"/>
            <a:ext cx="35873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10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18C51D0-7794-4EE6-A3CA-279299949AA8}"/>
              </a:ext>
            </a:extLst>
          </p:cNvPr>
          <p:cNvSpPr/>
          <p:nvPr/>
        </p:nvSpPr>
        <p:spPr>
          <a:xfrm>
            <a:off x="56977" y="2179638"/>
            <a:ext cx="1055802" cy="5142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D4EB497-C0EF-4840-B6E7-84BD43D29C03}"/>
              </a:ext>
            </a:extLst>
          </p:cNvPr>
          <p:cNvSpPr txBox="1">
            <a:spLocks noChangeArrowheads="1"/>
          </p:cNvSpPr>
          <p:nvPr/>
        </p:nvSpPr>
        <p:spPr>
          <a:xfrm>
            <a:off x="249276" y="388240"/>
            <a:ext cx="8041440" cy="1202228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6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>
                <a:solidFill>
                  <a:schemeClr val="tx1"/>
                </a:solidFill>
              </a:rPr>
              <a:t>Project Management Framework 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>The 10 Knowledge Areas – Need to master ALL!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4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18544</TotalTime>
  <Words>504</Words>
  <Application>Microsoft Office PowerPoint</Application>
  <PresentationFormat>On-screen Show (4:3)</PresentationFormat>
  <Paragraphs>96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Essential</vt:lpstr>
      <vt:lpstr>Introduction to Project Management MIS3535 | LEAD GLOBAL DIGITAL PROJECTS</vt:lpstr>
      <vt:lpstr>What is a “project”?    What differentiates a project from operational work activities?   What differentiates a project from a product? </vt:lpstr>
      <vt:lpstr>Why Manage Projects?</vt:lpstr>
      <vt:lpstr>What percentage of IT projects are successful?</vt:lpstr>
      <vt:lpstr>PowerPoint Presentation</vt:lpstr>
      <vt:lpstr>Why do projects fail?</vt:lpstr>
      <vt:lpstr>What are some of the key factors which influence the success of a project?</vt:lpstr>
      <vt:lpstr>What is “project management”?</vt:lpstr>
      <vt:lpstr>Project Management Framework  The 10 Knowledge Areas – Need to master ALL!</vt:lpstr>
      <vt:lpstr>What are some of the most important skills and competencies of excellent project managers?       What is an alpha project manager? </vt:lpstr>
      <vt:lpstr>Percentage of Time Spent on Each Process Group</vt:lpstr>
      <vt:lpstr>What are the five phases of project management?</vt:lpstr>
      <vt:lpstr>What is the “triple constraint”?</vt:lpstr>
      <vt:lpstr>In-Class Exercise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Munir Mandviwalla</dc:creator>
  <cp:lastModifiedBy>Marie Martin</cp:lastModifiedBy>
  <cp:revision>618</cp:revision>
  <cp:lastPrinted>2019-08-27T15:06:53Z</cp:lastPrinted>
  <dcterms:created xsi:type="dcterms:W3CDTF">2010-09-28T21:04:40Z</dcterms:created>
  <dcterms:modified xsi:type="dcterms:W3CDTF">2019-09-16T14:34:51Z</dcterms:modified>
</cp:coreProperties>
</file>