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Lato" panose="020B0604020202020204" charset="0"/>
      <p:regular r:id="rId26"/>
      <p:bold r:id="rId27"/>
      <p:italic r:id="rId28"/>
      <p:boldItalic r:id="rId29"/>
    </p:embeddedFont>
    <p:embeddedFont>
      <p:font typeface="Playfair Display" panose="020B0604020202020204" charset="0"/>
      <p:regular r:id="rId30"/>
      <p:bold r:id="rId31"/>
      <p:italic r:id="rId32"/>
      <p:boldItalic r:id="rId33"/>
    </p:embeddedFont>
    <p:embeddedFont>
      <p:font typeface="Montserrat" panose="020B0604020202020204" charset="0"/>
      <p:regular r:id="rId34"/>
      <p:bold r:id="rId35"/>
      <p:italic r:id="rId36"/>
      <p:boldItalic r:id="rId37"/>
    </p:embeddedFont>
    <p:embeddedFont>
      <p:font typeface="Oswald"/>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6FAB3B-3638-4ABA-B5D5-44FA069F67DA}">
  <a:tblStyle styleId="{C56FAB3B-3638-4ABA-B5D5-44FA069F67DA}"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Slide 1-3: Adriana (1 min)</a:t>
            </a:r>
          </a:p>
          <a:p>
            <a:pPr marL="0" lvl="0" indent="0">
              <a:spcBef>
                <a:spcPts val="0"/>
              </a:spcBef>
              <a:buNone/>
            </a:pPr>
            <a:r>
              <a:rPr lang="en"/>
              <a:t>Slide 4-6: Marc (2  min)</a:t>
            </a:r>
          </a:p>
          <a:p>
            <a:pPr marL="0" lvl="0" indent="0">
              <a:spcBef>
                <a:spcPts val="0"/>
              </a:spcBef>
              <a:buNone/>
            </a:pPr>
            <a:r>
              <a:rPr lang="en"/>
              <a:t>Slide 7-9: Josh (2 min)</a:t>
            </a:r>
          </a:p>
          <a:p>
            <a:pPr marL="0" lvl="0" indent="0">
              <a:spcBef>
                <a:spcPts val="0"/>
              </a:spcBef>
              <a:buNone/>
            </a:pPr>
            <a:r>
              <a:rPr lang="en"/>
              <a:t>Slide 10: Adriana (1 min)</a:t>
            </a:r>
          </a:p>
          <a:p>
            <a:pPr marL="0" lvl="0" indent="0">
              <a:spcBef>
                <a:spcPts val="0"/>
              </a:spcBef>
              <a:buNone/>
            </a:pPr>
            <a:r>
              <a:rPr lang="en"/>
              <a:t>Slide 11: Marc (1 min)</a:t>
            </a:r>
          </a:p>
          <a:p>
            <a:pPr marL="0" lvl="0" indent="0">
              <a:spcBef>
                <a:spcPts val="0"/>
              </a:spcBef>
              <a:buNone/>
            </a:pPr>
            <a:r>
              <a:rPr lang="en"/>
              <a:t>Slide 12: Josh (1 min)</a:t>
            </a:r>
          </a:p>
          <a:p>
            <a:pPr marL="0" lvl="0" indent="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ts val="1100"/>
              <a:buChar char="-"/>
            </a:pPr>
            <a:r>
              <a:rPr lang="en"/>
              <a:t>Students can view all upcoming events on the event list page</a:t>
            </a:r>
          </a:p>
          <a:p>
            <a:pPr marL="457200" lvl="0" indent="-298450" rtl="0">
              <a:spcBef>
                <a:spcPts val="0"/>
              </a:spcBef>
              <a:spcAft>
                <a:spcPts val="0"/>
              </a:spcAft>
              <a:buSzPts val="1100"/>
              <a:buChar char="-"/>
            </a:pPr>
            <a:r>
              <a:rPr lang="en"/>
              <a:t>They can learn more about each event and register for the events right on the app</a:t>
            </a:r>
          </a:p>
          <a:p>
            <a:pPr marL="457200" lvl="0" indent="-298450" rtl="0">
              <a:spcBef>
                <a:spcPts val="0"/>
              </a:spcBef>
              <a:spcAft>
                <a:spcPts val="0"/>
              </a:spcAft>
              <a:buSzPts val="1100"/>
              <a:buChar char="-"/>
            </a:pPr>
            <a:r>
              <a:rPr lang="en"/>
              <a:t>Once they register for an event, the event will be listed on their registered events page</a:t>
            </a:r>
          </a:p>
          <a:p>
            <a:pPr marL="457200" lvl="0" indent="-298450" rtl="0">
              <a:spcBef>
                <a:spcPts val="0"/>
              </a:spcBef>
              <a:buSzPts val="1100"/>
              <a:buChar char="-"/>
            </a:pPr>
            <a:r>
              <a:rPr lang="en"/>
              <a:t>On the day of each event, they will scan the given QR code and the points will be automatically added to the students profile</a:t>
            </a:r>
          </a:p>
          <a:p>
            <a:pPr marL="457200" lvl="0" indent="-298450" rtl="0">
              <a:spcBef>
                <a:spcPts val="0"/>
              </a:spcBef>
              <a:buSzPts val="1100"/>
              <a:buChar char="-"/>
            </a:pPr>
            <a:r>
              <a:rPr lang="en"/>
              <a:t>For each event the student registers for, they will receive push notifications </a:t>
            </a:r>
          </a:p>
          <a:p>
            <a:pPr marL="0" lvl="0" indent="0" rtl="0">
              <a:spcBef>
                <a:spcPts val="0"/>
              </a:spcBef>
              <a:buNone/>
            </a:pPr>
            <a:endParaRPr dirty="0"/>
          </a:p>
          <a:p>
            <a:pPr marL="0" lvl="0" indent="0" rtl="0">
              <a:spcBef>
                <a:spcPts val="0"/>
              </a:spcBef>
              <a:buNone/>
            </a:pPr>
            <a:r>
              <a:rPr lang="en"/>
              <a:t>Students can view all upcoming events on the event list page, including a quick summary of basic details such as time and location. If a particular event catches their interest, they can click to learn more details on the event and register. Once registered, students can attend the event and scan the QR code provided for the points to automatically be added to their profiles. This will also cut down manual work for the MIS department. That will then move the event over to the registered events section of the app, where students can keep track of their events.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ts val="1100"/>
              <a:buChar char="-"/>
            </a:pPr>
            <a:r>
              <a:rPr lang="en"/>
              <a:t>Push notifications will remind students when they have events coming up</a:t>
            </a:r>
          </a:p>
          <a:p>
            <a:pPr marL="457200" lvl="0" indent="-298450" rtl="0">
              <a:spcBef>
                <a:spcPts val="0"/>
              </a:spcBef>
              <a:spcAft>
                <a:spcPts val="0"/>
              </a:spcAft>
              <a:buSzPts val="1100"/>
              <a:buChar char="-"/>
            </a:pPr>
            <a:r>
              <a:rPr lang="en"/>
              <a:t>Also a weekly notification of events for the week allows no more excuses for students who complain about not knowing about ways to earn points</a:t>
            </a:r>
          </a:p>
          <a:p>
            <a:pPr marL="457200" lvl="0" indent="-298450">
              <a:spcBef>
                <a:spcPts val="0"/>
              </a:spcBef>
              <a:buSzPts val="1100"/>
              <a:buChar char="-"/>
            </a:pPr>
            <a:r>
              <a:rPr lang="en"/>
              <a:t>The assistant bot powered by IBM Watson will utilize the departments and the students own data to help the student in the points earning process. This is an implementation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200">
                <a:solidFill>
                  <a:schemeClr val="dk2"/>
                </a:solidFill>
                <a:latin typeface="Lato"/>
                <a:ea typeface="Lato"/>
                <a:cs typeface="Lato"/>
                <a:sym typeface="Lato"/>
              </a:rPr>
              <a:t>Chatbot: https://www.ibm.com/blogs/watson/2016/12/build-chat-bot/</a:t>
            </a:r>
          </a:p>
          <a:p>
            <a:pPr marL="0" lvl="0" indent="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000">
                <a:solidFill>
                  <a:schemeClr val="dk2"/>
                </a:solidFill>
                <a:latin typeface="Lato"/>
                <a:ea typeface="Lato"/>
                <a:cs typeface="Lato"/>
                <a:sym typeface="Lato"/>
              </a:rPr>
              <a:t>According to its website, Temple’s MIS department points program focuses on the professional development of its students and getting them ready for the workforce. The highest achieving students are recognized throughout the program through scholarships and awards, and their progress is measured through the department’s Points program.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From pointsanalysis09_2017_Shared.xlsx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mis_pointsOct2017Anonymized.xlsx</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 sz="1000"/>
              <a:t>Students participate in events, projects, and job fairs to earn these points, which are set up as checkpoints necessary to pass in order to register for the next class in the structure. While many newer students are unaware of these checkpoints, it is a requirement to have a minimum of 1,000 in order to graduate as an MIS major.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Issues with program</a:t>
            </a:r>
          </a:p>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Students unable to achieve points</a:t>
            </a:r>
          </a:p>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Unable to graduate or register for classes on time</a:t>
            </a:r>
          </a:p>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What is working</a:t>
            </a:r>
          </a:p>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What is not working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Average Points by class:</a:t>
            </a:r>
          </a:p>
          <a:p>
            <a:pPr marL="0" lvl="0" indent="0">
              <a:spcBef>
                <a:spcPts val="0"/>
              </a:spcBef>
              <a:buNone/>
            </a:pPr>
            <a:r>
              <a:rPr lang="en"/>
              <a:t>Freshman: 3.75</a:t>
            </a:r>
          </a:p>
          <a:p>
            <a:pPr marL="0" lvl="0" indent="0">
              <a:spcBef>
                <a:spcPts val="0"/>
              </a:spcBef>
              <a:buNone/>
            </a:pPr>
            <a:r>
              <a:rPr lang="en"/>
              <a:t>Sophomore: 42.31</a:t>
            </a:r>
          </a:p>
          <a:p>
            <a:pPr marL="0" lvl="0" indent="0">
              <a:spcBef>
                <a:spcPts val="0"/>
              </a:spcBef>
              <a:buNone/>
            </a:pPr>
            <a:r>
              <a:rPr lang="en"/>
              <a:t>Junior: 204.60</a:t>
            </a:r>
          </a:p>
          <a:p>
            <a:pPr marL="0" lvl="0" indent="0">
              <a:spcBef>
                <a:spcPts val="0"/>
              </a:spcBef>
              <a:buNone/>
            </a:pPr>
            <a:r>
              <a:rPr lang="en"/>
              <a:t>Senior: 573.32</a:t>
            </a:r>
          </a:p>
          <a:p>
            <a:pPr marL="0" lvl="0" indent="0">
              <a:spcBef>
                <a:spcPts val="0"/>
              </a:spcBef>
              <a:buNone/>
            </a:pPr>
            <a:endParaRPr dirty="0"/>
          </a:p>
          <a:p>
            <a:pPr marL="0" lvl="0" indent="0">
              <a:spcBef>
                <a:spcPts val="0"/>
              </a:spcBef>
              <a:buNone/>
            </a:pPr>
            <a:endParaRPr dirty="0"/>
          </a:p>
          <a:p>
            <a:pPr marL="0" lvl="0" indent="0">
              <a:spcBef>
                <a:spcPts val="0"/>
              </a:spcBef>
              <a:buNone/>
            </a:pPr>
            <a:endParaRPr dirty="0"/>
          </a:p>
          <a:p>
            <a:pPr marL="0" lvl="0" indent="0">
              <a:spcBef>
                <a:spcPts val="0"/>
              </a:spcBef>
              <a:buNone/>
            </a:pPr>
            <a:endParaRPr dirty="0"/>
          </a:p>
          <a:p>
            <a:pPr marL="0" lvl="0" indent="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sz="1000" b="1"/>
              <a:t>THE PROBLEM</a:t>
            </a:r>
          </a:p>
          <a:p>
            <a:pPr marL="0" lvl="0" indent="0">
              <a:spcBef>
                <a:spcPts val="0"/>
              </a:spcBef>
              <a:buNone/>
            </a:pPr>
            <a:r>
              <a:rPr lang="en"/>
              <a:t>As you can see, the program faces several challenges. From the student’s perspective, they are not given enough time and information to achieve the necessary points to meet the checkpoints. Many of them are confused and are not aware of all the opportunities. On the other hand, you can see by the data that students are not engaging enough in the opportunities presented to them, such as AIS. Through our Pointfolio App and admin changes, we hope to solve this problem.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000">
                <a:solidFill>
                  <a:schemeClr val="dk2"/>
                </a:solidFill>
                <a:latin typeface="Lato"/>
                <a:ea typeface="Lato"/>
                <a:cs typeface="Lato"/>
                <a:sym typeface="Lato"/>
              </a:rPr>
              <a:t>What we hope Pointfolio accomplishes</a:t>
            </a:r>
          </a:p>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Eliminate confusion students have about the program. They will be better informed and be knowledgeable about all the opportunities to earn points</a:t>
            </a:r>
          </a:p>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More students will be involved in these events,  which will lead to better attendance at these events</a:t>
            </a:r>
          </a:p>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Bypassing the middleman and having points directly added to student’s profile, admins will not have to input much data and act more as reviewers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What is it</a:t>
            </a:r>
          </a:p>
          <a:p>
            <a:pPr marL="914400" lvl="1"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Points Tracker</a:t>
            </a:r>
          </a:p>
          <a:p>
            <a:pPr marL="914400" lvl="1"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Events scheduler</a:t>
            </a:r>
          </a:p>
          <a:p>
            <a:pPr marL="914400" lvl="1" indent="-292100" rtl="0">
              <a:lnSpc>
                <a:spcPct val="115000"/>
              </a:lnSpc>
              <a:spcBef>
                <a:spcPts val="0"/>
              </a:spcBef>
              <a:spcAft>
                <a:spcPts val="1600"/>
              </a:spcAft>
              <a:buClr>
                <a:schemeClr val="dk2"/>
              </a:buClr>
              <a:buSzPts val="1000"/>
              <a:buFont typeface="Lato"/>
              <a:buChar char="-"/>
            </a:pPr>
            <a:r>
              <a:rPr lang="en" sz="1000">
                <a:solidFill>
                  <a:schemeClr val="dk2"/>
                </a:solidFill>
                <a:latin typeface="Lato"/>
                <a:ea typeface="Lato"/>
                <a:cs typeface="Lato"/>
                <a:sym typeface="Lato"/>
              </a:rPr>
              <a:t>Tool to help students</a:t>
            </a:r>
          </a:p>
          <a:p>
            <a:pPr marL="0" lvl="0" indent="0" rtl="0">
              <a:lnSpc>
                <a:spcPct val="115000"/>
              </a:lnSpc>
              <a:spcBef>
                <a:spcPts val="0"/>
              </a:spcBef>
              <a:spcAft>
                <a:spcPts val="1600"/>
              </a:spcAft>
              <a:buNone/>
            </a:pPr>
            <a:endParaRPr sz="1000" dirty="0">
              <a:solidFill>
                <a:schemeClr val="dk2"/>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spcBef>
                <a:spcPts val="0"/>
              </a:spcBef>
              <a:spcAft>
                <a:spcPts val="0"/>
              </a:spcAft>
              <a:buClr>
                <a:schemeClr val="dk2"/>
              </a:buClr>
              <a:buSzPts val="1000"/>
              <a:buFont typeface="Lato"/>
              <a:buChar char="-"/>
            </a:pPr>
            <a:r>
              <a:rPr lang="en" sz="1000">
                <a:solidFill>
                  <a:schemeClr val="dk2"/>
                </a:solidFill>
                <a:latin typeface="Lato"/>
                <a:ea typeface="Lato"/>
                <a:cs typeface="Lato"/>
                <a:sym typeface="Lato"/>
              </a:rPr>
              <a:t>Many students already have this points distribution pie chart on their Eportfolio dashboard</a:t>
            </a:r>
          </a:p>
          <a:p>
            <a:pPr marL="457200" lvl="0" indent="-292100" rtl="0">
              <a:spcBef>
                <a:spcPts val="0"/>
              </a:spcBef>
              <a:spcAft>
                <a:spcPts val="0"/>
              </a:spcAft>
              <a:buClr>
                <a:schemeClr val="dk2"/>
              </a:buClr>
              <a:buSzPts val="1000"/>
              <a:buFont typeface="Lato"/>
              <a:buChar char="-"/>
            </a:pPr>
            <a:r>
              <a:rPr lang="en" sz="1000">
                <a:solidFill>
                  <a:schemeClr val="dk2"/>
                </a:solidFill>
                <a:latin typeface="Lato"/>
                <a:ea typeface="Lato"/>
                <a:cs typeface="Lato"/>
                <a:sym typeface="Lato"/>
              </a:rPr>
              <a:t>This app integrates with their Eportfolio so that students can easily view their point distribution</a:t>
            </a:r>
          </a:p>
          <a:p>
            <a:pPr marL="457200" lvl="0" indent="-292100" rtl="0">
              <a:spcBef>
                <a:spcPts val="0"/>
              </a:spcBef>
              <a:buClr>
                <a:schemeClr val="dk2"/>
              </a:buClr>
              <a:buSzPts val="1000"/>
              <a:buFont typeface="Lato"/>
              <a:buChar char="-"/>
            </a:pPr>
            <a:r>
              <a:rPr lang="en" sz="1000">
                <a:solidFill>
                  <a:schemeClr val="dk2"/>
                </a:solidFill>
                <a:latin typeface="Lato"/>
                <a:ea typeface="Lato"/>
                <a:cs typeface="Lato"/>
                <a:sym typeface="Lato"/>
              </a:rPr>
              <a:t>Moreover, this app will allow students to see exactly when and how they got their points</a:t>
            </a:r>
          </a:p>
          <a:p>
            <a:pPr marL="457200" lvl="0" indent="-292100" rtl="0">
              <a:spcBef>
                <a:spcPts val="0"/>
              </a:spcBef>
              <a:buClr>
                <a:schemeClr val="dk2"/>
              </a:buClr>
              <a:buSzPts val="1000"/>
              <a:buFont typeface="Lato"/>
              <a:buChar char="-"/>
            </a:pPr>
            <a:r>
              <a:rPr lang="en" sz="1000">
                <a:solidFill>
                  <a:schemeClr val="dk2"/>
                </a:solidFill>
                <a:latin typeface="Lato"/>
                <a:ea typeface="Lato"/>
                <a:cs typeface="Lato"/>
                <a:sym typeface="Lato"/>
              </a:rPr>
              <a:t>Students who choose to make their profile public will allow other students to see their point distribution and help them plan their own path to 1000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dirty="0"/>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2" name="Shape 12"/>
          <p:cNvSpPr txBox="1">
            <a:spLocks noGrp="1"/>
          </p:cNvSpPr>
          <p:nvPr>
            <p:ph type="ctrTitle"/>
          </p:nvPr>
        </p:nvSpPr>
        <p:spPr>
          <a:xfrm>
            <a:off x="3096250" y="1627200"/>
            <a:ext cx="2951400" cy="1584300"/>
          </a:xfrm>
          <a:prstGeom prst="rect">
            <a:avLst/>
          </a:prstGeom>
        </p:spPr>
        <p:txBody>
          <a:bodyPr wrap="square" lIns="91425" tIns="91425" rIns="91425" bIns="91425" anchor="ctr" anchorCtr="0"/>
          <a:lstStyle>
            <a:lvl1pPr lvl="0" algn="ctr">
              <a:spcBef>
                <a:spcPts val="0"/>
              </a:spcBef>
              <a:buClr>
                <a:schemeClr val="lt1"/>
              </a:buClr>
              <a:buSzPts val="3200"/>
              <a:buFont typeface="Lato"/>
              <a:buNone/>
              <a:defRPr>
                <a:solidFill>
                  <a:schemeClr val="lt1"/>
                </a:solidFill>
                <a:latin typeface="Lato"/>
                <a:ea typeface="Lato"/>
                <a:cs typeface="Lato"/>
                <a:sym typeface="Lato"/>
              </a:defRPr>
            </a:lvl1pPr>
            <a:lvl2pPr lvl="1" algn="ctr">
              <a:spcBef>
                <a:spcPts val="0"/>
              </a:spcBef>
              <a:buClr>
                <a:schemeClr val="lt1"/>
              </a:buClr>
              <a:buSzPts val="3200"/>
              <a:buFont typeface="Lato"/>
              <a:buNone/>
              <a:defRPr>
                <a:solidFill>
                  <a:schemeClr val="lt1"/>
                </a:solidFill>
                <a:latin typeface="Lato"/>
                <a:ea typeface="Lato"/>
                <a:cs typeface="Lato"/>
                <a:sym typeface="Lato"/>
              </a:defRPr>
            </a:lvl2pPr>
            <a:lvl3pPr lvl="2" algn="ctr">
              <a:spcBef>
                <a:spcPts val="0"/>
              </a:spcBef>
              <a:buClr>
                <a:schemeClr val="lt1"/>
              </a:buClr>
              <a:buSzPts val="3200"/>
              <a:buFont typeface="Lato"/>
              <a:buNone/>
              <a:defRPr>
                <a:solidFill>
                  <a:schemeClr val="lt1"/>
                </a:solidFill>
                <a:latin typeface="Lato"/>
                <a:ea typeface="Lato"/>
                <a:cs typeface="Lato"/>
                <a:sym typeface="Lato"/>
              </a:defRPr>
            </a:lvl3pPr>
            <a:lvl4pPr lvl="3" algn="ctr">
              <a:spcBef>
                <a:spcPts val="0"/>
              </a:spcBef>
              <a:buClr>
                <a:schemeClr val="lt1"/>
              </a:buClr>
              <a:buSzPts val="3200"/>
              <a:buFont typeface="Lato"/>
              <a:buNone/>
              <a:defRPr>
                <a:solidFill>
                  <a:schemeClr val="lt1"/>
                </a:solidFill>
                <a:latin typeface="Lato"/>
                <a:ea typeface="Lato"/>
                <a:cs typeface="Lato"/>
                <a:sym typeface="Lato"/>
              </a:defRPr>
            </a:lvl4pPr>
            <a:lvl5pPr lvl="4" algn="ctr">
              <a:spcBef>
                <a:spcPts val="0"/>
              </a:spcBef>
              <a:buClr>
                <a:schemeClr val="lt1"/>
              </a:buClr>
              <a:buSzPts val="3200"/>
              <a:buFont typeface="Lato"/>
              <a:buNone/>
              <a:defRPr>
                <a:solidFill>
                  <a:schemeClr val="lt1"/>
                </a:solidFill>
                <a:latin typeface="Lato"/>
                <a:ea typeface="Lato"/>
                <a:cs typeface="Lato"/>
                <a:sym typeface="Lato"/>
              </a:defRPr>
            </a:lvl5pPr>
            <a:lvl6pPr lvl="5" algn="ctr">
              <a:spcBef>
                <a:spcPts val="0"/>
              </a:spcBef>
              <a:buClr>
                <a:schemeClr val="lt1"/>
              </a:buClr>
              <a:buSzPts val="3200"/>
              <a:buFont typeface="Lato"/>
              <a:buNone/>
              <a:defRPr>
                <a:solidFill>
                  <a:schemeClr val="lt1"/>
                </a:solidFill>
                <a:latin typeface="Lato"/>
                <a:ea typeface="Lato"/>
                <a:cs typeface="Lato"/>
                <a:sym typeface="Lato"/>
              </a:defRPr>
            </a:lvl6pPr>
            <a:lvl7pPr lvl="6" algn="ctr">
              <a:spcBef>
                <a:spcPts val="0"/>
              </a:spcBef>
              <a:buClr>
                <a:schemeClr val="lt1"/>
              </a:buClr>
              <a:buSzPts val="3200"/>
              <a:buFont typeface="Lato"/>
              <a:buNone/>
              <a:defRPr>
                <a:solidFill>
                  <a:schemeClr val="lt1"/>
                </a:solidFill>
                <a:latin typeface="Lato"/>
                <a:ea typeface="Lato"/>
                <a:cs typeface="Lato"/>
                <a:sym typeface="Lato"/>
              </a:defRPr>
            </a:lvl7pPr>
            <a:lvl8pPr lvl="7" algn="ctr">
              <a:spcBef>
                <a:spcPts val="0"/>
              </a:spcBef>
              <a:buClr>
                <a:schemeClr val="lt1"/>
              </a:buClr>
              <a:buSzPts val="3200"/>
              <a:buFont typeface="Lato"/>
              <a:buNone/>
              <a:defRPr>
                <a:solidFill>
                  <a:schemeClr val="lt1"/>
                </a:solidFill>
                <a:latin typeface="Lato"/>
                <a:ea typeface="Lato"/>
                <a:cs typeface="Lato"/>
                <a:sym typeface="Lato"/>
              </a:defRPr>
            </a:lvl8pPr>
            <a:lvl9pPr lvl="8" algn="ctr">
              <a:spcBef>
                <a:spcPts val="0"/>
              </a:spcBef>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dirty="0"/>
          </a:p>
        </p:txBody>
      </p:sp>
      <p:sp>
        <p:nvSpPr>
          <p:cNvPr id="50" name="Shape 50"/>
          <p:cNvSpPr txBox="1">
            <a:spLocks noGrp="1"/>
          </p:cNvSpPr>
          <p:nvPr>
            <p:ph type="title"/>
          </p:nvPr>
        </p:nvSpPr>
        <p:spPr>
          <a:xfrm>
            <a:off x="311700" y="1233100"/>
            <a:ext cx="8520600" cy="1610100"/>
          </a:xfrm>
          <a:prstGeom prst="rect">
            <a:avLst/>
          </a:prstGeom>
        </p:spPr>
        <p:txBody>
          <a:bodyPr wrap="square" lIns="91425" tIns="91425" rIns="91425" bIns="91425" anchor="b" anchorCtr="0"/>
          <a:lstStyle>
            <a:lvl1pPr lvl="0" algn="ctr">
              <a:spcBef>
                <a:spcPts val="0"/>
              </a:spcBef>
              <a:buSzPts val="10000"/>
              <a:buFont typeface="Lato"/>
              <a:buNone/>
              <a:defRPr sz="10000">
                <a:latin typeface="Lato"/>
                <a:ea typeface="Lato"/>
                <a:cs typeface="Lato"/>
                <a:sym typeface="Lato"/>
              </a:defRPr>
            </a:lvl1pPr>
            <a:lvl2pPr lvl="1" algn="ctr">
              <a:spcBef>
                <a:spcPts val="0"/>
              </a:spcBef>
              <a:buSzPts val="10000"/>
              <a:buFont typeface="Lato"/>
              <a:buNone/>
              <a:defRPr sz="10000">
                <a:latin typeface="Lato"/>
                <a:ea typeface="Lato"/>
                <a:cs typeface="Lato"/>
                <a:sym typeface="Lato"/>
              </a:defRPr>
            </a:lvl2pPr>
            <a:lvl3pPr lvl="2" algn="ctr">
              <a:spcBef>
                <a:spcPts val="0"/>
              </a:spcBef>
              <a:buSzPts val="10000"/>
              <a:buFont typeface="Lato"/>
              <a:buNone/>
              <a:defRPr sz="10000">
                <a:latin typeface="Lato"/>
                <a:ea typeface="Lato"/>
                <a:cs typeface="Lato"/>
                <a:sym typeface="Lato"/>
              </a:defRPr>
            </a:lvl3pPr>
            <a:lvl4pPr lvl="3" algn="ctr">
              <a:spcBef>
                <a:spcPts val="0"/>
              </a:spcBef>
              <a:buSzPts val="10000"/>
              <a:buFont typeface="Lato"/>
              <a:buNone/>
              <a:defRPr sz="10000">
                <a:latin typeface="Lato"/>
                <a:ea typeface="Lato"/>
                <a:cs typeface="Lato"/>
                <a:sym typeface="Lato"/>
              </a:defRPr>
            </a:lvl4pPr>
            <a:lvl5pPr lvl="4" algn="ctr">
              <a:spcBef>
                <a:spcPts val="0"/>
              </a:spcBef>
              <a:buSzPts val="10000"/>
              <a:buFont typeface="Lato"/>
              <a:buNone/>
              <a:defRPr sz="10000">
                <a:latin typeface="Lato"/>
                <a:ea typeface="Lato"/>
                <a:cs typeface="Lato"/>
                <a:sym typeface="Lato"/>
              </a:defRPr>
            </a:lvl5pPr>
            <a:lvl6pPr lvl="5" algn="ctr">
              <a:spcBef>
                <a:spcPts val="0"/>
              </a:spcBef>
              <a:buSzPts val="10000"/>
              <a:buFont typeface="Lato"/>
              <a:buNone/>
              <a:defRPr sz="10000">
                <a:latin typeface="Lato"/>
                <a:ea typeface="Lato"/>
                <a:cs typeface="Lato"/>
                <a:sym typeface="Lato"/>
              </a:defRPr>
            </a:lvl6pPr>
            <a:lvl7pPr lvl="6" algn="ctr">
              <a:spcBef>
                <a:spcPts val="0"/>
              </a:spcBef>
              <a:buSzPts val="10000"/>
              <a:buFont typeface="Lato"/>
              <a:buNone/>
              <a:defRPr sz="10000">
                <a:latin typeface="Lato"/>
                <a:ea typeface="Lato"/>
                <a:cs typeface="Lato"/>
                <a:sym typeface="Lato"/>
              </a:defRPr>
            </a:lvl7pPr>
            <a:lvl8pPr lvl="7" algn="ctr">
              <a:spcBef>
                <a:spcPts val="0"/>
              </a:spcBef>
              <a:buSzPts val="10000"/>
              <a:buFont typeface="Lato"/>
              <a:buNone/>
              <a:defRPr sz="10000">
                <a:latin typeface="Lato"/>
                <a:ea typeface="Lato"/>
                <a:cs typeface="Lato"/>
                <a:sym typeface="Lato"/>
              </a:defRPr>
            </a:lvl8pPr>
            <a:lvl9pPr lvl="8" algn="ctr">
              <a:spcBef>
                <a:spcPts val="0"/>
              </a:spcBef>
              <a:buSzPts val="10000"/>
              <a:buFont typeface="Lato"/>
              <a:buNone/>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wrap="square" lIns="91425" tIns="91425" rIns="91425" bIns="91425" anchor="ctr" anchorCtr="0"/>
          <a:lstStyle>
            <a:lvl1pPr lvl="0" algn="ctr">
              <a:spcBef>
                <a:spcPts val="0"/>
              </a:spcBef>
              <a:buClr>
                <a:schemeClr val="lt1"/>
              </a:buClr>
              <a:buSzPts val="4800"/>
              <a:buFont typeface="Lato"/>
              <a:buNone/>
              <a:defRPr sz="4800" b="0">
                <a:solidFill>
                  <a:schemeClr val="lt1"/>
                </a:solidFill>
                <a:latin typeface="Lato"/>
                <a:ea typeface="Lato"/>
                <a:cs typeface="Lato"/>
                <a:sym typeface="Lato"/>
              </a:defRPr>
            </a:lvl1pPr>
            <a:lvl2pPr lvl="1" algn="ctr">
              <a:spcBef>
                <a:spcPts val="0"/>
              </a:spcBef>
              <a:buClr>
                <a:schemeClr val="lt1"/>
              </a:buClr>
              <a:buSzPts val="4800"/>
              <a:buFont typeface="Lato"/>
              <a:buNone/>
              <a:defRPr sz="4800" b="0">
                <a:solidFill>
                  <a:schemeClr val="lt1"/>
                </a:solidFill>
                <a:latin typeface="Lato"/>
                <a:ea typeface="Lato"/>
                <a:cs typeface="Lato"/>
                <a:sym typeface="Lato"/>
              </a:defRPr>
            </a:lvl2pPr>
            <a:lvl3pPr lvl="2" algn="ctr">
              <a:spcBef>
                <a:spcPts val="0"/>
              </a:spcBef>
              <a:buClr>
                <a:schemeClr val="lt1"/>
              </a:buClr>
              <a:buSzPts val="4800"/>
              <a:buFont typeface="Lato"/>
              <a:buNone/>
              <a:defRPr sz="4800" b="0">
                <a:solidFill>
                  <a:schemeClr val="lt1"/>
                </a:solidFill>
                <a:latin typeface="Lato"/>
                <a:ea typeface="Lato"/>
                <a:cs typeface="Lato"/>
                <a:sym typeface="Lato"/>
              </a:defRPr>
            </a:lvl3pPr>
            <a:lvl4pPr lvl="3" algn="ctr">
              <a:spcBef>
                <a:spcPts val="0"/>
              </a:spcBef>
              <a:buClr>
                <a:schemeClr val="lt1"/>
              </a:buClr>
              <a:buSzPts val="4800"/>
              <a:buFont typeface="Lato"/>
              <a:buNone/>
              <a:defRPr sz="4800" b="0">
                <a:solidFill>
                  <a:schemeClr val="lt1"/>
                </a:solidFill>
                <a:latin typeface="Lato"/>
                <a:ea typeface="Lato"/>
                <a:cs typeface="Lato"/>
                <a:sym typeface="Lato"/>
              </a:defRPr>
            </a:lvl4pPr>
            <a:lvl5pPr lvl="4" algn="ctr">
              <a:spcBef>
                <a:spcPts val="0"/>
              </a:spcBef>
              <a:buClr>
                <a:schemeClr val="lt1"/>
              </a:buClr>
              <a:buSzPts val="4800"/>
              <a:buFont typeface="Lato"/>
              <a:buNone/>
              <a:defRPr sz="4800" b="0">
                <a:solidFill>
                  <a:schemeClr val="lt1"/>
                </a:solidFill>
                <a:latin typeface="Lato"/>
                <a:ea typeface="Lato"/>
                <a:cs typeface="Lato"/>
                <a:sym typeface="Lato"/>
              </a:defRPr>
            </a:lvl5pPr>
            <a:lvl6pPr lvl="5" algn="ctr">
              <a:spcBef>
                <a:spcPts val="0"/>
              </a:spcBef>
              <a:buClr>
                <a:schemeClr val="lt1"/>
              </a:buClr>
              <a:buSzPts val="4800"/>
              <a:buFont typeface="Lato"/>
              <a:buNone/>
              <a:defRPr sz="4800" b="0">
                <a:solidFill>
                  <a:schemeClr val="lt1"/>
                </a:solidFill>
                <a:latin typeface="Lato"/>
                <a:ea typeface="Lato"/>
                <a:cs typeface="Lato"/>
                <a:sym typeface="Lato"/>
              </a:defRPr>
            </a:lvl6pPr>
            <a:lvl7pPr lvl="6" algn="ctr">
              <a:spcBef>
                <a:spcPts val="0"/>
              </a:spcBef>
              <a:buClr>
                <a:schemeClr val="lt1"/>
              </a:buClr>
              <a:buSzPts val="4800"/>
              <a:buFont typeface="Lato"/>
              <a:buNone/>
              <a:defRPr sz="4800" b="0">
                <a:solidFill>
                  <a:schemeClr val="lt1"/>
                </a:solidFill>
                <a:latin typeface="Lato"/>
                <a:ea typeface="Lato"/>
                <a:cs typeface="Lato"/>
                <a:sym typeface="Lato"/>
              </a:defRPr>
            </a:lvl7pPr>
            <a:lvl8pPr lvl="7" algn="ctr">
              <a:spcBef>
                <a:spcPts val="0"/>
              </a:spcBef>
              <a:buClr>
                <a:schemeClr val="lt1"/>
              </a:buClr>
              <a:buSzPts val="4800"/>
              <a:buFont typeface="Lato"/>
              <a:buNone/>
              <a:defRPr sz="4800" b="0">
                <a:solidFill>
                  <a:schemeClr val="lt1"/>
                </a:solidFill>
                <a:latin typeface="Lato"/>
                <a:ea typeface="Lato"/>
                <a:cs typeface="Lato"/>
                <a:sym typeface="Lato"/>
              </a:defRPr>
            </a:lvl8pPr>
            <a:lvl9pPr lvl="8" algn="ctr">
              <a:spcBef>
                <a:spcPts val="0"/>
              </a:spcBef>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dirty="0"/>
          </a:p>
        </p:txBody>
      </p:sp>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buSzPts val="3200"/>
              <a:buNone/>
              <a:defRPr/>
            </a:lvl1pPr>
            <a:lvl2pPr lvl="1">
              <a:spcBef>
                <a:spcPts val="0"/>
              </a:spcBef>
              <a:buSzPts val="3200"/>
              <a:buNone/>
              <a:defRPr/>
            </a:lvl2pPr>
            <a:lvl3pPr lvl="2">
              <a:spcBef>
                <a:spcPts val="0"/>
              </a:spcBef>
              <a:buSzPts val="3200"/>
              <a:buNone/>
              <a:defRPr/>
            </a:lvl3pPr>
            <a:lvl4pPr lvl="3">
              <a:spcBef>
                <a:spcPts val="0"/>
              </a:spcBef>
              <a:buSzPts val="3200"/>
              <a:buNone/>
              <a:defRPr/>
            </a:lvl4pPr>
            <a:lvl5pPr lvl="4">
              <a:spcBef>
                <a:spcPts val="0"/>
              </a:spcBef>
              <a:buSzPts val="3200"/>
              <a:buNone/>
              <a:defRPr/>
            </a:lvl5pPr>
            <a:lvl6pPr lvl="5">
              <a:spcBef>
                <a:spcPts val="0"/>
              </a:spcBef>
              <a:buSzPts val="3200"/>
              <a:buNone/>
              <a:defRPr/>
            </a:lvl6pPr>
            <a:lvl7pPr lvl="6">
              <a:spcBef>
                <a:spcPts val="0"/>
              </a:spcBef>
              <a:buSzPts val="3200"/>
              <a:buNone/>
              <a:defRPr/>
            </a:lvl7pPr>
            <a:lvl8pPr lvl="7">
              <a:spcBef>
                <a:spcPts val="0"/>
              </a:spcBef>
              <a:buSzPts val="3200"/>
              <a:buNone/>
              <a:defRPr/>
            </a:lvl8pPr>
            <a:lvl9pPr lvl="8">
              <a:spcBef>
                <a:spcPts val="0"/>
              </a:spcBef>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buSzPts val="3200"/>
              <a:buNone/>
              <a:defRPr/>
            </a:lvl1pPr>
            <a:lvl2pPr lvl="1">
              <a:spcBef>
                <a:spcPts val="0"/>
              </a:spcBef>
              <a:buSzPts val="3200"/>
              <a:buNone/>
              <a:defRPr/>
            </a:lvl2pPr>
            <a:lvl3pPr lvl="2">
              <a:spcBef>
                <a:spcPts val="0"/>
              </a:spcBef>
              <a:buSzPts val="3200"/>
              <a:buNone/>
              <a:defRPr/>
            </a:lvl3pPr>
            <a:lvl4pPr lvl="3">
              <a:spcBef>
                <a:spcPts val="0"/>
              </a:spcBef>
              <a:buSzPts val="3200"/>
              <a:buNone/>
              <a:defRPr/>
            </a:lvl4pPr>
            <a:lvl5pPr lvl="4">
              <a:spcBef>
                <a:spcPts val="0"/>
              </a:spcBef>
              <a:buSzPts val="3200"/>
              <a:buNone/>
              <a:defRPr/>
            </a:lvl5pPr>
            <a:lvl6pPr lvl="5">
              <a:spcBef>
                <a:spcPts val="0"/>
              </a:spcBef>
              <a:buSzPts val="3200"/>
              <a:buNone/>
              <a:defRPr/>
            </a:lvl6pPr>
            <a:lvl7pPr lvl="6">
              <a:spcBef>
                <a:spcPts val="0"/>
              </a:spcBef>
              <a:buSzPts val="3200"/>
              <a:buNone/>
              <a:defRPr/>
            </a:lvl7pPr>
            <a:lvl8pPr lvl="7">
              <a:spcBef>
                <a:spcPts val="0"/>
              </a:spcBef>
              <a:buSzPts val="3200"/>
              <a:buNone/>
              <a:defRPr/>
            </a:lvl8pPr>
            <a:lvl9pPr lvl="8">
              <a:spcBef>
                <a:spcPts val="0"/>
              </a:spcBef>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buSzPts val="3200"/>
              <a:buNone/>
              <a:defRPr/>
            </a:lvl1pPr>
            <a:lvl2pPr lvl="1">
              <a:spcBef>
                <a:spcPts val="0"/>
              </a:spcBef>
              <a:buSzPts val="3200"/>
              <a:buNone/>
              <a:defRPr/>
            </a:lvl2pPr>
            <a:lvl3pPr lvl="2">
              <a:spcBef>
                <a:spcPts val="0"/>
              </a:spcBef>
              <a:buSzPts val="3200"/>
              <a:buNone/>
              <a:defRPr/>
            </a:lvl3pPr>
            <a:lvl4pPr lvl="3">
              <a:spcBef>
                <a:spcPts val="0"/>
              </a:spcBef>
              <a:buSzPts val="3200"/>
              <a:buNone/>
              <a:defRPr/>
            </a:lvl4pPr>
            <a:lvl5pPr lvl="4">
              <a:spcBef>
                <a:spcPts val="0"/>
              </a:spcBef>
              <a:buSzPts val="3200"/>
              <a:buNone/>
              <a:defRPr/>
            </a:lvl5pPr>
            <a:lvl6pPr lvl="5">
              <a:spcBef>
                <a:spcPts val="0"/>
              </a:spcBef>
              <a:buSzPts val="3200"/>
              <a:buNone/>
              <a:defRPr/>
            </a:lvl6pPr>
            <a:lvl7pPr lvl="6">
              <a:spcBef>
                <a:spcPts val="0"/>
              </a:spcBef>
              <a:buSzPts val="3200"/>
              <a:buNone/>
              <a:defRPr/>
            </a:lvl7pPr>
            <a:lvl8pPr lvl="7">
              <a:spcBef>
                <a:spcPts val="0"/>
              </a:spcBef>
              <a:buSzPts val="3200"/>
              <a:buNone/>
              <a:defRPr/>
            </a:lvl8pPr>
            <a:lvl9pPr lvl="8">
              <a:spcBef>
                <a:spcPts val="0"/>
              </a:spcBef>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ts val="4800"/>
              <a:buFont typeface="Lato"/>
              <a:buNone/>
              <a:defRPr sz="4800" b="0">
                <a:solidFill>
                  <a:schemeClr val="lt1"/>
                </a:solidFill>
                <a:latin typeface="Lato"/>
                <a:ea typeface="Lato"/>
                <a:cs typeface="Lato"/>
                <a:sym typeface="Lato"/>
              </a:defRPr>
            </a:lvl1pPr>
            <a:lvl2pPr lvl="1">
              <a:spcBef>
                <a:spcPts val="0"/>
              </a:spcBef>
              <a:buClr>
                <a:schemeClr val="lt1"/>
              </a:buClr>
              <a:buSzPts val="4800"/>
              <a:buFont typeface="Lato"/>
              <a:buNone/>
              <a:defRPr sz="4800" b="0">
                <a:solidFill>
                  <a:schemeClr val="lt1"/>
                </a:solidFill>
                <a:latin typeface="Lato"/>
                <a:ea typeface="Lato"/>
                <a:cs typeface="Lato"/>
                <a:sym typeface="Lato"/>
              </a:defRPr>
            </a:lvl2pPr>
            <a:lvl3pPr lvl="2">
              <a:spcBef>
                <a:spcPts val="0"/>
              </a:spcBef>
              <a:buClr>
                <a:schemeClr val="lt1"/>
              </a:buClr>
              <a:buSzPts val="4800"/>
              <a:buFont typeface="Lato"/>
              <a:buNone/>
              <a:defRPr sz="4800" b="0">
                <a:solidFill>
                  <a:schemeClr val="lt1"/>
                </a:solidFill>
                <a:latin typeface="Lato"/>
                <a:ea typeface="Lato"/>
                <a:cs typeface="Lato"/>
                <a:sym typeface="Lato"/>
              </a:defRPr>
            </a:lvl3pPr>
            <a:lvl4pPr lvl="3">
              <a:spcBef>
                <a:spcPts val="0"/>
              </a:spcBef>
              <a:buClr>
                <a:schemeClr val="lt1"/>
              </a:buClr>
              <a:buSzPts val="4800"/>
              <a:buFont typeface="Lato"/>
              <a:buNone/>
              <a:defRPr sz="4800" b="0">
                <a:solidFill>
                  <a:schemeClr val="lt1"/>
                </a:solidFill>
                <a:latin typeface="Lato"/>
                <a:ea typeface="Lato"/>
                <a:cs typeface="Lato"/>
                <a:sym typeface="Lato"/>
              </a:defRPr>
            </a:lvl4pPr>
            <a:lvl5pPr lvl="4">
              <a:spcBef>
                <a:spcPts val="0"/>
              </a:spcBef>
              <a:buClr>
                <a:schemeClr val="lt1"/>
              </a:buClr>
              <a:buSzPts val="4800"/>
              <a:buFont typeface="Lato"/>
              <a:buNone/>
              <a:defRPr sz="4800" b="0">
                <a:solidFill>
                  <a:schemeClr val="lt1"/>
                </a:solidFill>
                <a:latin typeface="Lato"/>
                <a:ea typeface="Lato"/>
                <a:cs typeface="Lato"/>
                <a:sym typeface="Lato"/>
              </a:defRPr>
            </a:lvl5pPr>
            <a:lvl6pPr lvl="5">
              <a:spcBef>
                <a:spcPts val="0"/>
              </a:spcBef>
              <a:buClr>
                <a:schemeClr val="lt1"/>
              </a:buClr>
              <a:buSzPts val="4800"/>
              <a:buFont typeface="Lato"/>
              <a:buNone/>
              <a:defRPr sz="4800" b="0">
                <a:solidFill>
                  <a:schemeClr val="lt1"/>
                </a:solidFill>
                <a:latin typeface="Lato"/>
                <a:ea typeface="Lato"/>
                <a:cs typeface="Lato"/>
                <a:sym typeface="Lato"/>
              </a:defRPr>
            </a:lvl6pPr>
            <a:lvl7pPr lvl="6">
              <a:spcBef>
                <a:spcPts val="0"/>
              </a:spcBef>
              <a:buClr>
                <a:schemeClr val="lt1"/>
              </a:buClr>
              <a:buSzPts val="4800"/>
              <a:buFont typeface="Lato"/>
              <a:buNone/>
              <a:defRPr sz="4800" b="0">
                <a:solidFill>
                  <a:schemeClr val="lt1"/>
                </a:solidFill>
                <a:latin typeface="Lato"/>
                <a:ea typeface="Lato"/>
                <a:cs typeface="Lato"/>
                <a:sym typeface="Lato"/>
              </a:defRPr>
            </a:lvl7pPr>
            <a:lvl8pPr lvl="7">
              <a:spcBef>
                <a:spcPts val="0"/>
              </a:spcBef>
              <a:buClr>
                <a:schemeClr val="lt1"/>
              </a:buClr>
              <a:buSzPts val="4800"/>
              <a:buFont typeface="Lato"/>
              <a:buNone/>
              <a:defRPr sz="4800" b="0">
                <a:solidFill>
                  <a:schemeClr val="lt1"/>
                </a:solidFill>
                <a:latin typeface="Lato"/>
                <a:ea typeface="Lato"/>
                <a:cs typeface="Lato"/>
                <a:sym typeface="Lato"/>
              </a:defRPr>
            </a:lvl8pPr>
            <a:lvl9pPr lvl="8">
              <a:spcBef>
                <a:spcPts val="0"/>
              </a:spcBef>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dirty="0"/>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wrap="square" lIns="91425" tIns="91425" rIns="91425" bIns="91425" anchor="t" anchorCtr="0"/>
          <a:lstStyle>
            <a:lvl1pPr lvl="0">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a:off x="0" y="3804200"/>
            <a:ext cx="9144000" cy="13392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0" name="Shape 60"/>
          <p:cNvSpPr txBox="1"/>
          <p:nvPr/>
        </p:nvSpPr>
        <p:spPr>
          <a:xfrm>
            <a:off x="4593450" y="804200"/>
            <a:ext cx="4055400" cy="3000000"/>
          </a:xfrm>
          <a:prstGeom prst="rect">
            <a:avLst/>
          </a:prstGeom>
          <a:noFill/>
          <a:ln>
            <a:noFill/>
          </a:ln>
        </p:spPr>
        <p:txBody>
          <a:bodyPr wrap="square" lIns="91425" tIns="91425" rIns="91425" bIns="91425" anchor="ctr" anchorCtr="0">
            <a:noAutofit/>
          </a:bodyPr>
          <a:lstStyle/>
          <a:p>
            <a:pPr marL="0" lvl="0" indent="0" algn="r" rtl="0">
              <a:spcBef>
                <a:spcPts val="0"/>
              </a:spcBef>
              <a:buNone/>
            </a:pPr>
            <a:r>
              <a:rPr lang="en" sz="6500" b="1">
                <a:solidFill>
                  <a:schemeClr val="dk1"/>
                </a:solidFill>
                <a:latin typeface="Playfair Display"/>
                <a:ea typeface="Playfair Display"/>
                <a:cs typeface="Playfair Display"/>
                <a:sym typeface="Playfair Display"/>
              </a:rPr>
              <a:t>MIS Pointfolio App</a:t>
            </a:r>
          </a:p>
        </p:txBody>
      </p:sp>
      <p:sp>
        <p:nvSpPr>
          <p:cNvPr id="61" name="Shape 61"/>
          <p:cNvSpPr txBox="1"/>
          <p:nvPr/>
        </p:nvSpPr>
        <p:spPr>
          <a:xfrm>
            <a:off x="4415075" y="4309100"/>
            <a:ext cx="4578600" cy="475800"/>
          </a:xfrm>
          <a:prstGeom prst="rect">
            <a:avLst/>
          </a:prstGeom>
          <a:noFill/>
          <a:ln>
            <a:noFill/>
          </a:ln>
        </p:spPr>
        <p:txBody>
          <a:bodyPr wrap="square" lIns="91425" tIns="91425" rIns="91425" bIns="91425" anchor="t" anchorCtr="0">
            <a:noAutofit/>
          </a:bodyPr>
          <a:lstStyle/>
          <a:p>
            <a:pPr marL="0" lvl="0" indent="0" rtl="0">
              <a:spcBef>
                <a:spcPts val="0"/>
              </a:spcBef>
              <a:buNone/>
            </a:pPr>
            <a:r>
              <a:rPr lang="en" b="1">
                <a:solidFill>
                  <a:srgbClr val="FFFFFF"/>
                </a:solidFill>
              </a:rPr>
              <a:t>Marc Gold, Adriana Shuster, Josh Veloso, Run Zhu</a:t>
            </a:r>
          </a:p>
        </p:txBody>
      </p:sp>
      <p:pic>
        <p:nvPicPr>
          <p:cNvPr id="62" name="Shape 62"/>
          <p:cNvPicPr preferRelativeResize="0"/>
          <p:nvPr/>
        </p:nvPicPr>
        <p:blipFill>
          <a:blip r:embed="rId3">
            <a:alphaModFix/>
          </a:blip>
          <a:stretch>
            <a:fillRect/>
          </a:stretch>
        </p:blipFill>
        <p:spPr>
          <a:xfrm>
            <a:off x="999345" y="0"/>
            <a:ext cx="2550909"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4"/>
        <p:cNvGrpSpPr/>
        <p:nvPr/>
      </p:nvGrpSpPr>
      <p:grpSpPr>
        <a:xfrm>
          <a:off x="0" y="0"/>
          <a:ext cx="0" cy="0"/>
          <a:chOff x="0" y="0"/>
          <a:chExt cx="0" cy="0"/>
        </a:xfrm>
      </p:grpSpPr>
      <p:sp>
        <p:nvSpPr>
          <p:cNvPr id="155" name="Shape 155"/>
          <p:cNvSpPr/>
          <p:nvPr/>
        </p:nvSpPr>
        <p:spPr>
          <a:xfrm>
            <a:off x="0" y="0"/>
            <a:ext cx="9144000" cy="9447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56" name="Shape 156"/>
          <p:cNvSpPr txBox="1">
            <a:spLocks noGrp="1"/>
          </p:cNvSpPr>
          <p:nvPr>
            <p:ph type="title"/>
          </p:nvPr>
        </p:nvSpPr>
        <p:spPr>
          <a:xfrm>
            <a:off x="311700" y="181425"/>
            <a:ext cx="8520600" cy="626100"/>
          </a:xfrm>
          <a:prstGeom prst="rect">
            <a:avLst/>
          </a:prstGeom>
        </p:spPr>
        <p:txBody>
          <a:bodyPr wrap="square" lIns="91425" tIns="91425" rIns="91425" bIns="91425" anchor="t" anchorCtr="0">
            <a:noAutofit/>
          </a:bodyPr>
          <a:lstStyle/>
          <a:p>
            <a:pPr marL="0" lvl="0" indent="0">
              <a:spcBef>
                <a:spcPts val="0"/>
              </a:spcBef>
              <a:buNone/>
            </a:pPr>
            <a:r>
              <a:rPr lang="en">
                <a:solidFill>
                  <a:srgbClr val="FFFFFF"/>
                </a:solidFill>
              </a:rPr>
              <a:t>Events Scheduler</a:t>
            </a:r>
          </a:p>
        </p:txBody>
      </p:sp>
      <p:pic>
        <p:nvPicPr>
          <p:cNvPr id="157" name="Shape 157"/>
          <p:cNvPicPr preferRelativeResize="0"/>
          <p:nvPr/>
        </p:nvPicPr>
        <p:blipFill>
          <a:blip r:embed="rId3">
            <a:alphaModFix/>
          </a:blip>
          <a:stretch>
            <a:fillRect/>
          </a:stretch>
        </p:blipFill>
        <p:spPr>
          <a:xfrm>
            <a:off x="652325" y="1022975"/>
            <a:ext cx="1978505" cy="3893999"/>
          </a:xfrm>
          <a:prstGeom prst="rect">
            <a:avLst/>
          </a:prstGeom>
          <a:noFill/>
          <a:ln>
            <a:noFill/>
          </a:ln>
        </p:spPr>
      </p:pic>
      <p:pic>
        <p:nvPicPr>
          <p:cNvPr id="158" name="Shape 158"/>
          <p:cNvPicPr preferRelativeResize="0"/>
          <p:nvPr/>
        </p:nvPicPr>
        <p:blipFill>
          <a:blip r:embed="rId4">
            <a:alphaModFix/>
          </a:blip>
          <a:stretch>
            <a:fillRect/>
          </a:stretch>
        </p:blipFill>
        <p:spPr>
          <a:xfrm>
            <a:off x="3581142" y="1022975"/>
            <a:ext cx="1981711" cy="3894000"/>
          </a:xfrm>
          <a:prstGeom prst="rect">
            <a:avLst/>
          </a:prstGeom>
          <a:noFill/>
          <a:ln>
            <a:noFill/>
          </a:ln>
        </p:spPr>
      </p:pic>
      <p:pic>
        <p:nvPicPr>
          <p:cNvPr id="159" name="Shape 159"/>
          <p:cNvPicPr preferRelativeResize="0"/>
          <p:nvPr/>
        </p:nvPicPr>
        <p:blipFill>
          <a:blip r:embed="rId5">
            <a:alphaModFix/>
          </a:blip>
          <a:stretch>
            <a:fillRect/>
          </a:stretch>
        </p:blipFill>
        <p:spPr>
          <a:xfrm>
            <a:off x="6731253" y="1022975"/>
            <a:ext cx="1988722" cy="3894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3"/>
        <p:cNvGrpSpPr/>
        <p:nvPr/>
      </p:nvGrpSpPr>
      <p:grpSpPr>
        <a:xfrm>
          <a:off x="0" y="0"/>
          <a:ext cx="0" cy="0"/>
          <a:chOff x="0" y="0"/>
          <a:chExt cx="0" cy="0"/>
        </a:xfrm>
      </p:grpSpPr>
      <p:sp>
        <p:nvSpPr>
          <p:cNvPr id="164" name="Shape 164"/>
          <p:cNvSpPr/>
          <p:nvPr/>
        </p:nvSpPr>
        <p:spPr>
          <a:xfrm>
            <a:off x="0" y="0"/>
            <a:ext cx="9144000" cy="9447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65" name="Shape 165"/>
          <p:cNvSpPr txBox="1">
            <a:spLocks noGrp="1"/>
          </p:cNvSpPr>
          <p:nvPr>
            <p:ph type="title"/>
          </p:nvPr>
        </p:nvSpPr>
        <p:spPr>
          <a:xfrm>
            <a:off x="311700" y="159300"/>
            <a:ext cx="8520600" cy="626100"/>
          </a:xfrm>
          <a:prstGeom prst="rect">
            <a:avLst/>
          </a:prstGeom>
        </p:spPr>
        <p:txBody>
          <a:bodyPr wrap="square" lIns="91425" tIns="91425" rIns="91425" bIns="91425" anchor="t" anchorCtr="0">
            <a:noAutofit/>
          </a:bodyPr>
          <a:lstStyle/>
          <a:p>
            <a:pPr marL="0" lvl="0" indent="0">
              <a:spcBef>
                <a:spcPts val="0"/>
              </a:spcBef>
              <a:buNone/>
            </a:pPr>
            <a:r>
              <a:rPr lang="en">
                <a:solidFill>
                  <a:srgbClr val="FFFFFF"/>
                </a:solidFill>
              </a:rPr>
              <a:t>Student Assistant</a:t>
            </a:r>
          </a:p>
        </p:txBody>
      </p:sp>
      <p:pic>
        <p:nvPicPr>
          <p:cNvPr id="166" name="Shape 166"/>
          <p:cNvPicPr preferRelativeResize="0"/>
          <p:nvPr/>
        </p:nvPicPr>
        <p:blipFill>
          <a:blip r:embed="rId3">
            <a:alphaModFix/>
          </a:blip>
          <a:stretch>
            <a:fillRect/>
          </a:stretch>
        </p:blipFill>
        <p:spPr>
          <a:xfrm>
            <a:off x="2753604" y="944700"/>
            <a:ext cx="2725800" cy="3894000"/>
          </a:xfrm>
          <a:prstGeom prst="rect">
            <a:avLst/>
          </a:prstGeom>
          <a:noFill/>
          <a:ln>
            <a:noFill/>
          </a:ln>
        </p:spPr>
      </p:pic>
      <p:pic>
        <p:nvPicPr>
          <p:cNvPr id="167" name="Shape 167"/>
          <p:cNvPicPr preferRelativeResize="0"/>
          <p:nvPr/>
        </p:nvPicPr>
        <p:blipFill>
          <a:blip r:embed="rId4">
            <a:alphaModFix/>
          </a:blip>
          <a:stretch>
            <a:fillRect/>
          </a:stretch>
        </p:blipFill>
        <p:spPr>
          <a:xfrm>
            <a:off x="5631804" y="1097100"/>
            <a:ext cx="3220963" cy="3894000"/>
          </a:xfrm>
          <a:prstGeom prst="rect">
            <a:avLst/>
          </a:prstGeom>
          <a:noFill/>
          <a:ln>
            <a:noFill/>
          </a:ln>
        </p:spPr>
      </p:pic>
      <p:pic>
        <p:nvPicPr>
          <p:cNvPr id="168" name="Shape 168"/>
          <p:cNvPicPr preferRelativeResize="0"/>
          <p:nvPr/>
        </p:nvPicPr>
        <p:blipFill>
          <a:blip r:embed="rId5">
            <a:alphaModFix/>
          </a:blip>
          <a:stretch>
            <a:fillRect/>
          </a:stretch>
        </p:blipFill>
        <p:spPr>
          <a:xfrm>
            <a:off x="378175" y="1097100"/>
            <a:ext cx="1960290" cy="3894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0" y="0"/>
            <a:ext cx="9144000" cy="9447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74" name="Shape 174"/>
          <p:cNvSpPr txBox="1">
            <a:spLocks noGrp="1"/>
          </p:cNvSpPr>
          <p:nvPr>
            <p:ph type="title"/>
          </p:nvPr>
        </p:nvSpPr>
        <p:spPr>
          <a:xfrm>
            <a:off x="180925" y="158875"/>
            <a:ext cx="8520600" cy="626100"/>
          </a:xfrm>
          <a:prstGeom prst="rect">
            <a:avLst/>
          </a:prstGeom>
        </p:spPr>
        <p:txBody>
          <a:bodyPr wrap="square" lIns="91425" tIns="91425" rIns="91425" bIns="91425" anchor="t" anchorCtr="0">
            <a:noAutofit/>
          </a:bodyPr>
          <a:lstStyle/>
          <a:p>
            <a:pPr marL="0" lvl="0" indent="0" rtl="0">
              <a:spcBef>
                <a:spcPts val="0"/>
              </a:spcBef>
              <a:buNone/>
            </a:pPr>
            <a:r>
              <a:rPr lang="en">
                <a:solidFill>
                  <a:srgbClr val="FFFFFF"/>
                </a:solidFill>
              </a:rPr>
              <a:t>Implementation</a:t>
            </a:r>
          </a:p>
        </p:txBody>
      </p:sp>
      <p:sp>
        <p:nvSpPr>
          <p:cNvPr id="175" name="Shape 175"/>
          <p:cNvSpPr txBox="1"/>
          <p:nvPr/>
        </p:nvSpPr>
        <p:spPr>
          <a:xfrm>
            <a:off x="494575" y="2884800"/>
            <a:ext cx="2106900" cy="626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2200" b="1">
                <a:solidFill>
                  <a:schemeClr val="dk1"/>
                </a:solidFill>
                <a:latin typeface="Playfair Display"/>
                <a:ea typeface="Playfair Display"/>
                <a:cs typeface="Playfair Display"/>
                <a:sym typeface="Playfair Display"/>
              </a:rPr>
              <a:t>Development</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One-time Development</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IBM Watson Assistant Bot</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Est. Initial Cost = $5000</a:t>
            </a:r>
          </a:p>
          <a:p>
            <a:pPr marL="0" lvl="0" indent="0" rtl="0">
              <a:spcBef>
                <a:spcPts val="0"/>
              </a:spcBef>
              <a:buNone/>
            </a:pPr>
            <a:endParaRPr sz="2200" b="1" dirty="0">
              <a:solidFill>
                <a:schemeClr val="dk1"/>
              </a:solidFill>
              <a:latin typeface="Playfair Display"/>
              <a:ea typeface="Playfair Display"/>
              <a:cs typeface="Playfair Display"/>
              <a:sym typeface="Playfair Display"/>
            </a:endParaRPr>
          </a:p>
        </p:txBody>
      </p:sp>
      <p:sp>
        <p:nvSpPr>
          <p:cNvPr id="176" name="Shape 176"/>
          <p:cNvSpPr txBox="1"/>
          <p:nvPr/>
        </p:nvSpPr>
        <p:spPr>
          <a:xfrm>
            <a:off x="2798200" y="1267138"/>
            <a:ext cx="2106900" cy="626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2200" b="1">
                <a:solidFill>
                  <a:schemeClr val="dk1"/>
                </a:solidFill>
                <a:latin typeface="Playfair Display"/>
                <a:ea typeface="Playfair Display"/>
                <a:cs typeface="Playfair Display"/>
                <a:sym typeface="Playfair Display"/>
              </a:rPr>
              <a:t>Maintenance</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Event Owners</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Administrators</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Ongoing Support</a:t>
            </a:r>
          </a:p>
        </p:txBody>
      </p:sp>
      <p:sp>
        <p:nvSpPr>
          <p:cNvPr id="177" name="Shape 177"/>
          <p:cNvSpPr txBox="1"/>
          <p:nvPr/>
        </p:nvSpPr>
        <p:spPr>
          <a:xfrm>
            <a:off x="4708375" y="2884800"/>
            <a:ext cx="2034300" cy="6261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200" b="1">
                <a:solidFill>
                  <a:schemeClr val="dk1"/>
                </a:solidFill>
                <a:latin typeface="Playfair Display"/>
                <a:ea typeface="Playfair Display"/>
                <a:cs typeface="Playfair Display"/>
                <a:sym typeface="Playfair Display"/>
              </a:rPr>
              <a:t>Student Orientation</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MIS Orientation</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+50 points for download</a:t>
            </a:r>
          </a:p>
        </p:txBody>
      </p:sp>
      <p:sp>
        <p:nvSpPr>
          <p:cNvPr id="178" name="Shape 178"/>
          <p:cNvSpPr txBox="1"/>
          <p:nvPr/>
        </p:nvSpPr>
        <p:spPr>
          <a:xfrm>
            <a:off x="6742675" y="878375"/>
            <a:ext cx="2106900" cy="6261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200" b="1">
                <a:solidFill>
                  <a:schemeClr val="dk1"/>
                </a:solidFill>
                <a:latin typeface="Playfair Display"/>
                <a:ea typeface="Playfair Display"/>
                <a:cs typeface="Playfair Display"/>
                <a:sym typeface="Playfair Display"/>
              </a:rPr>
              <a:t>Updates &amp; New Versions</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Rankings</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MIS Store</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More analytics</a:t>
            </a:r>
          </a:p>
        </p:txBody>
      </p:sp>
      <p:sp>
        <p:nvSpPr>
          <p:cNvPr id="179" name="Shape 179"/>
          <p:cNvSpPr/>
          <p:nvPr/>
        </p:nvSpPr>
        <p:spPr>
          <a:xfrm>
            <a:off x="140267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180" name="Shape 180"/>
          <p:cNvSpPr/>
          <p:nvPr/>
        </p:nvSpPr>
        <p:spPr>
          <a:xfrm>
            <a:off x="349142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181" name="Shape 181"/>
          <p:cNvSpPr/>
          <p:nvPr/>
        </p:nvSpPr>
        <p:spPr>
          <a:xfrm>
            <a:off x="558017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182" name="Shape 182"/>
          <p:cNvSpPr/>
          <p:nvPr/>
        </p:nvSpPr>
        <p:spPr>
          <a:xfrm>
            <a:off x="765077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183" name="Shape 183"/>
          <p:cNvSpPr/>
          <p:nvPr/>
        </p:nvSpPr>
        <p:spPr>
          <a:xfrm>
            <a:off x="0" y="2498875"/>
            <a:ext cx="9144000" cy="29100"/>
          </a:xfrm>
          <a:prstGeom prst="rect">
            <a:avLst/>
          </a:prstGeom>
          <a:solidFill>
            <a:schemeClr val="dk1"/>
          </a:solid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pic>
        <p:nvPicPr>
          <p:cNvPr id="184" name="Shape 184"/>
          <p:cNvPicPr preferRelativeResize="0"/>
          <p:nvPr/>
        </p:nvPicPr>
        <p:blipFill>
          <a:blip r:embed="rId3">
            <a:alphaModFix/>
          </a:blip>
          <a:stretch>
            <a:fillRect/>
          </a:stretch>
        </p:blipFill>
        <p:spPr>
          <a:xfrm>
            <a:off x="960850" y="1072900"/>
            <a:ext cx="1174350" cy="1174350"/>
          </a:xfrm>
          <a:prstGeom prst="rect">
            <a:avLst/>
          </a:prstGeom>
          <a:noFill/>
          <a:ln>
            <a:noFill/>
          </a:ln>
        </p:spPr>
      </p:pic>
      <p:pic>
        <p:nvPicPr>
          <p:cNvPr id="185" name="Shape 185"/>
          <p:cNvPicPr preferRelativeResize="0"/>
          <p:nvPr/>
        </p:nvPicPr>
        <p:blipFill>
          <a:blip r:embed="rId4">
            <a:alphaModFix/>
          </a:blip>
          <a:stretch>
            <a:fillRect/>
          </a:stretch>
        </p:blipFill>
        <p:spPr>
          <a:xfrm>
            <a:off x="2960200" y="2884800"/>
            <a:ext cx="1389450" cy="1389450"/>
          </a:xfrm>
          <a:prstGeom prst="rect">
            <a:avLst/>
          </a:prstGeom>
          <a:noFill/>
          <a:ln>
            <a:noFill/>
          </a:ln>
        </p:spPr>
      </p:pic>
      <p:pic>
        <p:nvPicPr>
          <p:cNvPr id="186" name="Shape 186"/>
          <p:cNvPicPr preferRelativeResize="0"/>
          <p:nvPr/>
        </p:nvPicPr>
        <p:blipFill>
          <a:blip r:embed="rId5">
            <a:alphaModFix/>
          </a:blip>
          <a:stretch>
            <a:fillRect/>
          </a:stretch>
        </p:blipFill>
        <p:spPr>
          <a:xfrm>
            <a:off x="5129162" y="885475"/>
            <a:ext cx="1389450" cy="1389450"/>
          </a:xfrm>
          <a:prstGeom prst="rect">
            <a:avLst/>
          </a:prstGeom>
          <a:noFill/>
          <a:ln>
            <a:noFill/>
          </a:ln>
        </p:spPr>
      </p:pic>
      <p:pic>
        <p:nvPicPr>
          <p:cNvPr id="187" name="Shape 187"/>
          <p:cNvPicPr preferRelativeResize="0"/>
          <p:nvPr/>
        </p:nvPicPr>
        <p:blipFill>
          <a:blip r:embed="rId6">
            <a:alphaModFix/>
          </a:blip>
          <a:stretch>
            <a:fillRect/>
          </a:stretch>
        </p:blipFill>
        <p:spPr>
          <a:xfrm>
            <a:off x="7101400" y="2755913"/>
            <a:ext cx="1647225" cy="1647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p:nvPr/>
        </p:nvSpPr>
        <p:spPr>
          <a:xfrm>
            <a:off x="0" y="3592825"/>
            <a:ext cx="9144000" cy="14889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93" name="Shape 193"/>
          <p:cNvSpPr/>
          <p:nvPr/>
        </p:nvSpPr>
        <p:spPr>
          <a:xfrm>
            <a:off x="0" y="0"/>
            <a:ext cx="9144000" cy="10173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94" name="Shape 194"/>
          <p:cNvSpPr txBox="1">
            <a:spLocks noGrp="1"/>
          </p:cNvSpPr>
          <p:nvPr>
            <p:ph type="title"/>
          </p:nvPr>
        </p:nvSpPr>
        <p:spPr>
          <a:xfrm>
            <a:off x="311700" y="195600"/>
            <a:ext cx="8520600" cy="615000"/>
          </a:xfrm>
          <a:prstGeom prst="rect">
            <a:avLst/>
          </a:prstGeom>
        </p:spPr>
        <p:txBody>
          <a:bodyPr wrap="square" lIns="91425" tIns="91425" rIns="91425" bIns="91425" anchor="t" anchorCtr="0">
            <a:noAutofit/>
          </a:bodyPr>
          <a:lstStyle/>
          <a:p>
            <a:pPr marL="0" lvl="0" indent="0">
              <a:spcBef>
                <a:spcPts val="0"/>
              </a:spcBef>
              <a:buNone/>
            </a:pPr>
            <a:r>
              <a:rPr lang="en">
                <a:solidFill>
                  <a:srgbClr val="FFFFFF"/>
                </a:solidFill>
              </a:rPr>
              <a:t>Financials</a:t>
            </a:r>
          </a:p>
        </p:txBody>
      </p:sp>
      <p:graphicFrame>
        <p:nvGraphicFramePr>
          <p:cNvPr id="195" name="Shape 195"/>
          <p:cNvGraphicFramePr/>
          <p:nvPr/>
        </p:nvGraphicFramePr>
        <p:xfrm>
          <a:off x="-12" y="1017450"/>
          <a:ext cx="9143950" cy="2590620"/>
        </p:xfrm>
        <a:graphic>
          <a:graphicData uri="http://schemas.openxmlformats.org/drawingml/2006/table">
            <a:tbl>
              <a:tblPr>
                <a:noFill/>
                <a:tableStyleId>{C56FAB3B-3638-4ABA-B5D5-44FA069F67DA}</a:tableStyleId>
              </a:tblPr>
              <a:tblGrid>
                <a:gridCol w="1855550">
                  <a:extLst>
                    <a:ext uri="{9D8B030D-6E8A-4147-A177-3AD203B41FA5}">
                      <a16:colId xmlns:a16="http://schemas.microsoft.com/office/drawing/2014/main" val="20000"/>
                    </a:ext>
                  </a:extLst>
                </a:gridCol>
                <a:gridCol w="1822100">
                  <a:extLst>
                    <a:ext uri="{9D8B030D-6E8A-4147-A177-3AD203B41FA5}">
                      <a16:colId xmlns:a16="http://schemas.microsoft.com/office/drawing/2014/main" val="20001"/>
                    </a:ext>
                  </a:extLst>
                </a:gridCol>
                <a:gridCol w="1822100">
                  <a:extLst>
                    <a:ext uri="{9D8B030D-6E8A-4147-A177-3AD203B41FA5}">
                      <a16:colId xmlns:a16="http://schemas.microsoft.com/office/drawing/2014/main" val="20002"/>
                    </a:ext>
                  </a:extLst>
                </a:gridCol>
                <a:gridCol w="1822100">
                  <a:extLst>
                    <a:ext uri="{9D8B030D-6E8A-4147-A177-3AD203B41FA5}">
                      <a16:colId xmlns:a16="http://schemas.microsoft.com/office/drawing/2014/main" val="20003"/>
                    </a:ext>
                  </a:extLst>
                </a:gridCol>
                <a:gridCol w="1822100">
                  <a:extLst>
                    <a:ext uri="{9D8B030D-6E8A-4147-A177-3AD203B41FA5}">
                      <a16:colId xmlns:a16="http://schemas.microsoft.com/office/drawing/2014/main" val="20004"/>
                    </a:ext>
                  </a:extLst>
                </a:gridCol>
              </a:tblGrid>
              <a:tr h="396200">
                <a:tc>
                  <a:txBody>
                    <a:bodyPr/>
                    <a:lstStyle/>
                    <a:p>
                      <a:pPr marL="0" lvl="0" indent="0">
                        <a:spcBef>
                          <a:spcPts val="0"/>
                        </a:spcBef>
                        <a:buNone/>
                      </a:pPr>
                      <a:endParaRPr dirty="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rtl="0">
                        <a:spcBef>
                          <a:spcPts val="0"/>
                        </a:spcBef>
                        <a:buNone/>
                      </a:pPr>
                      <a:r>
                        <a:rPr lang="en"/>
                        <a:t>Year 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spcBef>
                          <a:spcPts val="0"/>
                        </a:spcBef>
                        <a:buNone/>
                      </a:pPr>
                      <a:r>
                        <a:rPr lang="en"/>
                        <a:t>Year 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spcBef>
                          <a:spcPts val="0"/>
                        </a:spcBef>
                        <a:buNone/>
                      </a:pPr>
                      <a:r>
                        <a:rPr lang="en"/>
                        <a:t>Year 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spcBef>
                          <a:spcPts val="0"/>
                        </a:spcBef>
                        <a:buNone/>
                      </a:pPr>
                      <a:r>
                        <a:rPr lang="en"/>
                        <a:t>Year 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marL="0" lvl="0" indent="0">
                        <a:spcBef>
                          <a:spcPts val="0"/>
                        </a:spcBef>
                        <a:buNone/>
                      </a:pPr>
                      <a:r>
                        <a:rPr lang="en"/>
                        <a:t>One Time Development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spcBef>
                          <a:spcPts val="0"/>
                        </a:spcBef>
                        <a:buNone/>
                      </a:pPr>
                      <a:r>
                        <a:rPr lang="en"/>
                        <a:t>$3000</a:t>
                      </a:r>
                      <a:r>
                        <a:rPr lang="en" baseline="30000"/>
                        <a:t>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lvl="0" indent="0">
                        <a:spcBef>
                          <a:spcPts val="0"/>
                        </a:spcBef>
                        <a:buNone/>
                      </a:pPr>
                      <a:r>
                        <a:rPr lang="en"/>
                        <a:t>IBM Watson Bot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spcBef>
                          <a:spcPts val="0"/>
                        </a:spcBef>
                        <a:buNone/>
                      </a:pPr>
                      <a:r>
                        <a:rPr lang="en"/>
                        <a:t>$2000</a:t>
                      </a:r>
                      <a:r>
                        <a:rPr lang="en" baseline="30000"/>
                        <a:t>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$25</a:t>
                      </a:r>
                      <a:r>
                        <a:rPr lang="en" baseline="30000"/>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$25</a:t>
                      </a:r>
                      <a:r>
                        <a:rPr lang="en" baseline="30000"/>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$25</a:t>
                      </a:r>
                      <a:r>
                        <a:rPr lang="en" baseline="30000"/>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200">
                <a:tc>
                  <a:txBody>
                    <a:bodyPr/>
                    <a:lstStyle/>
                    <a:p>
                      <a:pPr marL="0" lvl="0" indent="0">
                        <a:spcBef>
                          <a:spcPts val="0"/>
                        </a:spcBef>
                        <a:buNone/>
                      </a:pPr>
                      <a:r>
                        <a:rPr lang="en"/>
                        <a:t>Updates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$1000</a:t>
                      </a:r>
                      <a:r>
                        <a:rPr lang="en" baseline="30000"/>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$1000</a:t>
                      </a:r>
                      <a:r>
                        <a:rPr lang="en" baseline="30000"/>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marL="0" lvl="0" indent="0">
                        <a:spcBef>
                          <a:spcPts val="0"/>
                        </a:spcBef>
                        <a:buNone/>
                      </a:pPr>
                      <a:r>
                        <a:rPr lang="en"/>
                        <a:t>Total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$5000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$25</a:t>
                      </a:r>
                      <a:r>
                        <a:rPr lang="en" baseline="30000"/>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$2025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a:spcBef>
                          <a:spcPts val="0"/>
                        </a:spcBef>
                        <a:buNone/>
                      </a:pPr>
                      <a:r>
                        <a:rPr lang="en"/>
                        <a:t>$2025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200">
                <a:tc>
                  <a:txBody>
                    <a:bodyPr/>
                    <a:lstStyle/>
                    <a:p>
                      <a:pPr marL="0" lvl="0" indent="0" rtl="0">
                        <a:spcBef>
                          <a:spcPts val="0"/>
                        </a:spcBef>
                        <a:buNone/>
                      </a:pPr>
                      <a:endParaRPr dirty="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spcBef>
                          <a:spcPts val="0"/>
                        </a:spcBef>
                        <a:buNone/>
                      </a:pPr>
                      <a:endParaRPr dirty="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spcBef>
                          <a:spcPts val="0"/>
                        </a:spcBef>
                        <a:buNone/>
                      </a:pPr>
                      <a:endParaRPr dirty="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spcBef>
                          <a:spcPts val="0"/>
                        </a:spcBef>
                        <a:buNone/>
                      </a:pPr>
                      <a:r>
                        <a:rPr lang="en"/>
                        <a:t>Total 3 Year Cost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spcBef>
                          <a:spcPts val="0"/>
                        </a:spcBef>
                        <a:buNone/>
                      </a:pPr>
                      <a:r>
                        <a:rPr lang="en"/>
                        <a:t>$9075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96" name="Shape 196"/>
          <p:cNvSpPr txBox="1"/>
          <p:nvPr/>
        </p:nvSpPr>
        <p:spPr>
          <a:xfrm>
            <a:off x="388750" y="3723050"/>
            <a:ext cx="6773400" cy="9270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a:t>1 - Cost of Developer for app (not including bot)- $100/hr * 30 hours = $3000</a:t>
            </a:r>
          </a:p>
          <a:p>
            <a:pPr marL="0" lvl="0" indent="0">
              <a:spcBef>
                <a:spcPts val="0"/>
              </a:spcBef>
              <a:buNone/>
            </a:pPr>
            <a:r>
              <a:rPr lang="en" sz="1000"/>
              <a:t>2 - Cost of Developer for Chat Bot- $100/hr * 20 hours = $2000</a:t>
            </a:r>
          </a:p>
          <a:p>
            <a:pPr marL="0" lvl="0" indent="0">
              <a:spcBef>
                <a:spcPts val="0"/>
              </a:spcBef>
              <a:buNone/>
            </a:pPr>
            <a:r>
              <a:rPr lang="en" sz="1000"/>
              <a:t>3 - $0.0025/API call * 500 students * 20 queries = $25</a:t>
            </a:r>
          </a:p>
          <a:p>
            <a:pPr marL="0" lvl="0" indent="0">
              <a:spcBef>
                <a:spcPts val="0"/>
              </a:spcBef>
              <a:buNone/>
            </a:pPr>
            <a:r>
              <a:rPr lang="en" sz="1000"/>
              <a:t>4 - Cost of Developer for updated features - $100/hr * 10 hours = $2000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p:nvPr/>
        </p:nvSpPr>
        <p:spPr>
          <a:xfrm>
            <a:off x="0" y="0"/>
            <a:ext cx="9144000" cy="9447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2" name="Shape 202"/>
          <p:cNvSpPr txBox="1">
            <a:spLocks noGrp="1"/>
          </p:cNvSpPr>
          <p:nvPr>
            <p:ph type="title"/>
          </p:nvPr>
        </p:nvSpPr>
        <p:spPr>
          <a:xfrm>
            <a:off x="180925" y="158875"/>
            <a:ext cx="8520600" cy="626100"/>
          </a:xfrm>
          <a:prstGeom prst="rect">
            <a:avLst/>
          </a:prstGeom>
        </p:spPr>
        <p:txBody>
          <a:bodyPr wrap="square" lIns="91425" tIns="91425" rIns="91425" bIns="91425" anchor="t" anchorCtr="0">
            <a:noAutofit/>
          </a:bodyPr>
          <a:lstStyle/>
          <a:p>
            <a:pPr marL="0" lvl="0" indent="0" rtl="0">
              <a:spcBef>
                <a:spcPts val="0"/>
              </a:spcBef>
              <a:buNone/>
            </a:pPr>
            <a:r>
              <a:rPr lang="en">
                <a:solidFill>
                  <a:srgbClr val="FFFFFF"/>
                </a:solidFill>
              </a:rPr>
              <a:t>Implementation</a:t>
            </a:r>
          </a:p>
        </p:txBody>
      </p:sp>
      <p:sp>
        <p:nvSpPr>
          <p:cNvPr id="203" name="Shape 203"/>
          <p:cNvSpPr txBox="1"/>
          <p:nvPr/>
        </p:nvSpPr>
        <p:spPr>
          <a:xfrm>
            <a:off x="494575" y="2884800"/>
            <a:ext cx="2106900" cy="626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2200" b="1">
                <a:solidFill>
                  <a:schemeClr val="dk1"/>
                </a:solidFill>
                <a:latin typeface="Playfair Display"/>
                <a:ea typeface="Playfair Display"/>
                <a:cs typeface="Playfair Display"/>
                <a:sym typeface="Playfair Display"/>
              </a:rPr>
              <a:t>Development</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One-time Development</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IBM Watson Assistant Bot</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Est. Initial Cost = $5000</a:t>
            </a:r>
          </a:p>
          <a:p>
            <a:pPr marL="0" lvl="0" indent="0" rtl="0">
              <a:spcBef>
                <a:spcPts val="0"/>
              </a:spcBef>
              <a:buNone/>
            </a:pPr>
            <a:endParaRPr sz="2200" b="1" dirty="0">
              <a:solidFill>
                <a:schemeClr val="dk1"/>
              </a:solidFill>
              <a:latin typeface="Playfair Display"/>
              <a:ea typeface="Playfair Display"/>
              <a:cs typeface="Playfair Display"/>
              <a:sym typeface="Playfair Display"/>
            </a:endParaRPr>
          </a:p>
        </p:txBody>
      </p:sp>
      <p:sp>
        <p:nvSpPr>
          <p:cNvPr id="204" name="Shape 204"/>
          <p:cNvSpPr txBox="1"/>
          <p:nvPr/>
        </p:nvSpPr>
        <p:spPr>
          <a:xfrm>
            <a:off x="2798200" y="1267138"/>
            <a:ext cx="2106900" cy="626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2200" b="1">
                <a:solidFill>
                  <a:schemeClr val="dk1"/>
                </a:solidFill>
                <a:latin typeface="Playfair Display"/>
                <a:ea typeface="Playfair Display"/>
                <a:cs typeface="Playfair Display"/>
                <a:sym typeface="Playfair Display"/>
              </a:rPr>
              <a:t>Maintenance</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Event Owners</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Administrators</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Ongoing Support</a:t>
            </a:r>
          </a:p>
        </p:txBody>
      </p:sp>
      <p:sp>
        <p:nvSpPr>
          <p:cNvPr id="205" name="Shape 205"/>
          <p:cNvSpPr txBox="1"/>
          <p:nvPr/>
        </p:nvSpPr>
        <p:spPr>
          <a:xfrm>
            <a:off x="4708375" y="2884800"/>
            <a:ext cx="2034300" cy="6261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200" b="1">
                <a:solidFill>
                  <a:schemeClr val="dk1"/>
                </a:solidFill>
                <a:latin typeface="Playfair Display"/>
                <a:ea typeface="Playfair Display"/>
                <a:cs typeface="Playfair Display"/>
                <a:sym typeface="Playfair Display"/>
              </a:rPr>
              <a:t>Student Orientation</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MIS Orientation</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+50 points for download</a:t>
            </a:r>
          </a:p>
        </p:txBody>
      </p:sp>
      <p:sp>
        <p:nvSpPr>
          <p:cNvPr id="206" name="Shape 206"/>
          <p:cNvSpPr txBox="1"/>
          <p:nvPr/>
        </p:nvSpPr>
        <p:spPr>
          <a:xfrm>
            <a:off x="6742675" y="878375"/>
            <a:ext cx="2106900" cy="6261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200" b="1">
                <a:solidFill>
                  <a:schemeClr val="dk1"/>
                </a:solidFill>
                <a:latin typeface="Playfair Display"/>
                <a:ea typeface="Playfair Display"/>
                <a:cs typeface="Playfair Display"/>
                <a:sym typeface="Playfair Display"/>
              </a:rPr>
              <a:t>Updates &amp; New Versions</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Rankings</a:t>
            </a:r>
          </a:p>
          <a:p>
            <a:pPr marL="457200" lvl="0" indent="-304800" rtl="0">
              <a:spcBef>
                <a:spcPts val="0"/>
              </a:spcBef>
              <a:spcAft>
                <a:spcPts val="0"/>
              </a:spcAft>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MIS Store</a:t>
            </a:r>
          </a:p>
          <a:p>
            <a:pPr marL="457200" lvl="0" indent="-304800" rtl="0">
              <a:spcBef>
                <a:spcPts val="0"/>
              </a:spcBef>
              <a:buClr>
                <a:schemeClr val="dk1"/>
              </a:buClr>
              <a:buSzPts val="1200"/>
              <a:buFont typeface="Playfair Display"/>
              <a:buChar char="●"/>
            </a:pPr>
            <a:r>
              <a:rPr lang="en" sz="1200" b="1">
                <a:solidFill>
                  <a:schemeClr val="dk1"/>
                </a:solidFill>
                <a:latin typeface="Playfair Display"/>
                <a:ea typeface="Playfair Display"/>
                <a:cs typeface="Playfair Display"/>
                <a:sym typeface="Playfair Display"/>
              </a:rPr>
              <a:t>More analytics</a:t>
            </a:r>
          </a:p>
        </p:txBody>
      </p:sp>
      <p:sp>
        <p:nvSpPr>
          <p:cNvPr id="207" name="Shape 207"/>
          <p:cNvSpPr/>
          <p:nvPr/>
        </p:nvSpPr>
        <p:spPr>
          <a:xfrm>
            <a:off x="140267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208" name="Shape 208"/>
          <p:cNvSpPr/>
          <p:nvPr/>
        </p:nvSpPr>
        <p:spPr>
          <a:xfrm>
            <a:off x="349142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209" name="Shape 209"/>
          <p:cNvSpPr/>
          <p:nvPr/>
        </p:nvSpPr>
        <p:spPr>
          <a:xfrm>
            <a:off x="558017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210" name="Shape 210"/>
          <p:cNvSpPr/>
          <p:nvPr/>
        </p:nvSpPr>
        <p:spPr>
          <a:xfrm>
            <a:off x="7650775" y="2375425"/>
            <a:ext cx="290700" cy="276000"/>
          </a:xfrm>
          <a:prstGeom prst="ellipse">
            <a:avLst/>
          </a:prstGeom>
          <a:solidFill>
            <a:schemeClr val="dk1"/>
          </a:solidFill>
          <a:ln w="9525" cap="flat" cmpd="sng">
            <a:solidFill>
              <a:schemeClr val="dk1"/>
            </a:solidFill>
            <a:prstDash val="solid"/>
            <a:round/>
            <a:headEnd type="none" w="med" len="med"/>
            <a:tailEnd type="none" w="med" len="med"/>
          </a:ln>
          <a:effectLst>
            <a:outerShdw blurRad="57150" dist="19050" dir="5400000" algn="bl" rotWithShape="0">
              <a:schemeClr val="dk1">
                <a:alpha val="50000"/>
              </a:schemeClr>
            </a:outerShdw>
          </a:effectLst>
        </p:spPr>
        <p:txBody>
          <a:bodyPr wrap="square" lIns="91425" tIns="91425" rIns="91425" bIns="91425" anchor="ctr" anchorCtr="0">
            <a:noAutofit/>
          </a:bodyPr>
          <a:lstStyle/>
          <a:p>
            <a:pPr marL="0" lvl="0" indent="0">
              <a:spcBef>
                <a:spcPts val="0"/>
              </a:spcBef>
              <a:buNone/>
            </a:pPr>
            <a:endParaRPr dirty="0"/>
          </a:p>
        </p:txBody>
      </p:sp>
      <p:sp>
        <p:nvSpPr>
          <p:cNvPr id="211" name="Shape 211"/>
          <p:cNvSpPr/>
          <p:nvPr/>
        </p:nvSpPr>
        <p:spPr>
          <a:xfrm>
            <a:off x="0" y="2498875"/>
            <a:ext cx="9144000" cy="29100"/>
          </a:xfrm>
          <a:prstGeom prst="rect">
            <a:avLst/>
          </a:prstGeom>
          <a:solidFill>
            <a:schemeClr val="dk1"/>
          </a:solid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pic>
        <p:nvPicPr>
          <p:cNvPr id="212" name="Shape 212"/>
          <p:cNvPicPr preferRelativeResize="0"/>
          <p:nvPr/>
        </p:nvPicPr>
        <p:blipFill>
          <a:blip r:embed="rId3">
            <a:alphaModFix/>
          </a:blip>
          <a:stretch>
            <a:fillRect/>
          </a:stretch>
        </p:blipFill>
        <p:spPr>
          <a:xfrm>
            <a:off x="960850" y="1072900"/>
            <a:ext cx="1174350" cy="1174350"/>
          </a:xfrm>
          <a:prstGeom prst="rect">
            <a:avLst/>
          </a:prstGeom>
          <a:noFill/>
          <a:ln>
            <a:noFill/>
          </a:ln>
        </p:spPr>
      </p:pic>
      <p:pic>
        <p:nvPicPr>
          <p:cNvPr id="213" name="Shape 213"/>
          <p:cNvPicPr preferRelativeResize="0"/>
          <p:nvPr/>
        </p:nvPicPr>
        <p:blipFill>
          <a:blip r:embed="rId4">
            <a:alphaModFix/>
          </a:blip>
          <a:stretch>
            <a:fillRect/>
          </a:stretch>
        </p:blipFill>
        <p:spPr>
          <a:xfrm>
            <a:off x="2960200" y="2884800"/>
            <a:ext cx="1389450" cy="1389450"/>
          </a:xfrm>
          <a:prstGeom prst="rect">
            <a:avLst/>
          </a:prstGeom>
          <a:noFill/>
          <a:ln>
            <a:noFill/>
          </a:ln>
        </p:spPr>
      </p:pic>
      <p:pic>
        <p:nvPicPr>
          <p:cNvPr id="214" name="Shape 214"/>
          <p:cNvPicPr preferRelativeResize="0"/>
          <p:nvPr/>
        </p:nvPicPr>
        <p:blipFill>
          <a:blip r:embed="rId5">
            <a:alphaModFix/>
          </a:blip>
          <a:stretch>
            <a:fillRect/>
          </a:stretch>
        </p:blipFill>
        <p:spPr>
          <a:xfrm>
            <a:off x="5129162" y="885475"/>
            <a:ext cx="1389450" cy="1389450"/>
          </a:xfrm>
          <a:prstGeom prst="rect">
            <a:avLst/>
          </a:prstGeom>
          <a:noFill/>
          <a:ln>
            <a:noFill/>
          </a:ln>
        </p:spPr>
      </p:pic>
      <p:pic>
        <p:nvPicPr>
          <p:cNvPr id="215" name="Shape 215"/>
          <p:cNvPicPr preferRelativeResize="0"/>
          <p:nvPr/>
        </p:nvPicPr>
        <p:blipFill>
          <a:blip r:embed="rId6">
            <a:alphaModFix/>
          </a:blip>
          <a:stretch>
            <a:fillRect/>
          </a:stretch>
        </p:blipFill>
        <p:spPr>
          <a:xfrm>
            <a:off x="7101400" y="2755913"/>
            <a:ext cx="1647225" cy="1647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0" y="0"/>
            <a:ext cx="9144000" cy="51435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pic>
        <p:nvPicPr>
          <p:cNvPr id="221" name="Shape 221"/>
          <p:cNvPicPr preferRelativeResize="0"/>
          <p:nvPr/>
        </p:nvPicPr>
        <p:blipFill>
          <a:blip r:embed="rId3">
            <a:alphaModFix/>
          </a:blip>
          <a:stretch>
            <a:fillRect/>
          </a:stretch>
        </p:blipFill>
        <p:spPr>
          <a:xfrm>
            <a:off x="3537525" y="583275"/>
            <a:ext cx="1765475" cy="1765475"/>
          </a:xfrm>
          <a:prstGeom prst="rect">
            <a:avLst/>
          </a:prstGeom>
          <a:noFill/>
          <a:ln>
            <a:noFill/>
          </a:ln>
        </p:spPr>
      </p:pic>
      <p:sp>
        <p:nvSpPr>
          <p:cNvPr id="222" name="Shape 222"/>
          <p:cNvSpPr txBox="1"/>
          <p:nvPr/>
        </p:nvSpPr>
        <p:spPr>
          <a:xfrm>
            <a:off x="3537513" y="2579188"/>
            <a:ext cx="1765500" cy="460800"/>
          </a:xfrm>
          <a:prstGeom prst="rect">
            <a:avLst/>
          </a:prstGeom>
          <a:noFill/>
          <a:ln>
            <a:noFill/>
          </a:ln>
        </p:spPr>
        <p:txBody>
          <a:bodyPr wrap="square" lIns="91425" tIns="91425" rIns="91425" bIns="91425" anchor="t" anchorCtr="0">
            <a:noAutofit/>
          </a:bodyPr>
          <a:lstStyle/>
          <a:p>
            <a:pPr marL="0" lvl="0" indent="0">
              <a:spcBef>
                <a:spcPts val="0"/>
              </a:spcBef>
              <a:buNone/>
            </a:pPr>
            <a:r>
              <a:rPr lang="en" b="1">
                <a:solidFill>
                  <a:schemeClr val="lt1"/>
                </a:solidFill>
                <a:latin typeface="Playfair Display"/>
                <a:ea typeface="Playfair Display"/>
                <a:cs typeface="Playfair Display"/>
                <a:sym typeface="Playfair Display"/>
              </a:rPr>
              <a:t>MIS Pointfolio App</a:t>
            </a:r>
          </a:p>
        </p:txBody>
      </p:sp>
      <p:sp>
        <p:nvSpPr>
          <p:cNvPr id="223" name="Shape 223"/>
          <p:cNvSpPr txBox="1"/>
          <p:nvPr/>
        </p:nvSpPr>
        <p:spPr>
          <a:xfrm>
            <a:off x="973328" y="3169850"/>
            <a:ext cx="6751200" cy="14865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 sz="5000" b="1">
                <a:solidFill>
                  <a:srgbClr val="FFFFFF"/>
                </a:solidFill>
                <a:latin typeface="Playfair Display"/>
                <a:ea typeface="Playfair Display"/>
                <a:cs typeface="Playfair Display"/>
                <a:sym typeface="Playfair Display"/>
              </a:rPr>
              <a:t>THANKS FOR VIEWING!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Appendix</a:t>
            </a:r>
          </a:p>
        </p:txBody>
      </p:sp>
      <p:sp>
        <p:nvSpPr>
          <p:cNvPr id="229" name="Shape 229"/>
          <p:cNvSpPr txBox="1">
            <a:spLocks noGrp="1"/>
          </p:cNvSpPr>
          <p:nvPr>
            <p:ph type="body" idx="1"/>
          </p:nvPr>
        </p:nvSpPr>
        <p:spPr>
          <a:xfrm>
            <a:off x="311700" y="1017450"/>
            <a:ext cx="8520600" cy="2929800"/>
          </a:xfrm>
          <a:prstGeom prst="rect">
            <a:avLst/>
          </a:prstGeom>
        </p:spPr>
        <p:txBody>
          <a:bodyPr wrap="square" lIns="91425" tIns="91425" rIns="91425" bIns="91425" anchor="t" anchorCtr="0">
            <a:noAutofit/>
          </a:bodyPr>
          <a:lstStyle/>
          <a:p>
            <a:pPr marL="0" lvl="0" indent="0">
              <a:spcBef>
                <a:spcPts val="0"/>
              </a:spcBef>
              <a:buNone/>
            </a:pPr>
            <a:endParaRPr dirty="0"/>
          </a:p>
          <a:p>
            <a:pPr marL="457200" lvl="0" indent="-342900">
              <a:spcBef>
                <a:spcPts val="0"/>
              </a:spcBef>
              <a:spcAft>
                <a:spcPts val="0"/>
              </a:spcAft>
              <a:buSzPts val="1800"/>
              <a:buAutoNum type="arabicPeriod"/>
            </a:pPr>
            <a:r>
              <a:rPr lang="en"/>
              <a:t>IBM Watson Chat Bot Price Plan</a:t>
            </a:r>
          </a:p>
          <a:p>
            <a:pPr marL="457200" lvl="0" indent="-342900">
              <a:spcBef>
                <a:spcPts val="0"/>
              </a:spcBef>
              <a:spcAft>
                <a:spcPts val="0"/>
              </a:spcAft>
              <a:buSzPts val="1800"/>
              <a:buAutoNum type="arabicPeriod"/>
            </a:pPr>
            <a:r>
              <a:rPr lang="en"/>
              <a:t>Data Model</a:t>
            </a:r>
          </a:p>
          <a:p>
            <a:pPr marL="457200" lvl="0" indent="-342900">
              <a:spcBef>
                <a:spcPts val="0"/>
              </a:spcBef>
              <a:spcAft>
                <a:spcPts val="0"/>
              </a:spcAft>
              <a:buSzPts val="1800"/>
              <a:buAutoNum type="arabicPeriod"/>
            </a:pPr>
            <a:r>
              <a:rPr lang="en"/>
              <a:t>Process Model</a:t>
            </a:r>
          </a:p>
          <a:p>
            <a:pPr marL="457200" lvl="0" indent="-342900">
              <a:spcBef>
                <a:spcPts val="0"/>
              </a:spcBef>
              <a:spcAft>
                <a:spcPts val="0"/>
              </a:spcAft>
              <a:buSzPts val="1800"/>
              <a:buAutoNum type="arabicPeriod"/>
            </a:pPr>
            <a:r>
              <a:rPr lang="en"/>
              <a:t>Systems Architecture</a:t>
            </a:r>
          </a:p>
          <a:p>
            <a:pPr marL="457200" lvl="0" indent="-342900">
              <a:spcBef>
                <a:spcPts val="0"/>
              </a:spcBef>
              <a:buSzPts val="1800"/>
              <a:buAutoNum type="arabicPeriod"/>
            </a:pPr>
            <a:r>
              <a:rPr lang="en"/>
              <a:t>Data Analysis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52400" y="62425"/>
            <a:ext cx="8520600" cy="626100"/>
          </a:xfrm>
          <a:prstGeom prst="rect">
            <a:avLst/>
          </a:prstGeom>
        </p:spPr>
        <p:txBody>
          <a:bodyPr wrap="square" lIns="91425" tIns="91425" rIns="91425" bIns="91425" anchor="t" anchorCtr="0">
            <a:noAutofit/>
          </a:bodyPr>
          <a:lstStyle/>
          <a:p>
            <a:pPr marL="0" lvl="0" indent="0">
              <a:spcBef>
                <a:spcPts val="0"/>
              </a:spcBef>
              <a:buNone/>
            </a:pPr>
            <a:r>
              <a:rPr lang="en"/>
              <a:t>1. IBM Watson Chat Bot Price Plan</a:t>
            </a:r>
          </a:p>
        </p:txBody>
      </p:sp>
      <p:pic>
        <p:nvPicPr>
          <p:cNvPr id="235" name="Shape 235"/>
          <p:cNvPicPr preferRelativeResize="0"/>
          <p:nvPr/>
        </p:nvPicPr>
        <p:blipFill>
          <a:blip r:embed="rId3">
            <a:alphaModFix/>
          </a:blip>
          <a:stretch>
            <a:fillRect/>
          </a:stretch>
        </p:blipFill>
        <p:spPr>
          <a:xfrm>
            <a:off x="76200" y="959475"/>
            <a:ext cx="8991600" cy="17138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2. Data Model</a:t>
            </a:r>
          </a:p>
        </p:txBody>
      </p:sp>
      <p:pic>
        <p:nvPicPr>
          <p:cNvPr id="241" name="Shape 241"/>
          <p:cNvPicPr preferRelativeResize="0"/>
          <p:nvPr/>
        </p:nvPicPr>
        <p:blipFill>
          <a:blip r:embed="rId3">
            <a:alphaModFix/>
          </a:blip>
          <a:stretch>
            <a:fillRect/>
          </a:stretch>
        </p:blipFill>
        <p:spPr>
          <a:xfrm>
            <a:off x="504000" y="1017450"/>
            <a:ext cx="7275873" cy="39715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3. Process Model</a:t>
            </a:r>
          </a:p>
        </p:txBody>
      </p:sp>
      <p:pic>
        <p:nvPicPr>
          <p:cNvPr id="247" name="Shape 247"/>
          <p:cNvPicPr preferRelativeResize="0"/>
          <p:nvPr/>
        </p:nvPicPr>
        <p:blipFill>
          <a:blip r:embed="rId3">
            <a:alphaModFix/>
          </a:blip>
          <a:stretch>
            <a:fillRect/>
          </a:stretch>
        </p:blipFill>
        <p:spPr>
          <a:xfrm>
            <a:off x="152400" y="1169850"/>
            <a:ext cx="8761075" cy="254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p:nvPr/>
        </p:nvSpPr>
        <p:spPr>
          <a:xfrm>
            <a:off x="0" y="0"/>
            <a:ext cx="5041200" cy="51435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pic>
        <p:nvPicPr>
          <p:cNvPr id="68" name="Shape 68"/>
          <p:cNvPicPr preferRelativeResize="0"/>
          <p:nvPr/>
        </p:nvPicPr>
        <p:blipFill>
          <a:blip r:embed="rId3">
            <a:alphaModFix/>
          </a:blip>
          <a:stretch>
            <a:fillRect/>
          </a:stretch>
        </p:blipFill>
        <p:spPr>
          <a:xfrm>
            <a:off x="6007038" y="118925"/>
            <a:ext cx="2075675" cy="2075675"/>
          </a:xfrm>
          <a:prstGeom prst="rect">
            <a:avLst/>
          </a:prstGeom>
          <a:noFill/>
          <a:ln>
            <a:noFill/>
          </a:ln>
        </p:spPr>
      </p:pic>
      <p:sp>
        <p:nvSpPr>
          <p:cNvPr id="69" name="Shape 69"/>
          <p:cNvSpPr txBox="1"/>
          <p:nvPr/>
        </p:nvSpPr>
        <p:spPr>
          <a:xfrm>
            <a:off x="5544888" y="1710975"/>
            <a:ext cx="3000000" cy="3000000"/>
          </a:xfrm>
          <a:prstGeom prst="rect">
            <a:avLst/>
          </a:prstGeom>
          <a:noFill/>
          <a:ln>
            <a:noFill/>
          </a:ln>
        </p:spPr>
        <p:txBody>
          <a:bodyPr wrap="square" lIns="91425" tIns="91425" rIns="91425" bIns="91425" anchor="ctr" anchorCtr="0">
            <a:noAutofit/>
          </a:bodyPr>
          <a:lstStyle/>
          <a:p>
            <a:pPr marL="0" lvl="0" indent="0" algn="ctr" rtl="0">
              <a:spcBef>
                <a:spcPts val="0"/>
              </a:spcBef>
              <a:buNone/>
            </a:pPr>
            <a:r>
              <a:rPr lang="en" sz="3200" b="1">
                <a:solidFill>
                  <a:schemeClr val="dk1"/>
                </a:solidFill>
                <a:latin typeface="Playfair Display"/>
                <a:ea typeface="Playfair Display"/>
                <a:cs typeface="Playfair Display"/>
                <a:sym typeface="Playfair Display"/>
              </a:rPr>
              <a:t>MIS Department Points Program</a:t>
            </a:r>
          </a:p>
        </p:txBody>
      </p:sp>
      <p:sp>
        <p:nvSpPr>
          <p:cNvPr id="70" name="Shape 70"/>
          <p:cNvSpPr txBox="1"/>
          <p:nvPr/>
        </p:nvSpPr>
        <p:spPr>
          <a:xfrm>
            <a:off x="766500" y="237825"/>
            <a:ext cx="4109400" cy="568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3200" b="1">
                <a:solidFill>
                  <a:schemeClr val="lt1"/>
                </a:solidFill>
                <a:latin typeface="Playfair Display"/>
                <a:ea typeface="Playfair Display"/>
                <a:cs typeface="Playfair Display"/>
                <a:sym typeface="Playfair Display"/>
              </a:rPr>
              <a:t>About the Program</a:t>
            </a:r>
          </a:p>
        </p:txBody>
      </p:sp>
      <p:pic>
        <p:nvPicPr>
          <p:cNvPr id="71" name="Shape 71"/>
          <p:cNvPicPr preferRelativeResize="0"/>
          <p:nvPr/>
        </p:nvPicPr>
        <p:blipFill>
          <a:blip r:embed="rId4">
            <a:alphaModFix/>
          </a:blip>
          <a:stretch>
            <a:fillRect/>
          </a:stretch>
        </p:blipFill>
        <p:spPr>
          <a:xfrm>
            <a:off x="507350" y="3527175"/>
            <a:ext cx="1158100" cy="1158100"/>
          </a:xfrm>
          <a:prstGeom prst="rect">
            <a:avLst/>
          </a:prstGeom>
          <a:noFill/>
          <a:ln>
            <a:noFill/>
          </a:ln>
        </p:spPr>
      </p:pic>
      <p:pic>
        <p:nvPicPr>
          <p:cNvPr id="72" name="Shape 72"/>
          <p:cNvPicPr preferRelativeResize="0"/>
          <p:nvPr/>
        </p:nvPicPr>
        <p:blipFill>
          <a:blip r:embed="rId5">
            <a:alphaModFix/>
          </a:blip>
          <a:stretch>
            <a:fillRect/>
          </a:stretch>
        </p:blipFill>
        <p:spPr>
          <a:xfrm>
            <a:off x="507350" y="963400"/>
            <a:ext cx="1158100" cy="1158100"/>
          </a:xfrm>
          <a:prstGeom prst="rect">
            <a:avLst/>
          </a:prstGeom>
          <a:noFill/>
          <a:ln>
            <a:noFill/>
          </a:ln>
        </p:spPr>
      </p:pic>
      <p:pic>
        <p:nvPicPr>
          <p:cNvPr id="73" name="Shape 73"/>
          <p:cNvPicPr preferRelativeResize="0"/>
          <p:nvPr/>
        </p:nvPicPr>
        <p:blipFill>
          <a:blip r:embed="rId6">
            <a:alphaModFix/>
          </a:blip>
          <a:stretch>
            <a:fillRect/>
          </a:stretch>
        </p:blipFill>
        <p:spPr>
          <a:xfrm>
            <a:off x="461948" y="2278275"/>
            <a:ext cx="1248900" cy="1248900"/>
          </a:xfrm>
          <a:prstGeom prst="rect">
            <a:avLst/>
          </a:prstGeom>
          <a:noFill/>
          <a:ln>
            <a:noFill/>
          </a:ln>
        </p:spPr>
      </p:pic>
      <p:sp>
        <p:nvSpPr>
          <p:cNvPr id="74" name="Shape 74"/>
          <p:cNvSpPr txBox="1"/>
          <p:nvPr/>
        </p:nvSpPr>
        <p:spPr>
          <a:xfrm>
            <a:off x="1533000" y="1445700"/>
            <a:ext cx="3508200" cy="568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000" b="1">
                <a:solidFill>
                  <a:schemeClr val="lt1"/>
                </a:solidFill>
                <a:latin typeface="Playfair Display"/>
                <a:ea typeface="Playfair Display"/>
                <a:cs typeface="Playfair Display"/>
                <a:sym typeface="Playfair Display"/>
              </a:rPr>
              <a:t>Professional Development</a:t>
            </a:r>
          </a:p>
        </p:txBody>
      </p:sp>
      <p:sp>
        <p:nvSpPr>
          <p:cNvPr id="75" name="Shape 75"/>
          <p:cNvSpPr txBox="1"/>
          <p:nvPr/>
        </p:nvSpPr>
        <p:spPr>
          <a:xfrm>
            <a:off x="2249250" y="2653575"/>
            <a:ext cx="2075700" cy="568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000" b="1">
                <a:solidFill>
                  <a:schemeClr val="lt1"/>
                </a:solidFill>
                <a:latin typeface="Playfair Display"/>
                <a:ea typeface="Playfair Display"/>
                <a:cs typeface="Playfair Display"/>
                <a:sym typeface="Playfair Display"/>
              </a:rPr>
              <a:t>Recognition</a:t>
            </a:r>
          </a:p>
        </p:txBody>
      </p:sp>
      <p:sp>
        <p:nvSpPr>
          <p:cNvPr id="76" name="Shape 76"/>
          <p:cNvSpPr txBox="1"/>
          <p:nvPr/>
        </p:nvSpPr>
        <p:spPr>
          <a:xfrm>
            <a:off x="2249250" y="3861450"/>
            <a:ext cx="2075700" cy="568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000" b="1">
                <a:solidFill>
                  <a:schemeClr val="lt1"/>
                </a:solidFill>
                <a:latin typeface="Playfair Display"/>
                <a:ea typeface="Playfair Display"/>
                <a:cs typeface="Playfair Display"/>
                <a:sym typeface="Playfair Display"/>
              </a:rPr>
              <a:t>Rewards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4. Systems Architecture</a:t>
            </a:r>
          </a:p>
        </p:txBody>
      </p:sp>
      <p:sp>
        <p:nvSpPr>
          <p:cNvPr id="253" name="Shape 25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endParaRPr dirty="0"/>
          </a:p>
        </p:txBody>
      </p:sp>
      <p:pic>
        <p:nvPicPr>
          <p:cNvPr id="254" name="Shape 254"/>
          <p:cNvPicPr preferRelativeResize="0"/>
          <p:nvPr/>
        </p:nvPicPr>
        <p:blipFill>
          <a:blip r:embed="rId3">
            <a:alphaModFix/>
          </a:blip>
          <a:stretch>
            <a:fillRect/>
          </a:stretch>
        </p:blipFill>
        <p:spPr>
          <a:xfrm>
            <a:off x="387700" y="1152475"/>
            <a:ext cx="6073974" cy="37950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5. Analysis References</a:t>
            </a:r>
          </a:p>
          <a:p>
            <a:pPr marL="0" lvl="0" indent="0">
              <a:spcBef>
                <a:spcPts val="0"/>
              </a:spcBef>
              <a:buNone/>
            </a:pPr>
            <a:endParaRPr dirty="0"/>
          </a:p>
          <a:p>
            <a:pPr marL="0" lvl="0" indent="0">
              <a:spcBef>
                <a:spcPts val="0"/>
              </a:spcBef>
              <a:buNone/>
            </a:pPr>
            <a:endParaRPr dirty="0"/>
          </a:p>
        </p:txBody>
      </p:sp>
      <p:sp>
        <p:nvSpPr>
          <p:cNvPr id="260" name="Shape 260"/>
          <p:cNvSpPr txBox="1">
            <a:spLocks noGrp="1"/>
          </p:cNvSpPr>
          <p:nvPr>
            <p:ph type="body" idx="1"/>
          </p:nvPr>
        </p:nvSpPr>
        <p:spPr>
          <a:xfrm>
            <a:off x="311700" y="1152475"/>
            <a:ext cx="8520600" cy="2480100"/>
          </a:xfrm>
          <a:prstGeom prst="rect">
            <a:avLst/>
          </a:prstGeom>
        </p:spPr>
        <p:txBody>
          <a:bodyPr wrap="square" lIns="91425" tIns="91425" rIns="91425" bIns="91425" anchor="t" anchorCtr="0">
            <a:noAutofit/>
          </a:bodyPr>
          <a:lstStyle/>
          <a:p>
            <a:pPr marL="0" lvl="0" indent="0">
              <a:spcBef>
                <a:spcPts val="0"/>
              </a:spcBef>
              <a:buNone/>
            </a:pPr>
            <a:endParaRPr dirty="0"/>
          </a:p>
        </p:txBody>
      </p:sp>
      <p:pic>
        <p:nvPicPr>
          <p:cNvPr id="261" name="Shape 261"/>
          <p:cNvPicPr preferRelativeResize="0"/>
          <p:nvPr/>
        </p:nvPicPr>
        <p:blipFill>
          <a:blip r:embed="rId3">
            <a:alphaModFix/>
          </a:blip>
          <a:stretch>
            <a:fillRect/>
          </a:stretch>
        </p:blipFill>
        <p:spPr>
          <a:xfrm>
            <a:off x="311700" y="1152475"/>
            <a:ext cx="8553450" cy="847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5. Analysis References</a:t>
            </a:r>
          </a:p>
          <a:p>
            <a:pPr marL="0" lvl="0" indent="0">
              <a:spcBef>
                <a:spcPts val="0"/>
              </a:spcBef>
              <a:buNone/>
            </a:pPr>
            <a:endParaRPr dirty="0"/>
          </a:p>
          <a:p>
            <a:pPr marL="0" lvl="0" indent="0">
              <a:spcBef>
                <a:spcPts val="0"/>
              </a:spcBef>
              <a:buNone/>
            </a:pPr>
            <a:endParaRPr dirty="0"/>
          </a:p>
          <a:p>
            <a:pPr marL="0" lvl="0" indent="0">
              <a:spcBef>
                <a:spcPts val="0"/>
              </a:spcBef>
              <a:buNone/>
            </a:pPr>
            <a:endParaRPr dirty="0"/>
          </a:p>
        </p:txBody>
      </p:sp>
      <p:sp>
        <p:nvSpPr>
          <p:cNvPr id="267" name="Shape 26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endParaRPr dirty="0"/>
          </a:p>
        </p:txBody>
      </p:sp>
      <p:pic>
        <p:nvPicPr>
          <p:cNvPr id="268" name="Shape 268"/>
          <p:cNvPicPr preferRelativeResize="0"/>
          <p:nvPr/>
        </p:nvPicPr>
        <p:blipFill>
          <a:blip r:embed="rId3">
            <a:alphaModFix/>
          </a:blip>
          <a:stretch>
            <a:fillRect/>
          </a:stretch>
        </p:blipFill>
        <p:spPr>
          <a:xfrm>
            <a:off x="311700" y="1152474"/>
            <a:ext cx="8520600" cy="21596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5. Analysis References</a:t>
            </a:r>
          </a:p>
          <a:p>
            <a:pPr marL="0" lvl="0" indent="0">
              <a:spcBef>
                <a:spcPts val="0"/>
              </a:spcBef>
              <a:buNone/>
            </a:pPr>
            <a:endParaRPr dirty="0"/>
          </a:p>
        </p:txBody>
      </p:sp>
      <p:sp>
        <p:nvSpPr>
          <p:cNvPr id="274" name="Shape 274"/>
          <p:cNvSpPr txBox="1">
            <a:spLocks noGrp="1"/>
          </p:cNvSpPr>
          <p:nvPr>
            <p:ph type="body" idx="1"/>
          </p:nvPr>
        </p:nvSpPr>
        <p:spPr>
          <a:xfrm>
            <a:off x="311700" y="3463400"/>
            <a:ext cx="8520600" cy="1105500"/>
          </a:xfrm>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r>
              <a:rPr lang="en" sz="1500">
                <a:solidFill>
                  <a:srgbClr val="000000"/>
                </a:solidFill>
                <a:latin typeface="Arial"/>
                <a:ea typeface="Arial"/>
                <a:cs typeface="Arial"/>
                <a:sym typeface="Arial"/>
              </a:rPr>
              <a:t>25%, 10/40. Source: Tony Messina</a:t>
            </a:r>
          </a:p>
          <a:p>
            <a:pPr marL="0" lvl="0" indent="0" rtl="0">
              <a:lnSpc>
                <a:spcPct val="100000"/>
              </a:lnSpc>
              <a:spcBef>
                <a:spcPts val="0"/>
              </a:spcBef>
              <a:spcAft>
                <a:spcPts val="0"/>
              </a:spcAft>
              <a:buNone/>
            </a:pPr>
            <a:r>
              <a:rPr lang="en" sz="1500">
                <a:solidFill>
                  <a:srgbClr val="000000"/>
                </a:solidFill>
                <a:latin typeface="Arial"/>
                <a:ea typeface="Arial"/>
                <a:cs typeface="Arial"/>
                <a:sym typeface="Arial"/>
              </a:rPr>
              <a:t>60%, 281/450. Source: AIS Spring 2017 info and Joe Allegra</a:t>
            </a:r>
          </a:p>
          <a:p>
            <a:pPr marL="0" lvl="0" indent="0" rtl="0">
              <a:lnSpc>
                <a:spcPct val="100000"/>
              </a:lnSpc>
              <a:spcBef>
                <a:spcPts val="0"/>
              </a:spcBef>
              <a:spcAft>
                <a:spcPts val="0"/>
              </a:spcAft>
              <a:buNone/>
            </a:pPr>
            <a:r>
              <a:rPr lang="en" sz="1500">
                <a:solidFill>
                  <a:srgbClr val="000000"/>
                </a:solidFill>
                <a:latin typeface="Arial"/>
                <a:ea typeface="Arial"/>
                <a:cs typeface="Arial"/>
                <a:sym typeface="Arial"/>
              </a:rPr>
              <a:t>20%, 56/281. Source: AIS Spring 2017 info</a:t>
            </a:r>
          </a:p>
        </p:txBody>
      </p:sp>
      <p:pic>
        <p:nvPicPr>
          <p:cNvPr id="275" name="Shape 275"/>
          <p:cNvPicPr preferRelativeResize="0"/>
          <p:nvPr/>
        </p:nvPicPr>
        <p:blipFill>
          <a:blip r:embed="rId3">
            <a:alphaModFix/>
          </a:blip>
          <a:stretch>
            <a:fillRect/>
          </a:stretch>
        </p:blipFill>
        <p:spPr>
          <a:xfrm>
            <a:off x="815600" y="1169850"/>
            <a:ext cx="4945880" cy="214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1531755" y="2720525"/>
            <a:ext cx="6080501" cy="2255875"/>
          </a:xfrm>
          <a:prstGeom prst="rect">
            <a:avLst/>
          </a:prstGeom>
          <a:noFill/>
          <a:ln>
            <a:noFill/>
          </a:ln>
        </p:spPr>
      </p:pic>
      <p:sp>
        <p:nvSpPr>
          <p:cNvPr id="82" name="Shape 82"/>
          <p:cNvSpPr/>
          <p:nvPr/>
        </p:nvSpPr>
        <p:spPr>
          <a:xfrm>
            <a:off x="0" y="985025"/>
            <a:ext cx="9144000" cy="17355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3" name="Shape 83"/>
          <p:cNvSpPr txBox="1">
            <a:spLocks noGrp="1"/>
          </p:cNvSpPr>
          <p:nvPr>
            <p:ph type="title"/>
          </p:nvPr>
        </p:nvSpPr>
        <p:spPr>
          <a:xfrm>
            <a:off x="222500" y="185000"/>
            <a:ext cx="8520600" cy="626100"/>
          </a:xfrm>
          <a:prstGeom prst="rect">
            <a:avLst/>
          </a:prstGeom>
        </p:spPr>
        <p:txBody>
          <a:bodyPr wrap="square" lIns="91425" tIns="91425" rIns="91425" bIns="91425" anchor="t" anchorCtr="0">
            <a:noAutofit/>
          </a:bodyPr>
          <a:lstStyle/>
          <a:p>
            <a:pPr marL="0" lvl="0" indent="0" rtl="0">
              <a:spcBef>
                <a:spcPts val="0"/>
              </a:spcBef>
              <a:buNone/>
            </a:pPr>
            <a:r>
              <a:rPr lang="en"/>
              <a:t>The Current Process</a:t>
            </a:r>
          </a:p>
        </p:txBody>
      </p:sp>
      <p:pic>
        <p:nvPicPr>
          <p:cNvPr id="84" name="Shape 84"/>
          <p:cNvPicPr preferRelativeResize="0"/>
          <p:nvPr/>
        </p:nvPicPr>
        <p:blipFill>
          <a:blip r:embed="rId4">
            <a:alphaModFix/>
          </a:blip>
          <a:stretch>
            <a:fillRect/>
          </a:stretch>
        </p:blipFill>
        <p:spPr>
          <a:xfrm>
            <a:off x="1647138" y="1044362"/>
            <a:ext cx="802175" cy="802152"/>
          </a:xfrm>
          <a:prstGeom prst="rect">
            <a:avLst/>
          </a:prstGeom>
          <a:noFill/>
          <a:ln>
            <a:noFill/>
          </a:ln>
        </p:spPr>
      </p:pic>
      <p:pic>
        <p:nvPicPr>
          <p:cNvPr id="85" name="Shape 85"/>
          <p:cNvPicPr preferRelativeResize="0"/>
          <p:nvPr/>
        </p:nvPicPr>
        <p:blipFill>
          <a:blip r:embed="rId5">
            <a:alphaModFix/>
          </a:blip>
          <a:stretch>
            <a:fillRect/>
          </a:stretch>
        </p:blipFill>
        <p:spPr>
          <a:xfrm>
            <a:off x="1707075" y="1846525"/>
            <a:ext cx="802175" cy="802200"/>
          </a:xfrm>
          <a:prstGeom prst="rect">
            <a:avLst/>
          </a:prstGeom>
          <a:noFill/>
          <a:ln>
            <a:noFill/>
          </a:ln>
        </p:spPr>
      </p:pic>
      <p:pic>
        <p:nvPicPr>
          <p:cNvPr id="86" name="Shape 86"/>
          <p:cNvPicPr preferRelativeResize="0"/>
          <p:nvPr/>
        </p:nvPicPr>
        <p:blipFill>
          <a:blip r:embed="rId6">
            <a:alphaModFix/>
          </a:blip>
          <a:stretch>
            <a:fillRect/>
          </a:stretch>
        </p:blipFill>
        <p:spPr>
          <a:xfrm>
            <a:off x="2797700" y="1044350"/>
            <a:ext cx="802175" cy="802175"/>
          </a:xfrm>
          <a:prstGeom prst="rect">
            <a:avLst/>
          </a:prstGeom>
          <a:noFill/>
          <a:ln>
            <a:noFill/>
          </a:ln>
        </p:spPr>
      </p:pic>
      <p:pic>
        <p:nvPicPr>
          <p:cNvPr id="87" name="Shape 87"/>
          <p:cNvPicPr preferRelativeResize="0"/>
          <p:nvPr/>
        </p:nvPicPr>
        <p:blipFill>
          <a:blip r:embed="rId7">
            <a:alphaModFix/>
          </a:blip>
          <a:stretch>
            <a:fillRect/>
          </a:stretch>
        </p:blipFill>
        <p:spPr>
          <a:xfrm>
            <a:off x="2331038" y="1379875"/>
            <a:ext cx="1735500" cy="1735500"/>
          </a:xfrm>
          <a:prstGeom prst="rect">
            <a:avLst/>
          </a:prstGeom>
          <a:noFill/>
          <a:ln>
            <a:noFill/>
          </a:ln>
        </p:spPr>
      </p:pic>
      <p:sp>
        <p:nvSpPr>
          <p:cNvPr id="88" name="Shape 88"/>
          <p:cNvSpPr txBox="1"/>
          <p:nvPr/>
        </p:nvSpPr>
        <p:spPr>
          <a:xfrm>
            <a:off x="222500" y="1319250"/>
            <a:ext cx="1364700" cy="8931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 sz="2000" b="1">
                <a:solidFill>
                  <a:srgbClr val="FFFFFF"/>
                </a:solidFill>
                <a:latin typeface="Playfair Display"/>
                <a:ea typeface="Playfair Display"/>
                <a:cs typeface="Playfair Display"/>
                <a:sym typeface="Playfair Display"/>
              </a:rPr>
              <a:t>Students earn points</a:t>
            </a:r>
          </a:p>
        </p:txBody>
      </p:sp>
      <p:sp>
        <p:nvSpPr>
          <p:cNvPr id="89" name="Shape 89"/>
          <p:cNvSpPr txBox="1"/>
          <p:nvPr/>
        </p:nvSpPr>
        <p:spPr>
          <a:xfrm>
            <a:off x="3615050" y="1319250"/>
            <a:ext cx="1735500" cy="8931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000" b="1">
                <a:solidFill>
                  <a:srgbClr val="FFFFFF"/>
                </a:solidFill>
                <a:latin typeface="Playfair Display"/>
                <a:ea typeface="Playfair Display"/>
                <a:cs typeface="Playfair Display"/>
                <a:sym typeface="Playfair Display"/>
              </a:rPr>
              <a:t>Students meet checkpoints</a:t>
            </a:r>
          </a:p>
        </p:txBody>
      </p:sp>
      <p:pic>
        <p:nvPicPr>
          <p:cNvPr id="90" name="Shape 90"/>
          <p:cNvPicPr preferRelativeResize="0"/>
          <p:nvPr/>
        </p:nvPicPr>
        <p:blipFill>
          <a:blip r:embed="rId8">
            <a:alphaModFix/>
          </a:blip>
          <a:stretch>
            <a:fillRect/>
          </a:stretch>
        </p:blipFill>
        <p:spPr>
          <a:xfrm>
            <a:off x="5498578" y="1319263"/>
            <a:ext cx="893100" cy="893100"/>
          </a:xfrm>
          <a:prstGeom prst="rect">
            <a:avLst/>
          </a:prstGeom>
          <a:noFill/>
          <a:ln>
            <a:noFill/>
          </a:ln>
        </p:spPr>
      </p:pic>
      <p:sp>
        <p:nvSpPr>
          <p:cNvPr id="91" name="Shape 91"/>
          <p:cNvSpPr txBox="1"/>
          <p:nvPr/>
        </p:nvSpPr>
        <p:spPr>
          <a:xfrm>
            <a:off x="6391675" y="1293575"/>
            <a:ext cx="2583600" cy="11184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2000" b="1" dirty="0">
                <a:solidFill>
                  <a:srgbClr val="FFFFFF"/>
                </a:solidFill>
                <a:latin typeface="Playfair Display"/>
                <a:ea typeface="Playfair Display"/>
                <a:cs typeface="Playfair Display"/>
                <a:sym typeface="Playfair Display"/>
              </a:rPr>
              <a:t>Students meet 1000 point</a:t>
            </a:r>
            <a:r>
              <a:rPr lang="en-US" sz="2000" b="1" dirty="0">
                <a:solidFill>
                  <a:srgbClr val="FFFFFF"/>
                </a:solidFill>
                <a:latin typeface="Playfair Display"/>
                <a:ea typeface="Playfair Display"/>
                <a:cs typeface="Playfair Display"/>
                <a:sym typeface="Playfair Display"/>
              </a:rPr>
              <a:t>s</a:t>
            </a:r>
            <a:r>
              <a:rPr lang="en" sz="2000" b="1" dirty="0">
                <a:solidFill>
                  <a:srgbClr val="FFFFFF"/>
                </a:solidFill>
                <a:latin typeface="Playfair Display"/>
                <a:ea typeface="Playfair Display"/>
                <a:cs typeface="Playfair Display"/>
                <a:sym typeface="Playfair Display"/>
              </a:rPr>
              <a:t> requirement to graduate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0" y="1222250"/>
            <a:ext cx="9144000" cy="39213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7" name="Shape 97"/>
          <p:cNvSpPr txBox="1">
            <a:spLocks noGrp="1"/>
          </p:cNvSpPr>
          <p:nvPr>
            <p:ph type="title"/>
          </p:nvPr>
        </p:nvSpPr>
        <p:spPr>
          <a:xfrm>
            <a:off x="311700" y="391350"/>
            <a:ext cx="8520600" cy="626100"/>
          </a:xfrm>
          <a:prstGeom prst="rect">
            <a:avLst/>
          </a:prstGeom>
        </p:spPr>
        <p:txBody>
          <a:bodyPr wrap="square" lIns="91425" tIns="91425" rIns="91425" bIns="91425" anchor="t" anchorCtr="0">
            <a:noAutofit/>
          </a:bodyPr>
          <a:lstStyle/>
          <a:p>
            <a:pPr marL="0" lvl="0" indent="0">
              <a:spcBef>
                <a:spcPts val="0"/>
              </a:spcBef>
              <a:buNone/>
            </a:pPr>
            <a:r>
              <a:rPr lang="en"/>
              <a:t>Trust the Process?</a:t>
            </a:r>
          </a:p>
          <a:p>
            <a:pPr marL="0" lvl="0" indent="0">
              <a:spcBef>
                <a:spcPts val="0"/>
              </a:spcBef>
              <a:buNone/>
            </a:pPr>
            <a:endParaRPr dirty="0"/>
          </a:p>
        </p:txBody>
      </p:sp>
      <p:pic>
        <p:nvPicPr>
          <p:cNvPr id="98" name="Shape 98"/>
          <p:cNvPicPr preferRelativeResize="0"/>
          <p:nvPr/>
        </p:nvPicPr>
        <p:blipFill>
          <a:blip r:embed="rId3">
            <a:alphaModFix/>
          </a:blip>
          <a:stretch>
            <a:fillRect/>
          </a:stretch>
        </p:blipFill>
        <p:spPr>
          <a:xfrm>
            <a:off x="4481975" y="1222250"/>
            <a:ext cx="4305300" cy="3019425"/>
          </a:xfrm>
          <a:prstGeom prst="rect">
            <a:avLst/>
          </a:prstGeom>
          <a:noFill/>
          <a:ln>
            <a:noFill/>
          </a:ln>
        </p:spPr>
      </p:pic>
      <p:pic>
        <p:nvPicPr>
          <p:cNvPr id="99" name="Shape 99"/>
          <p:cNvPicPr preferRelativeResize="0"/>
          <p:nvPr/>
        </p:nvPicPr>
        <p:blipFill>
          <a:blip r:embed="rId4">
            <a:alphaModFix/>
          </a:blip>
          <a:stretch>
            <a:fillRect/>
          </a:stretch>
        </p:blipFill>
        <p:spPr>
          <a:xfrm>
            <a:off x="205250" y="1222238"/>
            <a:ext cx="4305300" cy="317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0" y="0"/>
            <a:ext cx="9144000" cy="51435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5" name="Shape 105"/>
          <p:cNvSpPr txBox="1"/>
          <p:nvPr/>
        </p:nvSpPr>
        <p:spPr>
          <a:xfrm>
            <a:off x="245650" y="79475"/>
            <a:ext cx="5457900" cy="568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3200" b="1">
                <a:solidFill>
                  <a:schemeClr val="lt1"/>
                </a:solidFill>
                <a:latin typeface="Playfair Display"/>
                <a:ea typeface="Playfair Display"/>
                <a:cs typeface="Playfair Display"/>
                <a:sym typeface="Playfair Display"/>
              </a:rPr>
              <a:t>Average Points by Class</a:t>
            </a:r>
          </a:p>
        </p:txBody>
      </p:sp>
      <p:pic>
        <p:nvPicPr>
          <p:cNvPr id="106" name="Shape 106" title="Chart"/>
          <p:cNvPicPr preferRelativeResize="0"/>
          <p:nvPr/>
        </p:nvPicPr>
        <p:blipFill>
          <a:blip r:embed="rId3">
            <a:alphaModFix/>
          </a:blip>
          <a:stretch>
            <a:fillRect/>
          </a:stretch>
        </p:blipFill>
        <p:spPr>
          <a:xfrm>
            <a:off x="0" y="662600"/>
            <a:ext cx="7246676" cy="4480900"/>
          </a:xfrm>
          <a:prstGeom prst="rect">
            <a:avLst/>
          </a:prstGeom>
          <a:noFill/>
          <a:ln>
            <a:noFill/>
          </a:ln>
        </p:spPr>
      </p:pic>
      <p:sp>
        <p:nvSpPr>
          <p:cNvPr id="107" name="Shape 107"/>
          <p:cNvSpPr txBox="1"/>
          <p:nvPr/>
        </p:nvSpPr>
        <p:spPr>
          <a:xfrm>
            <a:off x="6198250" y="2356900"/>
            <a:ext cx="2721600" cy="2448000"/>
          </a:xfrm>
          <a:prstGeom prst="rect">
            <a:avLst/>
          </a:prstGeom>
          <a:no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r>
              <a:rPr lang="en" sz="2000" b="1">
                <a:solidFill>
                  <a:srgbClr val="FFFFFF"/>
                </a:solidFill>
              </a:rPr>
              <a:t>Avg Points by Class:</a:t>
            </a:r>
          </a:p>
          <a:p>
            <a:pPr marL="0" lvl="0" indent="0">
              <a:spcBef>
                <a:spcPts val="0"/>
              </a:spcBef>
              <a:buNone/>
            </a:pPr>
            <a:r>
              <a:rPr lang="en" sz="2000" b="1">
                <a:solidFill>
                  <a:srgbClr val="FFFFFF"/>
                </a:solidFill>
              </a:rPr>
              <a:t>Freshman: 3.75 </a:t>
            </a:r>
          </a:p>
          <a:p>
            <a:pPr marL="0" lvl="0" indent="0">
              <a:spcBef>
                <a:spcPts val="0"/>
              </a:spcBef>
              <a:buNone/>
            </a:pPr>
            <a:r>
              <a:rPr lang="en" sz="2000" b="1">
                <a:solidFill>
                  <a:srgbClr val="FFFFFF"/>
                </a:solidFill>
              </a:rPr>
              <a:t>Sophomore: 42.31</a:t>
            </a:r>
          </a:p>
          <a:p>
            <a:pPr marL="0" lvl="0" indent="0">
              <a:spcBef>
                <a:spcPts val="0"/>
              </a:spcBef>
              <a:buNone/>
            </a:pPr>
            <a:r>
              <a:rPr lang="en" sz="2000" b="1">
                <a:solidFill>
                  <a:srgbClr val="FFFFFF"/>
                </a:solidFill>
              </a:rPr>
              <a:t>Junior: 204.60</a:t>
            </a:r>
          </a:p>
          <a:p>
            <a:pPr marL="0" lvl="0" indent="0">
              <a:spcBef>
                <a:spcPts val="0"/>
              </a:spcBef>
              <a:buNone/>
            </a:pPr>
            <a:r>
              <a:rPr lang="en" sz="2000" b="1">
                <a:solidFill>
                  <a:srgbClr val="FFFFFF"/>
                </a:solidFill>
              </a:rPr>
              <a:t>Senior: 573.32</a:t>
            </a:r>
          </a:p>
          <a:p>
            <a:pPr marL="0" lvl="0" indent="0">
              <a:spcBef>
                <a:spcPts val="0"/>
              </a:spcBef>
              <a:buNone/>
            </a:pPr>
            <a:endParaRPr sz="2000" b="1" dirty="0">
              <a:solidFill>
                <a:srgbClr val="FFFFFF"/>
              </a:solidFill>
            </a:endParaRPr>
          </a:p>
          <a:p>
            <a:pPr marL="0" lvl="0" indent="0">
              <a:spcBef>
                <a:spcPts val="0"/>
              </a:spcBef>
              <a:buNone/>
            </a:pPr>
            <a:endParaRPr sz="1000" dirty="0">
              <a:solidFill>
                <a:srgbClr val="FFFFFF"/>
              </a:solidFill>
            </a:endParaRPr>
          </a:p>
          <a:p>
            <a:pPr marL="0" lvl="0" indent="0">
              <a:spcBef>
                <a:spcPts val="0"/>
              </a:spcBef>
              <a:buNone/>
            </a:pPr>
            <a:r>
              <a:rPr lang="en" sz="1000">
                <a:solidFill>
                  <a:srgbClr val="FFFFFF"/>
                </a:solidFill>
              </a:rPr>
              <a:t>Source: </a:t>
            </a:r>
          </a:p>
          <a:p>
            <a:pPr marL="0" lvl="0" indent="0">
              <a:spcBef>
                <a:spcPts val="0"/>
              </a:spcBef>
              <a:buNone/>
            </a:pPr>
            <a:r>
              <a:rPr lang="en" sz="1000">
                <a:solidFill>
                  <a:srgbClr val="FFFFFF"/>
                </a:solidFill>
              </a:rPr>
              <a:t>Data Provided by Munir Mandviwalla</a:t>
            </a:r>
          </a:p>
          <a:p>
            <a:pPr marL="0" lvl="0" indent="0">
              <a:spcBef>
                <a:spcPts val="0"/>
              </a:spcBef>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0" y="125"/>
            <a:ext cx="9144000" cy="51435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latin typeface="Oswald"/>
              <a:ea typeface="Oswald"/>
              <a:cs typeface="Oswald"/>
              <a:sym typeface="Oswald"/>
            </a:endParaRPr>
          </a:p>
        </p:txBody>
      </p:sp>
      <p:pic>
        <p:nvPicPr>
          <p:cNvPr id="113" name="Shape 113"/>
          <p:cNvPicPr preferRelativeResize="0"/>
          <p:nvPr/>
        </p:nvPicPr>
        <p:blipFill>
          <a:blip r:embed="rId3">
            <a:alphaModFix/>
          </a:blip>
          <a:stretch>
            <a:fillRect/>
          </a:stretch>
        </p:blipFill>
        <p:spPr>
          <a:xfrm>
            <a:off x="7721750" y="3720900"/>
            <a:ext cx="1330400" cy="1330400"/>
          </a:xfrm>
          <a:prstGeom prst="rect">
            <a:avLst/>
          </a:prstGeom>
          <a:noFill/>
          <a:ln>
            <a:noFill/>
          </a:ln>
        </p:spPr>
      </p:pic>
      <p:sp>
        <p:nvSpPr>
          <p:cNvPr id="114" name="Shape 114"/>
          <p:cNvSpPr txBox="1"/>
          <p:nvPr/>
        </p:nvSpPr>
        <p:spPr>
          <a:xfrm>
            <a:off x="668950" y="743275"/>
            <a:ext cx="2036700" cy="1397400"/>
          </a:xfrm>
          <a:prstGeom prst="rect">
            <a:avLst/>
          </a:prstGeom>
          <a:noFill/>
          <a:ln>
            <a:noFill/>
          </a:ln>
        </p:spPr>
        <p:txBody>
          <a:bodyPr wrap="square" lIns="91425" tIns="91425" rIns="91425" bIns="91425" anchor="t" anchorCtr="0">
            <a:noAutofit/>
          </a:bodyPr>
          <a:lstStyle/>
          <a:p>
            <a:pPr marL="0" lvl="0" indent="0">
              <a:spcBef>
                <a:spcPts val="0"/>
              </a:spcBef>
              <a:buNone/>
            </a:pPr>
            <a:r>
              <a:rPr lang="en" sz="7000" b="1">
                <a:solidFill>
                  <a:srgbClr val="FFFFFF"/>
                </a:solidFill>
                <a:latin typeface="Montserrat"/>
                <a:ea typeface="Montserrat"/>
                <a:cs typeface="Montserrat"/>
                <a:sym typeface="Montserrat"/>
              </a:rPr>
              <a:t>25%</a:t>
            </a:r>
          </a:p>
        </p:txBody>
      </p:sp>
      <p:sp>
        <p:nvSpPr>
          <p:cNvPr id="115" name="Shape 115"/>
          <p:cNvSpPr txBox="1"/>
          <p:nvPr/>
        </p:nvSpPr>
        <p:spPr>
          <a:xfrm>
            <a:off x="668950" y="3119675"/>
            <a:ext cx="2170500" cy="13974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7000" b="1">
                <a:solidFill>
                  <a:srgbClr val="FFFFFF"/>
                </a:solidFill>
                <a:latin typeface="Montserrat"/>
                <a:ea typeface="Montserrat"/>
                <a:cs typeface="Montserrat"/>
                <a:sym typeface="Montserrat"/>
              </a:rPr>
              <a:t>20%</a:t>
            </a:r>
          </a:p>
        </p:txBody>
      </p:sp>
      <p:sp>
        <p:nvSpPr>
          <p:cNvPr id="116" name="Shape 116"/>
          <p:cNvSpPr txBox="1"/>
          <p:nvPr/>
        </p:nvSpPr>
        <p:spPr>
          <a:xfrm>
            <a:off x="3538025" y="891925"/>
            <a:ext cx="5173200" cy="1100100"/>
          </a:xfrm>
          <a:prstGeom prst="rect">
            <a:avLst/>
          </a:prstGeom>
          <a:noFill/>
          <a:ln>
            <a:noFill/>
          </a:ln>
        </p:spPr>
        <p:txBody>
          <a:bodyPr wrap="square" lIns="91425" tIns="91425" rIns="91425" bIns="91425" anchor="t" anchorCtr="0">
            <a:noAutofit/>
          </a:bodyPr>
          <a:lstStyle/>
          <a:p>
            <a:pPr marL="0" lvl="0" indent="0">
              <a:spcBef>
                <a:spcPts val="0"/>
              </a:spcBef>
              <a:buNone/>
            </a:pPr>
            <a:r>
              <a:rPr lang="en" sz="2000" b="1">
                <a:solidFill>
                  <a:srgbClr val="FFFFFF"/>
                </a:solidFill>
              </a:rPr>
              <a:t>Students in MIS 4596 capstone class who currently do not meet the 1000 point requirement to graduate</a:t>
            </a:r>
          </a:p>
        </p:txBody>
      </p:sp>
      <p:sp>
        <p:nvSpPr>
          <p:cNvPr id="117" name="Shape 117"/>
          <p:cNvSpPr txBox="1"/>
          <p:nvPr/>
        </p:nvSpPr>
        <p:spPr>
          <a:xfrm>
            <a:off x="3538025" y="3268325"/>
            <a:ext cx="5173200" cy="11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2000" b="1">
                <a:solidFill>
                  <a:srgbClr val="FFFFFF"/>
                </a:solidFill>
              </a:rPr>
              <a:t>Participants of AIS events who are  considered active members</a:t>
            </a:r>
          </a:p>
        </p:txBody>
      </p:sp>
      <p:sp>
        <p:nvSpPr>
          <p:cNvPr id="118" name="Shape 118"/>
          <p:cNvSpPr txBox="1"/>
          <p:nvPr/>
        </p:nvSpPr>
        <p:spPr>
          <a:xfrm>
            <a:off x="668950" y="1873175"/>
            <a:ext cx="2454000" cy="13974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7000" b="1">
                <a:solidFill>
                  <a:srgbClr val="FFFFFF"/>
                </a:solidFill>
                <a:latin typeface="Montserrat"/>
                <a:ea typeface="Montserrat"/>
                <a:cs typeface="Montserrat"/>
                <a:sym typeface="Montserrat"/>
              </a:rPr>
              <a:t>60%</a:t>
            </a:r>
          </a:p>
        </p:txBody>
      </p:sp>
      <p:sp>
        <p:nvSpPr>
          <p:cNvPr id="119" name="Shape 119"/>
          <p:cNvSpPr txBox="1"/>
          <p:nvPr/>
        </p:nvSpPr>
        <p:spPr>
          <a:xfrm>
            <a:off x="3538025" y="2323900"/>
            <a:ext cx="5173200" cy="5850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2000" b="1">
                <a:solidFill>
                  <a:srgbClr val="FFFFFF"/>
                </a:solidFill>
              </a:rPr>
              <a:t>MIS Majors who are involved in AIS</a:t>
            </a:r>
          </a:p>
        </p:txBody>
      </p:sp>
      <p:sp>
        <p:nvSpPr>
          <p:cNvPr id="120" name="Shape 120"/>
          <p:cNvSpPr txBox="1"/>
          <p:nvPr/>
        </p:nvSpPr>
        <p:spPr>
          <a:xfrm>
            <a:off x="4126750" y="4727850"/>
            <a:ext cx="3336000" cy="3888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a:solidFill>
                  <a:srgbClr val="FFFFFF"/>
                </a:solidFill>
              </a:rPr>
              <a:t>Source: Data provided by Tony Messina and Hana Yu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p:nvPr/>
        </p:nvSpPr>
        <p:spPr>
          <a:xfrm>
            <a:off x="0" y="906800"/>
            <a:ext cx="9144000" cy="17094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26" name="Shape 126"/>
          <p:cNvSpPr txBox="1">
            <a:spLocks noGrp="1"/>
          </p:cNvSpPr>
          <p:nvPr>
            <p:ph type="title"/>
          </p:nvPr>
        </p:nvSpPr>
        <p:spPr>
          <a:xfrm>
            <a:off x="3113175" y="0"/>
            <a:ext cx="3363600" cy="626100"/>
          </a:xfrm>
          <a:prstGeom prst="rect">
            <a:avLst/>
          </a:prstGeom>
        </p:spPr>
        <p:txBody>
          <a:bodyPr wrap="square" lIns="91425" tIns="91425" rIns="91425" bIns="91425" anchor="t" anchorCtr="0">
            <a:noAutofit/>
          </a:bodyPr>
          <a:lstStyle/>
          <a:p>
            <a:pPr marL="0" lvl="0" indent="0">
              <a:spcBef>
                <a:spcPts val="0"/>
              </a:spcBef>
              <a:buNone/>
            </a:pPr>
            <a:r>
              <a:rPr lang="en" sz="5000"/>
              <a:t>Our goals</a:t>
            </a:r>
          </a:p>
        </p:txBody>
      </p:sp>
      <p:sp>
        <p:nvSpPr>
          <p:cNvPr id="127" name="Shape 127"/>
          <p:cNvSpPr txBox="1"/>
          <p:nvPr/>
        </p:nvSpPr>
        <p:spPr>
          <a:xfrm>
            <a:off x="1511550" y="1047950"/>
            <a:ext cx="6322500" cy="11595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 sz="2700">
                <a:solidFill>
                  <a:srgbClr val="FFFFFF"/>
                </a:solidFill>
                <a:latin typeface="Playfair Display"/>
                <a:ea typeface="Playfair Display"/>
                <a:cs typeface="Playfair Display"/>
                <a:sym typeface="Playfair Display"/>
              </a:rPr>
              <a:t>Our solution will make it easier to engage in the MIS Points Program and achieve the 1000 points to graduate</a:t>
            </a:r>
          </a:p>
        </p:txBody>
      </p:sp>
      <p:pic>
        <p:nvPicPr>
          <p:cNvPr id="128" name="Shape 128"/>
          <p:cNvPicPr preferRelativeResize="0"/>
          <p:nvPr/>
        </p:nvPicPr>
        <p:blipFill>
          <a:blip r:embed="rId3">
            <a:alphaModFix/>
          </a:blip>
          <a:stretch>
            <a:fillRect/>
          </a:stretch>
        </p:blipFill>
        <p:spPr>
          <a:xfrm>
            <a:off x="6848450" y="2777938"/>
            <a:ext cx="1631375" cy="1631375"/>
          </a:xfrm>
          <a:prstGeom prst="rect">
            <a:avLst/>
          </a:prstGeom>
          <a:noFill/>
          <a:ln>
            <a:noFill/>
          </a:ln>
        </p:spPr>
      </p:pic>
      <p:pic>
        <p:nvPicPr>
          <p:cNvPr id="129" name="Shape 129"/>
          <p:cNvPicPr preferRelativeResize="0"/>
          <p:nvPr/>
        </p:nvPicPr>
        <p:blipFill>
          <a:blip r:embed="rId4">
            <a:alphaModFix/>
          </a:blip>
          <a:stretch>
            <a:fillRect/>
          </a:stretch>
        </p:blipFill>
        <p:spPr>
          <a:xfrm>
            <a:off x="851100" y="2777950"/>
            <a:ext cx="1631375" cy="1631375"/>
          </a:xfrm>
          <a:prstGeom prst="rect">
            <a:avLst/>
          </a:prstGeom>
          <a:noFill/>
          <a:ln>
            <a:noFill/>
          </a:ln>
        </p:spPr>
      </p:pic>
      <p:pic>
        <p:nvPicPr>
          <p:cNvPr id="130" name="Shape 130"/>
          <p:cNvPicPr preferRelativeResize="0"/>
          <p:nvPr/>
        </p:nvPicPr>
        <p:blipFill>
          <a:blip r:embed="rId5">
            <a:alphaModFix/>
          </a:blip>
          <a:stretch>
            <a:fillRect/>
          </a:stretch>
        </p:blipFill>
        <p:spPr>
          <a:xfrm>
            <a:off x="851100" y="2777950"/>
            <a:ext cx="1631375" cy="1631375"/>
          </a:xfrm>
          <a:prstGeom prst="rect">
            <a:avLst/>
          </a:prstGeom>
          <a:noFill/>
          <a:ln>
            <a:noFill/>
          </a:ln>
        </p:spPr>
      </p:pic>
      <p:sp>
        <p:nvSpPr>
          <p:cNvPr id="131" name="Shape 131"/>
          <p:cNvSpPr txBox="1">
            <a:spLocks noGrp="1"/>
          </p:cNvSpPr>
          <p:nvPr>
            <p:ph type="title"/>
          </p:nvPr>
        </p:nvSpPr>
        <p:spPr>
          <a:xfrm>
            <a:off x="330738" y="4409325"/>
            <a:ext cx="2672100" cy="626100"/>
          </a:xfrm>
          <a:prstGeom prst="rect">
            <a:avLst/>
          </a:prstGeom>
        </p:spPr>
        <p:txBody>
          <a:bodyPr wrap="square" lIns="91425" tIns="91425" rIns="91425" bIns="91425" anchor="t" anchorCtr="0">
            <a:noAutofit/>
          </a:bodyPr>
          <a:lstStyle/>
          <a:p>
            <a:pPr marL="0" lvl="0" indent="0" rtl="0">
              <a:spcBef>
                <a:spcPts val="0"/>
              </a:spcBef>
              <a:buNone/>
            </a:pPr>
            <a:r>
              <a:rPr lang="en" sz="2000"/>
              <a:t>Eliminate Confusion</a:t>
            </a:r>
          </a:p>
        </p:txBody>
      </p:sp>
      <p:sp>
        <p:nvSpPr>
          <p:cNvPr id="132" name="Shape 132"/>
          <p:cNvSpPr txBox="1">
            <a:spLocks noGrp="1"/>
          </p:cNvSpPr>
          <p:nvPr>
            <p:ph type="title"/>
          </p:nvPr>
        </p:nvSpPr>
        <p:spPr>
          <a:xfrm>
            <a:off x="6328051" y="4409325"/>
            <a:ext cx="2977800" cy="626100"/>
          </a:xfrm>
          <a:prstGeom prst="rect">
            <a:avLst/>
          </a:prstGeom>
        </p:spPr>
        <p:txBody>
          <a:bodyPr wrap="square" lIns="91425" tIns="91425" rIns="91425" bIns="91425" anchor="t" anchorCtr="0">
            <a:noAutofit/>
          </a:bodyPr>
          <a:lstStyle/>
          <a:p>
            <a:pPr marL="0" lvl="0" indent="0" rtl="0">
              <a:spcBef>
                <a:spcPts val="0"/>
              </a:spcBef>
              <a:buNone/>
            </a:pPr>
            <a:r>
              <a:rPr lang="en" sz="2000"/>
              <a:t>Easier administration</a:t>
            </a:r>
          </a:p>
        </p:txBody>
      </p:sp>
      <p:pic>
        <p:nvPicPr>
          <p:cNvPr id="133" name="Shape 133"/>
          <p:cNvPicPr preferRelativeResize="0"/>
          <p:nvPr/>
        </p:nvPicPr>
        <p:blipFill>
          <a:blip r:embed="rId6">
            <a:alphaModFix/>
          </a:blip>
          <a:stretch>
            <a:fillRect/>
          </a:stretch>
        </p:blipFill>
        <p:spPr>
          <a:xfrm>
            <a:off x="3849772" y="2777937"/>
            <a:ext cx="1631375" cy="1631393"/>
          </a:xfrm>
          <a:prstGeom prst="rect">
            <a:avLst/>
          </a:prstGeom>
          <a:noFill/>
          <a:ln>
            <a:noFill/>
          </a:ln>
        </p:spPr>
      </p:pic>
      <p:sp>
        <p:nvSpPr>
          <p:cNvPr id="134" name="Shape 134"/>
          <p:cNvSpPr txBox="1">
            <a:spLocks noGrp="1"/>
          </p:cNvSpPr>
          <p:nvPr>
            <p:ph type="title"/>
          </p:nvPr>
        </p:nvSpPr>
        <p:spPr>
          <a:xfrm>
            <a:off x="3390450" y="4409325"/>
            <a:ext cx="2550000" cy="626100"/>
          </a:xfrm>
          <a:prstGeom prst="rect">
            <a:avLst/>
          </a:prstGeom>
        </p:spPr>
        <p:txBody>
          <a:bodyPr wrap="square" lIns="91425" tIns="91425" rIns="91425" bIns="91425" anchor="t" anchorCtr="0">
            <a:noAutofit/>
          </a:bodyPr>
          <a:lstStyle/>
          <a:p>
            <a:pPr marL="0" lvl="0" indent="0" rtl="0">
              <a:spcBef>
                <a:spcPts val="0"/>
              </a:spcBef>
              <a:buNone/>
            </a:pPr>
            <a:r>
              <a:rPr lang="en" sz="2000"/>
              <a:t>Higher Engagement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8"/>
        <p:cNvGrpSpPr/>
        <p:nvPr/>
      </p:nvGrpSpPr>
      <p:grpSpPr>
        <a:xfrm>
          <a:off x="0" y="0"/>
          <a:ext cx="0" cy="0"/>
          <a:chOff x="0" y="0"/>
          <a:chExt cx="0" cy="0"/>
        </a:xfrm>
      </p:grpSpPr>
      <p:sp>
        <p:nvSpPr>
          <p:cNvPr id="139" name="Shape 139"/>
          <p:cNvSpPr/>
          <p:nvPr/>
        </p:nvSpPr>
        <p:spPr>
          <a:xfrm>
            <a:off x="0" y="0"/>
            <a:ext cx="4605600" cy="50544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40" name="Shape 140"/>
          <p:cNvSpPr txBox="1">
            <a:spLocks noGrp="1"/>
          </p:cNvSpPr>
          <p:nvPr>
            <p:ph type="title"/>
          </p:nvPr>
        </p:nvSpPr>
        <p:spPr>
          <a:xfrm>
            <a:off x="832000" y="435950"/>
            <a:ext cx="3954600" cy="2180400"/>
          </a:xfrm>
          <a:prstGeom prst="rect">
            <a:avLst/>
          </a:prstGeom>
        </p:spPr>
        <p:txBody>
          <a:bodyPr wrap="square" lIns="91425" tIns="91425" rIns="91425" bIns="91425" anchor="t" anchorCtr="0">
            <a:noAutofit/>
          </a:bodyPr>
          <a:lstStyle/>
          <a:p>
            <a:pPr marL="0" lvl="0" indent="0">
              <a:spcBef>
                <a:spcPts val="0"/>
              </a:spcBef>
              <a:buNone/>
            </a:pPr>
            <a:r>
              <a:rPr lang="en" sz="5000">
                <a:solidFill>
                  <a:srgbClr val="FFFFFF"/>
                </a:solidFill>
              </a:rPr>
              <a:t>THE </a:t>
            </a:r>
          </a:p>
          <a:p>
            <a:pPr marL="0" lvl="0" indent="0">
              <a:spcBef>
                <a:spcPts val="0"/>
              </a:spcBef>
              <a:buNone/>
            </a:pPr>
            <a:r>
              <a:rPr lang="en" sz="5000">
                <a:solidFill>
                  <a:srgbClr val="FFFFFF"/>
                </a:solidFill>
              </a:rPr>
              <a:t>SOLUTION</a:t>
            </a:r>
          </a:p>
        </p:txBody>
      </p:sp>
      <p:sp>
        <p:nvSpPr>
          <p:cNvPr id="141" name="Shape 141"/>
          <p:cNvSpPr txBox="1"/>
          <p:nvPr/>
        </p:nvSpPr>
        <p:spPr>
          <a:xfrm>
            <a:off x="869350" y="2378500"/>
            <a:ext cx="3879900" cy="1947300"/>
          </a:xfrm>
          <a:prstGeom prst="rect">
            <a:avLst/>
          </a:prstGeom>
          <a:noFill/>
          <a:ln>
            <a:noFill/>
          </a:ln>
        </p:spPr>
        <p:txBody>
          <a:bodyPr wrap="square" lIns="91425" tIns="91425" rIns="91425" bIns="91425" anchor="t" anchorCtr="0">
            <a:noAutofit/>
          </a:bodyPr>
          <a:lstStyle/>
          <a:p>
            <a:pPr marL="0" lvl="0" indent="0">
              <a:spcBef>
                <a:spcPts val="0"/>
              </a:spcBef>
              <a:buNone/>
            </a:pPr>
            <a:r>
              <a:rPr lang="en" sz="2000" b="1">
                <a:solidFill>
                  <a:srgbClr val="FFFFFF"/>
                </a:solidFill>
              </a:rPr>
              <a:t>Points Tracker</a:t>
            </a:r>
          </a:p>
          <a:p>
            <a:pPr marL="0" lvl="0" indent="0">
              <a:spcBef>
                <a:spcPts val="0"/>
              </a:spcBef>
              <a:buNone/>
            </a:pPr>
            <a:endParaRPr sz="2000" b="1" dirty="0">
              <a:solidFill>
                <a:srgbClr val="FFFFFF"/>
              </a:solidFill>
            </a:endParaRPr>
          </a:p>
          <a:p>
            <a:pPr marL="0" lvl="0" indent="0">
              <a:spcBef>
                <a:spcPts val="0"/>
              </a:spcBef>
              <a:buNone/>
            </a:pPr>
            <a:r>
              <a:rPr lang="en" sz="2000" b="1">
                <a:solidFill>
                  <a:srgbClr val="FFFFFF"/>
                </a:solidFill>
              </a:rPr>
              <a:t>Events Scheduler</a:t>
            </a:r>
          </a:p>
          <a:p>
            <a:pPr marL="0" lvl="0" indent="0">
              <a:spcBef>
                <a:spcPts val="0"/>
              </a:spcBef>
              <a:buNone/>
            </a:pPr>
            <a:endParaRPr sz="2000" b="1" dirty="0">
              <a:solidFill>
                <a:srgbClr val="FFFFFF"/>
              </a:solidFill>
            </a:endParaRPr>
          </a:p>
          <a:p>
            <a:pPr marL="0" lvl="0" indent="0">
              <a:spcBef>
                <a:spcPts val="0"/>
              </a:spcBef>
              <a:buNone/>
            </a:pPr>
            <a:r>
              <a:rPr lang="en" sz="2000" b="1">
                <a:solidFill>
                  <a:srgbClr val="FFFFFF"/>
                </a:solidFill>
              </a:rPr>
              <a:t>Student Assistant</a:t>
            </a:r>
          </a:p>
          <a:p>
            <a:pPr marL="0" lvl="0" indent="0">
              <a:spcBef>
                <a:spcPts val="0"/>
              </a:spcBef>
              <a:buNone/>
            </a:pPr>
            <a:endParaRPr dirty="0"/>
          </a:p>
        </p:txBody>
      </p:sp>
      <p:pic>
        <p:nvPicPr>
          <p:cNvPr id="142" name="Shape 142"/>
          <p:cNvPicPr preferRelativeResize="0"/>
          <p:nvPr/>
        </p:nvPicPr>
        <p:blipFill>
          <a:blip r:embed="rId3">
            <a:alphaModFix/>
          </a:blip>
          <a:stretch>
            <a:fillRect/>
          </a:stretch>
        </p:blipFill>
        <p:spPr>
          <a:xfrm>
            <a:off x="5806100" y="107850"/>
            <a:ext cx="2438956"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6"/>
        <p:cNvGrpSpPr/>
        <p:nvPr/>
      </p:nvGrpSpPr>
      <p:grpSpPr>
        <a:xfrm>
          <a:off x="0" y="0"/>
          <a:ext cx="0" cy="0"/>
          <a:chOff x="0" y="0"/>
          <a:chExt cx="0" cy="0"/>
        </a:xfrm>
      </p:grpSpPr>
      <p:sp>
        <p:nvSpPr>
          <p:cNvPr id="147" name="Shape 147"/>
          <p:cNvSpPr/>
          <p:nvPr/>
        </p:nvSpPr>
        <p:spPr>
          <a:xfrm>
            <a:off x="0" y="0"/>
            <a:ext cx="9144000" cy="944700"/>
          </a:xfrm>
          <a:prstGeom prst="rect">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48" name="Shape 148"/>
          <p:cNvSpPr txBox="1">
            <a:spLocks noGrp="1"/>
          </p:cNvSpPr>
          <p:nvPr>
            <p:ph type="title"/>
          </p:nvPr>
        </p:nvSpPr>
        <p:spPr>
          <a:xfrm>
            <a:off x="311700" y="159300"/>
            <a:ext cx="8520600" cy="626100"/>
          </a:xfrm>
          <a:prstGeom prst="rect">
            <a:avLst/>
          </a:prstGeom>
        </p:spPr>
        <p:txBody>
          <a:bodyPr wrap="square" lIns="91425" tIns="91425" rIns="91425" bIns="91425" anchor="t" anchorCtr="0">
            <a:noAutofit/>
          </a:bodyPr>
          <a:lstStyle/>
          <a:p>
            <a:pPr marL="0" lvl="0" indent="0">
              <a:spcBef>
                <a:spcPts val="0"/>
              </a:spcBef>
              <a:buNone/>
            </a:pPr>
            <a:r>
              <a:rPr lang="en">
                <a:solidFill>
                  <a:srgbClr val="FFFFFF"/>
                </a:solidFill>
              </a:rPr>
              <a:t>Points Tracker</a:t>
            </a:r>
          </a:p>
        </p:txBody>
      </p:sp>
      <p:pic>
        <p:nvPicPr>
          <p:cNvPr id="149" name="Shape 149"/>
          <p:cNvPicPr preferRelativeResize="0"/>
          <p:nvPr/>
        </p:nvPicPr>
        <p:blipFill>
          <a:blip r:embed="rId3">
            <a:alphaModFix/>
          </a:blip>
          <a:stretch>
            <a:fillRect/>
          </a:stretch>
        </p:blipFill>
        <p:spPr>
          <a:xfrm>
            <a:off x="1861850" y="1089000"/>
            <a:ext cx="2127793" cy="3894001"/>
          </a:xfrm>
          <a:prstGeom prst="rect">
            <a:avLst/>
          </a:prstGeom>
          <a:noFill/>
          <a:ln>
            <a:noFill/>
          </a:ln>
        </p:spPr>
      </p:pic>
      <p:pic>
        <p:nvPicPr>
          <p:cNvPr id="150" name="Shape 150"/>
          <p:cNvPicPr preferRelativeResize="0"/>
          <p:nvPr/>
        </p:nvPicPr>
        <p:blipFill>
          <a:blip r:embed="rId4">
            <a:alphaModFix/>
          </a:blip>
          <a:stretch>
            <a:fillRect/>
          </a:stretch>
        </p:blipFill>
        <p:spPr>
          <a:xfrm>
            <a:off x="5319293" y="1089000"/>
            <a:ext cx="1983736" cy="38940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1194</Words>
  <Application>Microsoft Office PowerPoint</Application>
  <PresentationFormat>On-screen Show (16:9)</PresentationFormat>
  <Paragraphs>175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Lato</vt:lpstr>
      <vt:lpstr>Playfair Display</vt:lpstr>
      <vt:lpstr>Montserrat</vt:lpstr>
      <vt:lpstr>Oswald</vt:lpstr>
      <vt:lpstr>Coral</vt:lpstr>
      <vt:lpstr>PowerPoint Presentation</vt:lpstr>
      <vt:lpstr>PowerPoint Presentation</vt:lpstr>
      <vt:lpstr>The Current Process</vt:lpstr>
      <vt:lpstr>Trust the Process? </vt:lpstr>
      <vt:lpstr>PowerPoint Presentation</vt:lpstr>
      <vt:lpstr>PowerPoint Presentation</vt:lpstr>
      <vt:lpstr>Our goals</vt:lpstr>
      <vt:lpstr>THE  SOLUTION</vt:lpstr>
      <vt:lpstr>Points Tracker</vt:lpstr>
      <vt:lpstr>Events Scheduler</vt:lpstr>
      <vt:lpstr>Student Assistant</vt:lpstr>
      <vt:lpstr>Implementation</vt:lpstr>
      <vt:lpstr>Financials</vt:lpstr>
      <vt:lpstr>Implementation</vt:lpstr>
      <vt:lpstr>PowerPoint Presentation</vt:lpstr>
      <vt:lpstr>Appendix</vt:lpstr>
      <vt:lpstr>1. IBM Watson Chat Bot Price Plan</vt:lpstr>
      <vt:lpstr>2. Data Model</vt:lpstr>
      <vt:lpstr>3. Process Model</vt:lpstr>
      <vt:lpstr>4. Systems Architecture</vt:lpstr>
      <vt:lpstr>5. Analysis References  </vt:lpstr>
      <vt:lpstr>5. Analysis References   </vt:lpstr>
      <vt:lpstr>5. Analysis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Josh Veloso</cp:lastModifiedBy>
  <cp:revision>2</cp:revision>
  <dcterms:modified xsi:type="dcterms:W3CDTF">2017-12-11T21:42:53Z</dcterms:modified>
</cp:coreProperties>
</file>