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9" r:id="rId3"/>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Lobster"/>
      <p:regular r:id="rId18"/>
    </p:embeddedFont>
    <p:embeddedFont>
      <p:font typeface="Lora"/>
      <p:regular r:id="rId19"/>
      <p:bold r:id="rId20"/>
      <p:italic r:id="rId21"/>
      <p:boldItalic r:id="rId22"/>
    </p:embeddedFont>
    <p:embeddedFont>
      <p:font typeface="Quattrocento Sans"/>
      <p:regular r:id="rId23"/>
      <p:bold r:id="rId24"/>
      <p:italic r:id="rId25"/>
      <p:boldItalic r:id="rId26"/>
    </p:embeddedFont>
    <p:embeddedFont>
      <p:font typeface="Comfortaa"/>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Lora-bold.fntdata"/><Relationship Id="rId22" Type="http://schemas.openxmlformats.org/officeDocument/2006/relationships/font" Target="fonts/Lora-boldItalic.fntdata"/><Relationship Id="rId21" Type="http://schemas.openxmlformats.org/officeDocument/2006/relationships/font" Target="fonts/Lora-italic.fntdata"/><Relationship Id="rId24" Type="http://schemas.openxmlformats.org/officeDocument/2006/relationships/font" Target="fonts/QuattrocentoSans-bold.fntdata"/><Relationship Id="rId23" Type="http://schemas.openxmlformats.org/officeDocument/2006/relationships/font" Target="fonts/QuattrocentoSans-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QuattrocentoSans-boldItalic.fntdata"/><Relationship Id="rId25" Type="http://schemas.openxmlformats.org/officeDocument/2006/relationships/font" Target="fonts/QuattrocentoSans-italic.fntdata"/><Relationship Id="rId28" Type="http://schemas.openxmlformats.org/officeDocument/2006/relationships/font" Target="fonts/Comfortaa-bold.fntdata"/><Relationship Id="rId27" Type="http://schemas.openxmlformats.org/officeDocument/2006/relationships/font" Target="fonts/Comforta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Lora-regular.fntdata"/><Relationship Id="rId18" Type="http://schemas.openxmlformats.org/officeDocument/2006/relationships/font" Target="fonts/Lobst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Looking forward, the overarching goals will be actual app development which includes finalizing design, programming, and testing. In addition, financing options must be agreed upon and obtained. As the app reaches </a:t>
            </a:r>
            <a:r>
              <a:rPr lang="en"/>
              <a:t>completion</a:t>
            </a:r>
            <a:r>
              <a:rPr lang="en"/>
              <a:t>, advertising on Instagram and Snapchat should be planned to begin as soon as the application is live.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Currently consumer trends indicate a shift towards cooking at home more and meal planning to save money, eat healthier to reduce waste → </a:t>
            </a:r>
            <a:endParaRPr/>
          </a:p>
          <a:p>
            <a:pPr indent="0" lvl="0" marL="0">
              <a:spcBef>
                <a:spcPts val="0"/>
              </a:spcBef>
              <a:spcAft>
                <a:spcPts val="0"/>
              </a:spcAft>
              <a:buNone/>
            </a:pPr>
            <a:r>
              <a:rPr lang="en"/>
              <a:t>Millenials are starting to cook at home more but lack the set of skills/knowledge that their parents/grandparents have. Others interested in cooking at home more say their main limitation is finding recipe inspiration,</a:t>
            </a:r>
            <a:endParaRPr/>
          </a:p>
          <a:p>
            <a:pPr indent="0" lvl="0" marL="0">
              <a:spcBef>
                <a:spcPts val="0"/>
              </a:spcBef>
              <a:spcAft>
                <a:spcPts val="0"/>
              </a:spcAft>
              <a:buNone/>
            </a:pPr>
            <a:r>
              <a:rPr lang="en"/>
              <a:t>There is a large market for tools, especially mobile ones to help people plan/schedule their meals and find recipe inspiration. </a:t>
            </a:r>
            <a:endParaRPr/>
          </a:p>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AutoNum type="arabicPeriod"/>
            </a:pPr>
            <a:r>
              <a:rPr lang="en"/>
              <a:t>Lack of integrated features forces users to use multiple apps to find and share recipes, create meal plans, and plan social events around food. When trying to view recipes in apps like pinterest and yummly, it redirects you to another site, which i personally find annoying and it takes away from the in app experience. </a:t>
            </a:r>
            <a:endParaRPr/>
          </a:p>
          <a:p>
            <a:pPr indent="-298450" lvl="0" marL="457200" rtl="0">
              <a:spcBef>
                <a:spcPts val="0"/>
              </a:spcBef>
              <a:spcAft>
                <a:spcPts val="0"/>
              </a:spcAft>
              <a:buSzPts val="1100"/>
              <a:buAutoNum type="arabicPeriod"/>
            </a:pPr>
            <a:r>
              <a:rPr lang="en"/>
              <a:t>Recipe indexers lack the community aspect and general social media sites lack recipe focus. There’s so much content on social media sites like facebook, that even if you see a recipe you’re interested in, it gets lost in the feed.  </a:t>
            </a:r>
            <a:endParaRPr/>
          </a:p>
          <a:p>
            <a:pPr indent="-298450" lvl="0" marL="457200" rtl="0">
              <a:spcBef>
                <a:spcPts val="0"/>
              </a:spcBef>
              <a:spcAft>
                <a:spcPts val="0"/>
              </a:spcAft>
              <a:buSzPts val="1100"/>
              <a:buAutoNum type="arabicPeriod"/>
            </a:pPr>
            <a:r>
              <a:rPr lang="en"/>
              <a:t>These apps collect a lot of consumer data but they do not properly leverage it to provide value to customers. </a:t>
            </a:r>
            <a:endParaRPr/>
          </a:p>
          <a:p>
            <a:pPr indent="0" lvl="0" marL="0" rtl="0">
              <a:spcBef>
                <a:spcPts val="0"/>
              </a:spcBef>
              <a:spcAft>
                <a:spcPts val="0"/>
              </a:spcAft>
              <a:buNone/>
            </a:pPr>
            <a:r>
              <a:t/>
            </a:r>
            <a:endParaRPr/>
          </a:p>
          <a:p>
            <a:pPr indent="-298450" lvl="0" marL="457200" rtl="0">
              <a:spcBef>
                <a:spcPts val="0"/>
              </a:spcBef>
              <a:spcAft>
                <a:spcPts val="0"/>
              </a:spcAft>
              <a:buSzPts val="1100"/>
              <a:buAutoNum type="arabicPeriod"/>
            </a:pPr>
            <a:r>
              <a:rPr lang="en"/>
              <a:t>User-provided data lacks uniformity and prevents existing apps from leveraging it to provide value to customers. Ex. All prev referenced apps</a:t>
            </a:r>
            <a:endParaRPr/>
          </a:p>
          <a:p>
            <a:pPr indent="-298450" lvl="1" marL="914400" rtl="0">
              <a:spcBef>
                <a:spcPts val="0"/>
              </a:spcBef>
              <a:spcAft>
                <a:spcPts val="0"/>
              </a:spcAft>
              <a:buSzPts val="1100"/>
              <a:buAutoNum type="alphaLcPeriod"/>
            </a:pPr>
            <a:r>
              <a:rPr lang="en"/>
              <a:t>Social media apps do not collect data regarding the ingredients or dietary restrictions when you post content about food</a:t>
            </a:r>
            <a:endParaRPr/>
          </a:p>
          <a:p>
            <a:pPr indent="-298450" lvl="1" marL="914400" rtl="0">
              <a:spcBef>
                <a:spcPts val="0"/>
              </a:spcBef>
              <a:spcAft>
                <a:spcPts val="0"/>
              </a:spcAft>
              <a:buSzPts val="1100"/>
              <a:buAutoNum type="alphaLcPeriod"/>
            </a:pPr>
            <a:r>
              <a:rPr lang="en"/>
              <a:t>Recipe-building apps do not contain your friends interests/preferences so they can not provide features that leverage both your food preferences and your friend’s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dk1"/>
                </a:solidFill>
              </a:rPr>
              <a:t>With our solution, we will incorporate aspects of social media sites, like being able to create a profile and having a social feed with aspects of recipe finding sites, like finding recipes based on dietary restrictions and allergies. This blend will eliminate the tradeoff and allow us to capitalize on the social aspect of food. Additionally, we will leverage consumer data to provide value through tailored recipe suggestions and added insights about friends recipe preferences. How all these features work together will become more clear as we walk through our prototype. </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Data: We collect data like the ingredients for all recipes, the materials needed and the instructions</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	Having the ingredients helps us our machines learn what you like and suggest more recipes</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	Also having ingredient and materials as data types allows users to more easily purchase the ingredients/materials they need</a:t>
            </a:r>
            <a:endParaRPr>
              <a:solidFill>
                <a:schemeClr val="dk1"/>
              </a:solidFill>
            </a:endParaRPr>
          </a:p>
          <a:p>
            <a:pPr indent="0" lvl="0" marL="0">
              <a:spcBef>
                <a:spcPts val="0"/>
              </a:spcBef>
              <a:spcAft>
                <a:spcPts val="0"/>
              </a:spcAft>
              <a:buClr>
                <a:schemeClr val="dk1"/>
              </a:buClr>
              <a:buSzPts val="1100"/>
              <a:buFont typeface="Arial"/>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Having friends data allows us to provide features that leverage both your information and your friends to boost the community aspect of our app (explain more in prototype?)</a:t>
            </a:r>
            <a:endParaRPr>
              <a:solidFill>
                <a:schemeClr val="dk1"/>
              </a:solidFill>
            </a:endParaRPr>
          </a:p>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is our three year projected revenue and earnings forecasts based on our research and generally conservative assumptions.</a:t>
            </a:r>
            <a:endParaRPr/>
          </a:p>
          <a:p>
            <a:pPr indent="0" lvl="0" marL="0">
              <a:spcBef>
                <a:spcPts val="0"/>
              </a:spcBef>
              <a:spcAft>
                <a:spcPts val="0"/>
              </a:spcAft>
              <a:buNone/>
            </a:pPr>
            <a:r>
              <a:rPr lang="en"/>
              <a:t>Some of which being: </a:t>
            </a:r>
            <a:endParaRPr/>
          </a:p>
          <a:p>
            <a:pPr indent="-298450" lvl="0" marL="457200" rtl="0">
              <a:spcBef>
                <a:spcPts val="0"/>
              </a:spcBef>
              <a:spcAft>
                <a:spcPts val="0"/>
              </a:spcAft>
              <a:buSzPts val="1100"/>
              <a:buChar char="●"/>
            </a:pPr>
            <a:r>
              <a:rPr lang="en"/>
              <a:t>30% of users who download app will create account</a:t>
            </a:r>
            <a:endParaRPr/>
          </a:p>
          <a:p>
            <a:pPr indent="-298450" lvl="0" marL="457200" rtl="0">
              <a:spcBef>
                <a:spcPts val="0"/>
              </a:spcBef>
              <a:spcAft>
                <a:spcPts val="0"/>
              </a:spcAft>
              <a:buSzPts val="1100"/>
              <a:buChar char="●"/>
            </a:pPr>
            <a:r>
              <a:rPr lang="en"/>
              <a:t>3.5% of users with accounts will upgrade to Premium</a:t>
            </a:r>
            <a:endParaRPr/>
          </a:p>
          <a:p>
            <a:pPr indent="-298450" lvl="0" marL="457200" rtl="0">
              <a:spcBef>
                <a:spcPts val="0"/>
              </a:spcBef>
              <a:spcAft>
                <a:spcPts val="0"/>
              </a:spcAft>
              <a:buSzPts val="1100"/>
              <a:buChar char="●"/>
            </a:pPr>
            <a:r>
              <a:rPr lang="en"/>
              <a:t>Price for Premium: $2.50/month</a:t>
            </a:r>
            <a:endParaRPr/>
          </a:p>
          <a:p>
            <a:pPr indent="-298450" lvl="0" marL="457200" rtl="0">
              <a:spcBef>
                <a:spcPts val="0"/>
              </a:spcBef>
              <a:spcAft>
                <a:spcPts val="0"/>
              </a:spcAft>
              <a:buSzPts val="1100"/>
              <a:buChar char="●"/>
            </a:pPr>
            <a:r>
              <a:rPr lang="en"/>
              <a:t>5% of users will make in-app purchases averaging $13</a:t>
            </a:r>
            <a:endParaRPr/>
          </a:p>
          <a:p>
            <a:pPr indent="-298450" lvl="0" marL="457200" rtl="0">
              <a:spcBef>
                <a:spcPts val="0"/>
              </a:spcBef>
              <a:spcAft>
                <a:spcPts val="0"/>
              </a:spcAft>
              <a:buSzPts val="1100"/>
              <a:buChar char="●"/>
            </a:pPr>
            <a:r>
              <a:rPr lang="en"/>
              <a:t>15% of referral purchases will go to Potluck</a:t>
            </a:r>
            <a:endParaRPr/>
          </a:p>
          <a:p>
            <a:pPr indent="0" lvl="0" marL="0" rtl="0">
              <a:spcBef>
                <a:spcPts val="0"/>
              </a:spcBef>
              <a:spcAft>
                <a:spcPts val="0"/>
              </a:spcAft>
              <a:buNone/>
            </a:pPr>
            <a:r>
              <a:rPr lang="en"/>
              <a:t>Based on these assumptions, our largest source of revenue will be via product referrals. We have considered that a few of our expenses, infrastructure for example, must be scaled as we grow. </a:t>
            </a:r>
            <a:endParaRPr/>
          </a:p>
          <a:p>
            <a:pPr indent="0" lvl="0" marL="0">
              <a:spcBef>
                <a:spcPts val="0"/>
              </a:spcBef>
              <a:spcAft>
                <a:spcPts val="0"/>
              </a:spcAft>
              <a:buNone/>
            </a:pPr>
            <a:r>
              <a:rPr lang="en"/>
              <a:t>As an additional analysis, a breakeven </a:t>
            </a:r>
            <a:r>
              <a:rPr lang="en"/>
              <a:t>scenario</a:t>
            </a:r>
            <a:r>
              <a:rPr lang="en"/>
              <a:t> was created for Year 2 wherein we would need to have about 25,000 free account users to avoid a loss in that year. </a:t>
            </a:r>
            <a:endParaRPr/>
          </a:p>
          <a:p>
            <a:pPr indent="0" lvl="0" marL="0">
              <a:spcBef>
                <a:spcPts val="0"/>
              </a:spcBef>
              <a:spcAft>
                <a:spcPts val="0"/>
              </a:spcAft>
              <a:buNone/>
            </a:pPr>
            <a:r>
              <a:t/>
            </a:r>
            <a:endParaRPr/>
          </a:p>
          <a:p>
            <a:pPr indent="0" lvl="0" marL="0">
              <a:spcBef>
                <a:spcPts val="0"/>
              </a:spcBef>
              <a:spcAft>
                <a:spcPts val="0"/>
              </a:spcAft>
              <a:buNone/>
            </a:pPr>
            <a:br>
              <a:rPr lang="en"/>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This architecture provides a high level overview of the systems our application will rely upon. We will host our application on AWS servers. APIs will also play a crucial role as they will support login features, purchasing, and subscription payment.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data model provides a high level overview of the data our app will collect. We will use this data provide value to our customers. Ex: The dinner party feature, searching by different field types, ect...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53" name="Shape 53"/>
        <p:cNvGrpSpPr/>
        <p:nvPr/>
      </p:nvGrpSpPr>
      <p:grpSpPr>
        <a:xfrm>
          <a:off x="0" y="0"/>
          <a:ext cx="0" cy="0"/>
          <a:chOff x="0" y="0"/>
          <a:chExt cx="0" cy="0"/>
        </a:xfrm>
      </p:grpSpPr>
      <p:sp>
        <p:nvSpPr>
          <p:cNvPr id="54" name="Shape 54"/>
          <p:cNvSpPr txBox="1"/>
          <p:nvPr>
            <p:ph type="ctrTitle"/>
          </p:nvPr>
        </p:nvSpPr>
        <p:spPr>
          <a:xfrm>
            <a:off x="996630" y="2003888"/>
            <a:ext cx="4523700" cy="1159800"/>
          </a:xfrm>
          <a:prstGeom prst="rect">
            <a:avLst/>
          </a:prstGeom>
        </p:spPr>
        <p:txBody>
          <a:bodyPr anchorCtr="0" anchor="b" bIns="91425" lIns="91425" spcFirstLastPara="1" rIns="91425" wrap="square" tIns="91425"/>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cxnSp>
        <p:nvCxnSpPr>
          <p:cNvPr id="55" name="Shape 55"/>
          <p:cNvCxnSpPr/>
          <p:nvPr/>
        </p:nvCxnSpPr>
        <p:spPr>
          <a:xfrm>
            <a:off x="-6025" y="3676512"/>
            <a:ext cx="9162000" cy="0"/>
          </a:xfrm>
          <a:prstGeom prst="straightConnector1">
            <a:avLst/>
          </a:prstGeom>
          <a:noFill/>
          <a:ln cap="flat" cmpd="sng" w="9525">
            <a:solidFill>
              <a:srgbClr val="000000"/>
            </a:solidFill>
            <a:prstDash val="solid"/>
            <a:round/>
            <a:headEnd len="med" w="med" type="none"/>
            <a:tailEnd len="med" w="med" type="none"/>
          </a:ln>
        </p:spPr>
      </p:cxnSp>
      <p:sp>
        <p:nvSpPr>
          <p:cNvPr id="56" name="Shape 56"/>
          <p:cNvSpPr/>
          <p:nvPr/>
        </p:nvSpPr>
        <p:spPr>
          <a:xfrm>
            <a:off x="111795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57" name="Shape 57"/>
        <p:cNvGrpSpPr/>
        <p:nvPr/>
      </p:nvGrpSpPr>
      <p:grpSpPr>
        <a:xfrm>
          <a:off x="0" y="0"/>
          <a:ext cx="0" cy="0"/>
          <a:chOff x="0" y="0"/>
          <a:chExt cx="0" cy="0"/>
        </a:xfrm>
      </p:grpSpPr>
      <p:sp>
        <p:nvSpPr>
          <p:cNvPr id="58" name="Shape 58"/>
          <p:cNvSpPr txBox="1"/>
          <p:nvPr>
            <p:ph idx="1" type="subTitle"/>
          </p:nvPr>
        </p:nvSpPr>
        <p:spPr>
          <a:xfrm>
            <a:off x="2022300" y="2815923"/>
            <a:ext cx="5591400" cy="784800"/>
          </a:xfrm>
          <a:prstGeom prst="rect">
            <a:avLst/>
          </a:prstGeom>
        </p:spPr>
        <p:txBody>
          <a:bodyPr anchorCtr="0" anchor="t" bIns="91425" lIns="91425" spcFirstLastPara="1" rIns="91425" wrap="square" tIns="91425"/>
          <a:lstStyle>
            <a:lvl1pPr lvl="0" rtl="0">
              <a:spcBef>
                <a:spcPts val="0"/>
              </a:spcBef>
              <a:spcAft>
                <a:spcPts val="0"/>
              </a:spcAft>
              <a:buClr>
                <a:srgbClr val="000000"/>
              </a:buClr>
              <a:buSzPts val="1400"/>
              <a:buNone/>
              <a:defRPr sz="1400">
                <a:highlight>
                  <a:srgbClr val="FFCD00"/>
                </a:highlight>
              </a:defRPr>
            </a:lvl1pPr>
            <a:lvl2pPr lvl="1" rtl="0">
              <a:spcBef>
                <a:spcPts val="0"/>
              </a:spcBef>
              <a:spcAft>
                <a:spcPts val="0"/>
              </a:spcAft>
              <a:buClr>
                <a:schemeClr val="dk2"/>
              </a:buClr>
              <a:buSzPts val="1400"/>
              <a:buNone/>
              <a:defRPr sz="1400">
                <a:solidFill>
                  <a:schemeClr val="dk2"/>
                </a:solidFill>
                <a:highlight>
                  <a:srgbClr val="FFCD00"/>
                </a:highlight>
              </a:defRPr>
            </a:lvl2pPr>
            <a:lvl3pPr lvl="2" rtl="0">
              <a:spcBef>
                <a:spcPts val="0"/>
              </a:spcBef>
              <a:spcAft>
                <a:spcPts val="0"/>
              </a:spcAft>
              <a:buClr>
                <a:schemeClr val="dk2"/>
              </a:buClr>
              <a:buSzPts val="1400"/>
              <a:buNone/>
              <a:defRPr sz="1400">
                <a:solidFill>
                  <a:schemeClr val="dk2"/>
                </a:solidFill>
                <a:highlight>
                  <a:srgbClr val="FFCD00"/>
                </a:highlight>
              </a:defRPr>
            </a:lvl3pPr>
            <a:lvl4pPr lvl="3" rtl="0">
              <a:spcBef>
                <a:spcPts val="0"/>
              </a:spcBef>
              <a:spcAft>
                <a:spcPts val="0"/>
              </a:spcAft>
              <a:buClr>
                <a:schemeClr val="dk2"/>
              </a:buClr>
              <a:buSzPts val="1400"/>
              <a:buNone/>
              <a:defRPr sz="1400">
                <a:solidFill>
                  <a:schemeClr val="dk2"/>
                </a:solidFill>
                <a:highlight>
                  <a:srgbClr val="FFCD00"/>
                </a:highlight>
              </a:defRPr>
            </a:lvl4pPr>
            <a:lvl5pPr lvl="4" rtl="0">
              <a:spcBef>
                <a:spcPts val="0"/>
              </a:spcBef>
              <a:spcAft>
                <a:spcPts val="0"/>
              </a:spcAft>
              <a:buClr>
                <a:schemeClr val="dk2"/>
              </a:buClr>
              <a:buSzPts val="1400"/>
              <a:buNone/>
              <a:defRPr sz="1400">
                <a:solidFill>
                  <a:schemeClr val="dk2"/>
                </a:solidFill>
                <a:highlight>
                  <a:srgbClr val="FFCD00"/>
                </a:highlight>
              </a:defRPr>
            </a:lvl5pPr>
            <a:lvl6pPr lvl="5" rtl="0">
              <a:spcBef>
                <a:spcPts val="0"/>
              </a:spcBef>
              <a:spcAft>
                <a:spcPts val="0"/>
              </a:spcAft>
              <a:buClr>
                <a:schemeClr val="dk2"/>
              </a:buClr>
              <a:buSzPts val="1400"/>
              <a:buNone/>
              <a:defRPr sz="1400">
                <a:solidFill>
                  <a:schemeClr val="dk2"/>
                </a:solidFill>
                <a:highlight>
                  <a:srgbClr val="FFCD00"/>
                </a:highlight>
              </a:defRPr>
            </a:lvl6pPr>
            <a:lvl7pPr lvl="6" rtl="0">
              <a:spcBef>
                <a:spcPts val="0"/>
              </a:spcBef>
              <a:spcAft>
                <a:spcPts val="0"/>
              </a:spcAft>
              <a:buClr>
                <a:schemeClr val="dk2"/>
              </a:buClr>
              <a:buSzPts val="1400"/>
              <a:buNone/>
              <a:defRPr sz="1400">
                <a:solidFill>
                  <a:schemeClr val="dk2"/>
                </a:solidFill>
                <a:highlight>
                  <a:srgbClr val="FFCD00"/>
                </a:highlight>
              </a:defRPr>
            </a:lvl7pPr>
            <a:lvl8pPr lvl="7" rtl="0">
              <a:spcBef>
                <a:spcPts val="0"/>
              </a:spcBef>
              <a:spcAft>
                <a:spcPts val="0"/>
              </a:spcAft>
              <a:buClr>
                <a:schemeClr val="dk2"/>
              </a:buClr>
              <a:buSzPts val="1400"/>
              <a:buNone/>
              <a:defRPr sz="1400">
                <a:solidFill>
                  <a:schemeClr val="dk2"/>
                </a:solidFill>
                <a:highlight>
                  <a:srgbClr val="FFCD00"/>
                </a:highlight>
              </a:defRPr>
            </a:lvl8pPr>
            <a:lvl9pPr lvl="8" rtl="0">
              <a:spcBef>
                <a:spcPts val="0"/>
              </a:spcBef>
              <a:spcAft>
                <a:spcPts val="0"/>
              </a:spcAft>
              <a:buClr>
                <a:schemeClr val="dk2"/>
              </a:buClr>
              <a:buSzPts val="1400"/>
              <a:buNone/>
              <a:defRPr sz="1400">
                <a:solidFill>
                  <a:schemeClr val="dk2"/>
                </a:solidFill>
                <a:highlight>
                  <a:srgbClr val="FFCD00"/>
                </a:highlight>
              </a:defRPr>
            </a:lvl9pPr>
          </a:lstStyle>
          <a:p/>
        </p:txBody>
      </p:sp>
      <p:cxnSp>
        <p:nvCxnSpPr>
          <p:cNvPr id="59" name="Shape 59"/>
          <p:cNvCxnSpPr/>
          <p:nvPr/>
        </p:nvCxnSpPr>
        <p:spPr>
          <a:xfrm>
            <a:off x="-6025" y="2571762"/>
            <a:ext cx="1984500" cy="0"/>
          </a:xfrm>
          <a:prstGeom prst="straightConnector1">
            <a:avLst/>
          </a:prstGeom>
          <a:noFill/>
          <a:ln cap="flat" cmpd="sng" w="9525">
            <a:solidFill>
              <a:srgbClr val="CCCCCC"/>
            </a:solidFill>
            <a:prstDash val="solid"/>
            <a:round/>
            <a:headEnd len="med" w="med" type="none"/>
            <a:tailEnd len="med" w="med" type="none"/>
          </a:ln>
        </p:spPr>
      </p:cxnSp>
      <p:sp>
        <p:nvSpPr>
          <p:cNvPr id="60" name="Shape 60"/>
          <p:cNvSpPr/>
          <p:nvPr/>
        </p:nvSpPr>
        <p:spPr>
          <a:xfrm>
            <a:off x="1117950" y="228825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1" name="Shape 61"/>
          <p:cNvSpPr txBox="1"/>
          <p:nvPr>
            <p:ph type="ctrTitle"/>
          </p:nvPr>
        </p:nvSpPr>
        <p:spPr>
          <a:xfrm>
            <a:off x="2022225" y="1693523"/>
            <a:ext cx="3787800" cy="11598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cxnSp>
        <p:nvCxnSpPr>
          <p:cNvPr id="62" name="Shape 62"/>
          <p:cNvCxnSpPr/>
          <p:nvPr/>
        </p:nvCxnSpPr>
        <p:spPr>
          <a:xfrm>
            <a:off x="5898975" y="2571750"/>
            <a:ext cx="32511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63" name="Shape 63"/>
        <p:cNvGrpSpPr/>
        <p:nvPr/>
      </p:nvGrpSpPr>
      <p:grpSpPr>
        <a:xfrm>
          <a:off x="0" y="0"/>
          <a:ext cx="0" cy="0"/>
          <a:chOff x="0" y="0"/>
          <a:chExt cx="0" cy="0"/>
        </a:xfrm>
      </p:grpSpPr>
      <p:sp>
        <p:nvSpPr>
          <p:cNvPr id="64" name="Shape 64"/>
          <p:cNvSpPr txBox="1"/>
          <p:nvPr>
            <p:ph idx="1" type="body"/>
          </p:nvPr>
        </p:nvSpPr>
        <p:spPr>
          <a:xfrm>
            <a:off x="2105050" y="2238000"/>
            <a:ext cx="4933800" cy="819900"/>
          </a:xfrm>
          <a:prstGeom prst="rect">
            <a:avLst/>
          </a:prstGeom>
        </p:spPr>
        <p:txBody>
          <a:bodyPr anchorCtr="0" anchor="b" bIns="91425" lIns="91425" spcFirstLastPara="1" rIns="91425" wrap="square" tIns="91425"/>
          <a:lstStyle>
            <a:lvl1pPr indent="-381000" lvl="0" marL="457200" rtl="0" algn="ctr">
              <a:spcBef>
                <a:spcPts val="600"/>
              </a:spcBef>
              <a:spcAft>
                <a:spcPts val="0"/>
              </a:spcAft>
              <a:buSzPts val="2400"/>
              <a:buFont typeface="Lora"/>
              <a:buChar char="◉"/>
              <a:defRPr i="1" sz="2400">
                <a:latin typeface="Lora"/>
                <a:ea typeface="Lora"/>
                <a:cs typeface="Lora"/>
                <a:sym typeface="Lora"/>
              </a:defRPr>
            </a:lvl1pPr>
            <a:lvl2pPr indent="-355600" lvl="1" marL="914400" rtl="0" algn="ctr">
              <a:spcBef>
                <a:spcPts val="0"/>
              </a:spcBef>
              <a:spcAft>
                <a:spcPts val="0"/>
              </a:spcAft>
              <a:buSzPts val="2000"/>
              <a:buFont typeface="Lora"/>
              <a:buChar char="○"/>
              <a:defRPr i="1">
                <a:latin typeface="Lora"/>
                <a:ea typeface="Lora"/>
                <a:cs typeface="Lora"/>
                <a:sym typeface="Lora"/>
              </a:defRPr>
            </a:lvl2pPr>
            <a:lvl3pPr indent="-355600" lvl="2" marL="1371600" rtl="0" algn="ctr">
              <a:spcBef>
                <a:spcPts val="0"/>
              </a:spcBef>
              <a:spcAft>
                <a:spcPts val="0"/>
              </a:spcAft>
              <a:buSzPts val="2000"/>
              <a:buFont typeface="Lora"/>
              <a:buChar char="■"/>
              <a:defRPr i="1">
                <a:latin typeface="Lora"/>
                <a:ea typeface="Lora"/>
                <a:cs typeface="Lora"/>
                <a:sym typeface="Lora"/>
              </a:defRPr>
            </a:lvl3pPr>
            <a:lvl4pPr indent="-381000" lvl="3" marL="1828800" rtl="0" algn="ctr">
              <a:spcBef>
                <a:spcPts val="0"/>
              </a:spcBef>
              <a:spcAft>
                <a:spcPts val="0"/>
              </a:spcAft>
              <a:buSzPts val="2400"/>
              <a:buFont typeface="Lora"/>
              <a:buChar char="●"/>
              <a:defRPr i="1" sz="2400">
                <a:latin typeface="Lora"/>
                <a:ea typeface="Lora"/>
                <a:cs typeface="Lora"/>
                <a:sym typeface="Lora"/>
              </a:defRPr>
            </a:lvl4pPr>
            <a:lvl5pPr indent="-381000" lvl="4" marL="2286000" rtl="0" algn="ctr">
              <a:spcBef>
                <a:spcPts val="0"/>
              </a:spcBef>
              <a:spcAft>
                <a:spcPts val="0"/>
              </a:spcAft>
              <a:buSzPts val="2400"/>
              <a:buFont typeface="Lora"/>
              <a:buChar char="○"/>
              <a:defRPr i="1" sz="2400">
                <a:latin typeface="Lora"/>
                <a:ea typeface="Lora"/>
                <a:cs typeface="Lora"/>
                <a:sym typeface="Lora"/>
              </a:defRPr>
            </a:lvl5pPr>
            <a:lvl6pPr indent="-381000" lvl="5" marL="2743200" rtl="0" algn="ctr">
              <a:spcBef>
                <a:spcPts val="0"/>
              </a:spcBef>
              <a:spcAft>
                <a:spcPts val="0"/>
              </a:spcAft>
              <a:buSzPts val="2400"/>
              <a:buFont typeface="Lora"/>
              <a:buChar char="■"/>
              <a:defRPr i="1" sz="2400">
                <a:latin typeface="Lora"/>
                <a:ea typeface="Lora"/>
                <a:cs typeface="Lora"/>
                <a:sym typeface="Lora"/>
              </a:defRPr>
            </a:lvl6pPr>
            <a:lvl7pPr indent="-381000" lvl="6" marL="3200400" rtl="0" algn="ctr">
              <a:spcBef>
                <a:spcPts val="0"/>
              </a:spcBef>
              <a:spcAft>
                <a:spcPts val="0"/>
              </a:spcAft>
              <a:buSzPts val="2400"/>
              <a:buFont typeface="Lora"/>
              <a:buChar char="●"/>
              <a:defRPr i="1" sz="2400">
                <a:latin typeface="Lora"/>
                <a:ea typeface="Lora"/>
                <a:cs typeface="Lora"/>
                <a:sym typeface="Lora"/>
              </a:defRPr>
            </a:lvl7pPr>
            <a:lvl8pPr indent="-381000" lvl="7" marL="3657600" rtl="0" algn="ctr">
              <a:spcBef>
                <a:spcPts val="0"/>
              </a:spcBef>
              <a:spcAft>
                <a:spcPts val="0"/>
              </a:spcAft>
              <a:buSzPts val="2400"/>
              <a:buFont typeface="Lora"/>
              <a:buChar char="○"/>
              <a:defRPr i="1" sz="2400">
                <a:latin typeface="Lora"/>
                <a:ea typeface="Lora"/>
                <a:cs typeface="Lora"/>
                <a:sym typeface="Lora"/>
              </a:defRPr>
            </a:lvl8pPr>
            <a:lvl9pPr indent="-381000" lvl="8" marL="4114800" rtl="0" algn="ctr">
              <a:spcBef>
                <a:spcPts val="0"/>
              </a:spcBef>
              <a:spcAft>
                <a:spcPts val="0"/>
              </a:spcAft>
              <a:buSzPts val="2400"/>
              <a:buFont typeface="Lora"/>
              <a:buChar char="■"/>
              <a:defRPr i="1" sz="2400">
                <a:latin typeface="Lora"/>
                <a:ea typeface="Lora"/>
                <a:cs typeface="Lora"/>
                <a:sym typeface="Lora"/>
              </a:defRPr>
            </a:lvl9pPr>
          </a:lstStyle>
          <a:p/>
        </p:txBody>
      </p:sp>
      <p:cxnSp>
        <p:nvCxnSpPr>
          <p:cNvPr id="65" name="Shape 65"/>
          <p:cNvCxnSpPr/>
          <p:nvPr/>
        </p:nvCxnSpPr>
        <p:spPr>
          <a:xfrm>
            <a:off x="4584075" y="3676500"/>
            <a:ext cx="0" cy="1480500"/>
          </a:xfrm>
          <a:prstGeom prst="straightConnector1">
            <a:avLst/>
          </a:prstGeom>
          <a:noFill/>
          <a:ln cap="flat" cmpd="sng" w="9525">
            <a:solidFill>
              <a:srgbClr val="CCCCCC"/>
            </a:solidFill>
            <a:prstDash val="solid"/>
            <a:round/>
            <a:headEnd len="med" w="med" type="none"/>
            <a:tailEnd len="med" w="med" type="none"/>
          </a:ln>
        </p:spPr>
      </p:cxnSp>
      <p:sp>
        <p:nvSpPr>
          <p:cNvPr id="66" name="Shape 66"/>
          <p:cNvSpPr/>
          <p:nvPr/>
        </p:nvSpPr>
        <p:spPr>
          <a:xfrm>
            <a:off x="428850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7" name="Shape 67"/>
          <p:cNvSpPr txBox="1"/>
          <p:nvPr/>
        </p:nvSpPr>
        <p:spPr>
          <a:xfrm>
            <a:off x="3593400" y="3412652"/>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Lora"/>
                <a:ea typeface="Lora"/>
                <a:cs typeface="Lora"/>
                <a:sym typeface="Lora"/>
              </a:rPr>
              <a:t>“</a:t>
            </a:r>
            <a:endParaRPr b="1" sz="3600">
              <a:latin typeface="Lora"/>
              <a:ea typeface="Lora"/>
              <a:cs typeface="Lora"/>
              <a:sym typeface="Lor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68" name="Shape 68"/>
        <p:cNvGrpSpPr/>
        <p:nvPr/>
      </p:nvGrpSpPr>
      <p:grpSpPr>
        <a:xfrm>
          <a:off x="0" y="0"/>
          <a:ext cx="0" cy="0"/>
          <a:chOff x="0" y="0"/>
          <a:chExt cx="0" cy="0"/>
        </a:xfrm>
      </p:grpSpPr>
      <p:cxnSp>
        <p:nvCxnSpPr>
          <p:cNvPr id="69" name="Shape 69"/>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70" name="Shape 70"/>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1" name="Shape 71"/>
          <p:cNvSpPr txBox="1"/>
          <p:nvPr>
            <p:ph type="title"/>
          </p:nvPr>
        </p:nvSpPr>
        <p:spPr>
          <a:xfrm>
            <a:off x="1381250" y="922668"/>
            <a:ext cx="3878400" cy="435600"/>
          </a:xfrm>
          <a:prstGeom prst="rect">
            <a:avLst/>
          </a:prstGeom>
        </p:spPr>
        <p:txBody>
          <a:bodyPr anchorCtr="0" anchor="ctr" bIns="91425" lIns="91425" spcFirstLastPara="1" rIns="91425" wrap="square" tIns="91425"/>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highlight>
                  <a:srgbClr val="FFFFFF"/>
                </a:highlight>
                <a:latin typeface="Lora"/>
                <a:ea typeface="Lora"/>
                <a:cs typeface="Lora"/>
                <a:sym typeface="Lora"/>
              </a:defRPr>
            </a:lvl2pPr>
            <a:lvl3pPr lvl="2" rtl="0">
              <a:spcBef>
                <a:spcPts val="0"/>
              </a:spcBef>
              <a:spcAft>
                <a:spcPts val="0"/>
              </a:spcAft>
              <a:buSzPts val="2000"/>
              <a:buFont typeface="Lora"/>
              <a:buNone/>
              <a:defRPr b="1" sz="2000">
                <a:highlight>
                  <a:srgbClr val="FFFFFF"/>
                </a:highlight>
                <a:latin typeface="Lora"/>
                <a:ea typeface="Lora"/>
                <a:cs typeface="Lora"/>
                <a:sym typeface="Lora"/>
              </a:defRPr>
            </a:lvl3pPr>
            <a:lvl4pPr lvl="3" rtl="0">
              <a:spcBef>
                <a:spcPts val="0"/>
              </a:spcBef>
              <a:spcAft>
                <a:spcPts val="0"/>
              </a:spcAft>
              <a:buSzPts val="2000"/>
              <a:buFont typeface="Lora"/>
              <a:buNone/>
              <a:defRPr b="1" sz="2000">
                <a:highlight>
                  <a:srgbClr val="FFFFFF"/>
                </a:highlight>
                <a:latin typeface="Lora"/>
                <a:ea typeface="Lora"/>
                <a:cs typeface="Lora"/>
                <a:sym typeface="Lora"/>
              </a:defRPr>
            </a:lvl4pPr>
            <a:lvl5pPr lvl="4" rtl="0">
              <a:spcBef>
                <a:spcPts val="0"/>
              </a:spcBef>
              <a:spcAft>
                <a:spcPts val="0"/>
              </a:spcAft>
              <a:buSzPts val="2000"/>
              <a:buFont typeface="Lora"/>
              <a:buNone/>
              <a:defRPr b="1" sz="2000">
                <a:highlight>
                  <a:srgbClr val="FFFFFF"/>
                </a:highlight>
                <a:latin typeface="Lora"/>
                <a:ea typeface="Lora"/>
                <a:cs typeface="Lora"/>
                <a:sym typeface="Lora"/>
              </a:defRPr>
            </a:lvl5pPr>
            <a:lvl6pPr lvl="5" rtl="0">
              <a:spcBef>
                <a:spcPts val="0"/>
              </a:spcBef>
              <a:spcAft>
                <a:spcPts val="0"/>
              </a:spcAft>
              <a:buSzPts val="2000"/>
              <a:buFont typeface="Lora"/>
              <a:buNone/>
              <a:defRPr b="1" sz="2000">
                <a:highlight>
                  <a:srgbClr val="FFFFFF"/>
                </a:highlight>
                <a:latin typeface="Lora"/>
                <a:ea typeface="Lora"/>
                <a:cs typeface="Lora"/>
                <a:sym typeface="Lora"/>
              </a:defRPr>
            </a:lvl6pPr>
            <a:lvl7pPr lvl="6" rtl="0">
              <a:spcBef>
                <a:spcPts val="0"/>
              </a:spcBef>
              <a:spcAft>
                <a:spcPts val="0"/>
              </a:spcAft>
              <a:buSzPts val="2000"/>
              <a:buFont typeface="Lora"/>
              <a:buNone/>
              <a:defRPr b="1" sz="2000">
                <a:highlight>
                  <a:srgbClr val="FFFFFF"/>
                </a:highlight>
                <a:latin typeface="Lora"/>
                <a:ea typeface="Lora"/>
                <a:cs typeface="Lora"/>
                <a:sym typeface="Lora"/>
              </a:defRPr>
            </a:lvl7pPr>
            <a:lvl8pPr lvl="7" rtl="0">
              <a:spcBef>
                <a:spcPts val="0"/>
              </a:spcBef>
              <a:spcAft>
                <a:spcPts val="0"/>
              </a:spcAft>
              <a:buSzPts val="2000"/>
              <a:buFont typeface="Lora"/>
              <a:buNone/>
              <a:defRPr b="1" sz="2000">
                <a:highlight>
                  <a:srgbClr val="FFFFFF"/>
                </a:highlight>
                <a:latin typeface="Lora"/>
                <a:ea typeface="Lora"/>
                <a:cs typeface="Lora"/>
                <a:sym typeface="Lora"/>
              </a:defRPr>
            </a:lvl8pPr>
            <a:lvl9pPr lvl="8" rtl="0">
              <a:spcBef>
                <a:spcPts val="0"/>
              </a:spcBef>
              <a:spcAft>
                <a:spcPts val="0"/>
              </a:spcAft>
              <a:buSzPts val="2000"/>
              <a:buFont typeface="Lora"/>
              <a:buNone/>
              <a:defRPr b="1" sz="2000">
                <a:highlight>
                  <a:srgbClr val="FFFFFF"/>
                </a:highlight>
                <a:latin typeface="Lora"/>
                <a:ea typeface="Lora"/>
                <a:cs typeface="Lora"/>
                <a:sym typeface="Lora"/>
              </a:defRPr>
            </a:lvl9pPr>
          </a:lstStyle>
          <a:p/>
        </p:txBody>
      </p:sp>
      <p:sp>
        <p:nvSpPr>
          <p:cNvPr id="72" name="Shape 72"/>
          <p:cNvSpPr txBox="1"/>
          <p:nvPr>
            <p:ph idx="1" type="body"/>
          </p:nvPr>
        </p:nvSpPr>
        <p:spPr>
          <a:xfrm>
            <a:off x="1381250" y="1616470"/>
            <a:ext cx="6809700" cy="3112200"/>
          </a:xfrm>
          <a:prstGeom prst="rect">
            <a:avLst/>
          </a:prstGeom>
        </p:spPr>
        <p:txBody>
          <a:bodyPr anchorCtr="0" anchor="t" bIns="91425" lIns="91425" spcFirstLastPara="1" rIns="91425" wrap="square" tIns="91425"/>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cxnSp>
        <p:nvCxnSpPr>
          <p:cNvPr id="73" name="Shape 73"/>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74" name="Shape 74"/>
        <p:cNvGrpSpPr/>
        <p:nvPr/>
      </p:nvGrpSpPr>
      <p:grpSpPr>
        <a:xfrm>
          <a:off x="0" y="0"/>
          <a:ext cx="0" cy="0"/>
          <a:chOff x="0" y="0"/>
          <a:chExt cx="0" cy="0"/>
        </a:xfrm>
      </p:grpSpPr>
      <p:sp>
        <p:nvSpPr>
          <p:cNvPr id="75" name="Shape 75"/>
          <p:cNvSpPr txBox="1"/>
          <p:nvPr>
            <p:ph type="title"/>
          </p:nvPr>
        </p:nvSpPr>
        <p:spPr>
          <a:xfrm>
            <a:off x="1381250" y="922668"/>
            <a:ext cx="3878400" cy="435600"/>
          </a:xfrm>
          <a:prstGeom prst="rect">
            <a:avLst/>
          </a:prstGeom>
        </p:spPr>
        <p:txBody>
          <a:bodyPr anchorCtr="0" anchor="ctr" bIns="91425" lIns="91425" spcFirstLastPara="1" rIns="91425" wrap="square" tIns="91425"/>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76" name="Shape 76"/>
          <p:cNvSpPr txBox="1"/>
          <p:nvPr>
            <p:ph idx="1" type="body"/>
          </p:nvPr>
        </p:nvSpPr>
        <p:spPr>
          <a:xfrm>
            <a:off x="1381250" y="1618700"/>
            <a:ext cx="3425400" cy="3231000"/>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77" name="Shape 77"/>
          <p:cNvSpPr txBox="1"/>
          <p:nvPr>
            <p:ph idx="2" type="body"/>
          </p:nvPr>
        </p:nvSpPr>
        <p:spPr>
          <a:xfrm>
            <a:off x="5012916" y="1618700"/>
            <a:ext cx="3425400" cy="3231000"/>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cxnSp>
        <p:nvCxnSpPr>
          <p:cNvPr id="78" name="Shape 78"/>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79" name="Shape 79"/>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cxnSp>
        <p:nvCxnSpPr>
          <p:cNvPr id="80" name="Shape 80"/>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81" name="Shape 81"/>
        <p:cNvGrpSpPr/>
        <p:nvPr/>
      </p:nvGrpSpPr>
      <p:grpSpPr>
        <a:xfrm>
          <a:off x="0" y="0"/>
          <a:ext cx="0" cy="0"/>
          <a:chOff x="0" y="0"/>
          <a:chExt cx="0" cy="0"/>
        </a:xfrm>
      </p:grpSpPr>
      <p:sp>
        <p:nvSpPr>
          <p:cNvPr id="82" name="Shape 82"/>
          <p:cNvSpPr txBox="1"/>
          <p:nvPr>
            <p:ph type="title"/>
          </p:nvPr>
        </p:nvSpPr>
        <p:spPr>
          <a:xfrm>
            <a:off x="1381250" y="922668"/>
            <a:ext cx="3878400" cy="435600"/>
          </a:xfrm>
          <a:prstGeom prst="rect">
            <a:avLst/>
          </a:prstGeom>
        </p:spPr>
        <p:txBody>
          <a:bodyPr anchorCtr="0" anchor="ctr" bIns="91425" lIns="91425" spcFirstLastPara="1" rIns="91425" wrap="square" tIns="91425"/>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83" name="Shape 83"/>
          <p:cNvSpPr txBox="1"/>
          <p:nvPr>
            <p:ph idx="1" type="body"/>
          </p:nvPr>
        </p:nvSpPr>
        <p:spPr>
          <a:xfrm>
            <a:off x="1381250" y="1651075"/>
            <a:ext cx="2334000" cy="31224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4" name="Shape 84"/>
          <p:cNvSpPr txBox="1"/>
          <p:nvPr>
            <p:ph idx="2" type="body"/>
          </p:nvPr>
        </p:nvSpPr>
        <p:spPr>
          <a:xfrm>
            <a:off x="3834912" y="1651075"/>
            <a:ext cx="2334000" cy="31224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5" name="Shape 85"/>
          <p:cNvSpPr txBox="1"/>
          <p:nvPr>
            <p:ph idx="3" type="body"/>
          </p:nvPr>
        </p:nvSpPr>
        <p:spPr>
          <a:xfrm>
            <a:off x="6288573" y="1651075"/>
            <a:ext cx="2334000" cy="31224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cxnSp>
        <p:nvCxnSpPr>
          <p:cNvPr id="86" name="Shape 86"/>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87" name="Shape 87"/>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cxnSp>
        <p:nvCxnSpPr>
          <p:cNvPr id="88" name="Shape 88"/>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9" name="Shape 89"/>
        <p:cNvGrpSpPr/>
        <p:nvPr/>
      </p:nvGrpSpPr>
      <p:grpSpPr>
        <a:xfrm>
          <a:off x="0" y="0"/>
          <a:ext cx="0" cy="0"/>
          <a:chOff x="0" y="0"/>
          <a:chExt cx="0" cy="0"/>
        </a:xfrm>
      </p:grpSpPr>
      <p:sp>
        <p:nvSpPr>
          <p:cNvPr id="90" name="Shape 90"/>
          <p:cNvSpPr txBox="1"/>
          <p:nvPr>
            <p:ph type="title"/>
          </p:nvPr>
        </p:nvSpPr>
        <p:spPr>
          <a:xfrm>
            <a:off x="1381250" y="937125"/>
            <a:ext cx="3878400" cy="435600"/>
          </a:xfrm>
          <a:prstGeom prst="rect">
            <a:avLst/>
          </a:prstGeom>
        </p:spPr>
        <p:txBody>
          <a:bodyPr anchorCtr="0" anchor="ctr" bIns="91425" lIns="91425" spcFirstLastPara="1" rIns="91425" wrap="square" tIns="91425"/>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cxnSp>
        <p:nvCxnSpPr>
          <p:cNvPr id="91" name="Shape 91"/>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92" name="Shape 92"/>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cxnSp>
        <p:nvCxnSpPr>
          <p:cNvPr id="93" name="Shape 93"/>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4" name="Shape 94"/>
        <p:cNvGrpSpPr/>
        <p:nvPr/>
      </p:nvGrpSpPr>
      <p:grpSpPr>
        <a:xfrm>
          <a:off x="0" y="0"/>
          <a:ext cx="0" cy="0"/>
          <a:chOff x="0" y="0"/>
          <a:chExt cx="0" cy="0"/>
        </a:xfrm>
      </p:grpSpPr>
      <p:sp>
        <p:nvSpPr>
          <p:cNvPr id="95" name="Shape 95"/>
          <p:cNvSpPr txBox="1"/>
          <p:nvPr>
            <p:ph idx="1" type="body"/>
          </p:nvPr>
        </p:nvSpPr>
        <p:spPr>
          <a:xfrm>
            <a:off x="1990450" y="4037375"/>
            <a:ext cx="5163000" cy="519600"/>
          </a:xfrm>
          <a:prstGeom prst="rect">
            <a:avLst/>
          </a:prstGeom>
        </p:spPr>
        <p:txBody>
          <a:bodyPr anchorCtr="0" anchor="b" bIns="91425" lIns="91425" spcFirstLastPara="1" rIns="91425" wrap="square" tIns="91425"/>
          <a:lstStyle>
            <a:lvl1pPr indent="-228600" lvl="0" marL="457200" rtl="0" algn="ctr">
              <a:spcBef>
                <a:spcPts val="360"/>
              </a:spcBef>
              <a:spcAft>
                <a:spcPts val="0"/>
              </a:spcAft>
              <a:buSzPts val="1400"/>
              <a:buFont typeface="Lora"/>
              <a:buNone/>
              <a:defRPr i="1" sz="1400">
                <a:latin typeface="Lora"/>
                <a:ea typeface="Lora"/>
                <a:cs typeface="Lora"/>
                <a:sym typeface="Lora"/>
              </a:defRPr>
            </a:lvl1pPr>
          </a:lstStyle>
          <a:p/>
        </p:txBody>
      </p:sp>
      <p:cxnSp>
        <p:nvCxnSpPr>
          <p:cNvPr id="96" name="Shape 96"/>
          <p:cNvCxnSpPr/>
          <p:nvPr/>
        </p:nvCxnSpPr>
        <p:spPr>
          <a:xfrm>
            <a:off x="-6025" y="4666129"/>
            <a:ext cx="9162000" cy="0"/>
          </a:xfrm>
          <a:prstGeom prst="straightConnector1">
            <a:avLst/>
          </a:prstGeom>
          <a:noFill/>
          <a:ln cap="flat" cmpd="sng" w="9525">
            <a:solidFill>
              <a:srgbClr val="CCCCCC"/>
            </a:solidFill>
            <a:prstDash val="solid"/>
            <a:round/>
            <a:headEnd len="med" w="med" type="none"/>
            <a:tailEnd len="med" w="med" type="none"/>
          </a:ln>
        </p:spPr>
      </p:cxnSp>
      <p:sp>
        <p:nvSpPr>
          <p:cNvPr id="97" name="Shape 97"/>
          <p:cNvSpPr/>
          <p:nvPr/>
        </p:nvSpPr>
        <p:spPr>
          <a:xfrm>
            <a:off x="4457400" y="4551496"/>
            <a:ext cx="229200" cy="229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cxnSp>
        <p:nvCxnSpPr>
          <p:cNvPr id="99" name="Shape 99"/>
          <p:cNvCxnSpPr/>
          <p:nvPr/>
        </p:nvCxnSpPr>
        <p:spPr>
          <a:xfrm>
            <a:off x="-6025" y="4513729"/>
            <a:ext cx="9162000" cy="0"/>
          </a:xfrm>
          <a:prstGeom prst="straightConnector1">
            <a:avLst/>
          </a:prstGeom>
          <a:noFill/>
          <a:ln cap="flat" cmpd="sng" w="9525">
            <a:solidFill>
              <a:srgbClr val="CCCCCC"/>
            </a:solidFill>
            <a:prstDash val="solid"/>
            <a:round/>
            <a:headEnd len="med" w="med" type="none"/>
            <a:tailEnd len="med" w="med" type="none"/>
          </a:ln>
        </p:spPr>
      </p:cxnSp>
      <p:sp>
        <p:nvSpPr>
          <p:cNvPr id="100" name="Shape 100"/>
          <p:cNvSpPr/>
          <p:nvPr/>
        </p:nvSpPr>
        <p:spPr>
          <a:xfrm>
            <a:off x="4293700" y="4235405"/>
            <a:ext cx="556500" cy="556500"/>
          </a:xfrm>
          <a:prstGeom prst="ellipse">
            <a:avLst/>
          </a:prstGeom>
          <a:solidFill>
            <a:srgbClr val="FFCD00"/>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BLANK_1">
    <p:spTree>
      <p:nvGrpSpPr>
        <p:cNvPr id="101" name="Shape 10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0" name="Shape 50"/>
        <p:cNvGrpSpPr/>
        <p:nvPr/>
      </p:nvGrpSpPr>
      <p:grpSpPr>
        <a:xfrm>
          <a:off x="0" y="0"/>
          <a:ext cx="0" cy="0"/>
          <a:chOff x="0" y="0"/>
          <a:chExt cx="0" cy="0"/>
        </a:xfrm>
      </p:grpSpPr>
      <p:sp>
        <p:nvSpPr>
          <p:cNvPr id="51" name="Shape 51"/>
          <p:cNvSpPr txBox="1"/>
          <p:nvPr>
            <p:ph idx="1" type="body"/>
          </p:nvPr>
        </p:nvSpPr>
        <p:spPr>
          <a:xfrm>
            <a:off x="1381250" y="1616470"/>
            <a:ext cx="6809700" cy="3112200"/>
          </a:xfrm>
          <a:prstGeom prst="rect">
            <a:avLst/>
          </a:prstGeom>
          <a:noFill/>
          <a:ln>
            <a:noFill/>
          </a:ln>
        </p:spPr>
        <p:txBody>
          <a:bodyPr anchorCtr="0" anchor="t" bIns="91425" lIns="91425" spcFirstLastPara="1" rIns="91425" wrap="square" tIns="91425"/>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sp>
        <p:nvSpPr>
          <p:cNvPr id="52" name="Shape 52"/>
          <p:cNvSpPr txBox="1"/>
          <p:nvPr>
            <p:ph type="title"/>
          </p:nvPr>
        </p:nvSpPr>
        <p:spPr>
          <a:xfrm>
            <a:off x="1381250" y="937117"/>
            <a:ext cx="6809700" cy="435600"/>
          </a:xfrm>
          <a:prstGeom prst="rect">
            <a:avLst/>
          </a:prstGeom>
          <a:noFill/>
          <a:ln>
            <a:noFill/>
          </a:ln>
        </p:spPr>
        <p:txBody>
          <a:bodyPr anchorCtr="0" anchor="ctr" bIns="91425" lIns="91425" spcFirstLastPara="1" rIns="91425" wrap="square" tIns="91425"/>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latin typeface="Lora"/>
                <a:ea typeface="Lora"/>
                <a:cs typeface="Lora"/>
                <a:sym typeface="Lora"/>
              </a:defRPr>
            </a:lvl2pPr>
            <a:lvl3pPr lvl="2" rtl="0">
              <a:spcBef>
                <a:spcPts val="0"/>
              </a:spcBef>
              <a:spcAft>
                <a:spcPts val="0"/>
              </a:spcAft>
              <a:buSzPts val="2000"/>
              <a:buFont typeface="Lora"/>
              <a:buNone/>
              <a:defRPr b="1" sz="2000">
                <a:latin typeface="Lora"/>
                <a:ea typeface="Lora"/>
                <a:cs typeface="Lora"/>
                <a:sym typeface="Lora"/>
              </a:defRPr>
            </a:lvl3pPr>
            <a:lvl4pPr lvl="3" rtl="0">
              <a:spcBef>
                <a:spcPts val="0"/>
              </a:spcBef>
              <a:spcAft>
                <a:spcPts val="0"/>
              </a:spcAft>
              <a:buSzPts val="2000"/>
              <a:buFont typeface="Lora"/>
              <a:buNone/>
              <a:defRPr b="1" sz="2000">
                <a:latin typeface="Lora"/>
                <a:ea typeface="Lora"/>
                <a:cs typeface="Lora"/>
                <a:sym typeface="Lora"/>
              </a:defRPr>
            </a:lvl4pPr>
            <a:lvl5pPr lvl="4" rtl="0">
              <a:spcBef>
                <a:spcPts val="0"/>
              </a:spcBef>
              <a:spcAft>
                <a:spcPts val="0"/>
              </a:spcAft>
              <a:buSzPts val="2000"/>
              <a:buFont typeface="Lora"/>
              <a:buNone/>
              <a:defRPr b="1" sz="2000">
                <a:latin typeface="Lora"/>
                <a:ea typeface="Lora"/>
                <a:cs typeface="Lora"/>
                <a:sym typeface="Lora"/>
              </a:defRPr>
            </a:lvl5pPr>
            <a:lvl6pPr lvl="5" rtl="0">
              <a:spcBef>
                <a:spcPts val="0"/>
              </a:spcBef>
              <a:spcAft>
                <a:spcPts val="0"/>
              </a:spcAft>
              <a:buSzPts val="2000"/>
              <a:buFont typeface="Lora"/>
              <a:buNone/>
              <a:defRPr b="1" sz="2000">
                <a:latin typeface="Lora"/>
                <a:ea typeface="Lora"/>
                <a:cs typeface="Lora"/>
                <a:sym typeface="Lora"/>
              </a:defRPr>
            </a:lvl6pPr>
            <a:lvl7pPr lvl="6" rtl="0">
              <a:spcBef>
                <a:spcPts val="0"/>
              </a:spcBef>
              <a:spcAft>
                <a:spcPts val="0"/>
              </a:spcAft>
              <a:buSzPts val="2000"/>
              <a:buFont typeface="Lora"/>
              <a:buNone/>
              <a:defRPr b="1" sz="2000">
                <a:latin typeface="Lora"/>
                <a:ea typeface="Lora"/>
                <a:cs typeface="Lora"/>
                <a:sym typeface="Lora"/>
              </a:defRPr>
            </a:lvl7pPr>
            <a:lvl8pPr lvl="7" rtl="0">
              <a:spcBef>
                <a:spcPts val="0"/>
              </a:spcBef>
              <a:spcAft>
                <a:spcPts val="0"/>
              </a:spcAft>
              <a:buSzPts val="2000"/>
              <a:buFont typeface="Lora"/>
              <a:buNone/>
              <a:defRPr b="1" sz="2000">
                <a:latin typeface="Lora"/>
                <a:ea typeface="Lora"/>
                <a:cs typeface="Lora"/>
                <a:sym typeface="Lora"/>
              </a:defRPr>
            </a:lvl8pPr>
            <a:lvl9pPr lvl="8" rtl="0">
              <a:spcBef>
                <a:spcPts val="0"/>
              </a:spcBef>
              <a:spcAft>
                <a:spcPts val="0"/>
              </a:spcAft>
              <a:buSzPts val="2000"/>
              <a:buFont typeface="Lora"/>
              <a:buNone/>
              <a:defRPr b="1" sz="2000">
                <a:latin typeface="Lora"/>
                <a:ea typeface="Lora"/>
                <a:cs typeface="Lora"/>
                <a:sym typeface="Lora"/>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0.jpg"/><Relationship Id="rId4" Type="http://schemas.openxmlformats.org/officeDocument/2006/relationships/image" Target="../media/image9.png"/><Relationship Id="rId10" Type="http://schemas.openxmlformats.org/officeDocument/2006/relationships/image" Target="../media/image5.png"/><Relationship Id="rId9"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1.png"/><Relationship Id="rId11" Type="http://schemas.openxmlformats.org/officeDocument/2006/relationships/image" Target="../media/image22.png"/><Relationship Id="rId10" Type="http://schemas.openxmlformats.org/officeDocument/2006/relationships/image" Target="../media/image18.png"/><Relationship Id="rId9"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4.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Shape 10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7" name="Shape 10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solidFill>
                  <a:srgbClr val="FFFFFF"/>
                </a:solidFill>
                <a:highlight>
                  <a:srgbClr val="980000"/>
                </a:highlight>
                <a:latin typeface="Lobster"/>
                <a:ea typeface="Lobster"/>
                <a:cs typeface="Lobster"/>
                <a:sym typeface="Lobster"/>
              </a:rPr>
              <a:t>Potluck</a:t>
            </a:r>
            <a:endParaRPr>
              <a:solidFill>
                <a:srgbClr val="FFFFFF"/>
              </a:solidFill>
              <a:highlight>
                <a:srgbClr val="980000"/>
              </a:highlight>
              <a:latin typeface="Lobster"/>
              <a:ea typeface="Lobster"/>
              <a:cs typeface="Lobster"/>
              <a:sym typeface="Lobster"/>
            </a:endParaRPr>
          </a:p>
        </p:txBody>
      </p:sp>
      <p:sp>
        <p:nvSpPr>
          <p:cNvPr id="108" name="Shape 108"/>
          <p:cNvSpPr txBox="1"/>
          <p:nvPr>
            <p:ph idx="1" type="subTitle"/>
          </p:nvPr>
        </p:nvSpPr>
        <p:spPr>
          <a:xfrm>
            <a:off x="311700" y="2834125"/>
            <a:ext cx="8520600" cy="440100"/>
          </a:xfrm>
          <a:prstGeom prst="rect">
            <a:avLst/>
          </a:prstGeom>
          <a:solidFill>
            <a:srgbClr val="929292">
              <a:alpha val="72690"/>
            </a:srgbClr>
          </a:solidFill>
        </p:spPr>
        <p:txBody>
          <a:bodyPr anchorCtr="0" anchor="t" bIns="91425" lIns="91425" spcFirstLastPara="1" rIns="91425" wrap="square" tIns="91425">
            <a:noAutofit/>
          </a:bodyPr>
          <a:lstStyle/>
          <a:p>
            <a:pPr indent="0" lvl="0" marL="0">
              <a:spcBef>
                <a:spcPts val="0"/>
              </a:spcBef>
              <a:spcAft>
                <a:spcPts val="0"/>
              </a:spcAft>
              <a:buNone/>
            </a:pPr>
            <a:r>
              <a:rPr b="1" lang="en" sz="1800">
                <a:solidFill>
                  <a:srgbClr val="FFFFFF"/>
                </a:solidFill>
                <a:latin typeface="Comfortaa"/>
                <a:ea typeface="Comfortaa"/>
                <a:cs typeface="Comfortaa"/>
                <a:sym typeface="Comfortaa"/>
              </a:rPr>
              <a:t>Christian Hettinger | Crystal Van | Grisselle Rivera | Chanyang Choi</a:t>
            </a:r>
            <a:endParaRPr b="1" sz="1800">
              <a:solidFill>
                <a:srgbClr val="FFFFFF"/>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Shape 238"/>
          <p:cNvPicPr preferRelativeResize="0"/>
          <p:nvPr/>
        </p:nvPicPr>
        <p:blipFill rotWithShape="1">
          <a:blip r:embed="rId3">
            <a:alphaModFix amt="77000"/>
          </a:blip>
          <a:srcRect b="9092" l="0" r="0" t="6562"/>
          <a:stretch/>
        </p:blipFill>
        <p:spPr>
          <a:xfrm>
            <a:off x="0" y="0"/>
            <a:ext cx="9143999" cy="5143500"/>
          </a:xfrm>
          <a:prstGeom prst="rect">
            <a:avLst/>
          </a:prstGeom>
          <a:noFill/>
          <a:ln>
            <a:noFill/>
          </a:ln>
        </p:spPr>
      </p:pic>
      <p:sp>
        <p:nvSpPr>
          <p:cNvPr id="239" name="Shape 239"/>
          <p:cNvSpPr txBox="1"/>
          <p:nvPr>
            <p:ph type="title"/>
          </p:nvPr>
        </p:nvSpPr>
        <p:spPr>
          <a:xfrm>
            <a:off x="311700" y="445025"/>
            <a:ext cx="85206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Lobster"/>
                <a:ea typeface="Lobster"/>
                <a:cs typeface="Lobster"/>
                <a:sym typeface="Lobster"/>
              </a:rPr>
              <a:t>Implementation Strategy</a:t>
            </a:r>
            <a:endParaRPr b="1">
              <a:solidFill>
                <a:srgbClr val="FFFFFF"/>
              </a:solidFill>
              <a:latin typeface="Lobster"/>
              <a:ea typeface="Lobster"/>
              <a:cs typeface="Lobster"/>
              <a:sym typeface="Lobster"/>
            </a:endParaRPr>
          </a:p>
        </p:txBody>
      </p:sp>
      <p:sp>
        <p:nvSpPr>
          <p:cNvPr id="240" name="Shape 240"/>
          <p:cNvSpPr/>
          <p:nvPr/>
        </p:nvSpPr>
        <p:spPr>
          <a:xfrm>
            <a:off x="807000"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1" name="Shape 241"/>
          <p:cNvSpPr txBox="1"/>
          <p:nvPr/>
        </p:nvSpPr>
        <p:spPr>
          <a:xfrm>
            <a:off x="1115025" y="1590875"/>
            <a:ext cx="19884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Application Development</a:t>
            </a:r>
            <a:endParaRPr b="1" sz="18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p:txBody>
      </p:sp>
      <p:sp>
        <p:nvSpPr>
          <p:cNvPr id="242" name="Shape 242"/>
          <p:cNvSpPr/>
          <p:nvPr/>
        </p:nvSpPr>
        <p:spPr>
          <a:xfrm>
            <a:off x="5531250"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3" name="Shape 243"/>
          <p:cNvSpPr txBox="1"/>
          <p:nvPr/>
        </p:nvSpPr>
        <p:spPr>
          <a:xfrm>
            <a:off x="5839275" y="1590875"/>
            <a:ext cx="19884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Marketing &amp; Advertising</a:t>
            </a:r>
            <a:endParaRPr b="1" sz="18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p:txBody>
      </p:sp>
      <p:sp>
        <p:nvSpPr>
          <p:cNvPr id="244" name="Shape 244"/>
          <p:cNvSpPr txBox="1"/>
          <p:nvPr/>
        </p:nvSpPr>
        <p:spPr>
          <a:xfrm>
            <a:off x="876450" y="3396725"/>
            <a:ext cx="2571600" cy="9420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5 months </a:t>
            </a:r>
            <a:endParaRPr b="1" sz="1600">
              <a:solidFill>
                <a:srgbClr val="FFFFFF"/>
              </a:solidFill>
              <a:latin typeface="Comfortaa"/>
              <a:ea typeface="Comfortaa"/>
              <a:cs typeface="Comfortaa"/>
              <a:sym typeface="Comfortaa"/>
            </a:endParaRPr>
          </a:p>
          <a:p>
            <a:pPr indent="0" lvl="0" marL="0" rtl="0" algn="ctr">
              <a:spcBef>
                <a:spcPts val="0"/>
              </a:spcBef>
              <a:spcAft>
                <a:spcPts val="0"/>
              </a:spcAft>
              <a:buNone/>
            </a:pPr>
            <a:r>
              <a:rPr b="1" lang="en" sz="1600">
                <a:solidFill>
                  <a:srgbClr val="FFFFFF"/>
                </a:solidFill>
                <a:latin typeface="Comfortaa"/>
                <a:ea typeface="Comfortaa"/>
                <a:cs typeface="Comfortaa"/>
                <a:sym typeface="Comfortaa"/>
              </a:rPr>
              <a:t>budgeted for development &amp; testing</a:t>
            </a:r>
            <a:endParaRPr b="1" sz="1600">
              <a:solidFill>
                <a:srgbClr val="FFFFFF"/>
              </a:solidFill>
              <a:latin typeface="Comfortaa"/>
              <a:ea typeface="Comfortaa"/>
              <a:cs typeface="Comfortaa"/>
              <a:sym typeface="Comfortaa"/>
            </a:endParaRPr>
          </a:p>
        </p:txBody>
      </p:sp>
      <p:pic>
        <p:nvPicPr>
          <p:cNvPr id="245" name="Shape 245"/>
          <p:cNvPicPr preferRelativeResize="0"/>
          <p:nvPr/>
        </p:nvPicPr>
        <p:blipFill>
          <a:blip r:embed="rId4">
            <a:alphaModFix amt="90000"/>
          </a:blip>
          <a:stretch>
            <a:fillRect/>
          </a:stretch>
        </p:blipFill>
        <p:spPr>
          <a:xfrm>
            <a:off x="1710413" y="2507850"/>
            <a:ext cx="903675" cy="850377"/>
          </a:xfrm>
          <a:prstGeom prst="rect">
            <a:avLst/>
          </a:prstGeom>
          <a:noFill/>
          <a:ln>
            <a:noFill/>
          </a:ln>
        </p:spPr>
      </p:pic>
      <p:sp>
        <p:nvSpPr>
          <p:cNvPr id="246" name="Shape 246"/>
          <p:cNvSpPr txBox="1"/>
          <p:nvPr/>
        </p:nvSpPr>
        <p:spPr>
          <a:xfrm>
            <a:off x="5626500" y="3396725"/>
            <a:ext cx="2800200" cy="10752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23850" lvl="0" marL="457200" rtl="0">
              <a:spcBef>
                <a:spcPts val="0"/>
              </a:spcBef>
              <a:spcAft>
                <a:spcPts val="0"/>
              </a:spcAft>
              <a:buClr>
                <a:srgbClr val="FFFFFF"/>
              </a:buClr>
              <a:buSzPts val="1500"/>
              <a:buFont typeface="Comfortaa"/>
              <a:buChar char="●"/>
            </a:pPr>
            <a:r>
              <a:rPr b="1" lang="en" sz="1500">
                <a:solidFill>
                  <a:srgbClr val="FFFFFF"/>
                </a:solidFill>
                <a:latin typeface="Comfortaa"/>
                <a:ea typeface="Comfortaa"/>
                <a:cs typeface="Comfortaa"/>
                <a:sym typeface="Comfortaa"/>
              </a:rPr>
              <a:t>Advertise on Instagram and Snapchat</a:t>
            </a:r>
            <a:endParaRPr b="1" sz="1500">
              <a:solidFill>
                <a:srgbClr val="FFFFFF"/>
              </a:solidFill>
              <a:latin typeface="Comfortaa"/>
              <a:ea typeface="Comfortaa"/>
              <a:cs typeface="Comfortaa"/>
              <a:sym typeface="Comfortaa"/>
            </a:endParaRPr>
          </a:p>
          <a:p>
            <a:pPr indent="-323850" lvl="0" marL="457200" rtl="0">
              <a:spcBef>
                <a:spcPts val="0"/>
              </a:spcBef>
              <a:spcAft>
                <a:spcPts val="0"/>
              </a:spcAft>
              <a:buClr>
                <a:srgbClr val="FFFFFF"/>
              </a:buClr>
              <a:buSzPts val="1500"/>
              <a:buFont typeface="Comfortaa"/>
              <a:buChar char="●"/>
            </a:pPr>
            <a:r>
              <a:rPr b="1" lang="en" sz="1500">
                <a:solidFill>
                  <a:srgbClr val="FFFFFF"/>
                </a:solidFill>
                <a:latin typeface="Comfortaa"/>
                <a:ea typeface="Comfortaa"/>
                <a:cs typeface="Comfortaa"/>
                <a:sym typeface="Comfortaa"/>
              </a:rPr>
              <a:t>In-app incentives  </a:t>
            </a:r>
            <a:endParaRPr b="1" sz="1500">
              <a:solidFill>
                <a:srgbClr val="FFFFFF"/>
              </a:solidFill>
              <a:latin typeface="Comfortaa"/>
              <a:ea typeface="Comfortaa"/>
              <a:cs typeface="Comfortaa"/>
              <a:sym typeface="Comfortaa"/>
            </a:endParaRPr>
          </a:p>
        </p:txBody>
      </p:sp>
      <p:pic>
        <p:nvPicPr>
          <p:cNvPr id="247" name="Shape 247"/>
          <p:cNvPicPr preferRelativeResize="0"/>
          <p:nvPr/>
        </p:nvPicPr>
        <p:blipFill>
          <a:blip r:embed="rId5">
            <a:alphaModFix amt="90000"/>
          </a:blip>
          <a:stretch>
            <a:fillRect/>
          </a:stretch>
        </p:blipFill>
        <p:spPr>
          <a:xfrm>
            <a:off x="6555350" y="2372087"/>
            <a:ext cx="556250" cy="1024649"/>
          </a:xfrm>
          <a:prstGeom prst="rect">
            <a:avLst/>
          </a:prstGeom>
          <a:noFill/>
          <a:ln>
            <a:noFill/>
          </a:ln>
        </p:spPr>
      </p:pic>
      <p:sp>
        <p:nvSpPr>
          <p:cNvPr id="248" name="Shape 248"/>
          <p:cNvSpPr/>
          <p:nvPr/>
        </p:nvSpPr>
        <p:spPr>
          <a:xfrm>
            <a:off x="3922564" y="2722911"/>
            <a:ext cx="1203600" cy="572700"/>
          </a:xfrm>
          <a:prstGeom prst="rightArrow">
            <a:avLst>
              <a:gd fmla="val 45743" name="adj1"/>
              <a:gd fmla="val 80133" name="adj2"/>
            </a:avLst>
          </a:prstGeom>
          <a:solidFill>
            <a:srgbClr val="F3F3F3"/>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4" name="Shape 2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
        <p:nvSpPr>
          <p:cNvPr id="255" name="Shape 255"/>
          <p:cNvSpPr txBox="1"/>
          <p:nvPr>
            <p:ph type="title"/>
          </p:nvPr>
        </p:nvSpPr>
        <p:spPr>
          <a:xfrm>
            <a:off x="311700" y="445025"/>
            <a:ext cx="85206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Lobster"/>
                <a:ea typeface="Lobster"/>
                <a:cs typeface="Lobster"/>
                <a:sym typeface="Lobster"/>
              </a:rPr>
              <a:t>Project Site</a:t>
            </a:r>
            <a:endParaRPr b="1">
              <a:solidFill>
                <a:srgbClr val="FFFFFF"/>
              </a:solidFill>
              <a:latin typeface="Lobster"/>
              <a:ea typeface="Lobster"/>
              <a:cs typeface="Lobster"/>
              <a:sym typeface="Lobs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Shape 260"/>
          <p:cNvPicPr preferRelativeResize="0"/>
          <p:nvPr/>
        </p:nvPicPr>
        <p:blipFill rotWithShape="1">
          <a:blip r:embed="rId3">
            <a:alphaModFix amt="87000"/>
          </a:blip>
          <a:srcRect b="4529" l="0" r="0" t="4520"/>
          <a:stretch/>
        </p:blipFill>
        <p:spPr>
          <a:xfrm>
            <a:off x="0" y="0"/>
            <a:ext cx="9144000" cy="5143501"/>
          </a:xfrm>
          <a:prstGeom prst="rect">
            <a:avLst/>
          </a:prstGeom>
          <a:noFill/>
          <a:ln>
            <a:noFill/>
          </a:ln>
        </p:spPr>
      </p:pic>
      <p:sp>
        <p:nvSpPr>
          <p:cNvPr id="261" name="Shape 261"/>
          <p:cNvSpPr txBox="1"/>
          <p:nvPr>
            <p:ph idx="4294967295" type="ctrTitle"/>
          </p:nvPr>
        </p:nvSpPr>
        <p:spPr>
          <a:xfrm>
            <a:off x="2218351" y="2305675"/>
            <a:ext cx="4707300" cy="205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highlight>
                  <a:srgbClr val="980000"/>
                </a:highlight>
                <a:latin typeface="Lobster"/>
                <a:ea typeface="Lobster"/>
                <a:cs typeface="Lobster"/>
                <a:sym typeface="Lobster"/>
              </a:rPr>
              <a:t>Thank You, Questions?</a:t>
            </a:r>
            <a:endParaRPr sz="3600">
              <a:solidFill>
                <a:srgbClr val="FFFFFF"/>
              </a:solidFill>
              <a:highlight>
                <a:srgbClr val="980000"/>
              </a:highlight>
              <a:latin typeface="Lobster"/>
              <a:ea typeface="Lobster"/>
              <a:cs typeface="Lobster"/>
              <a:sym typeface="Lobs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idx="4294967295" type="title"/>
          </p:nvPr>
        </p:nvSpPr>
        <p:spPr>
          <a:xfrm>
            <a:off x="311700" y="445025"/>
            <a:ext cx="8573700" cy="572700"/>
          </a:xfrm>
          <a:prstGeom prst="rect">
            <a:avLst/>
          </a:prstGeom>
          <a:solidFill>
            <a:srgbClr val="A61C0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Lobster"/>
                <a:ea typeface="Lobster"/>
                <a:cs typeface="Lobster"/>
                <a:sym typeface="Lobster"/>
              </a:rPr>
              <a:t>Market Opportunities</a:t>
            </a:r>
            <a:endParaRPr sz="2800">
              <a:solidFill>
                <a:srgbClr val="FFFFFF"/>
              </a:solidFill>
              <a:latin typeface="Lobster"/>
              <a:ea typeface="Lobster"/>
              <a:cs typeface="Lobster"/>
              <a:sym typeface="Lobster"/>
            </a:endParaRPr>
          </a:p>
        </p:txBody>
      </p:sp>
      <p:pic>
        <p:nvPicPr>
          <p:cNvPr id="114" name="Shape 114"/>
          <p:cNvPicPr preferRelativeResize="0"/>
          <p:nvPr/>
        </p:nvPicPr>
        <p:blipFill>
          <a:blip r:embed="rId3">
            <a:alphaModFix/>
          </a:blip>
          <a:stretch>
            <a:fillRect/>
          </a:stretch>
        </p:blipFill>
        <p:spPr>
          <a:xfrm>
            <a:off x="6125500" y="1308962"/>
            <a:ext cx="2759900" cy="1929488"/>
          </a:xfrm>
          <a:prstGeom prst="rect">
            <a:avLst/>
          </a:prstGeom>
          <a:noFill/>
          <a:ln>
            <a:noFill/>
          </a:ln>
        </p:spPr>
      </p:pic>
      <p:pic>
        <p:nvPicPr>
          <p:cNvPr id="115" name="Shape 115"/>
          <p:cNvPicPr preferRelativeResize="0"/>
          <p:nvPr/>
        </p:nvPicPr>
        <p:blipFill>
          <a:blip r:embed="rId4">
            <a:alphaModFix/>
          </a:blip>
          <a:stretch>
            <a:fillRect/>
          </a:stretch>
        </p:blipFill>
        <p:spPr>
          <a:xfrm>
            <a:off x="3959375" y="1453625"/>
            <a:ext cx="1640125" cy="1640125"/>
          </a:xfrm>
          <a:prstGeom prst="rect">
            <a:avLst/>
          </a:prstGeom>
          <a:noFill/>
          <a:ln>
            <a:noFill/>
          </a:ln>
        </p:spPr>
      </p:pic>
      <p:pic>
        <p:nvPicPr>
          <p:cNvPr id="116" name="Shape 116"/>
          <p:cNvPicPr preferRelativeResize="0"/>
          <p:nvPr/>
        </p:nvPicPr>
        <p:blipFill>
          <a:blip r:embed="rId5">
            <a:alphaModFix/>
          </a:blip>
          <a:stretch>
            <a:fillRect/>
          </a:stretch>
        </p:blipFill>
        <p:spPr>
          <a:xfrm>
            <a:off x="988525" y="1317301"/>
            <a:ext cx="1864950" cy="1864925"/>
          </a:xfrm>
          <a:prstGeom prst="rect">
            <a:avLst/>
          </a:prstGeom>
          <a:noFill/>
          <a:ln>
            <a:noFill/>
          </a:ln>
        </p:spPr>
      </p:pic>
      <p:sp>
        <p:nvSpPr>
          <p:cNvPr id="117" name="Shape 117"/>
          <p:cNvSpPr txBox="1"/>
          <p:nvPr/>
        </p:nvSpPr>
        <p:spPr>
          <a:xfrm>
            <a:off x="6656375" y="3377550"/>
            <a:ext cx="2128500" cy="1431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434343"/>
                </a:solidFill>
                <a:latin typeface="Comfortaa"/>
                <a:ea typeface="Comfortaa"/>
                <a:cs typeface="Comfortaa"/>
                <a:sym typeface="Comfortaa"/>
              </a:rPr>
              <a:t>59% of 25-34 year olds cook with smartphones or tablets on hand</a:t>
            </a:r>
            <a:endParaRPr b="1">
              <a:solidFill>
                <a:srgbClr val="434343"/>
              </a:solidFill>
              <a:latin typeface="Comfortaa"/>
              <a:ea typeface="Comfortaa"/>
              <a:cs typeface="Comfortaa"/>
              <a:sym typeface="Comfortaa"/>
            </a:endParaRPr>
          </a:p>
        </p:txBody>
      </p:sp>
      <p:sp>
        <p:nvSpPr>
          <p:cNvPr id="118" name="Shape 118"/>
          <p:cNvSpPr txBox="1"/>
          <p:nvPr/>
        </p:nvSpPr>
        <p:spPr>
          <a:xfrm>
            <a:off x="3867588" y="3377550"/>
            <a:ext cx="2128500" cy="1431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434343"/>
                </a:solidFill>
                <a:latin typeface="Comfortaa"/>
                <a:ea typeface="Comfortaa"/>
                <a:cs typeface="Comfortaa"/>
                <a:sym typeface="Comfortaa"/>
              </a:rPr>
              <a:t>49% of millennials planned to cook at home more in 2017</a:t>
            </a:r>
            <a:endParaRPr b="1">
              <a:solidFill>
                <a:srgbClr val="434343"/>
              </a:solidFill>
              <a:latin typeface="Comfortaa"/>
              <a:ea typeface="Comfortaa"/>
              <a:cs typeface="Comfortaa"/>
              <a:sym typeface="Comfortaa"/>
            </a:endParaRPr>
          </a:p>
        </p:txBody>
      </p:sp>
      <p:sp>
        <p:nvSpPr>
          <p:cNvPr id="119" name="Shape 119"/>
          <p:cNvSpPr txBox="1"/>
          <p:nvPr/>
        </p:nvSpPr>
        <p:spPr>
          <a:xfrm>
            <a:off x="836526" y="3377550"/>
            <a:ext cx="2374500" cy="1431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solidFill>
                  <a:srgbClr val="434343"/>
                </a:solidFill>
                <a:latin typeface="Comfortaa"/>
                <a:ea typeface="Comfortaa"/>
                <a:cs typeface="Comfortaa"/>
                <a:sym typeface="Comfortaa"/>
              </a:rPr>
              <a:t>Trend of Meal Planning to:</a:t>
            </a:r>
            <a:endParaRPr b="1">
              <a:solidFill>
                <a:srgbClr val="434343"/>
              </a:solidFill>
              <a:latin typeface="Comfortaa"/>
              <a:ea typeface="Comfortaa"/>
              <a:cs typeface="Comfortaa"/>
              <a:sym typeface="Comfortaa"/>
            </a:endParaRPr>
          </a:p>
          <a:p>
            <a:pPr indent="-317500" lvl="0" marL="457200" rtl="0">
              <a:spcBef>
                <a:spcPts val="0"/>
              </a:spcBef>
              <a:spcAft>
                <a:spcPts val="0"/>
              </a:spcAft>
              <a:buClr>
                <a:srgbClr val="434343"/>
              </a:buClr>
              <a:buSzPts val="1400"/>
              <a:buFont typeface="Comfortaa"/>
              <a:buAutoNum type="arabicPeriod"/>
            </a:pPr>
            <a:r>
              <a:rPr b="1" lang="en">
                <a:solidFill>
                  <a:srgbClr val="434343"/>
                </a:solidFill>
                <a:latin typeface="Comfortaa"/>
                <a:ea typeface="Comfortaa"/>
                <a:cs typeface="Comfortaa"/>
                <a:sym typeface="Comfortaa"/>
              </a:rPr>
              <a:t>Save Money</a:t>
            </a:r>
            <a:endParaRPr b="1">
              <a:solidFill>
                <a:srgbClr val="434343"/>
              </a:solidFill>
              <a:latin typeface="Comfortaa"/>
              <a:ea typeface="Comfortaa"/>
              <a:cs typeface="Comfortaa"/>
              <a:sym typeface="Comfortaa"/>
            </a:endParaRPr>
          </a:p>
          <a:p>
            <a:pPr indent="-317500" lvl="0" marL="457200" rtl="0">
              <a:spcBef>
                <a:spcPts val="0"/>
              </a:spcBef>
              <a:spcAft>
                <a:spcPts val="0"/>
              </a:spcAft>
              <a:buClr>
                <a:srgbClr val="434343"/>
              </a:buClr>
              <a:buSzPts val="1400"/>
              <a:buFont typeface="Comfortaa"/>
              <a:buAutoNum type="arabicPeriod"/>
            </a:pPr>
            <a:r>
              <a:rPr b="1" lang="en">
                <a:solidFill>
                  <a:srgbClr val="434343"/>
                </a:solidFill>
                <a:latin typeface="Comfortaa"/>
                <a:ea typeface="Comfortaa"/>
                <a:cs typeface="Comfortaa"/>
                <a:sym typeface="Comfortaa"/>
              </a:rPr>
              <a:t>Eat Healthier</a:t>
            </a:r>
            <a:endParaRPr b="1">
              <a:solidFill>
                <a:srgbClr val="434343"/>
              </a:solidFill>
              <a:latin typeface="Comfortaa"/>
              <a:ea typeface="Comfortaa"/>
              <a:cs typeface="Comfortaa"/>
              <a:sym typeface="Comfortaa"/>
            </a:endParaRPr>
          </a:p>
          <a:p>
            <a:pPr indent="-317500" lvl="0" marL="457200" rtl="0">
              <a:spcBef>
                <a:spcPts val="0"/>
              </a:spcBef>
              <a:spcAft>
                <a:spcPts val="0"/>
              </a:spcAft>
              <a:buClr>
                <a:srgbClr val="434343"/>
              </a:buClr>
              <a:buSzPts val="1400"/>
              <a:buFont typeface="Comfortaa"/>
              <a:buAutoNum type="arabicPeriod"/>
            </a:pPr>
            <a:r>
              <a:rPr b="1" lang="en">
                <a:solidFill>
                  <a:srgbClr val="434343"/>
                </a:solidFill>
                <a:latin typeface="Comfortaa"/>
                <a:ea typeface="Comfortaa"/>
                <a:cs typeface="Comfortaa"/>
                <a:sym typeface="Comfortaa"/>
              </a:rPr>
              <a:t>Reduce Waste</a:t>
            </a:r>
            <a:endParaRPr b="1">
              <a:solidFill>
                <a:srgbClr val="434343"/>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Shape 124"/>
          <p:cNvPicPr preferRelativeResize="0"/>
          <p:nvPr/>
        </p:nvPicPr>
        <p:blipFill rotWithShape="1">
          <a:blip r:embed="rId3">
            <a:alphaModFix amt="85000"/>
          </a:blip>
          <a:srcRect b="89" l="0" r="0" t="89"/>
          <a:stretch/>
        </p:blipFill>
        <p:spPr>
          <a:xfrm>
            <a:off x="1" y="0"/>
            <a:ext cx="9144001" cy="5143501"/>
          </a:xfrm>
          <a:prstGeom prst="rect">
            <a:avLst/>
          </a:prstGeom>
          <a:noFill/>
          <a:ln>
            <a:noFill/>
          </a:ln>
        </p:spPr>
      </p:pic>
      <p:sp>
        <p:nvSpPr>
          <p:cNvPr id="125" name="Shape 125"/>
          <p:cNvSpPr/>
          <p:nvPr/>
        </p:nvSpPr>
        <p:spPr>
          <a:xfrm>
            <a:off x="368000"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6" name="Shape 126"/>
          <p:cNvSpPr/>
          <p:nvPr/>
        </p:nvSpPr>
        <p:spPr>
          <a:xfrm>
            <a:off x="3187400"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pic>
        <p:nvPicPr>
          <p:cNvPr id="127" name="Shape 127"/>
          <p:cNvPicPr preferRelativeResize="0"/>
          <p:nvPr/>
        </p:nvPicPr>
        <p:blipFill>
          <a:blip r:embed="rId4">
            <a:alphaModFix/>
          </a:blip>
          <a:stretch>
            <a:fillRect/>
          </a:stretch>
        </p:blipFill>
        <p:spPr>
          <a:xfrm>
            <a:off x="5394125" y="4146833"/>
            <a:ext cx="494850" cy="497441"/>
          </a:xfrm>
          <a:prstGeom prst="rect">
            <a:avLst/>
          </a:prstGeom>
          <a:noFill/>
          <a:ln>
            <a:noFill/>
          </a:ln>
        </p:spPr>
      </p:pic>
      <p:sp>
        <p:nvSpPr>
          <p:cNvPr id="128" name="Shape 128"/>
          <p:cNvSpPr/>
          <p:nvPr/>
        </p:nvSpPr>
        <p:spPr>
          <a:xfrm>
            <a:off x="5989275"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 name="Shape 129"/>
          <p:cNvSpPr txBox="1"/>
          <p:nvPr/>
        </p:nvSpPr>
        <p:spPr>
          <a:xfrm>
            <a:off x="729050" y="1511350"/>
            <a:ext cx="19884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Lack of Integrated Features</a:t>
            </a:r>
            <a:endParaRPr b="1" sz="18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p:txBody>
      </p:sp>
      <p:sp>
        <p:nvSpPr>
          <p:cNvPr id="130" name="Shape 130"/>
          <p:cNvSpPr txBox="1"/>
          <p:nvPr/>
        </p:nvSpPr>
        <p:spPr>
          <a:xfrm>
            <a:off x="3477175" y="1590875"/>
            <a:ext cx="22353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Trade off: Social Features vs. Food Focus</a:t>
            </a:r>
            <a:endParaRPr b="1" sz="18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sp>
        <p:nvSpPr>
          <p:cNvPr id="131" name="Shape 131"/>
          <p:cNvSpPr txBox="1"/>
          <p:nvPr/>
        </p:nvSpPr>
        <p:spPr>
          <a:xfrm>
            <a:off x="6339850" y="1590775"/>
            <a:ext cx="21513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Poor Data Quality Limits Value Creation</a:t>
            </a:r>
            <a:endParaRPr b="1" sz="16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pic>
        <p:nvPicPr>
          <p:cNvPr id="132" name="Shape 132"/>
          <p:cNvPicPr preferRelativeResize="0"/>
          <p:nvPr/>
        </p:nvPicPr>
        <p:blipFill>
          <a:blip r:embed="rId5">
            <a:alphaModFix/>
          </a:blip>
          <a:stretch>
            <a:fillRect/>
          </a:stretch>
        </p:blipFill>
        <p:spPr>
          <a:xfrm>
            <a:off x="468675" y="4148124"/>
            <a:ext cx="494851" cy="494851"/>
          </a:xfrm>
          <a:prstGeom prst="rect">
            <a:avLst/>
          </a:prstGeom>
          <a:noFill/>
          <a:ln>
            <a:noFill/>
          </a:ln>
        </p:spPr>
      </p:pic>
      <p:pic>
        <p:nvPicPr>
          <p:cNvPr id="133" name="Shape 133"/>
          <p:cNvPicPr preferRelativeResize="0"/>
          <p:nvPr/>
        </p:nvPicPr>
        <p:blipFill>
          <a:blip r:embed="rId6">
            <a:alphaModFix/>
          </a:blip>
          <a:stretch>
            <a:fillRect/>
          </a:stretch>
        </p:blipFill>
        <p:spPr>
          <a:xfrm>
            <a:off x="1989563" y="4211775"/>
            <a:ext cx="989578" cy="367550"/>
          </a:xfrm>
          <a:prstGeom prst="rect">
            <a:avLst/>
          </a:prstGeom>
          <a:noFill/>
          <a:ln>
            <a:noFill/>
          </a:ln>
        </p:spPr>
      </p:pic>
      <p:pic>
        <p:nvPicPr>
          <p:cNvPr id="134" name="Shape 134"/>
          <p:cNvPicPr preferRelativeResize="0"/>
          <p:nvPr/>
        </p:nvPicPr>
        <p:blipFill>
          <a:blip r:embed="rId7">
            <a:alphaModFix/>
          </a:blip>
          <a:stretch>
            <a:fillRect/>
          </a:stretch>
        </p:blipFill>
        <p:spPr>
          <a:xfrm>
            <a:off x="3295025" y="4109200"/>
            <a:ext cx="572700" cy="572700"/>
          </a:xfrm>
          <a:prstGeom prst="rect">
            <a:avLst/>
          </a:prstGeom>
          <a:noFill/>
          <a:ln>
            <a:noFill/>
          </a:ln>
        </p:spPr>
      </p:pic>
      <p:pic>
        <p:nvPicPr>
          <p:cNvPr id="135" name="Shape 135"/>
          <p:cNvPicPr preferRelativeResize="0"/>
          <p:nvPr/>
        </p:nvPicPr>
        <p:blipFill>
          <a:blip r:embed="rId8">
            <a:alphaModFix/>
          </a:blip>
          <a:stretch>
            <a:fillRect/>
          </a:stretch>
        </p:blipFill>
        <p:spPr>
          <a:xfrm>
            <a:off x="3844024" y="2681525"/>
            <a:ext cx="1421626" cy="1421649"/>
          </a:xfrm>
          <a:prstGeom prst="rect">
            <a:avLst/>
          </a:prstGeom>
          <a:noFill/>
          <a:ln>
            <a:noFill/>
          </a:ln>
        </p:spPr>
      </p:pic>
      <p:sp>
        <p:nvSpPr>
          <p:cNvPr id="136" name="Shape 136"/>
          <p:cNvSpPr txBox="1"/>
          <p:nvPr>
            <p:ph type="title"/>
          </p:nvPr>
        </p:nvSpPr>
        <p:spPr>
          <a:xfrm>
            <a:off x="311700" y="445025"/>
            <a:ext cx="85737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obster"/>
                <a:ea typeface="Lobster"/>
                <a:cs typeface="Lobster"/>
                <a:sym typeface="Lobster"/>
              </a:rPr>
              <a:t>Current Situation</a:t>
            </a:r>
            <a:endParaRPr sz="2800">
              <a:solidFill>
                <a:srgbClr val="FFFFFF"/>
              </a:solidFill>
              <a:latin typeface="Lobster"/>
              <a:ea typeface="Lobster"/>
              <a:cs typeface="Lobster"/>
              <a:sym typeface="Lobster"/>
            </a:endParaRPr>
          </a:p>
        </p:txBody>
      </p:sp>
      <p:pic>
        <p:nvPicPr>
          <p:cNvPr id="137" name="Shape 137"/>
          <p:cNvPicPr preferRelativeResize="0"/>
          <p:nvPr/>
        </p:nvPicPr>
        <p:blipFill>
          <a:blip r:embed="rId9">
            <a:alphaModFix/>
          </a:blip>
          <a:stretch>
            <a:fillRect/>
          </a:stretch>
        </p:blipFill>
        <p:spPr>
          <a:xfrm>
            <a:off x="963525" y="2603375"/>
            <a:ext cx="1421626" cy="1421626"/>
          </a:xfrm>
          <a:prstGeom prst="rect">
            <a:avLst/>
          </a:prstGeom>
          <a:noFill/>
          <a:ln>
            <a:noFill/>
          </a:ln>
        </p:spPr>
      </p:pic>
      <p:pic>
        <p:nvPicPr>
          <p:cNvPr id="138" name="Shape 138"/>
          <p:cNvPicPr preferRelativeResize="0"/>
          <p:nvPr/>
        </p:nvPicPr>
        <p:blipFill>
          <a:blip r:embed="rId10">
            <a:alphaModFix/>
          </a:blip>
          <a:stretch>
            <a:fillRect/>
          </a:stretch>
        </p:blipFill>
        <p:spPr>
          <a:xfrm>
            <a:off x="6544575" y="2521425"/>
            <a:ext cx="1741838" cy="17418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Shape 143"/>
          <p:cNvPicPr preferRelativeResize="0"/>
          <p:nvPr/>
        </p:nvPicPr>
        <p:blipFill rotWithShape="1">
          <a:blip r:embed="rId3">
            <a:alphaModFix amt="85000"/>
          </a:blip>
          <a:srcRect b="89" l="0" r="0" t="89"/>
          <a:stretch/>
        </p:blipFill>
        <p:spPr>
          <a:xfrm>
            <a:off x="1" y="0"/>
            <a:ext cx="9144001" cy="5143501"/>
          </a:xfrm>
          <a:prstGeom prst="rect">
            <a:avLst/>
          </a:prstGeom>
          <a:noFill/>
          <a:ln>
            <a:noFill/>
          </a:ln>
        </p:spPr>
      </p:pic>
      <p:sp>
        <p:nvSpPr>
          <p:cNvPr id="144" name="Shape 144"/>
          <p:cNvSpPr/>
          <p:nvPr/>
        </p:nvSpPr>
        <p:spPr>
          <a:xfrm>
            <a:off x="5995350"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p:nvPr/>
        </p:nvSpPr>
        <p:spPr>
          <a:xfrm>
            <a:off x="3193475"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46" name="Shape 146"/>
          <p:cNvSpPr/>
          <p:nvPr/>
        </p:nvSpPr>
        <p:spPr>
          <a:xfrm>
            <a:off x="374075" y="1325650"/>
            <a:ext cx="2710500" cy="3367200"/>
          </a:xfrm>
          <a:prstGeom prst="rect">
            <a:avLst/>
          </a:prstGeom>
          <a:solidFill>
            <a:srgbClr val="929292">
              <a:alpha val="7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7" name="Shape 147"/>
          <p:cNvSpPr txBox="1"/>
          <p:nvPr/>
        </p:nvSpPr>
        <p:spPr>
          <a:xfrm>
            <a:off x="682100" y="1590875"/>
            <a:ext cx="19884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Integrated Set of Features</a:t>
            </a:r>
            <a:endParaRPr b="1" sz="18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a:p>
            <a:pPr indent="0" lvl="0" marL="0" rtl="0" algn="ctr">
              <a:spcBef>
                <a:spcPts val="0"/>
              </a:spcBef>
              <a:spcAft>
                <a:spcPts val="0"/>
              </a:spcAft>
              <a:buNone/>
            </a:pPr>
            <a:r>
              <a:t/>
            </a:r>
            <a:endParaRPr b="1">
              <a:solidFill>
                <a:srgbClr val="434343"/>
              </a:solidFill>
              <a:latin typeface="Comfortaa"/>
              <a:ea typeface="Comfortaa"/>
              <a:cs typeface="Comfortaa"/>
              <a:sym typeface="Comfortaa"/>
            </a:endParaRPr>
          </a:p>
        </p:txBody>
      </p:sp>
      <p:sp>
        <p:nvSpPr>
          <p:cNvPr id="148" name="Shape 148"/>
          <p:cNvSpPr txBox="1"/>
          <p:nvPr/>
        </p:nvSpPr>
        <p:spPr>
          <a:xfrm>
            <a:off x="503225" y="3075500"/>
            <a:ext cx="2571600" cy="1710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spcBef>
                <a:spcPts val="0"/>
              </a:spcBef>
              <a:spcAft>
                <a:spcPts val="0"/>
              </a:spcAft>
              <a:buNone/>
            </a:pPr>
            <a:r>
              <a:t/>
            </a:r>
            <a:endParaRPr b="1" sz="1600">
              <a:solidFill>
                <a:srgbClr val="FFFFFF"/>
              </a:solidFill>
              <a:latin typeface="Comfortaa"/>
              <a:ea typeface="Comfortaa"/>
              <a:cs typeface="Comfortaa"/>
              <a:sym typeface="Comfortaa"/>
            </a:endParaRPr>
          </a:p>
          <a:p>
            <a:pPr indent="-330200" lvl="0" marL="457200" rtl="0">
              <a:spcBef>
                <a:spcPts val="0"/>
              </a:spcBef>
              <a:spcAft>
                <a:spcPts val="0"/>
              </a:spcAft>
              <a:buClr>
                <a:srgbClr val="FFFFFF"/>
              </a:buClr>
              <a:buSzPts val="1600"/>
              <a:buFont typeface="Comfortaa"/>
              <a:buChar char="●"/>
            </a:pPr>
            <a:r>
              <a:rPr b="1" lang="en" sz="1600">
                <a:solidFill>
                  <a:srgbClr val="FFFFFF"/>
                </a:solidFill>
                <a:latin typeface="Comfortaa"/>
                <a:ea typeface="Comfortaa"/>
                <a:cs typeface="Comfortaa"/>
                <a:sym typeface="Comfortaa"/>
              </a:rPr>
              <a:t>Recipe Finder</a:t>
            </a:r>
            <a:endParaRPr b="1" sz="1600">
              <a:solidFill>
                <a:srgbClr val="FFFFFF"/>
              </a:solidFill>
              <a:latin typeface="Comfortaa"/>
              <a:ea typeface="Comfortaa"/>
              <a:cs typeface="Comfortaa"/>
              <a:sym typeface="Comfortaa"/>
            </a:endParaRPr>
          </a:p>
          <a:p>
            <a:pPr indent="-330200" lvl="0" marL="457200" rtl="0">
              <a:spcBef>
                <a:spcPts val="0"/>
              </a:spcBef>
              <a:spcAft>
                <a:spcPts val="0"/>
              </a:spcAft>
              <a:buClr>
                <a:srgbClr val="FFFFFF"/>
              </a:buClr>
              <a:buSzPts val="1600"/>
              <a:buFont typeface="Comfortaa"/>
              <a:buChar char="●"/>
            </a:pPr>
            <a:r>
              <a:rPr b="1" lang="en" sz="1600">
                <a:solidFill>
                  <a:srgbClr val="FFFFFF"/>
                </a:solidFill>
                <a:latin typeface="Comfortaa"/>
                <a:ea typeface="Comfortaa"/>
                <a:cs typeface="Comfortaa"/>
                <a:sym typeface="Comfortaa"/>
              </a:rPr>
              <a:t>Meal Planner</a:t>
            </a:r>
            <a:endParaRPr b="1" sz="1600">
              <a:solidFill>
                <a:srgbClr val="FFFFFF"/>
              </a:solidFill>
              <a:latin typeface="Comfortaa"/>
              <a:ea typeface="Comfortaa"/>
              <a:cs typeface="Comfortaa"/>
              <a:sym typeface="Comfortaa"/>
            </a:endParaRPr>
          </a:p>
          <a:p>
            <a:pPr indent="-330200" lvl="0" marL="457200" rtl="0">
              <a:spcBef>
                <a:spcPts val="0"/>
              </a:spcBef>
              <a:spcAft>
                <a:spcPts val="0"/>
              </a:spcAft>
              <a:buClr>
                <a:srgbClr val="FFFFFF"/>
              </a:buClr>
              <a:buSzPts val="1600"/>
              <a:buFont typeface="Comfortaa"/>
              <a:buChar char="●"/>
            </a:pPr>
            <a:r>
              <a:rPr b="1" lang="en" sz="1600">
                <a:solidFill>
                  <a:srgbClr val="FFFFFF"/>
                </a:solidFill>
                <a:latin typeface="Comfortaa"/>
                <a:ea typeface="Comfortaa"/>
                <a:cs typeface="Comfortaa"/>
                <a:sym typeface="Comfortaa"/>
              </a:rPr>
              <a:t>Event Planner</a:t>
            </a:r>
            <a:endParaRPr b="1" sz="1600">
              <a:solidFill>
                <a:srgbClr val="FFFFFF"/>
              </a:solidFill>
              <a:latin typeface="Comfortaa"/>
              <a:ea typeface="Comfortaa"/>
              <a:cs typeface="Comfortaa"/>
              <a:sym typeface="Comfortaa"/>
            </a:endParaRPr>
          </a:p>
          <a:p>
            <a:pPr indent="-330200" lvl="0" marL="457200" rtl="0">
              <a:spcBef>
                <a:spcPts val="0"/>
              </a:spcBef>
              <a:spcAft>
                <a:spcPts val="0"/>
              </a:spcAft>
              <a:buClr>
                <a:srgbClr val="FFFFFF"/>
              </a:buClr>
              <a:buSzPts val="1600"/>
              <a:buFont typeface="Comfortaa"/>
              <a:buChar char="●"/>
            </a:pPr>
            <a:r>
              <a:rPr b="1" lang="en" sz="1600">
                <a:solidFill>
                  <a:srgbClr val="FFFFFF"/>
                </a:solidFill>
                <a:latin typeface="Comfortaa"/>
                <a:ea typeface="Comfortaa"/>
                <a:cs typeface="Comfortaa"/>
                <a:sym typeface="Comfortaa"/>
              </a:rPr>
              <a:t>Grocery List</a:t>
            </a:r>
            <a:endParaRPr b="1" sz="1600">
              <a:solidFill>
                <a:srgbClr val="FFFFFF"/>
              </a:solidFill>
              <a:latin typeface="Comfortaa"/>
              <a:ea typeface="Comfortaa"/>
              <a:cs typeface="Comfortaa"/>
              <a:sym typeface="Comfortaa"/>
            </a:endParaRPr>
          </a:p>
        </p:txBody>
      </p:sp>
      <p:sp>
        <p:nvSpPr>
          <p:cNvPr id="149" name="Shape 149"/>
          <p:cNvSpPr txBox="1"/>
          <p:nvPr/>
        </p:nvSpPr>
        <p:spPr>
          <a:xfrm>
            <a:off x="3653900" y="1590875"/>
            <a:ext cx="19884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Eliminates the Trade Off</a:t>
            </a:r>
            <a:endParaRPr b="1" sz="18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sp>
        <p:nvSpPr>
          <p:cNvPr id="150" name="Shape 150"/>
          <p:cNvSpPr txBox="1"/>
          <p:nvPr/>
        </p:nvSpPr>
        <p:spPr>
          <a:xfrm>
            <a:off x="3418025" y="3095550"/>
            <a:ext cx="24771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spcBef>
                <a:spcPts val="0"/>
              </a:spcBef>
              <a:spcAft>
                <a:spcPts val="0"/>
              </a:spcAft>
              <a:buNone/>
            </a:pPr>
            <a:r>
              <a:t/>
            </a:r>
            <a:endParaRPr b="1" sz="1600">
              <a:solidFill>
                <a:srgbClr val="FFFFFF"/>
              </a:solidFill>
              <a:latin typeface="Comfortaa"/>
              <a:ea typeface="Comfortaa"/>
              <a:cs typeface="Comfortaa"/>
              <a:sym typeface="Comfortaa"/>
            </a:endParaRPr>
          </a:p>
          <a:p>
            <a:pPr indent="0" lvl="0" marL="0" rtl="0">
              <a:spcBef>
                <a:spcPts val="0"/>
              </a:spcBef>
              <a:spcAft>
                <a:spcPts val="0"/>
              </a:spcAft>
              <a:buNone/>
            </a:pPr>
            <a:r>
              <a:rPr b="1" lang="en" sz="1600">
                <a:solidFill>
                  <a:srgbClr val="FFFFFF"/>
                </a:solidFill>
                <a:latin typeface="Comfortaa"/>
                <a:ea typeface="Comfortaa"/>
                <a:cs typeface="Comfortaa"/>
                <a:sym typeface="Comfortaa"/>
              </a:rPr>
              <a:t>Blends Social Media with Recipe Indexers to capitalize on social aspect of food</a:t>
            </a:r>
            <a:endParaRPr b="1" sz="1600">
              <a:solidFill>
                <a:srgbClr val="FFFFFF"/>
              </a:solidFill>
              <a:latin typeface="Comfortaa"/>
              <a:ea typeface="Comfortaa"/>
              <a:cs typeface="Comfortaa"/>
              <a:sym typeface="Comfortaa"/>
            </a:endParaRPr>
          </a:p>
        </p:txBody>
      </p:sp>
      <p:sp>
        <p:nvSpPr>
          <p:cNvPr id="151" name="Shape 151"/>
          <p:cNvSpPr txBox="1"/>
          <p:nvPr/>
        </p:nvSpPr>
        <p:spPr>
          <a:xfrm>
            <a:off x="6345925" y="1590775"/>
            <a:ext cx="21513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Leverages Data to Provide Valu</a:t>
            </a:r>
            <a:r>
              <a:rPr b="1" lang="en" sz="1600">
                <a:solidFill>
                  <a:srgbClr val="FFFFFF"/>
                </a:solidFill>
                <a:latin typeface="Comfortaa"/>
                <a:ea typeface="Comfortaa"/>
                <a:cs typeface="Comfortaa"/>
                <a:sym typeface="Comfortaa"/>
              </a:rPr>
              <a:t>e</a:t>
            </a:r>
            <a:endParaRPr b="1" sz="16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sp>
        <p:nvSpPr>
          <p:cNvPr id="152" name="Shape 152"/>
          <p:cNvSpPr txBox="1"/>
          <p:nvPr/>
        </p:nvSpPr>
        <p:spPr>
          <a:xfrm>
            <a:off x="6345925" y="3396525"/>
            <a:ext cx="2477100" cy="123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spcBef>
                <a:spcPts val="0"/>
              </a:spcBef>
              <a:spcAft>
                <a:spcPts val="0"/>
              </a:spcAft>
              <a:buNone/>
            </a:pPr>
            <a:r>
              <a:rPr b="1" lang="en" sz="1600">
                <a:solidFill>
                  <a:srgbClr val="FFFFFF"/>
                </a:solidFill>
                <a:latin typeface="Comfortaa"/>
                <a:ea typeface="Comfortaa"/>
                <a:cs typeface="Comfortaa"/>
                <a:sym typeface="Comfortaa"/>
              </a:rPr>
              <a:t>Suggested recipes and added insight into friends’ preferences</a:t>
            </a:r>
            <a:endParaRPr b="1" sz="1600">
              <a:solidFill>
                <a:srgbClr val="FFFFFF"/>
              </a:solidFill>
              <a:latin typeface="Comfortaa"/>
              <a:ea typeface="Comfortaa"/>
              <a:cs typeface="Comfortaa"/>
              <a:sym typeface="Comfortaa"/>
            </a:endParaRPr>
          </a:p>
          <a:p>
            <a:pPr indent="0" lvl="0" marL="0" rtl="0">
              <a:spcBef>
                <a:spcPts val="0"/>
              </a:spcBef>
              <a:spcAft>
                <a:spcPts val="0"/>
              </a:spcAft>
              <a:buNone/>
            </a:pPr>
            <a:r>
              <a:t/>
            </a:r>
            <a:endParaRPr b="1" sz="1600">
              <a:solidFill>
                <a:srgbClr val="FFFFFF"/>
              </a:solidFill>
              <a:latin typeface="Comfortaa"/>
              <a:ea typeface="Comfortaa"/>
              <a:cs typeface="Comfortaa"/>
              <a:sym typeface="Comfortaa"/>
            </a:endParaRPr>
          </a:p>
        </p:txBody>
      </p:sp>
      <p:sp>
        <p:nvSpPr>
          <p:cNvPr id="153" name="Shape 153"/>
          <p:cNvSpPr/>
          <p:nvPr/>
        </p:nvSpPr>
        <p:spPr>
          <a:xfrm rot="5400000">
            <a:off x="1321752" y="2657831"/>
            <a:ext cx="702600" cy="394200"/>
          </a:xfrm>
          <a:prstGeom prst="rightArrow">
            <a:avLst>
              <a:gd fmla="val 50000" name="adj1"/>
              <a:gd fmla="val 50000" name="adj2"/>
            </a:avLst>
          </a:prstGeom>
          <a:solidFill>
            <a:srgbClr val="A61C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4" name="Shape 154"/>
          <p:cNvSpPr/>
          <p:nvPr/>
        </p:nvSpPr>
        <p:spPr>
          <a:xfrm rot="5400000">
            <a:off x="4264864" y="2657831"/>
            <a:ext cx="702600" cy="394200"/>
          </a:xfrm>
          <a:prstGeom prst="rightArrow">
            <a:avLst>
              <a:gd fmla="val 50000" name="adj1"/>
              <a:gd fmla="val 50000" name="adj2"/>
            </a:avLst>
          </a:prstGeom>
          <a:solidFill>
            <a:srgbClr val="A61C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5" name="Shape 155"/>
          <p:cNvSpPr/>
          <p:nvPr/>
        </p:nvSpPr>
        <p:spPr>
          <a:xfrm rot="5400000">
            <a:off x="7084264" y="2657831"/>
            <a:ext cx="702600" cy="394200"/>
          </a:xfrm>
          <a:prstGeom prst="rightArrow">
            <a:avLst>
              <a:gd fmla="val 50000" name="adj1"/>
              <a:gd fmla="val 50000" name="adj2"/>
            </a:avLst>
          </a:prstGeom>
          <a:solidFill>
            <a:srgbClr val="A61C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 name="Shape 156"/>
          <p:cNvSpPr txBox="1"/>
          <p:nvPr>
            <p:ph idx="4294967295" type="title"/>
          </p:nvPr>
        </p:nvSpPr>
        <p:spPr>
          <a:xfrm>
            <a:off x="311700" y="445025"/>
            <a:ext cx="8573700" cy="572700"/>
          </a:xfrm>
          <a:prstGeom prst="rect">
            <a:avLst/>
          </a:prstGeom>
          <a:solidFill>
            <a:srgbClr val="A61C0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Lobster"/>
                <a:ea typeface="Lobster"/>
                <a:cs typeface="Lobster"/>
                <a:sym typeface="Lobster"/>
              </a:rPr>
              <a:t>Potluck as the Solution</a:t>
            </a:r>
            <a:endParaRPr sz="2800">
              <a:solidFill>
                <a:srgbClr val="FFFFFF"/>
              </a:solidFill>
              <a:latin typeface="Lobster"/>
              <a:ea typeface="Lobster"/>
              <a:cs typeface="Lobster"/>
              <a:sym typeface="Lobs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160"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3265962" y="1111250"/>
            <a:ext cx="2723736" cy="3820975"/>
          </a:xfrm>
          <a:prstGeom prst="rect">
            <a:avLst/>
          </a:prstGeom>
          <a:noFill/>
          <a:ln>
            <a:noFill/>
          </a:ln>
        </p:spPr>
      </p:pic>
      <p:sp>
        <p:nvSpPr>
          <p:cNvPr id="162" name="Shape 162"/>
          <p:cNvSpPr txBox="1"/>
          <p:nvPr>
            <p:ph type="title"/>
          </p:nvPr>
        </p:nvSpPr>
        <p:spPr>
          <a:xfrm>
            <a:off x="311700" y="445025"/>
            <a:ext cx="85737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obster"/>
                <a:ea typeface="Lobster"/>
                <a:cs typeface="Lobster"/>
                <a:sym typeface="Lobster"/>
              </a:rPr>
              <a:t>Prototype Demonstration</a:t>
            </a:r>
            <a:endParaRPr sz="2800">
              <a:solidFill>
                <a:srgbClr val="FFFFFF"/>
              </a:solidFill>
              <a:latin typeface="Lobster"/>
              <a:ea typeface="Lobster"/>
              <a:cs typeface="Lobster"/>
              <a:sym typeface="Lobs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txBox="1"/>
          <p:nvPr>
            <p:ph idx="1" type="body"/>
          </p:nvPr>
        </p:nvSpPr>
        <p:spPr>
          <a:xfrm>
            <a:off x="111013" y="3449150"/>
            <a:ext cx="2481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rgbClr val="434343"/>
                </a:solidFill>
                <a:latin typeface="Comfortaa"/>
                <a:ea typeface="Comfortaa"/>
                <a:cs typeface="Comfortaa"/>
                <a:sym typeface="Comfortaa"/>
              </a:rPr>
              <a:t>Product Referral Revenue</a:t>
            </a:r>
            <a:endParaRPr b="1" sz="1600">
              <a:solidFill>
                <a:srgbClr val="434343"/>
              </a:solidFill>
              <a:latin typeface="Comfortaa"/>
              <a:ea typeface="Comfortaa"/>
              <a:cs typeface="Comfortaa"/>
              <a:sym typeface="Comfortaa"/>
            </a:endParaRPr>
          </a:p>
        </p:txBody>
      </p:sp>
      <p:sp>
        <p:nvSpPr>
          <p:cNvPr id="168" name="Shape 168"/>
          <p:cNvSpPr txBox="1"/>
          <p:nvPr>
            <p:ph idx="1" type="body"/>
          </p:nvPr>
        </p:nvSpPr>
        <p:spPr>
          <a:xfrm>
            <a:off x="2112774" y="3449150"/>
            <a:ext cx="2812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434343"/>
                </a:solidFill>
                <a:latin typeface="Comfortaa"/>
                <a:ea typeface="Comfortaa"/>
                <a:cs typeface="Comfortaa"/>
                <a:sym typeface="Comfortaa"/>
              </a:rPr>
              <a:t>Promoted Posts</a:t>
            </a:r>
            <a:endParaRPr b="1" sz="1600">
              <a:solidFill>
                <a:srgbClr val="434343"/>
              </a:solidFill>
              <a:latin typeface="Comfortaa"/>
              <a:ea typeface="Comfortaa"/>
              <a:cs typeface="Comfortaa"/>
              <a:sym typeface="Comfortaa"/>
            </a:endParaRPr>
          </a:p>
        </p:txBody>
      </p:sp>
      <p:sp>
        <p:nvSpPr>
          <p:cNvPr id="169" name="Shape 169"/>
          <p:cNvSpPr txBox="1"/>
          <p:nvPr>
            <p:ph idx="1" type="body"/>
          </p:nvPr>
        </p:nvSpPr>
        <p:spPr>
          <a:xfrm>
            <a:off x="4327213" y="3449150"/>
            <a:ext cx="271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rgbClr val="434343"/>
                </a:solidFill>
                <a:latin typeface="Comfortaa"/>
                <a:ea typeface="Comfortaa"/>
                <a:cs typeface="Comfortaa"/>
                <a:sym typeface="Comfortaa"/>
              </a:rPr>
              <a:t>Premium Account Subscribers</a:t>
            </a:r>
            <a:endParaRPr b="1" sz="1600">
              <a:solidFill>
                <a:srgbClr val="434343"/>
              </a:solidFill>
              <a:latin typeface="Comfortaa"/>
              <a:ea typeface="Comfortaa"/>
              <a:cs typeface="Comfortaa"/>
              <a:sym typeface="Comfortaa"/>
            </a:endParaRPr>
          </a:p>
        </p:txBody>
      </p:sp>
      <p:pic>
        <p:nvPicPr>
          <p:cNvPr id="170" name="Shape 170"/>
          <p:cNvPicPr preferRelativeResize="0"/>
          <p:nvPr/>
        </p:nvPicPr>
        <p:blipFill>
          <a:blip r:embed="rId3">
            <a:alphaModFix/>
          </a:blip>
          <a:stretch>
            <a:fillRect/>
          </a:stretch>
        </p:blipFill>
        <p:spPr>
          <a:xfrm>
            <a:off x="540300" y="1662588"/>
            <a:ext cx="1623350" cy="1623350"/>
          </a:xfrm>
          <a:prstGeom prst="rect">
            <a:avLst/>
          </a:prstGeom>
          <a:noFill/>
          <a:ln>
            <a:noFill/>
          </a:ln>
        </p:spPr>
      </p:pic>
      <p:pic>
        <p:nvPicPr>
          <p:cNvPr id="171" name="Shape 171"/>
          <p:cNvPicPr preferRelativeResize="0"/>
          <p:nvPr/>
        </p:nvPicPr>
        <p:blipFill>
          <a:blip r:embed="rId4">
            <a:alphaModFix/>
          </a:blip>
          <a:stretch>
            <a:fillRect/>
          </a:stretch>
        </p:blipFill>
        <p:spPr>
          <a:xfrm>
            <a:off x="2707350" y="1662588"/>
            <a:ext cx="1623350" cy="1623350"/>
          </a:xfrm>
          <a:prstGeom prst="rect">
            <a:avLst/>
          </a:prstGeom>
          <a:noFill/>
          <a:ln>
            <a:noFill/>
          </a:ln>
        </p:spPr>
      </p:pic>
      <p:pic>
        <p:nvPicPr>
          <p:cNvPr id="172" name="Shape 172"/>
          <p:cNvPicPr preferRelativeResize="0"/>
          <p:nvPr/>
        </p:nvPicPr>
        <p:blipFill>
          <a:blip r:embed="rId5">
            <a:alphaModFix/>
          </a:blip>
          <a:stretch>
            <a:fillRect/>
          </a:stretch>
        </p:blipFill>
        <p:spPr>
          <a:xfrm>
            <a:off x="4874400" y="1662600"/>
            <a:ext cx="1623350" cy="1623350"/>
          </a:xfrm>
          <a:prstGeom prst="rect">
            <a:avLst/>
          </a:prstGeom>
          <a:noFill/>
          <a:ln>
            <a:noFill/>
          </a:ln>
        </p:spPr>
      </p:pic>
      <p:pic>
        <p:nvPicPr>
          <p:cNvPr id="173" name="Shape 173"/>
          <p:cNvPicPr preferRelativeResize="0"/>
          <p:nvPr/>
        </p:nvPicPr>
        <p:blipFill>
          <a:blip r:embed="rId6">
            <a:alphaModFix/>
          </a:blip>
          <a:stretch>
            <a:fillRect/>
          </a:stretch>
        </p:blipFill>
        <p:spPr>
          <a:xfrm>
            <a:off x="7041450" y="1581000"/>
            <a:ext cx="1786550" cy="1786550"/>
          </a:xfrm>
          <a:prstGeom prst="rect">
            <a:avLst/>
          </a:prstGeom>
          <a:noFill/>
          <a:ln>
            <a:noFill/>
          </a:ln>
        </p:spPr>
      </p:pic>
      <p:sp>
        <p:nvSpPr>
          <p:cNvPr id="174" name="Shape 174"/>
          <p:cNvSpPr txBox="1"/>
          <p:nvPr>
            <p:ph idx="1" type="body"/>
          </p:nvPr>
        </p:nvSpPr>
        <p:spPr>
          <a:xfrm>
            <a:off x="6575863" y="3449150"/>
            <a:ext cx="271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rgbClr val="434343"/>
                </a:solidFill>
                <a:latin typeface="Comfortaa"/>
                <a:ea typeface="Comfortaa"/>
                <a:cs typeface="Comfortaa"/>
                <a:sym typeface="Comfortaa"/>
              </a:rPr>
              <a:t>Advertising</a:t>
            </a:r>
            <a:endParaRPr b="1" sz="1600">
              <a:solidFill>
                <a:srgbClr val="434343"/>
              </a:solidFill>
              <a:latin typeface="Comfortaa"/>
              <a:ea typeface="Comfortaa"/>
              <a:cs typeface="Comfortaa"/>
              <a:sym typeface="Comfortaa"/>
            </a:endParaRPr>
          </a:p>
        </p:txBody>
      </p:sp>
      <p:sp>
        <p:nvSpPr>
          <p:cNvPr id="175" name="Shape 175"/>
          <p:cNvSpPr txBox="1"/>
          <p:nvPr>
            <p:ph type="title"/>
          </p:nvPr>
        </p:nvSpPr>
        <p:spPr>
          <a:xfrm>
            <a:off x="311700" y="445025"/>
            <a:ext cx="85737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obster"/>
                <a:ea typeface="Lobster"/>
                <a:cs typeface="Lobster"/>
                <a:sym typeface="Lobster"/>
              </a:rPr>
              <a:t>Sources of Revenue</a:t>
            </a:r>
            <a:endParaRPr sz="2800">
              <a:solidFill>
                <a:srgbClr val="FFFFFF"/>
              </a:solidFill>
              <a:latin typeface="Lobster"/>
              <a:ea typeface="Lobster"/>
              <a:cs typeface="Lobster"/>
              <a:sym typeface="Lobs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Shape 180"/>
          <p:cNvPicPr preferRelativeResize="0"/>
          <p:nvPr/>
        </p:nvPicPr>
        <p:blipFill rotWithShape="1">
          <a:blip r:embed="rId3">
            <a:alphaModFix amt="75000"/>
          </a:blip>
          <a:srcRect b="-18712" l="0" r="0" t="24727"/>
          <a:stretch/>
        </p:blipFill>
        <p:spPr>
          <a:xfrm>
            <a:off x="-16425" y="0"/>
            <a:ext cx="9176274" cy="6422349"/>
          </a:xfrm>
          <a:prstGeom prst="rect">
            <a:avLst/>
          </a:prstGeom>
          <a:noFill/>
          <a:ln>
            <a:noFill/>
          </a:ln>
        </p:spPr>
      </p:pic>
      <p:pic>
        <p:nvPicPr>
          <p:cNvPr id="181" name="Shape 181"/>
          <p:cNvPicPr preferRelativeResize="0"/>
          <p:nvPr/>
        </p:nvPicPr>
        <p:blipFill>
          <a:blip r:embed="rId4">
            <a:alphaModFix/>
          </a:blip>
          <a:stretch>
            <a:fillRect/>
          </a:stretch>
        </p:blipFill>
        <p:spPr>
          <a:xfrm>
            <a:off x="716450" y="1206925"/>
            <a:ext cx="7710526" cy="3618774"/>
          </a:xfrm>
          <a:prstGeom prst="rect">
            <a:avLst/>
          </a:prstGeom>
          <a:noFill/>
          <a:ln>
            <a:noFill/>
          </a:ln>
        </p:spPr>
      </p:pic>
      <p:sp>
        <p:nvSpPr>
          <p:cNvPr id="182" name="Shape 182"/>
          <p:cNvSpPr txBox="1"/>
          <p:nvPr>
            <p:ph type="title"/>
          </p:nvPr>
        </p:nvSpPr>
        <p:spPr>
          <a:xfrm>
            <a:off x="311700" y="445025"/>
            <a:ext cx="85737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obster"/>
                <a:ea typeface="Lobster"/>
                <a:cs typeface="Lobster"/>
                <a:sym typeface="Lobster"/>
              </a:rPr>
              <a:t>Earnings Projection</a:t>
            </a:r>
            <a:endParaRPr sz="2800">
              <a:solidFill>
                <a:srgbClr val="FFFFFF"/>
              </a:solidFill>
              <a:latin typeface="Lobster"/>
              <a:ea typeface="Lobster"/>
              <a:cs typeface="Lobster"/>
              <a:sym typeface="Lobs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311700" y="445025"/>
            <a:ext cx="85206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Lobster"/>
                <a:ea typeface="Lobster"/>
                <a:cs typeface="Lobster"/>
                <a:sym typeface="Lobster"/>
              </a:rPr>
              <a:t>Systems Architecture</a:t>
            </a:r>
            <a:endParaRPr b="1">
              <a:solidFill>
                <a:srgbClr val="FFFFFF"/>
              </a:solidFill>
              <a:latin typeface="Lobster"/>
              <a:ea typeface="Lobster"/>
              <a:cs typeface="Lobster"/>
              <a:sym typeface="Lobster"/>
            </a:endParaRPr>
          </a:p>
        </p:txBody>
      </p:sp>
      <p:cxnSp>
        <p:nvCxnSpPr>
          <p:cNvPr id="188" name="Shape 188"/>
          <p:cNvCxnSpPr>
            <a:stCxn id="189" idx="3"/>
            <a:endCxn id="190" idx="3"/>
          </p:cNvCxnSpPr>
          <p:nvPr/>
        </p:nvCxnSpPr>
        <p:spPr>
          <a:xfrm flipH="1">
            <a:off x="4089976" y="1803150"/>
            <a:ext cx="3531300" cy="2008800"/>
          </a:xfrm>
          <a:prstGeom prst="bentConnector3">
            <a:avLst>
              <a:gd fmla="val -6743" name="adj1"/>
            </a:avLst>
          </a:prstGeom>
          <a:noFill/>
          <a:ln cap="flat" cmpd="sng" w="9525">
            <a:solidFill>
              <a:srgbClr val="595959"/>
            </a:solidFill>
            <a:prstDash val="dash"/>
            <a:round/>
            <a:headEnd len="med" w="med" type="none"/>
            <a:tailEnd len="med" w="med" type="none"/>
          </a:ln>
        </p:spPr>
      </p:cxnSp>
      <p:cxnSp>
        <p:nvCxnSpPr>
          <p:cNvPr id="191" name="Shape 191"/>
          <p:cNvCxnSpPr>
            <a:endCxn id="189" idx="1"/>
          </p:cNvCxnSpPr>
          <p:nvPr/>
        </p:nvCxnSpPr>
        <p:spPr>
          <a:xfrm flipH="1" rot="10800000">
            <a:off x="3328876" y="1803150"/>
            <a:ext cx="3478800" cy="514200"/>
          </a:xfrm>
          <a:prstGeom prst="bentConnector3">
            <a:avLst>
              <a:gd fmla="val 68321" name="adj1"/>
            </a:avLst>
          </a:prstGeom>
          <a:noFill/>
          <a:ln cap="flat" cmpd="sng" w="9525">
            <a:solidFill>
              <a:srgbClr val="595959"/>
            </a:solidFill>
            <a:prstDash val="dash"/>
            <a:round/>
            <a:headEnd len="med" w="med" type="none"/>
            <a:tailEnd len="med" w="med" type="none"/>
          </a:ln>
        </p:spPr>
      </p:cxnSp>
      <p:cxnSp>
        <p:nvCxnSpPr>
          <p:cNvPr id="192" name="Shape 192"/>
          <p:cNvCxnSpPr/>
          <p:nvPr/>
        </p:nvCxnSpPr>
        <p:spPr>
          <a:xfrm>
            <a:off x="4692508" y="3010319"/>
            <a:ext cx="1029900" cy="3900"/>
          </a:xfrm>
          <a:prstGeom prst="straightConnector1">
            <a:avLst/>
          </a:prstGeom>
          <a:noFill/>
          <a:ln cap="flat" cmpd="sng" w="28575">
            <a:solidFill>
              <a:srgbClr val="595959"/>
            </a:solidFill>
            <a:prstDash val="solid"/>
            <a:round/>
            <a:headEnd len="med" w="med" type="none"/>
            <a:tailEnd len="med" w="med" type="none"/>
          </a:ln>
        </p:spPr>
      </p:cxnSp>
      <p:cxnSp>
        <p:nvCxnSpPr>
          <p:cNvPr id="193" name="Shape 193"/>
          <p:cNvCxnSpPr/>
          <p:nvPr/>
        </p:nvCxnSpPr>
        <p:spPr>
          <a:xfrm>
            <a:off x="3043721" y="1959360"/>
            <a:ext cx="508500" cy="793500"/>
          </a:xfrm>
          <a:prstGeom prst="straightConnector1">
            <a:avLst/>
          </a:prstGeom>
          <a:noFill/>
          <a:ln cap="flat" cmpd="sng" w="28575">
            <a:solidFill>
              <a:srgbClr val="595959"/>
            </a:solidFill>
            <a:prstDash val="solid"/>
            <a:round/>
            <a:headEnd len="med" w="med" type="none"/>
            <a:tailEnd len="med" w="med" type="none"/>
          </a:ln>
        </p:spPr>
      </p:cxnSp>
      <p:pic>
        <p:nvPicPr>
          <p:cNvPr id="194" name="Shape 194"/>
          <p:cNvPicPr preferRelativeResize="0"/>
          <p:nvPr/>
        </p:nvPicPr>
        <p:blipFill>
          <a:blip r:embed="rId3">
            <a:alphaModFix/>
          </a:blip>
          <a:stretch>
            <a:fillRect/>
          </a:stretch>
        </p:blipFill>
        <p:spPr>
          <a:xfrm>
            <a:off x="3515156" y="2538005"/>
            <a:ext cx="1120886" cy="1014509"/>
          </a:xfrm>
          <a:prstGeom prst="rect">
            <a:avLst/>
          </a:prstGeom>
          <a:noFill/>
          <a:ln>
            <a:noFill/>
          </a:ln>
        </p:spPr>
      </p:pic>
      <p:cxnSp>
        <p:nvCxnSpPr>
          <p:cNvPr id="195" name="Shape 195"/>
          <p:cNvCxnSpPr/>
          <p:nvPr/>
        </p:nvCxnSpPr>
        <p:spPr>
          <a:xfrm flipH="1">
            <a:off x="4546040" y="1959360"/>
            <a:ext cx="513600" cy="786600"/>
          </a:xfrm>
          <a:prstGeom prst="straightConnector1">
            <a:avLst/>
          </a:prstGeom>
          <a:noFill/>
          <a:ln cap="flat" cmpd="sng" w="28575">
            <a:solidFill>
              <a:srgbClr val="595959"/>
            </a:solidFill>
            <a:prstDash val="solid"/>
            <a:round/>
            <a:headEnd len="med" w="med" type="none"/>
            <a:tailEnd len="med" w="med" type="none"/>
          </a:ln>
        </p:spPr>
      </p:cxnSp>
      <p:cxnSp>
        <p:nvCxnSpPr>
          <p:cNvPr id="196" name="Shape 196"/>
          <p:cNvCxnSpPr/>
          <p:nvPr/>
        </p:nvCxnSpPr>
        <p:spPr>
          <a:xfrm>
            <a:off x="6616700" y="3639750"/>
            <a:ext cx="595500" cy="0"/>
          </a:xfrm>
          <a:prstGeom prst="straightConnector1">
            <a:avLst/>
          </a:prstGeom>
          <a:noFill/>
          <a:ln cap="flat" cmpd="sng" w="28575">
            <a:solidFill>
              <a:srgbClr val="595959"/>
            </a:solidFill>
            <a:prstDash val="solid"/>
            <a:round/>
            <a:headEnd len="med" w="med" type="none"/>
            <a:tailEnd len="med" w="med" type="none"/>
          </a:ln>
        </p:spPr>
      </p:cxnSp>
      <p:cxnSp>
        <p:nvCxnSpPr>
          <p:cNvPr id="197" name="Shape 197"/>
          <p:cNvCxnSpPr/>
          <p:nvPr/>
        </p:nvCxnSpPr>
        <p:spPr>
          <a:xfrm flipH="1">
            <a:off x="7217170" y="1975496"/>
            <a:ext cx="900" cy="815700"/>
          </a:xfrm>
          <a:prstGeom prst="straightConnector1">
            <a:avLst/>
          </a:prstGeom>
          <a:noFill/>
          <a:ln cap="flat" cmpd="sng" w="28575">
            <a:solidFill>
              <a:srgbClr val="595959"/>
            </a:solidFill>
            <a:prstDash val="solid"/>
            <a:round/>
            <a:headEnd len="med" w="med" type="none"/>
            <a:tailEnd len="med" w="med" type="none"/>
          </a:ln>
        </p:spPr>
      </p:cxnSp>
      <p:cxnSp>
        <p:nvCxnSpPr>
          <p:cNvPr id="198" name="Shape 198"/>
          <p:cNvCxnSpPr/>
          <p:nvPr/>
        </p:nvCxnSpPr>
        <p:spPr>
          <a:xfrm>
            <a:off x="6625874" y="2504074"/>
            <a:ext cx="548700" cy="0"/>
          </a:xfrm>
          <a:prstGeom prst="straightConnector1">
            <a:avLst/>
          </a:prstGeom>
          <a:noFill/>
          <a:ln cap="flat" cmpd="sng" w="28575">
            <a:solidFill>
              <a:srgbClr val="595959"/>
            </a:solidFill>
            <a:prstDash val="solid"/>
            <a:round/>
            <a:headEnd len="med" w="med" type="none"/>
            <a:tailEnd len="med" w="med" type="none"/>
          </a:ln>
        </p:spPr>
      </p:cxnSp>
      <p:cxnSp>
        <p:nvCxnSpPr>
          <p:cNvPr id="199" name="Shape 199"/>
          <p:cNvCxnSpPr/>
          <p:nvPr/>
        </p:nvCxnSpPr>
        <p:spPr>
          <a:xfrm>
            <a:off x="4275291" y="3447137"/>
            <a:ext cx="599700" cy="1114200"/>
          </a:xfrm>
          <a:prstGeom prst="straightConnector1">
            <a:avLst/>
          </a:prstGeom>
          <a:noFill/>
          <a:ln cap="flat" cmpd="sng" w="28575">
            <a:solidFill>
              <a:srgbClr val="595959"/>
            </a:solidFill>
            <a:prstDash val="solid"/>
            <a:round/>
            <a:headEnd len="med" w="med" type="none"/>
            <a:tailEnd len="med" w="med" type="none"/>
          </a:ln>
        </p:spPr>
      </p:cxnSp>
      <p:cxnSp>
        <p:nvCxnSpPr>
          <p:cNvPr id="200" name="Shape 200"/>
          <p:cNvCxnSpPr/>
          <p:nvPr/>
        </p:nvCxnSpPr>
        <p:spPr>
          <a:xfrm flipH="1">
            <a:off x="3342063" y="3447137"/>
            <a:ext cx="531600" cy="1038000"/>
          </a:xfrm>
          <a:prstGeom prst="straightConnector1">
            <a:avLst/>
          </a:prstGeom>
          <a:noFill/>
          <a:ln cap="flat" cmpd="sng" w="28575">
            <a:solidFill>
              <a:srgbClr val="595959"/>
            </a:solidFill>
            <a:prstDash val="solid"/>
            <a:round/>
            <a:headEnd len="med" w="med" type="none"/>
            <a:tailEnd len="med" w="med" type="none"/>
          </a:ln>
        </p:spPr>
      </p:cxnSp>
      <p:cxnSp>
        <p:nvCxnSpPr>
          <p:cNvPr id="201" name="Shape 201"/>
          <p:cNvCxnSpPr/>
          <p:nvPr/>
        </p:nvCxnSpPr>
        <p:spPr>
          <a:xfrm flipH="1">
            <a:off x="4115398" y="1875155"/>
            <a:ext cx="900" cy="815700"/>
          </a:xfrm>
          <a:prstGeom prst="straightConnector1">
            <a:avLst/>
          </a:prstGeom>
          <a:noFill/>
          <a:ln cap="flat" cmpd="sng" w="28575">
            <a:solidFill>
              <a:srgbClr val="595959"/>
            </a:solidFill>
            <a:prstDash val="solid"/>
            <a:round/>
            <a:headEnd len="med" w="med" type="none"/>
            <a:tailEnd len="med" w="med" type="none"/>
          </a:ln>
        </p:spPr>
      </p:cxnSp>
      <p:sp>
        <p:nvSpPr>
          <p:cNvPr id="202" name="Shape 202"/>
          <p:cNvSpPr/>
          <p:nvPr/>
        </p:nvSpPr>
        <p:spPr>
          <a:xfrm>
            <a:off x="876075" y="3423400"/>
            <a:ext cx="1963500" cy="6075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User Device</a:t>
            </a:r>
            <a:endParaRPr b="1" sz="1000">
              <a:solidFill>
                <a:srgbClr val="434343"/>
              </a:solidFill>
              <a:latin typeface="Comfortaa"/>
              <a:ea typeface="Comfortaa"/>
              <a:cs typeface="Comfortaa"/>
              <a:sym typeface="Comfortaa"/>
            </a:endParaRPr>
          </a:p>
          <a:p>
            <a:pPr indent="0" lvl="0" marL="0" rtl="0" algn="ctr">
              <a:spcBef>
                <a:spcPts val="0"/>
              </a:spcBef>
              <a:spcAft>
                <a:spcPts val="0"/>
              </a:spcAft>
              <a:buNone/>
            </a:pPr>
            <a:r>
              <a:rPr lang="en" sz="1000">
                <a:solidFill>
                  <a:srgbClr val="434343"/>
                </a:solidFill>
                <a:latin typeface="Comfortaa"/>
                <a:ea typeface="Comfortaa"/>
                <a:cs typeface="Comfortaa"/>
                <a:sym typeface="Comfortaa"/>
              </a:rPr>
              <a:t>(Customers, Advertisers, Partners) </a:t>
            </a:r>
            <a:endParaRPr sz="1000">
              <a:solidFill>
                <a:srgbClr val="434343"/>
              </a:solidFill>
              <a:latin typeface="Comfortaa"/>
              <a:ea typeface="Comfortaa"/>
              <a:cs typeface="Comfortaa"/>
              <a:sym typeface="Comfortaa"/>
            </a:endParaRPr>
          </a:p>
        </p:txBody>
      </p:sp>
      <p:sp>
        <p:nvSpPr>
          <p:cNvPr id="203" name="Shape 203"/>
          <p:cNvSpPr txBox="1"/>
          <p:nvPr/>
        </p:nvSpPr>
        <p:spPr>
          <a:xfrm>
            <a:off x="3559525" y="2973582"/>
            <a:ext cx="1064700" cy="2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Internet </a:t>
            </a:r>
            <a:endParaRPr b="1">
              <a:solidFill>
                <a:srgbClr val="434343"/>
              </a:solidFill>
            </a:endParaRPr>
          </a:p>
        </p:txBody>
      </p:sp>
      <p:sp>
        <p:nvSpPr>
          <p:cNvPr id="204" name="Shape 204"/>
          <p:cNvSpPr/>
          <p:nvPr/>
        </p:nvSpPr>
        <p:spPr>
          <a:xfrm>
            <a:off x="5789198" y="1418250"/>
            <a:ext cx="348300" cy="3588000"/>
          </a:xfrm>
          <a:prstGeom prst="rect">
            <a:avLst/>
          </a:prstGeom>
          <a:solidFill>
            <a:srgbClr val="A61C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EFEFEF"/>
              </a:solidFill>
            </a:endParaRPr>
          </a:p>
        </p:txBody>
      </p:sp>
      <p:sp>
        <p:nvSpPr>
          <p:cNvPr id="205" name="Shape 205"/>
          <p:cNvSpPr/>
          <p:nvPr/>
        </p:nvSpPr>
        <p:spPr>
          <a:xfrm>
            <a:off x="6257131" y="1418305"/>
            <a:ext cx="310500" cy="3588000"/>
          </a:xfrm>
          <a:prstGeom prst="rect">
            <a:avLst/>
          </a:prstGeom>
          <a:solidFill>
            <a:srgbClr val="F9CB9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434343"/>
              </a:solidFill>
            </a:endParaRPr>
          </a:p>
        </p:txBody>
      </p:sp>
      <p:sp>
        <p:nvSpPr>
          <p:cNvPr id="206" name="Shape 206"/>
          <p:cNvSpPr/>
          <p:nvPr/>
        </p:nvSpPr>
        <p:spPr>
          <a:xfrm>
            <a:off x="6840536" y="4062784"/>
            <a:ext cx="745200" cy="3585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DB Server</a:t>
            </a:r>
            <a:endParaRPr b="1" sz="1000">
              <a:solidFill>
                <a:srgbClr val="434343"/>
              </a:solidFill>
              <a:latin typeface="Comfortaa"/>
              <a:ea typeface="Comfortaa"/>
              <a:cs typeface="Comfortaa"/>
              <a:sym typeface="Comfortaa"/>
            </a:endParaRPr>
          </a:p>
        </p:txBody>
      </p:sp>
      <p:sp>
        <p:nvSpPr>
          <p:cNvPr id="207" name="Shape 207"/>
          <p:cNvSpPr/>
          <p:nvPr/>
        </p:nvSpPr>
        <p:spPr>
          <a:xfrm>
            <a:off x="6845030" y="2907144"/>
            <a:ext cx="745200" cy="3585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App Server</a:t>
            </a:r>
            <a:endParaRPr b="1" sz="1000">
              <a:solidFill>
                <a:srgbClr val="434343"/>
              </a:solidFill>
              <a:latin typeface="Comfortaa"/>
              <a:ea typeface="Comfortaa"/>
              <a:cs typeface="Comfortaa"/>
              <a:sym typeface="Comfortaa"/>
            </a:endParaRPr>
          </a:p>
        </p:txBody>
      </p:sp>
      <p:pic>
        <p:nvPicPr>
          <p:cNvPr id="208" name="Shape 208"/>
          <p:cNvPicPr preferRelativeResize="0"/>
          <p:nvPr/>
        </p:nvPicPr>
        <p:blipFill>
          <a:blip r:embed="rId4">
            <a:alphaModFix/>
          </a:blip>
          <a:stretch>
            <a:fillRect/>
          </a:stretch>
        </p:blipFill>
        <p:spPr>
          <a:xfrm>
            <a:off x="4769984" y="4617839"/>
            <a:ext cx="388326" cy="388326"/>
          </a:xfrm>
          <a:prstGeom prst="rect">
            <a:avLst/>
          </a:prstGeom>
          <a:noFill/>
          <a:ln>
            <a:noFill/>
          </a:ln>
        </p:spPr>
      </p:pic>
      <p:pic>
        <p:nvPicPr>
          <p:cNvPr id="209" name="Shape 209"/>
          <p:cNvPicPr preferRelativeResize="0"/>
          <p:nvPr/>
        </p:nvPicPr>
        <p:blipFill>
          <a:blip r:embed="rId5">
            <a:alphaModFix/>
          </a:blip>
          <a:stretch>
            <a:fillRect/>
          </a:stretch>
        </p:blipFill>
        <p:spPr>
          <a:xfrm>
            <a:off x="3015821" y="4524931"/>
            <a:ext cx="531551" cy="531569"/>
          </a:xfrm>
          <a:prstGeom prst="rect">
            <a:avLst/>
          </a:prstGeom>
          <a:noFill/>
          <a:ln>
            <a:noFill/>
          </a:ln>
        </p:spPr>
      </p:pic>
      <p:pic>
        <p:nvPicPr>
          <p:cNvPr id="210" name="Shape 210"/>
          <p:cNvPicPr preferRelativeResize="0"/>
          <p:nvPr/>
        </p:nvPicPr>
        <p:blipFill>
          <a:blip r:embed="rId6">
            <a:alphaModFix/>
          </a:blip>
          <a:stretch>
            <a:fillRect/>
          </a:stretch>
        </p:blipFill>
        <p:spPr>
          <a:xfrm>
            <a:off x="3901317" y="1174418"/>
            <a:ext cx="459077" cy="459094"/>
          </a:xfrm>
          <a:prstGeom prst="rect">
            <a:avLst/>
          </a:prstGeom>
          <a:noFill/>
          <a:ln>
            <a:noFill/>
          </a:ln>
        </p:spPr>
      </p:pic>
      <p:sp>
        <p:nvSpPr>
          <p:cNvPr id="190" name="Shape 190"/>
          <p:cNvSpPr/>
          <p:nvPr/>
        </p:nvSpPr>
        <p:spPr>
          <a:xfrm>
            <a:off x="3125625" y="3639750"/>
            <a:ext cx="964500" cy="3444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Facebook API </a:t>
            </a:r>
            <a:endParaRPr b="1" sz="1000">
              <a:solidFill>
                <a:srgbClr val="434343"/>
              </a:solidFill>
              <a:latin typeface="Comfortaa"/>
              <a:ea typeface="Comfortaa"/>
              <a:cs typeface="Comfortaa"/>
              <a:sym typeface="Comfortaa"/>
            </a:endParaRPr>
          </a:p>
        </p:txBody>
      </p:sp>
      <p:sp>
        <p:nvSpPr>
          <p:cNvPr id="211" name="Shape 211"/>
          <p:cNvSpPr/>
          <p:nvPr/>
        </p:nvSpPr>
        <p:spPr>
          <a:xfrm>
            <a:off x="4229275" y="3640975"/>
            <a:ext cx="863400" cy="3444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Google API </a:t>
            </a:r>
            <a:endParaRPr b="1" sz="1000">
              <a:solidFill>
                <a:srgbClr val="434343"/>
              </a:solidFill>
              <a:latin typeface="Comfortaa"/>
              <a:ea typeface="Comfortaa"/>
              <a:cs typeface="Comfortaa"/>
              <a:sym typeface="Comfortaa"/>
            </a:endParaRPr>
          </a:p>
        </p:txBody>
      </p:sp>
      <p:sp>
        <p:nvSpPr>
          <p:cNvPr id="212" name="Shape 212"/>
          <p:cNvSpPr/>
          <p:nvPr/>
        </p:nvSpPr>
        <p:spPr>
          <a:xfrm>
            <a:off x="3699150" y="1678950"/>
            <a:ext cx="863400" cy="3444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Amazon API</a:t>
            </a:r>
            <a:endParaRPr b="1" sz="1000">
              <a:solidFill>
                <a:srgbClr val="434343"/>
              </a:solidFill>
              <a:latin typeface="Comfortaa"/>
              <a:ea typeface="Comfortaa"/>
              <a:cs typeface="Comfortaa"/>
              <a:sym typeface="Comfortaa"/>
            </a:endParaRPr>
          </a:p>
        </p:txBody>
      </p:sp>
      <p:sp>
        <p:nvSpPr>
          <p:cNvPr id="213" name="Shape 213"/>
          <p:cNvSpPr/>
          <p:nvPr/>
        </p:nvSpPr>
        <p:spPr>
          <a:xfrm>
            <a:off x="3079475" y="4124431"/>
            <a:ext cx="2006700" cy="235200"/>
          </a:xfrm>
          <a:prstGeom prst="roundRect">
            <a:avLst>
              <a:gd fmla="val 16667" name="adj"/>
            </a:avLst>
          </a:prstGeom>
          <a:solidFill>
            <a:srgbClr val="EFEFE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Login Authentication</a:t>
            </a:r>
            <a:endParaRPr b="1" sz="1000">
              <a:solidFill>
                <a:srgbClr val="434343"/>
              </a:solidFill>
              <a:latin typeface="Comfortaa"/>
              <a:ea typeface="Comfortaa"/>
              <a:cs typeface="Comfortaa"/>
              <a:sym typeface="Comfortaa"/>
            </a:endParaRPr>
          </a:p>
        </p:txBody>
      </p:sp>
      <p:sp>
        <p:nvSpPr>
          <p:cNvPr id="214" name="Shape 214"/>
          <p:cNvSpPr/>
          <p:nvPr/>
        </p:nvSpPr>
        <p:spPr>
          <a:xfrm>
            <a:off x="3608250" y="2140275"/>
            <a:ext cx="1963500" cy="3105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Purchasing Items</a:t>
            </a:r>
            <a:endParaRPr b="1" sz="1000">
              <a:solidFill>
                <a:srgbClr val="434343"/>
              </a:solidFill>
              <a:latin typeface="Comfortaa"/>
              <a:ea typeface="Comfortaa"/>
              <a:cs typeface="Comfortaa"/>
              <a:sym typeface="Comfortaa"/>
            </a:endParaRPr>
          </a:p>
        </p:txBody>
      </p:sp>
      <p:sp>
        <p:nvSpPr>
          <p:cNvPr id="215" name="Shape 215"/>
          <p:cNvSpPr txBox="1"/>
          <p:nvPr/>
        </p:nvSpPr>
        <p:spPr>
          <a:xfrm rot="-5400000">
            <a:off x="5338355" y="2862693"/>
            <a:ext cx="1238400" cy="3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FEFEF"/>
                </a:solidFill>
                <a:latin typeface="Comfortaa"/>
                <a:ea typeface="Comfortaa"/>
                <a:cs typeface="Comfortaa"/>
                <a:sym typeface="Comfortaa"/>
              </a:rPr>
              <a:t>Firewall</a:t>
            </a:r>
            <a:endParaRPr b="1" sz="1200">
              <a:solidFill>
                <a:srgbClr val="EFEFEF"/>
              </a:solidFill>
              <a:latin typeface="Comfortaa"/>
              <a:ea typeface="Comfortaa"/>
              <a:cs typeface="Comfortaa"/>
              <a:sym typeface="Comfortaa"/>
            </a:endParaRPr>
          </a:p>
        </p:txBody>
      </p:sp>
      <p:sp>
        <p:nvSpPr>
          <p:cNvPr id="216" name="Shape 216"/>
          <p:cNvSpPr txBox="1"/>
          <p:nvPr/>
        </p:nvSpPr>
        <p:spPr>
          <a:xfrm rot="-5400000">
            <a:off x="5614870" y="2876876"/>
            <a:ext cx="1571400" cy="310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 sz="1100">
                <a:solidFill>
                  <a:srgbClr val="434343"/>
                </a:solidFill>
                <a:latin typeface="Comfortaa"/>
                <a:ea typeface="Comfortaa"/>
                <a:cs typeface="Comfortaa"/>
                <a:sym typeface="Comfortaa"/>
              </a:rPr>
              <a:t>Network Backbone</a:t>
            </a:r>
            <a:endParaRPr b="1" sz="1100">
              <a:solidFill>
                <a:srgbClr val="434343"/>
              </a:solidFill>
              <a:latin typeface="Comfortaa"/>
              <a:ea typeface="Comfortaa"/>
              <a:cs typeface="Comfortaa"/>
              <a:sym typeface="Comfortaa"/>
            </a:endParaRPr>
          </a:p>
        </p:txBody>
      </p:sp>
      <p:sp>
        <p:nvSpPr>
          <p:cNvPr id="189" name="Shape 189"/>
          <p:cNvSpPr/>
          <p:nvPr/>
        </p:nvSpPr>
        <p:spPr>
          <a:xfrm>
            <a:off x="6807676" y="1585350"/>
            <a:ext cx="813600" cy="435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4343"/>
                </a:solidFill>
                <a:latin typeface="Comfortaa"/>
                <a:ea typeface="Comfortaa"/>
                <a:cs typeface="Comfortaa"/>
                <a:sym typeface="Comfortaa"/>
              </a:rPr>
              <a:t>Potluck</a:t>
            </a:r>
            <a:endParaRPr b="1" sz="1100">
              <a:solidFill>
                <a:srgbClr val="434343"/>
              </a:solidFill>
              <a:latin typeface="Comfortaa"/>
              <a:ea typeface="Comfortaa"/>
              <a:cs typeface="Comfortaa"/>
              <a:sym typeface="Comfortaa"/>
            </a:endParaRPr>
          </a:p>
          <a:p>
            <a:pPr indent="0" lvl="0" marL="0" rtl="0" algn="ctr">
              <a:spcBef>
                <a:spcPts val="0"/>
              </a:spcBef>
              <a:spcAft>
                <a:spcPts val="0"/>
              </a:spcAft>
              <a:buNone/>
            </a:pPr>
            <a:r>
              <a:rPr b="1" lang="en" sz="1100">
                <a:solidFill>
                  <a:srgbClr val="434343"/>
                </a:solidFill>
                <a:latin typeface="Comfortaa"/>
                <a:ea typeface="Comfortaa"/>
                <a:cs typeface="Comfortaa"/>
                <a:sym typeface="Comfortaa"/>
              </a:rPr>
              <a:t>App</a:t>
            </a:r>
            <a:endParaRPr b="1" sz="1100">
              <a:solidFill>
                <a:srgbClr val="434343"/>
              </a:solidFill>
              <a:latin typeface="Comfortaa"/>
              <a:ea typeface="Comfortaa"/>
              <a:cs typeface="Comfortaa"/>
              <a:sym typeface="Comfortaa"/>
            </a:endParaRPr>
          </a:p>
        </p:txBody>
      </p:sp>
      <p:pic>
        <p:nvPicPr>
          <p:cNvPr id="217" name="Shape 217"/>
          <p:cNvPicPr preferRelativeResize="0"/>
          <p:nvPr/>
        </p:nvPicPr>
        <p:blipFill>
          <a:blip r:embed="rId7">
            <a:alphaModFix/>
          </a:blip>
          <a:stretch>
            <a:fillRect/>
          </a:stretch>
        </p:blipFill>
        <p:spPr>
          <a:xfrm>
            <a:off x="1546978" y="2743775"/>
            <a:ext cx="621686" cy="621700"/>
          </a:xfrm>
          <a:prstGeom prst="rect">
            <a:avLst/>
          </a:prstGeom>
          <a:noFill/>
          <a:ln>
            <a:noFill/>
          </a:ln>
        </p:spPr>
      </p:pic>
      <p:cxnSp>
        <p:nvCxnSpPr>
          <p:cNvPr id="218" name="Shape 218"/>
          <p:cNvCxnSpPr/>
          <p:nvPr/>
        </p:nvCxnSpPr>
        <p:spPr>
          <a:xfrm flipH="1" rot="10800000">
            <a:off x="2231407" y="3047494"/>
            <a:ext cx="1221000" cy="600"/>
          </a:xfrm>
          <a:prstGeom prst="straightConnector1">
            <a:avLst/>
          </a:prstGeom>
          <a:noFill/>
          <a:ln cap="flat" cmpd="sng" w="28575">
            <a:solidFill>
              <a:srgbClr val="595959"/>
            </a:solidFill>
            <a:prstDash val="solid"/>
            <a:round/>
            <a:headEnd len="med" w="med" type="none"/>
            <a:tailEnd len="med" w="med" type="none"/>
          </a:ln>
        </p:spPr>
      </p:cxnSp>
      <p:cxnSp>
        <p:nvCxnSpPr>
          <p:cNvPr id="219" name="Shape 219"/>
          <p:cNvCxnSpPr>
            <a:stCxn id="211" idx="1"/>
            <a:endCxn id="211" idx="1"/>
          </p:cNvCxnSpPr>
          <p:nvPr/>
        </p:nvCxnSpPr>
        <p:spPr>
          <a:xfrm>
            <a:off x="4229275" y="3813175"/>
            <a:ext cx="0" cy="0"/>
          </a:xfrm>
          <a:prstGeom prst="straightConnector1">
            <a:avLst/>
          </a:prstGeom>
          <a:noFill/>
          <a:ln cap="flat" cmpd="sng" w="9525">
            <a:solidFill>
              <a:srgbClr val="595959"/>
            </a:solidFill>
            <a:prstDash val="solid"/>
            <a:round/>
            <a:headEnd len="med" w="med" type="none"/>
            <a:tailEnd len="med" w="med" type="none"/>
          </a:ln>
        </p:spPr>
      </p:cxnSp>
      <p:pic>
        <p:nvPicPr>
          <p:cNvPr id="220" name="Shape 220"/>
          <p:cNvPicPr preferRelativeResize="0"/>
          <p:nvPr/>
        </p:nvPicPr>
        <p:blipFill>
          <a:blip r:embed="rId8">
            <a:alphaModFix/>
          </a:blip>
          <a:stretch>
            <a:fillRect/>
          </a:stretch>
        </p:blipFill>
        <p:spPr>
          <a:xfrm>
            <a:off x="6924978" y="3459142"/>
            <a:ext cx="535997" cy="535997"/>
          </a:xfrm>
          <a:prstGeom prst="rect">
            <a:avLst/>
          </a:prstGeom>
          <a:noFill/>
          <a:ln>
            <a:noFill/>
          </a:ln>
        </p:spPr>
      </p:pic>
      <p:pic>
        <p:nvPicPr>
          <p:cNvPr id="221" name="Shape 221"/>
          <p:cNvPicPr preferRelativeResize="0"/>
          <p:nvPr/>
        </p:nvPicPr>
        <p:blipFill>
          <a:blip r:embed="rId9">
            <a:alphaModFix/>
          </a:blip>
          <a:stretch>
            <a:fillRect/>
          </a:stretch>
        </p:blipFill>
        <p:spPr>
          <a:xfrm>
            <a:off x="7357268" y="3334537"/>
            <a:ext cx="277447" cy="277429"/>
          </a:xfrm>
          <a:prstGeom prst="rect">
            <a:avLst/>
          </a:prstGeom>
          <a:noFill/>
          <a:ln>
            <a:noFill/>
          </a:ln>
        </p:spPr>
      </p:pic>
      <p:pic>
        <p:nvPicPr>
          <p:cNvPr id="222" name="Shape 222"/>
          <p:cNvPicPr preferRelativeResize="0"/>
          <p:nvPr/>
        </p:nvPicPr>
        <p:blipFill rotWithShape="1">
          <a:blip r:embed="rId10">
            <a:alphaModFix/>
          </a:blip>
          <a:srcRect b="12341" l="12254" r="10477" t="10473"/>
          <a:stretch/>
        </p:blipFill>
        <p:spPr>
          <a:xfrm>
            <a:off x="4744175" y="1073952"/>
            <a:ext cx="863400" cy="621018"/>
          </a:xfrm>
          <a:prstGeom prst="rect">
            <a:avLst/>
          </a:prstGeom>
          <a:noFill/>
          <a:ln>
            <a:noFill/>
          </a:ln>
        </p:spPr>
      </p:pic>
      <p:pic>
        <p:nvPicPr>
          <p:cNvPr id="223" name="Shape 223"/>
          <p:cNvPicPr preferRelativeResize="0"/>
          <p:nvPr/>
        </p:nvPicPr>
        <p:blipFill>
          <a:blip r:embed="rId8">
            <a:alphaModFix/>
          </a:blip>
          <a:stretch>
            <a:fillRect/>
          </a:stretch>
        </p:blipFill>
        <p:spPr>
          <a:xfrm>
            <a:off x="6945135" y="2302279"/>
            <a:ext cx="535997" cy="535997"/>
          </a:xfrm>
          <a:prstGeom prst="rect">
            <a:avLst/>
          </a:prstGeom>
          <a:noFill/>
          <a:ln>
            <a:noFill/>
          </a:ln>
        </p:spPr>
      </p:pic>
      <p:sp>
        <p:nvSpPr>
          <p:cNvPr id="224" name="Shape 224"/>
          <p:cNvSpPr/>
          <p:nvPr/>
        </p:nvSpPr>
        <p:spPr>
          <a:xfrm>
            <a:off x="4744163" y="1654701"/>
            <a:ext cx="863400" cy="3747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Instacart</a:t>
            </a:r>
            <a:endParaRPr b="1" sz="1000">
              <a:solidFill>
                <a:srgbClr val="434343"/>
              </a:solidFill>
              <a:latin typeface="Comfortaa"/>
              <a:ea typeface="Comfortaa"/>
              <a:cs typeface="Comfortaa"/>
              <a:sym typeface="Comfortaa"/>
            </a:endParaRPr>
          </a:p>
          <a:p>
            <a:pPr indent="0" lvl="0" marL="0" rtl="0" algn="ctr">
              <a:spcBef>
                <a:spcPts val="0"/>
              </a:spcBef>
              <a:spcAft>
                <a:spcPts val="0"/>
              </a:spcAft>
              <a:buNone/>
            </a:pPr>
            <a:r>
              <a:rPr b="1" lang="en" sz="1000">
                <a:solidFill>
                  <a:srgbClr val="434343"/>
                </a:solidFill>
                <a:latin typeface="Comfortaa"/>
                <a:ea typeface="Comfortaa"/>
                <a:cs typeface="Comfortaa"/>
                <a:sym typeface="Comfortaa"/>
              </a:rPr>
              <a:t>API</a:t>
            </a:r>
            <a:endParaRPr b="1" sz="1000">
              <a:solidFill>
                <a:srgbClr val="434343"/>
              </a:solidFill>
              <a:latin typeface="Comfortaa"/>
              <a:ea typeface="Comfortaa"/>
              <a:cs typeface="Comfortaa"/>
              <a:sym typeface="Comfortaa"/>
            </a:endParaRPr>
          </a:p>
        </p:txBody>
      </p:sp>
      <p:pic>
        <p:nvPicPr>
          <p:cNvPr id="225" name="Shape 225"/>
          <p:cNvPicPr preferRelativeResize="0"/>
          <p:nvPr/>
        </p:nvPicPr>
        <p:blipFill>
          <a:blip r:embed="rId11">
            <a:alphaModFix/>
          </a:blip>
          <a:stretch>
            <a:fillRect/>
          </a:stretch>
        </p:blipFill>
        <p:spPr>
          <a:xfrm>
            <a:off x="2271286" y="1174425"/>
            <a:ext cx="964475" cy="374589"/>
          </a:xfrm>
          <a:prstGeom prst="rect">
            <a:avLst/>
          </a:prstGeom>
          <a:noFill/>
          <a:ln>
            <a:noFill/>
          </a:ln>
        </p:spPr>
      </p:pic>
      <p:sp>
        <p:nvSpPr>
          <p:cNvPr id="226" name="Shape 226"/>
          <p:cNvSpPr/>
          <p:nvPr/>
        </p:nvSpPr>
        <p:spPr>
          <a:xfrm>
            <a:off x="2221175" y="1621225"/>
            <a:ext cx="1064700" cy="3882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Paypal </a:t>
            </a:r>
            <a:endParaRPr b="1" sz="1000">
              <a:solidFill>
                <a:srgbClr val="434343"/>
              </a:solidFill>
              <a:latin typeface="Comfortaa"/>
              <a:ea typeface="Comfortaa"/>
              <a:cs typeface="Comfortaa"/>
              <a:sym typeface="Comfortaa"/>
            </a:endParaRPr>
          </a:p>
          <a:p>
            <a:pPr indent="0" lvl="0" marL="0" rtl="0" algn="ctr">
              <a:spcBef>
                <a:spcPts val="0"/>
              </a:spcBef>
              <a:spcAft>
                <a:spcPts val="0"/>
              </a:spcAft>
              <a:buNone/>
            </a:pPr>
            <a:r>
              <a:rPr b="1" lang="en" sz="1000">
                <a:solidFill>
                  <a:srgbClr val="434343"/>
                </a:solidFill>
                <a:latin typeface="Comfortaa"/>
                <a:ea typeface="Comfortaa"/>
                <a:cs typeface="Comfortaa"/>
                <a:sym typeface="Comfortaa"/>
              </a:rPr>
              <a:t>API</a:t>
            </a:r>
            <a:endParaRPr b="1" sz="1000">
              <a:solidFill>
                <a:srgbClr val="434343"/>
              </a:solidFill>
              <a:latin typeface="Comfortaa"/>
              <a:ea typeface="Comfortaa"/>
              <a:cs typeface="Comfortaa"/>
              <a:sym typeface="Comfortaa"/>
            </a:endParaRPr>
          </a:p>
        </p:txBody>
      </p:sp>
      <p:sp>
        <p:nvSpPr>
          <p:cNvPr id="227" name="Shape 227"/>
          <p:cNvSpPr/>
          <p:nvPr/>
        </p:nvSpPr>
        <p:spPr>
          <a:xfrm>
            <a:off x="1815925" y="2102949"/>
            <a:ext cx="1561800" cy="3585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Comfortaa"/>
                <a:ea typeface="Comfortaa"/>
                <a:cs typeface="Comfortaa"/>
                <a:sym typeface="Comfortaa"/>
              </a:rPr>
              <a:t>Premium Membership</a:t>
            </a:r>
            <a:endParaRPr b="1" sz="1000">
              <a:solidFill>
                <a:srgbClr val="434343"/>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311700" y="445025"/>
            <a:ext cx="8520600" cy="572700"/>
          </a:xfrm>
          <a:prstGeom prst="rect">
            <a:avLst/>
          </a:prstGeom>
          <a:solidFill>
            <a:srgbClr val="A61C00"/>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Lobster"/>
                <a:ea typeface="Lobster"/>
                <a:cs typeface="Lobster"/>
                <a:sym typeface="Lobster"/>
              </a:rPr>
              <a:t>Data Model (High Level)</a:t>
            </a:r>
            <a:endParaRPr b="1">
              <a:solidFill>
                <a:srgbClr val="FFFFFF"/>
              </a:solidFill>
              <a:latin typeface="Lobster"/>
              <a:ea typeface="Lobster"/>
              <a:cs typeface="Lobster"/>
              <a:sym typeface="Lobster"/>
            </a:endParaRPr>
          </a:p>
        </p:txBody>
      </p:sp>
      <p:pic>
        <p:nvPicPr>
          <p:cNvPr id="233" name="Shape 233"/>
          <p:cNvPicPr preferRelativeResize="0"/>
          <p:nvPr/>
        </p:nvPicPr>
        <p:blipFill>
          <a:blip r:embed="rId3">
            <a:alphaModFix/>
          </a:blip>
          <a:stretch>
            <a:fillRect/>
          </a:stretch>
        </p:blipFill>
        <p:spPr>
          <a:xfrm>
            <a:off x="2172287" y="1122200"/>
            <a:ext cx="4799426" cy="3820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