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38"/>
  </p:notesMasterIdLst>
  <p:handoutMasterIdLst>
    <p:handoutMasterId r:id="rId39"/>
  </p:handoutMasterIdLst>
  <p:sldIdLst>
    <p:sldId id="313" r:id="rId3"/>
    <p:sldId id="416" r:id="rId4"/>
    <p:sldId id="401" r:id="rId5"/>
    <p:sldId id="409" r:id="rId6"/>
    <p:sldId id="391" r:id="rId7"/>
    <p:sldId id="386" r:id="rId8"/>
    <p:sldId id="368" r:id="rId9"/>
    <p:sldId id="376" r:id="rId10"/>
    <p:sldId id="419" r:id="rId11"/>
    <p:sldId id="418" r:id="rId12"/>
    <p:sldId id="319" r:id="rId13"/>
    <p:sldId id="410" r:id="rId14"/>
    <p:sldId id="411" r:id="rId15"/>
    <p:sldId id="414" r:id="rId16"/>
    <p:sldId id="413" r:id="rId17"/>
    <p:sldId id="412" r:id="rId18"/>
    <p:sldId id="420" r:id="rId19"/>
    <p:sldId id="381" r:id="rId20"/>
    <p:sldId id="392" r:id="rId21"/>
    <p:sldId id="422" r:id="rId22"/>
    <p:sldId id="375" r:id="rId23"/>
    <p:sldId id="421" r:id="rId24"/>
    <p:sldId id="403" r:id="rId25"/>
    <p:sldId id="318" r:id="rId26"/>
    <p:sldId id="388" r:id="rId27"/>
    <p:sldId id="385" r:id="rId28"/>
    <p:sldId id="315" r:id="rId29"/>
    <p:sldId id="316" r:id="rId30"/>
    <p:sldId id="314" r:id="rId31"/>
    <p:sldId id="377" r:id="rId32"/>
    <p:sldId id="378" r:id="rId33"/>
    <p:sldId id="343" r:id="rId34"/>
    <p:sldId id="365" r:id="rId35"/>
    <p:sldId id="311" r:id="rId36"/>
    <p:sldId id="404"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638"/>
    <a:srgbClr val="F9F9F9"/>
    <a:srgbClr val="5D301D"/>
    <a:srgbClr val="5A91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00"/>
    <p:restoredTop sz="96154" autoAdjust="0"/>
  </p:normalViewPr>
  <p:slideViewPr>
    <p:cSldViewPr>
      <p:cViewPr varScale="1">
        <p:scale>
          <a:sx n="125" d="100"/>
          <a:sy n="125" d="100"/>
        </p:scale>
        <p:origin x="816" y="10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1" d="100"/>
          <a:sy n="81" d="100"/>
        </p:scale>
        <p:origin x="390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57B550-49D5-4E8D-819F-7C64F38EE164}" type="doc">
      <dgm:prSet loTypeId="urn:microsoft.com/office/officeart/2005/8/layout/cycle8" loCatId="cycle" qsTypeId="urn:microsoft.com/office/officeart/2005/8/quickstyle/simple1" qsCatId="simple" csTypeId="urn:microsoft.com/office/officeart/2005/8/colors/accent0_3" csCatId="mainScheme" phldr="1"/>
      <dgm:spPr/>
      <dgm:t>
        <a:bodyPr/>
        <a:lstStyle/>
        <a:p>
          <a:endParaRPr lang="en-US"/>
        </a:p>
      </dgm:t>
    </dgm:pt>
    <dgm:pt modelId="{96283D64-CDAA-4280-A728-FD528402CBA9}">
      <dgm:prSet/>
      <dgm:spPr/>
      <dgm:t>
        <a:bodyPr/>
        <a:lstStyle/>
        <a:p>
          <a:r>
            <a:rPr lang="en-US" dirty="0"/>
            <a:t>ERP</a:t>
          </a:r>
        </a:p>
      </dgm:t>
    </dgm:pt>
    <dgm:pt modelId="{8BF05E24-C945-4D77-BF38-F4B11CD36FAD}" type="parTrans" cxnId="{AFE16496-6136-4B57-B839-665F2432884B}">
      <dgm:prSet/>
      <dgm:spPr/>
      <dgm:t>
        <a:bodyPr/>
        <a:lstStyle/>
        <a:p>
          <a:endParaRPr lang="en-US"/>
        </a:p>
      </dgm:t>
    </dgm:pt>
    <dgm:pt modelId="{1A6297F7-437D-48D6-A4E5-AB642264896D}" type="sibTrans" cxnId="{AFE16496-6136-4B57-B839-665F2432884B}">
      <dgm:prSet/>
      <dgm:spPr/>
      <dgm:t>
        <a:bodyPr/>
        <a:lstStyle/>
        <a:p>
          <a:endParaRPr lang="en-US"/>
        </a:p>
      </dgm:t>
    </dgm:pt>
    <dgm:pt modelId="{35E4A3FE-65B6-4693-A65D-6672C084861F}">
      <dgm:prSet/>
      <dgm:spPr/>
      <dgm:t>
        <a:bodyPr/>
        <a:lstStyle/>
        <a:p>
          <a:r>
            <a:rPr lang="en-US" dirty="0"/>
            <a:t>DM</a:t>
          </a:r>
        </a:p>
      </dgm:t>
    </dgm:pt>
    <dgm:pt modelId="{9D283B9A-9904-4C81-9AE0-151611719EF0}" type="parTrans" cxnId="{85AFF663-CEB4-4201-B1B3-79DAA9F5E25E}">
      <dgm:prSet/>
      <dgm:spPr/>
      <dgm:t>
        <a:bodyPr/>
        <a:lstStyle/>
        <a:p>
          <a:endParaRPr lang="en-US"/>
        </a:p>
      </dgm:t>
    </dgm:pt>
    <dgm:pt modelId="{B6BD7D98-7C96-42A5-A89A-968A7D82F606}" type="sibTrans" cxnId="{85AFF663-CEB4-4201-B1B3-79DAA9F5E25E}">
      <dgm:prSet/>
      <dgm:spPr/>
      <dgm:t>
        <a:bodyPr/>
        <a:lstStyle/>
        <a:p>
          <a:endParaRPr lang="en-US"/>
        </a:p>
      </dgm:t>
    </dgm:pt>
    <dgm:pt modelId="{E649F72C-5F69-4BDF-97B7-A9D563298320}">
      <dgm:prSet/>
      <dgm:spPr/>
      <dgm:t>
        <a:bodyPr/>
        <a:lstStyle/>
        <a:p>
          <a:r>
            <a:rPr lang="en-US" dirty="0"/>
            <a:t>KM</a:t>
          </a:r>
        </a:p>
      </dgm:t>
    </dgm:pt>
    <dgm:pt modelId="{CB304140-8175-4BF0-B464-9D53D8A0C092}" type="parTrans" cxnId="{82196171-A50D-45C7-9EF1-824F6A8B0D4D}">
      <dgm:prSet/>
      <dgm:spPr/>
      <dgm:t>
        <a:bodyPr/>
        <a:lstStyle/>
        <a:p>
          <a:endParaRPr lang="en-US"/>
        </a:p>
      </dgm:t>
    </dgm:pt>
    <dgm:pt modelId="{97035006-0CDF-4E82-A718-0BF9FF07EB49}" type="sibTrans" cxnId="{82196171-A50D-45C7-9EF1-824F6A8B0D4D}">
      <dgm:prSet/>
      <dgm:spPr/>
      <dgm:t>
        <a:bodyPr/>
        <a:lstStyle/>
        <a:p>
          <a:endParaRPr lang="en-US"/>
        </a:p>
      </dgm:t>
    </dgm:pt>
    <dgm:pt modelId="{C9686C83-D6E5-49DB-A2AC-73B081F72706}">
      <dgm:prSet/>
      <dgm:spPr/>
      <dgm:t>
        <a:bodyPr/>
        <a:lstStyle/>
        <a:p>
          <a:r>
            <a:rPr lang="en-US" dirty="0"/>
            <a:t>CRM</a:t>
          </a:r>
        </a:p>
      </dgm:t>
    </dgm:pt>
    <dgm:pt modelId="{CEE0858E-1260-4D4E-B1DA-81E53102A0E1}" type="parTrans" cxnId="{BDCA41DF-36F6-4705-B788-1CF1994EC779}">
      <dgm:prSet/>
      <dgm:spPr/>
      <dgm:t>
        <a:bodyPr/>
        <a:lstStyle/>
        <a:p>
          <a:endParaRPr lang="en-US"/>
        </a:p>
      </dgm:t>
    </dgm:pt>
    <dgm:pt modelId="{36189F95-6714-48CB-80CE-68E3D2780E34}" type="sibTrans" cxnId="{BDCA41DF-36F6-4705-B788-1CF1994EC779}">
      <dgm:prSet/>
      <dgm:spPr/>
      <dgm:t>
        <a:bodyPr/>
        <a:lstStyle/>
        <a:p>
          <a:endParaRPr lang="en-US"/>
        </a:p>
      </dgm:t>
    </dgm:pt>
    <dgm:pt modelId="{0DCD3E48-0CB5-416D-A42D-A77A960239E8}">
      <dgm:prSet/>
      <dgm:spPr/>
      <dgm:t>
        <a:bodyPr/>
        <a:lstStyle/>
        <a:p>
          <a:r>
            <a:rPr lang="en-US" dirty="0"/>
            <a:t>BI</a:t>
          </a:r>
        </a:p>
      </dgm:t>
    </dgm:pt>
    <dgm:pt modelId="{C2E3A259-A379-4107-B00F-36A7039E0967}" type="parTrans" cxnId="{32A71B1D-2A6D-4EFA-9BC9-A573F913405C}">
      <dgm:prSet/>
      <dgm:spPr/>
      <dgm:t>
        <a:bodyPr/>
        <a:lstStyle/>
        <a:p>
          <a:endParaRPr lang="en-US"/>
        </a:p>
      </dgm:t>
    </dgm:pt>
    <dgm:pt modelId="{06792B58-8707-4C6B-A04C-9EFD30BBA64F}" type="sibTrans" cxnId="{32A71B1D-2A6D-4EFA-9BC9-A573F913405C}">
      <dgm:prSet/>
      <dgm:spPr/>
      <dgm:t>
        <a:bodyPr/>
        <a:lstStyle/>
        <a:p>
          <a:endParaRPr lang="en-US"/>
        </a:p>
      </dgm:t>
    </dgm:pt>
    <dgm:pt modelId="{F93F9BD6-DCC3-4862-81B1-9DCF82251CA9}">
      <dgm:prSet/>
      <dgm:spPr/>
      <dgm:t>
        <a:bodyPr/>
        <a:lstStyle/>
        <a:p>
          <a:r>
            <a:rPr lang="en-US" dirty="0"/>
            <a:t>SM</a:t>
          </a:r>
        </a:p>
      </dgm:t>
    </dgm:pt>
    <dgm:pt modelId="{D4C92051-5ABC-4F12-B6BF-243310298841}" type="parTrans" cxnId="{84896B53-8EFD-4666-B6C1-85BFFC03288A}">
      <dgm:prSet/>
      <dgm:spPr/>
      <dgm:t>
        <a:bodyPr/>
        <a:lstStyle/>
        <a:p>
          <a:endParaRPr lang="en-US"/>
        </a:p>
      </dgm:t>
    </dgm:pt>
    <dgm:pt modelId="{FE625111-D83A-4D08-A456-E500B8761EF6}" type="sibTrans" cxnId="{84896B53-8EFD-4666-B6C1-85BFFC03288A}">
      <dgm:prSet/>
      <dgm:spPr/>
      <dgm:t>
        <a:bodyPr/>
        <a:lstStyle/>
        <a:p>
          <a:endParaRPr lang="en-US"/>
        </a:p>
      </dgm:t>
    </dgm:pt>
    <dgm:pt modelId="{938D07D3-CC57-46D7-8131-6C6FFD92E682}" type="pres">
      <dgm:prSet presAssocID="{0257B550-49D5-4E8D-819F-7C64F38EE164}" presName="compositeShape" presStyleCnt="0">
        <dgm:presLayoutVars>
          <dgm:chMax val="7"/>
          <dgm:dir/>
          <dgm:resizeHandles val="exact"/>
        </dgm:presLayoutVars>
      </dgm:prSet>
      <dgm:spPr/>
      <dgm:t>
        <a:bodyPr/>
        <a:lstStyle/>
        <a:p>
          <a:endParaRPr lang="en-US"/>
        </a:p>
      </dgm:t>
    </dgm:pt>
    <dgm:pt modelId="{99A610E4-3378-4568-9FBB-67997CF4984F}" type="pres">
      <dgm:prSet presAssocID="{0257B550-49D5-4E8D-819F-7C64F38EE164}" presName="wedge1" presStyleLbl="node1" presStyleIdx="0" presStyleCnt="6"/>
      <dgm:spPr/>
      <dgm:t>
        <a:bodyPr/>
        <a:lstStyle/>
        <a:p>
          <a:endParaRPr lang="en-US"/>
        </a:p>
      </dgm:t>
    </dgm:pt>
    <dgm:pt modelId="{742FC83C-F05C-4B2D-B3E1-D1B566BACD80}" type="pres">
      <dgm:prSet presAssocID="{0257B550-49D5-4E8D-819F-7C64F38EE164}" presName="dummy1a" presStyleCnt="0"/>
      <dgm:spPr/>
    </dgm:pt>
    <dgm:pt modelId="{5CAF8062-C554-4D35-B917-AD57D347494D}" type="pres">
      <dgm:prSet presAssocID="{0257B550-49D5-4E8D-819F-7C64F38EE164}" presName="dummy1b" presStyleCnt="0"/>
      <dgm:spPr/>
    </dgm:pt>
    <dgm:pt modelId="{335686BB-88B1-4164-B7E5-494ADB157EC9}" type="pres">
      <dgm:prSet presAssocID="{0257B550-49D5-4E8D-819F-7C64F38EE164}" presName="wedge1Tx" presStyleLbl="node1" presStyleIdx="0" presStyleCnt="6">
        <dgm:presLayoutVars>
          <dgm:chMax val="0"/>
          <dgm:chPref val="0"/>
          <dgm:bulletEnabled val="1"/>
        </dgm:presLayoutVars>
      </dgm:prSet>
      <dgm:spPr/>
      <dgm:t>
        <a:bodyPr/>
        <a:lstStyle/>
        <a:p>
          <a:endParaRPr lang="en-US"/>
        </a:p>
      </dgm:t>
    </dgm:pt>
    <dgm:pt modelId="{CADD5899-8280-4FAD-8D7D-CFAC78FB84E2}" type="pres">
      <dgm:prSet presAssocID="{0257B550-49D5-4E8D-819F-7C64F38EE164}" presName="wedge2" presStyleLbl="node1" presStyleIdx="1" presStyleCnt="6"/>
      <dgm:spPr/>
      <dgm:t>
        <a:bodyPr/>
        <a:lstStyle/>
        <a:p>
          <a:endParaRPr lang="en-US"/>
        </a:p>
      </dgm:t>
    </dgm:pt>
    <dgm:pt modelId="{4EECFA4B-898D-4135-9848-EA2E6952FBDD}" type="pres">
      <dgm:prSet presAssocID="{0257B550-49D5-4E8D-819F-7C64F38EE164}" presName="dummy2a" presStyleCnt="0"/>
      <dgm:spPr/>
    </dgm:pt>
    <dgm:pt modelId="{889FBE79-E1BD-43C7-BC9D-0583BAC5C266}" type="pres">
      <dgm:prSet presAssocID="{0257B550-49D5-4E8D-819F-7C64F38EE164}" presName="dummy2b" presStyleCnt="0"/>
      <dgm:spPr/>
    </dgm:pt>
    <dgm:pt modelId="{117EBAE4-9B35-48E8-ABEF-6FED8418170E}" type="pres">
      <dgm:prSet presAssocID="{0257B550-49D5-4E8D-819F-7C64F38EE164}" presName="wedge2Tx" presStyleLbl="node1" presStyleIdx="1" presStyleCnt="6">
        <dgm:presLayoutVars>
          <dgm:chMax val="0"/>
          <dgm:chPref val="0"/>
          <dgm:bulletEnabled val="1"/>
        </dgm:presLayoutVars>
      </dgm:prSet>
      <dgm:spPr/>
      <dgm:t>
        <a:bodyPr/>
        <a:lstStyle/>
        <a:p>
          <a:endParaRPr lang="en-US"/>
        </a:p>
      </dgm:t>
    </dgm:pt>
    <dgm:pt modelId="{54C30113-258C-4772-8CFD-7B132EB233E1}" type="pres">
      <dgm:prSet presAssocID="{0257B550-49D5-4E8D-819F-7C64F38EE164}" presName="wedge3" presStyleLbl="node1" presStyleIdx="2" presStyleCnt="6"/>
      <dgm:spPr/>
      <dgm:t>
        <a:bodyPr/>
        <a:lstStyle/>
        <a:p>
          <a:endParaRPr lang="en-US"/>
        </a:p>
      </dgm:t>
    </dgm:pt>
    <dgm:pt modelId="{D6C3822F-FEA9-4172-8988-E1F7486C0A2C}" type="pres">
      <dgm:prSet presAssocID="{0257B550-49D5-4E8D-819F-7C64F38EE164}" presName="dummy3a" presStyleCnt="0"/>
      <dgm:spPr/>
    </dgm:pt>
    <dgm:pt modelId="{BD349082-F5A7-436B-968B-481958802722}" type="pres">
      <dgm:prSet presAssocID="{0257B550-49D5-4E8D-819F-7C64F38EE164}" presName="dummy3b" presStyleCnt="0"/>
      <dgm:spPr/>
    </dgm:pt>
    <dgm:pt modelId="{7469E22F-D67D-4670-A25C-25F64014C2A3}" type="pres">
      <dgm:prSet presAssocID="{0257B550-49D5-4E8D-819F-7C64F38EE164}" presName="wedge3Tx" presStyleLbl="node1" presStyleIdx="2" presStyleCnt="6">
        <dgm:presLayoutVars>
          <dgm:chMax val="0"/>
          <dgm:chPref val="0"/>
          <dgm:bulletEnabled val="1"/>
        </dgm:presLayoutVars>
      </dgm:prSet>
      <dgm:spPr/>
      <dgm:t>
        <a:bodyPr/>
        <a:lstStyle/>
        <a:p>
          <a:endParaRPr lang="en-US"/>
        </a:p>
      </dgm:t>
    </dgm:pt>
    <dgm:pt modelId="{EA130CA6-B0CC-4047-A6D1-A75EC4B5AD3E}" type="pres">
      <dgm:prSet presAssocID="{0257B550-49D5-4E8D-819F-7C64F38EE164}" presName="wedge4" presStyleLbl="node1" presStyleIdx="3" presStyleCnt="6"/>
      <dgm:spPr/>
      <dgm:t>
        <a:bodyPr/>
        <a:lstStyle/>
        <a:p>
          <a:endParaRPr lang="en-US"/>
        </a:p>
      </dgm:t>
    </dgm:pt>
    <dgm:pt modelId="{6CEBBFCA-D623-44A9-BC92-6DA764156C3E}" type="pres">
      <dgm:prSet presAssocID="{0257B550-49D5-4E8D-819F-7C64F38EE164}" presName="dummy4a" presStyleCnt="0"/>
      <dgm:spPr/>
    </dgm:pt>
    <dgm:pt modelId="{DD54448B-8DC2-4E7B-9434-74EE7CCA1EC8}" type="pres">
      <dgm:prSet presAssocID="{0257B550-49D5-4E8D-819F-7C64F38EE164}" presName="dummy4b" presStyleCnt="0"/>
      <dgm:spPr/>
    </dgm:pt>
    <dgm:pt modelId="{4232DC66-9406-4C72-8C24-FC3EA5DDE318}" type="pres">
      <dgm:prSet presAssocID="{0257B550-49D5-4E8D-819F-7C64F38EE164}" presName="wedge4Tx" presStyleLbl="node1" presStyleIdx="3" presStyleCnt="6">
        <dgm:presLayoutVars>
          <dgm:chMax val="0"/>
          <dgm:chPref val="0"/>
          <dgm:bulletEnabled val="1"/>
        </dgm:presLayoutVars>
      </dgm:prSet>
      <dgm:spPr/>
      <dgm:t>
        <a:bodyPr/>
        <a:lstStyle/>
        <a:p>
          <a:endParaRPr lang="en-US"/>
        </a:p>
      </dgm:t>
    </dgm:pt>
    <dgm:pt modelId="{83D59EE5-E840-4946-B16F-CC2F366935E8}" type="pres">
      <dgm:prSet presAssocID="{0257B550-49D5-4E8D-819F-7C64F38EE164}" presName="wedge5" presStyleLbl="node1" presStyleIdx="4" presStyleCnt="6"/>
      <dgm:spPr/>
      <dgm:t>
        <a:bodyPr/>
        <a:lstStyle/>
        <a:p>
          <a:endParaRPr lang="en-US"/>
        </a:p>
      </dgm:t>
    </dgm:pt>
    <dgm:pt modelId="{AB2EB0A7-4DB9-4DD5-9DC0-8462CDF2E995}" type="pres">
      <dgm:prSet presAssocID="{0257B550-49D5-4E8D-819F-7C64F38EE164}" presName="dummy5a" presStyleCnt="0"/>
      <dgm:spPr/>
    </dgm:pt>
    <dgm:pt modelId="{11082D62-03BC-44CC-9570-3FA61C736780}" type="pres">
      <dgm:prSet presAssocID="{0257B550-49D5-4E8D-819F-7C64F38EE164}" presName="dummy5b" presStyleCnt="0"/>
      <dgm:spPr/>
    </dgm:pt>
    <dgm:pt modelId="{49F7E917-9C02-40F3-BBFB-CF3CE66ED452}" type="pres">
      <dgm:prSet presAssocID="{0257B550-49D5-4E8D-819F-7C64F38EE164}" presName="wedge5Tx" presStyleLbl="node1" presStyleIdx="4" presStyleCnt="6">
        <dgm:presLayoutVars>
          <dgm:chMax val="0"/>
          <dgm:chPref val="0"/>
          <dgm:bulletEnabled val="1"/>
        </dgm:presLayoutVars>
      </dgm:prSet>
      <dgm:spPr/>
      <dgm:t>
        <a:bodyPr/>
        <a:lstStyle/>
        <a:p>
          <a:endParaRPr lang="en-US"/>
        </a:p>
      </dgm:t>
    </dgm:pt>
    <dgm:pt modelId="{7C51C1D4-2B6C-43CB-AB98-9D0A3CBCBE3B}" type="pres">
      <dgm:prSet presAssocID="{0257B550-49D5-4E8D-819F-7C64F38EE164}" presName="wedge6" presStyleLbl="node1" presStyleIdx="5" presStyleCnt="6"/>
      <dgm:spPr/>
      <dgm:t>
        <a:bodyPr/>
        <a:lstStyle/>
        <a:p>
          <a:endParaRPr lang="en-US"/>
        </a:p>
      </dgm:t>
    </dgm:pt>
    <dgm:pt modelId="{3201C9F4-A9FC-4411-B3BF-AF77BCD08E4A}" type="pres">
      <dgm:prSet presAssocID="{0257B550-49D5-4E8D-819F-7C64F38EE164}" presName="dummy6a" presStyleCnt="0"/>
      <dgm:spPr/>
    </dgm:pt>
    <dgm:pt modelId="{E64E4428-E40A-4A10-A606-7AC8758E4B13}" type="pres">
      <dgm:prSet presAssocID="{0257B550-49D5-4E8D-819F-7C64F38EE164}" presName="dummy6b" presStyleCnt="0"/>
      <dgm:spPr/>
    </dgm:pt>
    <dgm:pt modelId="{2878FE0E-FA82-4A4C-A570-DB366EE59199}" type="pres">
      <dgm:prSet presAssocID="{0257B550-49D5-4E8D-819F-7C64F38EE164}" presName="wedge6Tx" presStyleLbl="node1" presStyleIdx="5" presStyleCnt="6">
        <dgm:presLayoutVars>
          <dgm:chMax val="0"/>
          <dgm:chPref val="0"/>
          <dgm:bulletEnabled val="1"/>
        </dgm:presLayoutVars>
      </dgm:prSet>
      <dgm:spPr/>
      <dgm:t>
        <a:bodyPr/>
        <a:lstStyle/>
        <a:p>
          <a:endParaRPr lang="en-US"/>
        </a:p>
      </dgm:t>
    </dgm:pt>
    <dgm:pt modelId="{D4139E4B-3C76-4036-8AA2-F53FACEA3613}" type="pres">
      <dgm:prSet presAssocID="{1A6297F7-437D-48D6-A4E5-AB642264896D}" presName="arrowWedge1" presStyleLbl="fgSibTrans2D1" presStyleIdx="0" presStyleCnt="6" custLinFactNeighborX="1355"/>
      <dgm:spPr/>
    </dgm:pt>
    <dgm:pt modelId="{89DF3E09-5E50-4BE5-8C41-B8A330886630}" type="pres">
      <dgm:prSet presAssocID="{B6BD7D98-7C96-42A5-A89A-968A7D82F606}" presName="arrowWedge2" presStyleLbl="fgSibTrans2D1" presStyleIdx="1" presStyleCnt="6"/>
      <dgm:spPr/>
    </dgm:pt>
    <dgm:pt modelId="{57D38ECE-B741-4C6F-AE96-3050DD944F33}" type="pres">
      <dgm:prSet presAssocID="{FE625111-D83A-4D08-A456-E500B8761EF6}" presName="arrowWedge3" presStyleLbl="fgSibTrans2D1" presStyleIdx="2" presStyleCnt="6"/>
      <dgm:spPr/>
    </dgm:pt>
    <dgm:pt modelId="{1F614C57-00EF-474E-BFA5-CC3E44267A39}" type="pres">
      <dgm:prSet presAssocID="{97035006-0CDF-4E82-A718-0BF9FF07EB49}" presName="arrowWedge4" presStyleLbl="fgSibTrans2D1" presStyleIdx="3" presStyleCnt="6"/>
      <dgm:spPr/>
    </dgm:pt>
    <dgm:pt modelId="{5A5336BE-4DE3-4537-9962-EF414AD5769B}" type="pres">
      <dgm:prSet presAssocID="{36189F95-6714-48CB-80CE-68E3D2780E34}" presName="arrowWedge5" presStyleLbl="fgSibTrans2D1" presStyleIdx="4" presStyleCnt="6"/>
      <dgm:spPr/>
    </dgm:pt>
    <dgm:pt modelId="{A0CEC3D8-745C-436B-8953-4DF5DA148A27}" type="pres">
      <dgm:prSet presAssocID="{06792B58-8707-4C6B-A04C-9EFD30BBA64F}" presName="arrowWedge6" presStyleLbl="fgSibTrans2D1" presStyleIdx="5" presStyleCnt="6"/>
      <dgm:spPr/>
    </dgm:pt>
  </dgm:ptLst>
  <dgm:cxnLst>
    <dgm:cxn modelId="{D8EFCD18-AAB0-48BF-9180-A711B3872239}" type="presOf" srcId="{0DCD3E48-0CB5-416D-A42D-A77A960239E8}" destId="{7C51C1D4-2B6C-43CB-AB98-9D0A3CBCBE3B}" srcOrd="0" destOrd="0" presId="urn:microsoft.com/office/officeart/2005/8/layout/cycle8"/>
    <dgm:cxn modelId="{F59C0C4D-D612-4215-9BA4-36360356E40C}" type="presOf" srcId="{35E4A3FE-65B6-4693-A65D-6672C084861F}" destId="{117EBAE4-9B35-48E8-ABEF-6FED8418170E}" srcOrd="1" destOrd="0" presId="urn:microsoft.com/office/officeart/2005/8/layout/cycle8"/>
    <dgm:cxn modelId="{AFE16496-6136-4B57-B839-665F2432884B}" srcId="{0257B550-49D5-4E8D-819F-7C64F38EE164}" destId="{96283D64-CDAA-4280-A728-FD528402CBA9}" srcOrd="0" destOrd="0" parTransId="{8BF05E24-C945-4D77-BF38-F4B11CD36FAD}" sibTransId="{1A6297F7-437D-48D6-A4E5-AB642264896D}"/>
    <dgm:cxn modelId="{9410C982-2D6E-4909-9784-27A0F31B8FD9}" type="presOf" srcId="{C9686C83-D6E5-49DB-A2AC-73B081F72706}" destId="{49F7E917-9C02-40F3-BBFB-CF3CE66ED452}" srcOrd="1" destOrd="0" presId="urn:microsoft.com/office/officeart/2005/8/layout/cycle8"/>
    <dgm:cxn modelId="{196CA51D-168D-475E-BB2E-04F7F28D6E7E}" type="presOf" srcId="{0DCD3E48-0CB5-416D-A42D-A77A960239E8}" destId="{2878FE0E-FA82-4A4C-A570-DB366EE59199}" srcOrd="1" destOrd="0" presId="urn:microsoft.com/office/officeart/2005/8/layout/cycle8"/>
    <dgm:cxn modelId="{85AFF663-CEB4-4201-B1B3-79DAA9F5E25E}" srcId="{0257B550-49D5-4E8D-819F-7C64F38EE164}" destId="{35E4A3FE-65B6-4693-A65D-6672C084861F}" srcOrd="1" destOrd="0" parTransId="{9D283B9A-9904-4C81-9AE0-151611719EF0}" sibTransId="{B6BD7D98-7C96-42A5-A89A-968A7D82F606}"/>
    <dgm:cxn modelId="{BDCA41DF-36F6-4705-B788-1CF1994EC779}" srcId="{0257B550-49D5-4E8D-819F-7C64F38EE164}" destId="{C9686C83-D6E5-49DB-A2AC-73B081F72706}" srcOrd="4" destOrd="0" parTransId="{CEE0858E-1260-4D4E-B1DA-81E53102A0E1}" sibTransId="{36189F95-6714-48CB-80CE-68E3D2780E34}"/>
    <dgm:cxn modelId="{68A4B4FC-9D20-4AD7-B993-18010F9567BD}" type="presOf" srcId="{96283D64-CDAA-4280-A728-FD528402CBA9}" destId="{99A610E4-3378-4568-9FBB-67997CF4984F}" srcOrd="0" destOrd="0" presId="urn:microsoft.com/office/officeart/2005/8/layout/cycle8"/>
    <dgm:cxn modelId="{C0A47777-03A0-4FB7-AE87-95DA4BAE94F2}" type="presOf" srcId="{E649F72C-5F69-4BDF-97B7-A9D563298320}" destId="{EA130CA6-B0CC-4047-A6D1-A75EC4B5AD3E}" srcOrd="0" destOrd="0" presId="urn:microsoft.com/office/officeart/2005/8/layout/cycle8"/>
    <dgm:cxn modelId="{58BB2ECE-A780-4D8C-BBAA-CD1F78E1A579}" type="presOf" srcId="{F93F9BD6-DCC3-4862-81B1-9DCF82251CA9}" destId="{7469E22F-D67D-4670-A25C-25F64014C2A3}" srcOrd="1" destOrd="0" presId="urn:microsoft.com/office/officeart/2005/8/layout/cycle8"/>
    <dgm:cxn modelId="{84896B53-8EFD-4666-B6C1-85BFFC03288A}" srcId="{0257B550-49D5-4E8D-819F-7C64F38EE164}" destId="{F93F9BD6-DCC3-4862-81B1-9DCF82251CA9}" srcOrd="2" destOrd="0" parTransId="{D4C92051-5ABC-4F12-B6BF-243310298841}" sibTransId="{FE625111-D83A-4D08-A456-E500B8761EF6}"/>
    <dgm:cxn modelId="{82196171-A50D-45C7-9EF1-824F6A8B0D4D}" srcId="{0257B550-49D5-4E8D-819F-7C64F38EE164}" destId="{E649F72C-5F69-4BDF-97B7-A9D563298320}" srcOrd="3" destOrd="0" parTransId="{CB304140-8175-4BF0-B464-9D53D8A0C092}" sibTransId="{97035006-0CDF-4E82-A718-0BF9FF07EB49}"/>
    <dgm:cxn modelId="{71ED3674-B16F-402D-991D-DD47EDD02911}" type="presOf" srcId="{E649F72C-5F69-4BDF-97B7-A9D563298320}" destId="{4232DC66-9406-4C72-8C24-FC3EA5DDE318}" srcOrd="1" destOrd="0" presId="urn:microsoft.com/office/officeart/2005/8/layout/cycle8"/>
    <dgm:cxn modelId="{32A71B1D-2A6D-4EFA-9BC9-A573F913405C}" srcId="{0257B550-49D5-4E8D-819F-7C64F38EE164}" destId="{0DCD3E48-0CB5-416D-A42D-A77A960239E8}" srcOrd="5" destOrd="0" parTransId="{C2E3A259-A379-4107-B00F-36A7039E0967}" sibTransId="{06792B58-8707-4C6B-A04C-9EFD30BBA64F}"/>
    <dgm:cxn modelId="{4B1FECE7-34A5-4C97-9823-02BB02A22AF3}" type="presOf" srcId="{F93F9BD6-DCC3-4862-81B1-9DCF82251CA9}" destId="{54C30113-258C-4772-8CFD-7B132EB233E1}" srcOrd="0" destOrd="0" presId="urn:microsoft.com/office/officeart/2005/8/layout/cycle8"/>
    <dgm:cxn modelId="{47DF0447-DA4C-4318-B6AC-3AD3391C45CB}" type="presOf" srcId="{C9686C83-D6E5-49DB-A2AC-73B081F72706}" destId="{83D59EE5-E840-4946-B16F-CC2F366935E8}" srcOrd="0" destOrd="0" presId="urn:microsoft.com/office/officeart/2005/8/layout/cycle8"/>
    <dgm:cxn modelId="{5D2A2B96-3C2F-4003-837F-2BD08C35D8A9}" type="presOf" srcId="{96283D64-CDAA-4280-A728-FD528402CBA9}" destId="{335686BB-88B1-4164-B7E5-494ADB157EC9}" srcOrd="1" destOrd="0" presId="urn:microsoft.com/office/officeart/2005/8/layout/cycle8"/>
    <dgm:cxn modelId="{F9167197-CD4F-4CF7-940B-C2643254DF1C}" type="presOf" srcId="{0257B550-49D5-4E8D-819F-7C64F38EE164}" destId="{938D07D3-CC57-46D7-8131-6C6FFD92E682}" srcOrd="0" destOrd="0" presId="urn:microsoft.com/office/officeart/2005/8/layout/cycle8"/>
    <dgm:cxn modelId="{B2D6D5F7-7B12-44FC-9872-7D7A0711AAE7}" type="presOf" srcId="{35E4A3FE-65B6-4693-A65D-6672C084861F}" destId="{CADD5899-8280-4FAD-8D7D-CFAC78FB84E2}" srcOrd="0" destOrd="0" presId="urn:microsoft.com/office/officeart/2005/8/layout/cycle8"/>
    <dgm:cxn modelId="{AB222085-CA66-4628-9DD9-D2C9E4B200C7}" type="presParOf" srcId="{938D07D3-CC57-46D7-8131-6C6FFD92E682}" destId="{99A610E4-3378-4568-9FBB-67997CF4984F}" srcOrd="0" destOrd="0" presId="urn:microsoft.com/office/officeart/2005/8/layout/cycle8"/>
    <dgm:cxn modelId="{487F3598-6C16-411D-A8AD-65EF7BC9ABF8}" type="presParOf" srcId="{938D07D3-CC57-46D7-8131-6C6FFD92E682}" destId="{742FC83C-F05C-4B2D-B3E1-D1B566BACD80}" srcOrd="1" destOrd="0" presId="urn:microsoft.com/office/officeart/2005/8/layout/cycle8"/>
    <dgm:cxn modelId="{E95596B7-09F8-4529-BB2D-F45668B97B90}" type="presParOf" srcId="{938D07D3-CC57-46D7-8131-6C6FFD92E682}" destId="{5CAF8062-C554-4D35-B917-AD57D347494D}" srcOrd="2" destOrd="0" presId="urn:microsoft.com/office/officeart/2005/8/layout/cycle8"/>
    <dgm:cxn modelId="{D2F2FDBB-B5A6-4782-858A-A6DC95222D75}" type="presParOf" srcId="{938D07D3-CC57-46D7-8131-6C6FFD92E682}" destId="{335686BB-88B1-4164-B7E5-494ADB157EC9}" srcOrd="3" destOrd="0" presId="urn:microsoft.com/office/officeart/2005/8/layout/cycle8"/>
    <dgm:cxn modelId="{18B81E31-EE7A-42C7-9F15-2C579D7F1098}" type="presParOf" srcId="{938D07D3-CC57-46D7-8131-6C6FFD92E682}" destId="{CADD5899-8280-4FAD-8D7D-CFAC78FB84E2}" srcOrd="4" destOrd="0" presId="urn:microsoft.com/office/officeart/2005/8/layout/cycle8"/>
    <dgm:cxn modelId="{2DC3A531-14DA-41C4-A605-A99694A13E61}" type="presParOf" srcId="{938D07D3-CC57-46D7-8131-6C6FFD92E682}" destId="{4EECFA4B-898D-4135-9848-EA2E6952FBDD}" srcOrd="5" destOrd="0" presId="urn:microsoft.com/office/officeart/2005/8/layout/cycle8"/>
    <dgm:cxn modelId="{DA05C7E2-3CFD-413F-9EA6-E17F4078EFCB}" type="presParOf" srcId="{938D07D3-CC57-46D7-8131-6C6FFD92E682}" destId="{889FBE79-E1BD-43C7-BC9D-0583BAC5C266}" srcOrd="6" destOrd="0" presId="urn:microsoft.com/office/officeart/2005/8/layout/cycle8"/>
    <dgm:cxn modelId="{F83D6149-885E-49C3-8AEF-59659928B663}" type="presParOf" srcId="{938D07D3-CC57-46D7-8131-6C6FFD92E682}" destId="{117EBAE4-9B35-48E8-ABEF-6FED8418170E}" srcOrd="7" destOrd="0" presId="urn:microsoft.com/office/officeart/2005/8/layout/cycle8"/>
    <dgm:cxn modelId="{38FC894C-E302-4A38-ACF7-EA0E1203B647}" type="presParOf" srcId="{938D07D3-CC57-46D7-8131-6C6FFD92E682}" destId="{54C30113-258C-4772-8CFD-7B132EB233E1}" srcOrd="8" destOrd="0" presId="urn:microsoft.com/office/officeart/2005/8/layout/cycle8"/>
    <dgm:cxn modelId="{59AF231B-AED3-4D43-9EC1-AECED51F4EE5}" type="presParOf" srcId="{938D07D3-CC57-46D7-8131-6C6FFD92E682}" destId="{D6C3822F-FEA9-4172-8988-E1F7486C0A2C}" srcOrd="9" destOrd="0" presId="urn:microsoft.com/office/officeart/2005/8/layout/cycle8"/>
    <dgm:cxn modelId="{6119AB1E-ADC6-4EE3-88AA-78AF6CE55B59}" type="presParOf" srcId="{938D07D3-CC57-46D7-8131-6C6FFD92E682}" destId="{BD349082-F5A7-436B-968B-481958802722}" srcOrd="10" destOrd="0" presId="urn:microsoft.com/office/officeart/2005/8/layout/cycle8"/>
    <dgm:cxn modelId="{06577E40-6BD9-4060-94A4-0D08A8BE706C}" type="presParOf" srcId="{938D07D3-CC57-46D7-8131-6C6FFD92E682}" destId="{7469E22F-D67D-4670-A25C-25F64014C2A3}" srcOrd="11" destOrd="0" presId="urn:microsoft.com/office/officeart/2005/8/layout/cycle8"/>
    <dgm:cxn modelId="{2DC02204-967B-426F-82D7-69F516C941A4}" type="presParOf" srcId="{938D07D3-CC57-46D7-8131-6C6FFD92E682}" destId="{EA130CA6-B0CC-4047-A6D1-A75EC4B5AD3E}" srcOrd="12" destOrd="0" presId="urn:microsoft.com/office/officeart/2005/8/layout/cycle8"/>
    <dgm:cxn modelId="{BACD779A-EF5B-459C-8851-2B65E62FBB2A}" type="presParOf" srcId="{938D07D3-CC57-46D7-8131-6C6FFD92E682}" destId="{6CEBBFCA-D623-44A9-BC92-6DA764156C3E}" srcOrd="13" destOrd="0" presId="urn:microsoft.com/office/officeart/2005/8/layout/cycle8"/>
    <dgm:cxn modelId="{45C1779D-99F7-49A1-9A72-3DDB2A32ED1F}" type="presParOf" srcId="{938D07D3-CC57-46D7-8131-6C6FFD92E682}" destId="{DD54448B-8DC2-4E7B-9434-74EE7CCA1EC8}" srcOrd="14" destOrd="0" presId="urn:microsoft.com/office/officeart/2005/8/layout/cycle8"/>
    <dgm:cxn modelId="{507AF831-3223-48B7-A935-A2E358442376}" type="presParOf" srcId="{938D07D3-CC57-46D7-8131-6C6FFD92E682}" destId="{4232DC66-9406-4C72-8C24-FC3EA5DDE318}" srcOrd="15" destOrd="0" presId="urn:microsoft.com/office/officeart/2005/8/layout/cycle8"/>
    <dgm:cxn modelId="{4DCA797F-4D03-4C99-91F7-CB5EBC5F119B}" type="presParOf" srcId="{938D07D3-CC57-46D7-8131-6C6FFD92E682}" destId="{83D59EE5-E840-4946-B16F-CC2F366935E8}" srcOrd="16" destOrd="0" presId="urn:microsoft.com/office/officeart/2005/8/layout/cycle8"/>
    <dgm:cxn modelId="{46C59693-DCA8-4D56-81C4-635EBD067CEF}" type="presParOf" srcId="{938D07D3-CC57-46D7-8131-6C6FFD92E682}" destId="{AB2EB0A7-4DB9-4DD5-9DC0-8462CDF2E995}" srcOrd="17" destOrd="0" presId="urn:microsoft.com/office/officeart/2005/8/layout/cycle8"/>
    <dgm:cxn modelId="{94E6AAB3-6128-4CDA-BDFC-76889F8ED658}" type="presParOf" srcId="{938D07D3-CC57-46D7-8131-6C6FFD92E682}" destId="{11082D62-03BC-44CC-9570-3FA61C736780}" srcOrd="18" destOrd="0" presId="urn:microsoft.com/office/officeart/2005/8/layout/cycle8"/>
    <dgm:cxn modelId="{48AB6064-8853-414A-BCB9-58C18E76A7A0}" type="presParOf" srcId="{938D07D3-CC57-46D7-8131-6C6FFD92E682}" destId="{49F7E917-9C02-40F3-BBFB-CF3CE66ED452}" srcOrd="19" destOrd="0" presId="urn:microsoft.com/office/officeart/2005/8/layout/cycle8"/>
    <dgm:cxn modelId="{507B6799-4F7C-4D37-90A9-C5C7B3A5E222}" type="presParOf" srcId="{938D07D3-CC57-46D7-8131-6C6FFD92E682}" destId="{7C51C1D4-2B6C-43CB-AB98-9D0A3CBCBE3B}" srcOrd="20" destOrd="0" presId="urn:microsoft.com/office/officeart/2005/8/layout/cycle8"/>
    <dgm:cxn modelId="{A3137078-8064-42B4-95E5-A5EA0BE4B743}" type="presParOf" srcId="{938D07D3-CC57-46D7-8131-6C6FFD92E682}" destId="{3201C9F4-A9FC-4411-B3BF-AF77BCD08E4A}" srcOrd="21" destOrd="0" presId="urn:microsoft.com/office/officeart/2005/8/layout/cycle8"/>
    <dgm:cxn modelId="{4347DA0B-058C-4654-9020-CF5EF0B53051}" type="presParOf" srcId="{938D07D3-CC57-46D7-8131-6C6FFD92E682}" destId="{E64E4428-E40A-4A10-A606-7AC8758E4B13}" srcOrd="22" destOrd="0" presId="urn:microsoft.com/office/officeart/2005/8/layout/cycle8"/>
    <dgm:cxn modelId="{42DF7D9F-D07E-4448-A3C5-009DB719C74E}" type="presParOf" srcId="{938D07D3-CC57-46D7-8131-6C6FFD92E682}" destId="{2878FE0E-FA82-4A4C-A570-DB366EE59199}" srcOrd="23" destOrd="0" presId="urn:microsoft.com/office/officeart/2005/8/layout/cycle8"/>
    <dgm:cxn modelId="{B3DA3BAC-2068-4228-AC9C-FCDD951B6B0D}" type="presParOf" srcId="{938D07D3-CC57-46D7-8131-6C6FFD92E682}" destId="{D4139E4B-3C76-4036-8AA2-F53FACEA3613}" srcOrd="24" destOrd="0" presId="urn:microsoft.com/office/officeart/2005/8/layout/cycle8"/>
    <dgm:cxn modelId="{22B24F90-2F27-45F9-8B9F-93ADDE976622}" type="presParOf" srcId="{938D07D3-CC57-46D7-8131-6C6FFD92E682}" destId="{89DF3E09-5E50-4BE5-8C41-B8A330886630}" srcOrd="25" destOrd="0" presId="urn:microsoft.com/office/officeart/2005/8/layout/cycle8"/>
    <dgm:cxn modelId="{DD0ADC28-DADB-41AA-8CA5-B721A6E4266E}" type="presParOf" srcId="{938D07D3-CC57-46D7-8131-6C6FFD92E682}" destId="{57D38ECE-B741-4C6F-AE96-3050DD944F33}" srcOrd="26" destOrd="0" presId="urn:microsoft.com/office/officeart/2005/8/layout/cycle8"/>
    <dgm:cxn modelId="{D873781F-E16D-423E-B68B-2D9A013B237D}" type="presParOf" srcId="{938D07D3-CC57-46D7-8131-6C6FFD92E682}" destId="{1F614C57-00EF-474E-BFA5-CC3E44267A39}" srcOrd="27" destOrd="0" presId="urn:microsoft.com/office/officeart/2005/8/layout/cycle8"/>
    <dgm:cxn modelId="{5A7DC92B-17F1-4F81-AB2B-84E50DF6B3E3}" type="presParOf" srcId="{938D07D3-CC57-46D7-8131-6C6FFD92E682}" destId="{5A5336BE-4DE3-4537-9962-EF414AD5769B}" srcOrd="28" destOrd="0" presId="urn:microsoft.com/office/officeart/2005/8/layout/cycle8"/>
    <dgm:cxn modelId="{0FED6D1D-0D47-4534-B9FD-994243F041A1}" type="presParOf" srcId="{938D07D3-CC57-46D7-8131-6C6FFD92E682}" destId="{A0CEC3D8-745C-436B-8953-4DF5DA148A27}"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FA4DF3-4BE9-4BD7-97A3-702EC7E7709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1376D15-DE0F-4DD6-B42C-B666EBA1BDF3}">
      <dgm:prSet/>
      <dgm:spPr/>
      <dgm:t>
        <a:bodyPr/>
        <a:lstStyle/>
        <a:p>
          <a:pPr rtl="0"/>
          <a:r>
            <a:rPr lang="en-US" dirty="0"/>
            <a:t>Corporate IT</a:t>
          </a:r>
        </a:p>
      </dgm:t>
    </dgm:pt>
    <dgm:pt modelId="{26E0C332-4D4D-4BA0-80E0-D816D4A3923C}" type="parTrans" cxnId="{4A922F1B-778A-479C-BE3E-C4267C6FD72B}">
      <dgm:prSet/>
      <dgm:spPr/>
      <dgm:t>
        <a:bodyPr/>
        <a:lstStyle/>
        <a:p>
          <a:endParaRPr lang="en-US"/>
        </a:p>
      </dgm:t>
    </dgm:pt>
    <dgm:pt modelId="{A73D394A-DFB2-4841-806D-75A9BFAEBFCE}" type="sibTrans" cxnId="{4A922F1B-778A-479C-BE3E-C4267C6FD72B}">
      <dgm:prSet/>
      <dgm:spPr/>
      <dgm:t>
        <a:bodyPr/>
        <a:lstStyle/>
        <a:p>
          <a:endParaRPr lang="en-US"/>
        </a:p>
      </dgm:t>
    </dgm:pt>
    <dgm:pt modelId="{D5C17218-A6B2-4319-A963-8596D978FD14}" type="pres">
      <dgm:prSet presAssocID="{F4FA4DF3-4BE9-4BD7-97A3-702EC7E77098}" presName="diagram" presStyleCnt="0">
        <dgm:presLayoutVars>
          <dgm:chPref val="1"/>
          <dgm:dir/>
          <dgm:animOne val="branch"/>
          <dgm:animLvl val="lvl"/>
          <dgm:resizeHandles/>
        </dgm:presLayoutVars>
      </dgm:prSet>
      <dgm:spPr/>
      <dgm:t>
        <a:bodyPr/>
        <a:lstStyle/>
        <a:p>
          <a:endParaRPr lang="en-US"/>
        </a:p>
      </dgm:t>
    </dgm:pt>
    <dgm:pt modelId="{5B8CCD2E-3D67-4FD1-9C61-E0AB29123339}" type="pres">
      <dgm:prSet presAssocID="{61376D15-DE0F-4DD6-B42C-B666EBA1BDF3}" presName="root" presStyleCnt="0"/>
      <dgm:spPr/>
    </dgm:pt>
    <dgm:pt modelId="{C7EA6423-0026-4455-BDBD-0A3235FF87A6}" type="pres">
      <dgm:prSet presAssocID="{61376D15-DE0F-4DD6-B42C-B666EBA1BDF3}" presName="rootComposite" presStyleCnt="0"/>
      <dgm:spPr/>
    </dgm:pt>
    <dgm:pt modelId="{47544AB0-E01E-47E0-BF66-4EF61B80EAE5}" type="pres">
      <dgm:prSet presAssocID="{61376D15-DE0F-4DD6-B42C-B666EBA1BDF3}" presName="rootText" presStyleLbl="node1" presStyleIdx="0" presStyleCnt="1"/>
      <dgm:spPr/>
      <dgm:t>
        <a:bodyPr/>
        <a:lstStyle/>
        <a:p>
          <a:endParaRPr lang="en-US"/>
        </a:p>
      </dgm:t>
    </dgm:pt>
    <dgm:pt modelId="{6FFA5FA2-6337-4906-B74F-B62FFAD3FE46}" type="pres">
      <dgm:prSet presAssocID="{61376D15-DE0F-4DD6-B42C-B666EBA1BDF3}" presName="rootConnector" presStyleLbl="node1" presStyleIdx="0" presStyleCnt="1"/>
      <dgm:spPr/>
      <dgm:t>
        <a:bodyPr/>
        <a:lstStyle/>
        <a:p>
          <a:endParaRPr lang="en-US"/>
        </a:p>
      </dgm:t>
    </dgm:pt>
    <dgm:pt modelId="{6C1A1B8B-D967-4FE9-9057-20F62CFE8100}" type="pres">
      <dgm:prSet presAssocID="{61376D15-DE0F-4DD6-B42C-B666EBA1BDF3}" presName="childShape" presStyleCnt="0"/>
      <dgm:spPr/>
    </dgm:pt>
  </dgm:ptLst>
  <dgm:cxnLst>
    <dgm:cxn modelId="{4A922F1B-778A-479C-BE3E-C4267C6FD72B}" srcId="{F4FA4DF3-4BE9-4BD7-97A3-702EC7E77098}" destId="{61376D15-DE0F-4DD6-B42C-B666EBA1BDF3}" srcOrd="0" destOrd="0" parTransId="{26E0C332-4D4D-4BA0-80E0-D816D4A3923C}" sibTransId="{A73D394A-DFB2-4841-806D-75A9BFAEBFCE}"/>
    <dgm:cxn modelId="{0D042954-0743-42F1-BA41-61181B012D15}" type="presOf" srcId="{61376D15-DE0F-4DD6-B42C-B666EBA1BDF3}" destId="{47544AB0-E01E-47E0-BF66-4EF61B80EAE5}" srcOrd="0" destOrd="0" presId="urn:microsoft.com/office/officeart/2005/8/layout/hierarchy3"/>
    <dgm:cxn modelId="{EEA87831-0083-40B5-846D-52636068517C}" type="presOf" srcId="{F4FA4DF3-4BE9-4BD7-97A3-702EC7E77098}" destId="{D5C17218-A6B2-4319-A963-8596D978FD14}" srcOrd="0" destOrd="0" presId="urn:microsoft.com/office/officeart/2005/8/layout/hierarchy3"/>
    <dgm:cxn modelId="{6C62F041-0FF6-4BE4-BE1C-6742529EE677}" type="presOf" srcId="{61376D15-DE0F-4DD6-B42C-B666EBA1BDF3}" destId="{6FFA5FA2-6337-4906-B74F-B62FFAD3FE46}" srcOrd="1" destOrd="0" presId="urn:microsoft.com/office/officeart/2005/8/layout/hierarchy3"/>
    <dgm:cxn modelId="{1FDCCD8C-8102-449A-8DC7-28D29E67ABEF}" type="presParOf" srcId="{D5C17218-A6B2-4319-A963-8596D978FD14}" destId="{5B8CCD2E-3D67-4FD1-9C61-E0AB29123339}" srcOrd="0" destOrd="0" presId="urn:microsoft.com/office/officeart/2005/8/layout/hierarchy3"/>
    <dgm:cxn modelId="{93047855-B301-437B-8F85-5A4C149CB397}" type="presParOf" srcId="{5B8CCD2E-3D67-4FD1-9C61-E0AB29123339}" destId="{C7EA6423-0026-4455-BDBD-0A3235FF87A6}" srcOrd="0" destOrd="0" presId="urn:microsoft.com/office/officeart/2005/8/layout/hierarchy3"/>
    <dgm:cxn modelId="{E6D691E9-17B7-4444-8E9A-6DACDBBCB599}" type="presParOf" srcId="{C7EA6423-0026-4455-BDBD-0A3235FF87A6}" destId="{47544AB0-E01E-47E0-BF66-4EF61B80EAE5}" srcOrd="0" destOrd="0" presId="urn:microsoft.com/office/officeart/2005/8/layout/hierarchy3"/>
    <dgm:cxn modelId="{C2014EFB-E0C9-4918-96F1-37834BAA1752}" type="presParOf" srcId="{C7EA6423-0026-4455-BDBD-0A3235FF87A6}" destId="{6FFA5FA2-6337-4906-B74F-B62FFAD3FE46}" srcOrd="1" destOrd="0" presId="urn:microsoft.com/office/officeart/2005/8/layout/hierarchy3"/>
    <dgm:cxn modelId="{F3A0A7D6-4F70-4563-AE17-CB4C54800756}" type="presParOf" srcId="{5B8CCD2E-3D67-4FD1-9C61-E0AB29123339}" destId="{6C1A1B8B-D967-4FE9-9057-20F62CFE8100}"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3E988B-C9E0-4AEB-905A-5F8D0EFBDC8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A4C7A42-B5FF-428F-8349-08C54AD5F8E5}">
      <dgm:prSet/>
      <dgm:spPr/>
      <dgm:t>
        <a:bodyPr/>
        <a:lstStyle/>
        <a:p>
          <a:pPr rtl="0"/>
          <a:r>
            <a:rPr lang="en-US" dirty="0"/>
            <a:t>Consumer IT</a:t>
          </a:r>
        </a:p>
      </dgm:t>
    </dgm:pt>
    <dgm:pt modelId="{2D04AB09-C79E-441E-95BF-1C44CD589373}" type="parTrans" cxnId="{74E62542-78D6-4D9A-8482-DE207F7C3E6D}">
      <dgm:prSet/>
      <dgm:spPr/>
      <dgm:t>
        <a:bodyPr/>
        <a:lstStyle/>
        <a:p>
          <a:endParaRPr lang="en-US"/>
        </a:p>
      </dgm:t>
    </dgm:pt>
    <dgm:pt modelId="{EC6DB8E7-9160-4F40-919E-826ABED2D619}" type="sibTrans" cxnId="{74E62542-78D6-4D9A-8482-DE207F7C3E6D}">
      <dgm:prSet/>
      <dgm:spPr/>
      <dgm:t>
        <a:bodyPr/>
        <a:lstStyle/>
        <a:p>
          <a:endParaRPr lang="en-US"/>
        </a:p>
      </dgm:t>
    </dgm:pt>
    <dgm:pt modelId="{1F76734F-EA1A-442A-97C1-254EADB8A65E}" type="pres">
      <dgm:prSet presAssocID="{DE3E988B-C9E0-4AEB-905A-5F8D0EFBDC81}" presName="diagram" presStyleCnt="0">
        <dgm:presLayoutVars>
          <dgm:chPref val="1"/>
          <dgm:dir/>
          <dgm:animOne val="branch"/>
          <dgm:animLvl val="lvl"/>
          <dgm:resizeHandles/>
        </dgm:presLayoutVars>
      </dgm:prSet>
      <dgm:spPr/>
      <dgm:t>
        <a:bodyPr/>
        <a:lstStyle/>
        <a:p>
          <a:endParaRPr lang="en-US"/>
        </a:p>
      </dgm:t>
    </dgm:pt>
    <dgm:pt modelId="{0DD8BFE0-A980-4BE7-AE5F-11C52870F96C}" type="pres">
      <dgm:prSet presAssocID="{BA4C7A42-B5FF-428F-8349-08C54AD5F8E5}" presName="root" presStyleCnt="0"/>
      <dgm:spPr/>
    </dgm:pt>
    <dgm:pt modelId="{933DFB2D-60A6-4431-98A9-22F47EDCA875}" type="pres">
      <dgm:prSet presAssocID="{BA4C7A42-B5FF-428F-8349-08C54AD5F8E5}" presName="rootComposite" presStyleCnt="0"/>
      <dgm:spPr/>
    </dgm:pt>
    <dgm:pt modelId="{905CDE8A-9EF3-4775-AB94-920C3F94E975}" type="pres">
      <dgm:prSet presAssocID="{BA4C7A42-B5FF-428F-8349-08C54AD5F8E5}" presName="rootText" presStyleLbl="node1" presStyleIdx="0" presStyleCnt="1"/>
      <dgm:spPr/>
      <dgm:t>
        <a:bodyPr/>
        <a:lstStyle/>
        <a:p>
          <a:endParaRPr lang="en-US"/>
        </a:p>
      </dgm:t>
    </dgm:pt>
    <dgm:pt modelId="{CBFFD372-F86A-4147-AEDE-9547DD429D5A}" type="pres">
      <dgm:prSet presAssocID="{BA4C7A42-B5FF-428F-8349-08C54AD5F8E5}" presName="rootConnector" presStyleLbl="node1" presStyleIdx="0" presStyleCnt="1"/>
      <dgm:spPr/>
      <dgm:t>
        <a:bodyPr/>
        <a:lstStyle/>
        <a:p>
          <a:endParaRPr lang="en-US"/>
        </a:p>
      </dgm:t>
    </dgm:pt>
    <dgm:pt modelId="{938BDCA7-F628-472E-AAAB-DA5CDF99BB68}" type="pres">
      <dgm:prSet presAssocID="{BA4C7A42-B5FF-428F-8349-08C54AD5F8E5}" presName="childShape" presStyleCnt="0"/>
      <dgm:spPr/>
    </dgm:pt>
  </dgm:ptLst>
  <dgm:cxnLst>
    <dgm:cxn modelId="{0A09F16C-9D9F-44B4-A37E-43B1B7CFB530}" type="presOf" srcId="{BA4C7A42-B5FF-428F-8349-08C54AD5F8E5}" destId="{CBFFD372-F86A-4147-AEDE-9547DD429D5A}" srcOrd="1" destOrd="0" presId="urn:microsoft.com/office/officeart/2005/8/layout/hierarchy3"/>
    <dgm:cxn modelId="{2722E8DB-8CAE-4796-962B-50EBC87772E3}" type="presOf" srcId="{DE3E988B-C9E0-4AEB-905A-5F8D0EFBDC81}" destId="{1F76734F-EA1A-442A-97C1-254EADB8A65E}" srcOrd="0" destOrd="0" presId="urn:microsoft.com/office/officeart/2005/8/layout/hierarchy3"/>
    <dgm:cxn modelId="{D227E61C-BC8F-495C-95BA-5AEF37A95A34}" type="presOf" srcId="{BA4C7A42-B5FF-428F-8349-08C54AD5F8E5}" destId="{905CDE8A-9EF3-4775-AB94-920C3F94E975}" srcOrd="0" destOrd="0" presId="urn:microsoft.com/office/officeart/2005/8/layout/hierarchy3"/>
    <dgm:cxn modelId="{74E62542-78D6-4D9A-8482-DE207F7C3E6D}" srcId="{DE3E988B-C9E0-4AEB-905A-5F8D0EFBDC81}" destId="{BA4C7A42-B5FF-428F-8349-08C54AD5F8E5}" srcOrd="0" destOrd="0" parTransId="{2D04AB09-C79E-441E-95BF-1C44CD589373}" sibTransId="{EC6DB8E7-9160-4F40-919E-826ABED2D619}"/>
    <dgm:cxn modelId="{ECF7496D-6BF7-42D0-BA7A-0903B94E0925}" type="presParOf" srcId="{1F76734F-EA1A-442A-97C1-254EADB8A65E}" destId="{0DD8BFE0-A980-4BE7-AE5F-11C52870F96C}" srcOrd="0" destOrd="0" presId="urn:microsoft.com/office/officeart/2005/8/layout/hierarchy3"/>
    <dgm:cxn modelId="{6DB152AD-B6CB-430A-9F31-66511AC0491B}" type="presParOf" srcId="{0DD8BFE0-A980-4BE7-AE5F-11C52870F96C}" destId="{933DFB2D-60A6-4431-98A9-22F47EDCA875}" srcOrd="0" destOrd="0" presId="urn:microsoft.com/office/officeart/2005/8/layout/hierarchy3"/>
    <dgm:cxn modelId="{BC8ACA88-E186-44F8-9E63-DFC60097EB08}" type="presParOf" srcId="{933DFB2D-60A6-4431-98A9-22F47EDCA875}" destId="{905CDE8A-9EF3-4775-AB94-920C3F94E975}" srcOrd="0" destOrd="0" presId="urn:microsoft.com/office/officeart/2005/8/layout/hierarchy3"/>
    <dgm:cxn modelId="{C1CCCE45-4736-4243-BC97-0691579A32E5}" type="presParOf" srcId="{933DFB2D-60A6-4431-98A9-22F47EDCA875}" destId="{CBFFD372-F86A-4147-AEDE-9547DD429D5A}" srcOrd="1" destOrd="0" presId="urn:microsoft.com/office/officeart/2005/8/layout/hierarchy3"/>
    <dgm:cxn modelId="{C7CB7CC5-5112-44C1-85B7-E35BDF5421E3}" type="presParOf" srcId="{0DD8BFE0-A980-4BE7-AE5F-11C52870F96C}" destId="{938BDCA7-F628-472E-AAAB-DA5CDF99BB68}" srcOrd="1"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036669-B8F3-4FE5-A9E8-994A2F65FE5F}" type="doc">
      <dgm:prSet loTypeId="urn:microsoft.com/office/officeart/2005/8/layout/arrow1" loCatId="process" qsTypeId="urn:microsoft.com/office/officeart/2005/8/quickstyle/simple1" qsCatId="simple" csTypeId="urn:microsoft.com/office/officeart/2005/8/colors/colorful2" csCatId="colorful" phldr="1"/>
      <dgm:spPr/>
      <dgm:t>
        <a:bodyPr/>
        <a:lstStyle/>
        <a:p>
          <a:endParaRPr lang="en-US"/>
        </a:p>
      </dgm:t>
    </dgm:pt>
    <dgm:pt modelId="{00152B4A-C2A1-4A1A-96BE-36AF6A11ABE2}">
      <dgm:prSet custT="1"/>
      <dgm:spPr>
        <a:solidFill>
          <a:srgbClr val="00B050"/>
        </a:solidFill>
      </dgm:spPr>
      <dgm:t>
        <a:bodyPr/>
        <a:lstStyle/>
        <a:p>
          <a:pPr rtl="0"/>
          <a:r>
            <a:rPr lang="en-US" sz="1000" dirty="0"/>
            <a:t>Grow</a:t>
          </a:r>
          <a:endParaRPr lang="en-US" sz="700" dirty="0"/>
        </a:p>
      </dgm:t>
    </dgm:pt>
    <dgm:pt modelId="{01594681-8BCC-4FC0-B4C1-77F046B7FE96}" type="parTrans" cxnId="{D1E8664F-D33E-4A12-8758-DAC76A539126}">
      <dgm:prSet/>
      <dgm:spPr/>
      <dgm:t>
        <a:bodyPr/>
        <a:lstStyle/>
        <a:p>
          <a:endParaRPr lang="en-US"/>
        </a:p>
      </dgm:t>
    </dgm:pt>
    <dgm:pt modelId="{844E8B76-67CB-4E59-8D5B-8C716E4A337E}" type="sibTrans" cxnId="{D1E8664F-D33E-4A12-8758-DAC76A539126}">
      <dgm:prSet/>
      <dgm:spPr/>
      <dgm:t>
        <a:bodyPr/>
        <a:lstStyle/>
        <a:p>
          <a:endParaRPr lang="en-US"/>
        </a:p>
      </dgm:t>
    </dgm:pt>
    <dgm:pt modelId="{BFE9B559-07E3-44A5-9111-0955E4E9DE69}">
      <dgm:prSet custT="1"/>
      <dgm:spPr>
        <a:solidFill>
          <a:srgbClr val="C00000"/>
        </a:solidFill>
      </dgm:spPr>
      <dgm:t>
        <a:bodyPr/>
        <a:lstStyle/>
        <a:p>
          <a:pPr rtl="0"/>
          <a:r>
            <a:rPr lang="en-US" sz="900" dirty="0"/>
            <a:t>Save Money</a:t>
          </a:r>
        </a:p>
      </dgm:t>
    </dgm:pt>
    <dgm:pt modelId="{DB8E94DC-74F6-4539-9087-46F5012A1554}" type="parTrans" cxnId="{0ED3A72C-A4A1-4803-9366-194BE824CB5C}">
      <dgm:prSet/>
      <dgm:spPr/>
      <dgm:t>
        <a:bodyPr/>
        <a:lstStyle/>
        <a:p>
          <a:endParaRPr lang="en-US"/>
        </a:p>
      </dgm:t>
    </dgm:pt>
    <dgm:pt modelId="{E27BBEB1-9909-475E-8691-9673B777A398}" type="sibTrans" cxnId="{0ED3A72C-A4A1-4803-9366-194BE824CB5C}">
      <dgm:prSet/>
      <dgm:spPr/>
      <dgm:t>
        <a:bodyPr/>
        <a:lstStyle/>
        <a:p>
          <a:endParaRPr lang="en-US"/>
        </a:p>
      </dgm:t>
    </dgm:pt>
    <dgm:pt modelId="{0979210D-7DF6-4C9F-91D8-14A91DEA523F}" type="pres">
      <dgm:prSet presAssocID="{A5036669-B8F3-4FE5-A9E8-994A2F65FE5F}" presName="cycle" presStyleCnt="0">
        <dgm:presLayoutVars>
          <dgm:dir/>
          <dgm:resizeHandles val="exact"/>
        </dgm:presLayoutVars>
      </dgm:prSet>
      <dgm:spPr/>
      <dgm:t>
        <a:bodyPr/>
        <a:lstStyle/>
        <a:p>
          <a:endParaRPr lang="en-US"/>
        </a:p>
      </dgm:t>
    </dgm:pt>
    <dgm:pt modelId="{B8C972B6-FA2E-4DAC-860E-88A50F7BA52B}" type="pres">
      <dgm:prSet presAssocID="{00152B4A-C2A1-4A1A-96BE-36AF6A11ABE2}" presName="arrow" presStyleLbl="node1" presStyleIdx="0" presStyleCnt="2" custScaleY="100018" custRadScaleRad="88628">
        <dgm:presLayoutVars>
          <dgm:bulletEnabled val="1"/>
        </dgm:presLayoutVars>
      </dgm:prSet>
      <dgm:spPr/>
      <dgm:t>
        <a:bodyPr/>
        <a:lstStyle/>
        <a:p>
          <a:endParaRPr lang="en-US"/>
        </a:p>
      </dgm:t>
    </dgm:pt>
    <dgm:pt modelId="{DF72EC42-0B17-43B6-8BC6-E85E4EC750AA}" type="pres">
      <dgm:prSet presAssocID="{BFE9B559-07E3-44A5-9111-0955E4E9DE69}" presName="arrow" presStyleLbl="node1" presStyleIdx="1" presStyleCnt="2" custScaleY="100018" custRadScaleRad="111462">
        <dgm:presLayoutVars>
          <dgm:bulletEnabled val="1"/>
        </dgm:presLayoutVars>
      </dgm:prSet>
      <dgm:spPr/>
      <dgm:t>
        <a:bodyPr/>
        <a:lstStyle/>
        <a:p>
          <a:endParaRPr lang="en-US"/>
        </a:p>
      </dgm:t>
    </dgm:pt>
  </dgm:ptLst>
  <dgm:cxnLst>
    <dgm:cxn modelId="{0ED3A72C-A4A1-4803-9366-194BE824CB5C}" srcId="{A5036669-B8F3-4FE5-A9E8-994A2F65FE5F}" destId="{BFE9B559-07E3-44A5-9111-0955E4E9DE69}" srcOrd="1" destOrd="0" parTransId="{DB8E94DC-74F6-4539-9087-46F5012A1554}" sibTransId="{E27BBEB1-9909-475E-8691-9673B777A398}"/>
    <dgm:cxn modelId="{7D94F82F-9D72-4BC5-B5E3-714A4D753685}" type="presOf" srcId="{00152B4A-C2A1-4A1A-96BE-36AF6A11ABE2}" destId="{B8C972B6-FA2E-4DAC-860E-88A50F7BA52B}" srcOrd="0" destOrd="0" presId="urn:microsoft.com/office/officeart/2005/8/layout/arrow1"/>
    <dgm:cxn modelId="{5B9AB001-E568-4BC0-97B1-2448BEE2D765}" type="presOf" srcId="{BFE9B559-07E3-44A5-9111-0955E4E9DE69}" destId="{DF72EC42-0B17-43B6-8BC6-E85E4EC750AA}" srcOrd="0" destOrd="0" presId="urn:microsoft.com/office/officeart/2005/8/layout/arrow1"/>
    <dgm:cxn modelId="{D1E8664F-D33E-4A12-8758-DAC76A539126}" srcId="{A5036669-B8F3-4FE5-A9E8-994A2F65FE5F}" destId="{00152B4A-C2A1-4A1A-96BE-36AF6A11ABE2}" srcOrd="0" destOrd="0" parTransId="{01594681-8BCC-4FC0-B4C1-77F046B7FE96}" sibTransId="{844E8B76-67CB-4E59-8D5B-8C716E4A337E}"/>
    <dgm:cxn modelId="{287F5093-E37C-46EF-836A-79CF0739EF1E}" type="presOf" srcId="{A5036669-B8F3-4FE5-A9E8-994A2F65FE5F}" destId="{0979210D-7DF6-4C9F-91D8-14A91DEA523F}" srcOrd="0" destOrd="0" presId="urn:microsoft.com/office/officeart/2005/8/layout/arrow1"/>
    <dgm:cxn modelId="{25C3D2EE-F049-4CA1-BAAA-AA135529B5B4}" type="presParOf" srcId="{0979210D-7DF6-4C9F-91D8-14A91DEA523F}" destId="{B8C972B6-FA2E-4DAC-860E-88A50F7BA52B}" srcOrd="0" destOrd="0" presId="urn:microsoft.com/office/officeart/2005/8/layout/arrow1"/>
    <dgm:cxn modelId="{1DAF1861-51F3-472F-9319-C0C6A480F32E}" type="presParOf" srcId="{0979210D-7DF6-4C9F-91D8-14A91DEA523F}" destId="{DF72EC42-0B17-43B6-8BC6-E85E4EC750AA}" srcOrd="1" destOrd="0" presId="urn:microsoft.com/office/officeart/2005/8/layout/arrow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6D5417-83A9-4BF3-995B-693A42C12FFF}" type="doc">
      <dgm:prSet loTypeId="urn:microsoft.com/office/officeart/2005/8/layout/chevron1" loCatId="process" qsTypeId="urn:microsoft.com/office/officeart/2005/8/quickstyle/simple1" qsCatId="simple" csTypeId="urn:microsoft.com/office/officeart/2005/8/colors/colorful4" csCatId="colorful"/>
      <dgm:spPr/>
      <dgm:t>
        <a:bodyPr/>
        <a:lstStyle/>
        <a:p>
          <a:endParaRPr lang="en-US"/>
        </a:p>
      </dgm:t>
    </dgm:pt>
    <dgm:pt modelId="{F2E8FA13-5F3C-46D3-BB4D-A828D9B32CED}">
      <dgm:prSet/>
      <dgm:spPr/>
      <dgm:t>
        <a:bodyPr/>
        <a:lstStyle/>
        <a:p>
          <a:pPr rtl="0"/>
          <a:r>
            <a:rPr lang="en-US"/>
            <a:t>Web 2.0</a:t>
          </a:r>
        </a:p>
      </dgm:t>
    </dgm:pt>
    <dgm:pt modelId="{F51FD2D3-B682-4311-9213-A83BA5D803A0}" type="parTrans" cxnId="{2F4DDAFB-8B57-4680-B316-ABBA712349F6}">
      <dgm:prSet/>
      <dgm:spPr/>
      <dgm:t>
        <a:bodyPr/>
        <a:lstStyle/>
        <a:p>
          <a:endParaRPr lang="en-US"/>
        </a:p>
      </dgm:t>
    </dgm:pt>
    <dgm:pt modelId="{51F37BC6-F323-4E27-B6B3-20FEFBB13EDC}" type="sibTrans" cxnId="{2F4DDAFB-8B57-4680-B316-ABBA712349F6}">
      <dgm:prSet/>
      <dgm:spPr/>
      <dgm:t>
        <a:bodyPr/>
        <a:lstStyle/>
        <a:p>
          <a:endParaRPr lang="en-US"/>
        </a:p>
      </dgm:t>
    </dgm:pt>
    <dgm:pt modelId="{5C920C29-4BA8-4E73-B900-6B0F017EC87C}">
      <dgm:prSet/>
      <dgm:spPr/>
      <dgm:t>
        <a:bodyPr/>
        <a:lstStyle/>
        <a:p>
          <a:pPr rtl="0"/>
          <a:r>
            <a:rPr lang="en-US"/>
            <a:t>Social Media</a:t>
          </a:r>
        </a:p>
      </dgm:t>
    </dgm:pt>
    <dgm:pt modelId="{1A981B0C-CA50-4CC6-A91B-906791232C0D}" type="parTrans" cxnId="{B45D8E85-AF06-4CC4-8DA1-DC86EF56E003}">
      <dgm:prSet/>
      <dgm:spPr/>
      <dgm:t>
        <a:bodyPr/>
        <a:lstStyle/>
        <a:p>
          <a:endParaRPr lang="en-US"/>
        </a:p>
      </dgm:t>
    </dgm:pt>
    <dgm:pt modelId="{A18B9B3D-B5AB-4B23-9447-AC7009E1E976}" type="sibTrans" cxnId="{B45D8E85-AF06-4CC4-8DA1-DC86EF56E003}">
      <dgm:prSet/>
      <dgm:spPr/>
      <dgm:t>
        <a:bodyPr/>
        <a:lstStyle/>
        <a:p>
          <a:endParaRPr lang="en-US"/>
        </a:p>
      </dgm:t>
    </dgm:pt>
    <dgm:pt modelId="{67556243-7F84-4F91-AE61-7F576D14326D}">
      <dgm:prSet/>
      <dgm:spPr/>
      <dgm:t>
        <a:bodyPr/>
        <a:lstStyle/>
        <a:p>
          <a:pPr rtl="0"/>
          <a:r>
            <a:rPr lang="en-US"/>
            <a:t>Analytics</a:t>
          </a:r>
        </a:p>
      </dgm:t>
    </dgm:pt>
    <dgm:pt modelId="{6CD2D716-2391-4F61-82D2-AFD757C9375F}" type="parTrans" cxnId="{39CD39AF-2D2E-49D0-9240-607E1CD2F51C}">
      <dgm:prSet/>
      <dgm:spPr/>
      <dgm:t>
        <a:bodyPr/>
        <a:lstStyle/>
        <a:p>
          <a:endParaRPr lang="en-US"/>
        </a:p>
      </dgm:t>
    </dgm:pt>
    <dgm:pt modelId="{A11F8859-6040-4310-9DF4-EF3E9CF8B42D}" type="sibTrans" cxnId="{39CD39AF-2D2E-49D0-9240-607E1CD2F51C}">
      <dgm:prSet/>
      <dgm:spPr/>
      <dgm:t>
        <a:bodyPr/>
        <a:lstStyle/>
        <a:p>
          <a:endParaRPr lang="en-US"/>
        </a:p>
      </dgm:t>
    </dgm:pt>
    <dgm:pt modelId="{7CFD0DAD-3F5F-4764-ABD5-9FB66F83BD26}" type="pres">
      <dgm:prSet presAssocID="{926D5417-83A9-4BF3-995B-693A42C12FFF}" presName="Name0" presStyleCnt="0">
        <dgm:presLayoutVars>
          <dgm:dir/>
          <dgm:animLvl val="lvl"/>
          <dgm:resizeHandles val="exact"/>
        </dgm:presLayoutVars>
      </dgm:prSet>
      <dgm:spPr/>
      <dgm:t>
        <a:bodyPr/>
        <a:lstStyle/>
        <a:p>
          <a:endParaRPr lang="en-US"/>
        </a:p>
      </dgm:t>
    </dgm:pt>
    <dgm:pt modelId="{255F37BC-2FF8-49C5-91DB-D728C700DD77}" type="pres">
      <dgm:prSet presAssocID="{F2E8FA13-5F3C-46D3-BB4D-A828D9B32CED}" presName="parTxOnly" presStyleLbl="node1" presStyleIdx="0" presStyleCnt="3">
        <dgm:presLayoutVars>
          <dgm:chMax val="0"/>
          <dgm:chPref val="0"/>
          <dgm:bulletEnabled val="1"/>
        </dgm:presLayoutVars>
      </dgm:prSet>
      <dgm:spPr/>
      <dgm:t>
        <a:bodyPr/>
        <a:lstStyle/>
        <a:p>
          <a:endParaRPr lang="en-US"/>
        </a:p>
      </dgm:t>
    </dgm:pt>
    <dgm:pt modelId="{4FD5D64C-700F-432D-8187-CD1F97FADAF1}" type="pres">
      <dgm:prSet presAssocID="{51F37BC6-F323-4E27-B6B3-20FEFBB13EDC}" presName="parTxOnlySpace" presStyleCnt="0"/>
      <dgm:spPr/>
    </dgm:pt>
    <dgm:pt modelId="{E4F0EE4F-E150-4FD0-930B-24F5AF46518B}" type="pres">
      <dgm:prSet presAssocID="{5C920C29-4BA8-4E73-B900-6B0F017EC87C}" presName="parTxOnly" presStyleLbl="node1" presStyleIdx="1" presStyleCnt="3">
        <dgm:presLayoutVars>
          <dgm:chMax val="0"/>
          <dgm:chPref val="0"/>
          <dgm:bulletEnabled val="1"/>
        </dgm:presLayoutVars>
      </dgm:prSet>
      <dgm:spPr/>
      <dgm:t>
        <a:bodyPr/>
        <a:lstStyle/>
        <a:p>
          <a:endParaRPr lang="en-US"/>
        </a:p>
      </dgm:t>
    </dgm:pt>
    <dgm:pt modelId="{FF20A21E-A0ED-4854-A10F-A91C1B5A02C8}" type="pres">
      <dgm:prSet presAssocID="{A18B9B3D-B5AB-4B23-9447-AC7009E1E976}" presName="parTxOnlySpace" presStyleCnt="0"/>
      <dgm:spPr/>
    </dgm:pt>
    <dgm:pt modelId="{843F9DFE-88C7-4603-8CED-153B0E02DB86}" type="pres">
      <dgm:prSet presAssocID="{67556243-7F84-4F91-AE61-7F576D14326D}" presName="parTxOnly" presStyleLbl="node1" presStyleIdx="2" presStyleCnt="3">
        <dgm:presLayoutVars>
          <dgm:chMax val="0"/>
          <dgm:chPref val="0"/>
          <dgm:bulletEnabled val="1"/>
        </dgm:presLayoutVars>
      </dgm:prSet>
      <dgm:spPr/>
      <dgm:t>
        <a:bodyPr/>
        <a:lstStyle/>
        <a:p>
          <a:endParaRPr lang="en-US"/>
        </a:p>
      </dgm:t>
    </dgm:pt>
  </dgm:ptLst>
  <dgm:cxnLst>
    <dgm:cxn modelId="{41B48EA4-6B7A-4EF5-BA71-3961265928F7}" type="presOf" srcId="{5C920C29-4BA8-4E73-B900-6B0F017EC87C}" destId="{E4F0EE4F-E150-4FD0-930B-24F5AF46518B}" srcOrd="0" destOrd="0" presId="urn:microsoft.com/office/officeart/2005/8/layout/chevron1"/>
    <dgm:cxn modelId="{39CD39AF-2D2E-49D0-9240-607E1CD2F51C}" srcId="{926D5417-83A9-4BF3-995B-693A42C12FFF}" destId="{67556243-7F84-4F91-AE61-7F576D14326D}" srcOrd="2" destOrd="0" parTransId="{6CD2D716-2391-4F61-82D2-AFD757C9375F}" sibTransId="{A11F8859-6040-4310-9DF4-EF3E9CF8B42D}"/>
    <dgm:cxn modelId="{B45D8E85-AF06-4CC4-8DA1-DC86EF56E003}" srcId="{926D5417-83A9-4BF3-995B-693A42C12FFF}" destId="{5C920C29-4BA8-4E73-B900-6B0F017EC87C}" srcOrd="1" destOrd="0" parTransId="{1A981B0C-CA50-4CC6-A91B-906791232C0D}" sibTransId="{A18B9B3D-B5AB-4B23-9447-AC7009E1E976}"/>
    <dgm:cxn modelId="{2D7A381C-C2C4-42C1-86E1-C5B17F378936}" type="presOf" srcId="{926D5417-83A9-4BF3-995B-693A42C12FFF}" destId="{7CFD0DAD-3F5F-4764-ABD5-9FB66F83BD26}" srcOrd="0" destOrd="0" presId="urn:microsoft.com/office/officeart/2005/8/layout/chevron1"/>
    <dgm:cxn modelId="{FDFACD56-36CC-49B7-83AF-72517B2D2AAF}" type="presOf" srcId="{67556243-7F84-4F91-AE61-7F576D14326D}" destId="{843F9DFE-88C7-4603-8CED-153B0E02DB86}" srcOrd="0" destOrd="0" presId="urn:microsoft.com/office/officeart/2005/8/layout/chevron1"/>
    <dgm:cxn modelId="{2F4DDAFB-8B57-4680-B316-ABBA712349F6}" srcId="{926D5417-83A9-4BF3-995B-693A42C12FFF}" destId="{F2E8FA13-5F3C-46D3-BB4D-A828D9B32CED}" srcOrd="0" destOrd="0" parTransId="{F51FD2D3-B682-4311-9213-A83BA5D803A0}" sibTransId="{51F37BC6-F323-4E27-B6B3-20FEFBB13EDC}"/>
    <dgm:cxn modelId="{F8C7B8CB-EE87-464E-8F5E-085BD68A17DB}" type="presOf" srcId="{F2E8FA13-5F3C-46D3-BB4D-A828D9B32CED}" destId="{255F37BC-2FF8-49C5-91DB-D728C700DD77}" srcOrd="0" destOrd="0" presId="urn:microsoft.com/office/officeart/2005/8/layout/chevron1"/>
    <dgm:cxn modelId="{97EB8012-92E5-4D27-B667-00CEAB59B54D}" type="presParOf" srcId="{7CFD0DAD-3F5F-4764-ABD5-9FB66F83BD26}" destId="{255F37BC-2FF8-49C5-91DB-D728C700DD77}" srcOrd="0" destOrd="0" presId="urn:microsoft.com/office/officeart/2005/8/layout/chevron1"/>
    <dgm:cxn modelId="{8515E90A-17B1-4F76-B53B-506E67610BEC}" type="presParOf" srcId="{7CFD0DAD-3F5F-4764-ABD5-9FB66F83BD26}" destId="{4FD5D64C-700F-432D-8187-CD1F97FADAF1}" srcOrd="1" destOrd="0" presId="urn:microsoft.com/office/officeart/2005/8/layout/chevron1"/>
    <dgm:cxn modelId="{32AE7EA1-5BA7-41B3-8D8F-B0F8EDC43EFA}" type="presParOf" srcId="{7CFD0DAD-3F5F-4764-ABD5-9FB66F83BD26}" destId="{E4F0EE4F-E150-4FD0-930B-24F5AF46518B}" srcOrd="2" destOrd="0" presId="urn:microsoft.com/office/officeart/2005/8/layout/chevron1"/>
    <dgm:cxn modelId="{7D582FE9-4DBA-4C49-87B4-EF754711F9DB}" type="presParOf" srcId="{7CFD0DAD-3F5F-4764-ABD5-9FB66F83BD26}" destId="{FF20A21E-A0ED-4854-A10F-A91C1B5A02C8}" srcOrd="3" destOrd="0" presId="urn:microsoft.com/office/officeart/2005/8/layout/chevron1"/>
    <dgm:cxn modelId="{76C8D416-8A41-4942-89FC-B530EC5E966F}" type="presParOf" srcId="{7CFD0DAD-3F5F-4764-ABD5-9FB66F83BD26}" destId="{843F9DFE-88C7-4603-8CED-153B0E02DB86}" srcOrd="4" destOrd="0" presId="urn:microsoft.com/office/officeart/2005/8/layout/chevro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57B550-49D5-4E8D-819F-7C64F38EE164}" type="doc">
      <dgm:prSet loTypeId="urn:diagrams.loki3.com/BracketList+Icon" loCatId="list" qsTypeId="urn:microsoft.com/office/officeart/2005/8/quickstyle/simple3" qsCatId="simple" csTypeId="urn:microsoft.com/office/officeart/2005/8/colors/accent0_3" csCatId="mainScheme" phldr="1"/>
      <dgm:spPr/>
      <dgm:t>
        <a:bodyPr/>
        <a:lstStyle/>
        <a:p>
          <a:endParaRPr lang="en-US"/>
        </a:p>
      </dgm:t>
    </dgm:pt>
    <dgm:pt modelId="{96283D64-CDAA-4280-A728-FD528402CBA9}">
      <dgm:prSet/>
      <dgm:spPr/>
      <dgm:t>
        <a:bodyPr/>
        <a:lstStyle/>
        <a:p>
          <a:r>
            <a:rPr lang="en-US" dirty="0"/>
            <a:t>ERP – Enterprise Resource Planning</a:t>
          </a:r>
        </a:p>
      </dgm:t>
    </dgm:pt>
    <dgm:pt modelId="{8BF05E24-C945-4D77-BF38-F4B11CD36FAD}" type="parTrans" cxnId="{AFE16496-6136-4B57-B839-665F2432884B}">
      <dgm:prSet/>
      <dgm:spPr/>
      <dgm:t>
        <a:bodyPr/>
        <a:lstStyle/>
        <a:p>
          <a:endParaRPr lang="en-US"/>
        </a:p>
      </dgm:t>
    </dgm:pt>
    <dgm:pt modelId="{1A6297F7-437D-48D6-A4E5-AB642264896D}" type="sibTrans" cxnId="{AFE16496-6136-4B57-B839-665F2432884B}">
      <dgm:prSet/>
      <dgm:spPr/>
      <dgm:t>
        <a:bodyPr/>
        <a:lstStyle/>
        <a:p>
          <a:endParaRPr lang="en-US"/>
        </a:p>
      </dgm:t>
    </dgm:pt>
    <dgm:pt modelId="{35E4A3FE-65B6-4693-A65D-6672C084861F}">
      <dgm:prSet/>
      <dgm:spPr/>
      <dgm:t>
        <a:bodyPr/>
        <a:lstStyle/>
        <a:p>
          <a:r>
            <a:rPr lang="en-US" dirty="0"/>
            <a:t>DM – Digital Marketing</a:t>
          </a:r>
        </a:p>
      </dgm:t>
    </dgm:pt>
    <dgm:pt modelId="{9D283B9A-9904-4C81-9AE0-151611719EF0}" type="parTrans" cxnId="{85AFF663-CEB4-4201-B1B3-79DAA9F5E25E}">
      <dgm:prSet/>
      <dgm:spPr/>
      <dgm:t>
        <a:bodyPr/>
        <a:lstStyle/>
        <a:p>
          <a:endParaRPr lang="en-US"/>
        </a:p>
      </dgm:t>
    </dgm:pt>
    <dgm:pt modelId="{B6BD7D98-7C96-42A5-A89A-968A7D82F606}" type="sibTrans" cxnId="{85AFF663-CEB4-4201-B1B3-79DAA9F5E25E}">
      <dgm:prSet/>
      <dgm:spPr/>
      <dgm:t>
        <a:bodyPr/>
        <a:lstStyle/>
        <a:p>
          <a:endParaRPr lang="en-US"/>
        </a:p>
      </dgm:t>
    </dgm:pt>
    <dgm:pt modelId="{E649F72C-5F69-4BDF-97B7-A9D563298320}">
      <dgm:prSet/>
      <dgm:spPr/>
      <dgm:t>
        <a:bodyPr/>
        <a:lstStyle/>
        <a:p>
          <a:r>
            <a:rPr lang="en-US" dirty="0"/>
            <a:t>KM – Knowledge Management</a:t>
          </a:r>
        </a:p>
      </dgm:t>
    </dgm:pt>
    <dgm:pt modelId="{CB304140-8175-4BF0-B464-9D53D8A0C092}" type="parTrans" cxnId="{82196171-A50D-45C7-9EF1-824F6A8B0D4D}">
      <dgm:prSet/>
      <dgm:spPr/>
      <dgm:t>
        <a:bodyPr/>
        <a:lstStyle/>
        <a:p>
          <a:endParaRPr lang="en-US"/>
        </a:p>
      </dgm:t>
    </dgm:pt>
    <dgm:pt modelId="{97035006-0CDF-4E82-A718-0BF9FF07EB49}" type="sibTrans" cxnId="{82196171-A50D-45C7-9EF1-824F6A8B0D4D}">
      <dgm:prSet/>
      <dgm:spPr/>
      <dgm:t>
        <a:bodyPr/>
        <a:lstStyle/>
        <a:p>
          <a:endParaRPr lang="en-US"/>
        </a:p>
      </dgm:t>
    </dgm:pt>
    <dgm:pt modelId="{C9686C83-D6E5-49DB-A2AC-73B081F72706}">
      <dgm:prSet/>
      <dgm:spPr/>
      <dgm:t>
        <a:bodyPr/>
        <a:lstStyle/>
        <a:p>
          <a:r>
            <a:rPr lang="en-US" dirty="0"/>
            <a:t>CRM – Customer Relationship Management</a:t>
          </a:r>
        </a:p>
      </dgm:t>
    </dgm:pt>
    <dgm:pt modelId="{CEE0858E-1260-4D4E-B1DA-81E53102A0E1}" type="parTrans" cxnId="{BDCA41DF-36F6-4705-B788-1CF1994EC779}">
      <dgm:prSet/>
      <dgm:spPr/>
      <dgm:t>
        <a:bodyPr/>
        <a:lstStyle/>
        <a:p>
          <a:endParaRPr lang="en-US"/>
        </a:p>
      </dgm:t>
    </dgm:pt>
    <dgm:pt modelId="{36189F95-6714-48CB-80CE-68E3D2780E34}" type="sibTrans" cxnId="{BDCA41DF-36F6-4705-B788-1CF1994EC779}">
      <dgm:prSet/>
      <dgm:spPr/>
      <dgm:t>
        <a:bodyPr/>
        <a:lstStyle/>
        <a:p>
          <a:endParaRPr lang="en-US"/>
        </a:p>
      </dgm:t>
    </dgm:pt>
    <dgm:pt modelId="{0DCD3E48-0CB5-416D-A42D-A77A960239E8}">
      <dgm:prSet/>
      <dgm:spPr/>
      <dgm:t>
        <a:bodyPr/>
        <a:lstStyle/>
        <a:p>
          <a:r>
            <a:rPr lang="en-US" dirty="0"/>
            <a:t>BI – Business Intelligence</a:t>
          </a:r>
        </a:p>
      </dgm:t>
    </dgm:pt>
    <dgm:pt modelId="{C2E3A259-A379-4107-B00F-36A7039E0967}" type="parTrans" cxnId="{32A71B1D-2A6D-4EFA-9BC9-A573F913405C}">
      <dgm:prSet/>
      <dgm:spPr/>
      <dgm:t>
        <a:bodyPr/>
        <a:lstStyle/>
        <a:p>
          <a:endParaRPr lang="en-US"/>
        </a:p>
      </dgm:t>
    </dgm:pt>
    <dgm:pt modelId="{06792B58-8707-4C6B-A04C-9EFD30BBA64F}" type="sibTrans" cxnId="{32A71B1D-2A6D-4EFA-9BC9-A573F913405C}">
      <dgm:prSet/>
      <dgm:spPr/>
      <dgm:t>
        <a:bodyPr/>
        <a:lstStyle/>
        <a:p>
          <a:endParaRPr lang="en-US"/>
        </a:p>
      </dgm:t>
    </dgm:pt>
    <dgm:pt modelId="{F93F9BD6-DCC3-4862-81B1-9DCF82251CA9}">
      <dgm:prSet/>
      <dgm:spPr/>
      <dgm:t>
        <a:bodyPr/>
        <a:lstStyle/>
        <a:p>
          <a:r>
            <a:rPr lang="en-US" dirty="0"/>
            <a:t>SM – Social Media</a:t>
          </a:r>
        </a:p>
      </dgm:t>
    </dgm:pt>
    <dgm:pt modelId="{D4C92051-5ABC-4F12-B6BF-243310298841}" type="parTrans" cxnId="{84896B53-8EFD-4666-B6C1-85BFFC03288A}">
      <dgm:prSet/>
      <dgm:spPr/>
      <dgm:t>
        <a:bodyPr/>
        <a:lstStyle/>
        <a:p>
          <a:endParaRPr lang="en-US"/>
        </a:p>
      </dgm:t>
    </dgm:pt>
    <dgm:pt modelId="{FE625111-D83A-4D08-A456-E500B8761EF6}" type="sibTrans" cxnId="{84896B53-8EFD-4666-B6C1-85BFFC03288A}">
      <dgm:prSet/>
      <dgm:spPr/>
      <dgm:t>
        <a:bodyPr/>
        <a:lstStyle/>
        <a:p>
          <a:endParaRPr lang="en-US"/>
        </a:p>
      </dgm:t>
    </dgm:pt>
    <dgm:pt modelId="{4FBD7C4D-F469-493B-9F7E-60AE9F8C0506}">
      <dgm:prSet/>
      <dgm:spPr/>
      <dgm:t>
        <a:bodyPr/>
        <a:lstStyle/>
        <a:p>
          <a:r>
            <a:rPr lang="en-US" dirty="0"/>
            <a:t>Enterprise wide systems that automate </a:t>
          </a:r>
          <a:r>
            <a:rPr lang="en-US" i="1" dirty="0"/>
            <a:t>and</a:t>
          </a:r>
          <a:r>
            <a:rPr lang="en-US" dirty="0"/>
            <a:t> integrate key organizational processes such as sales, purchasing, etc. (e.g., SAP)</a:t>
          </a:r>
        </a:p>
      </dgm:t>
    </dgm:pt>
    <dgm:pt modelId="{1D481516-EABA-4FB1-9D89-2CBF41BD1116}" type="parTrans" cxnId="{3D37ED5D-EFE1-4A43-8D9E-B68216733270}">
      <dgm:prSet/>
      <dgm:spPr/>
      <dgm:t>
        <a:bodyPr/>
        <a:lstStyle/>
        <a:p>
          <a:endParaRPr lang="en-US"/>
        </a:p>
      </dgm:t>
    </dgm:pt>
    <dgm:pt modelId="{79EC30EF-9107-4D88-9606-A3814BAAEFE0}" type="sibTrans" cxnId="{3D37ED5D-EFE1-4A43-8D9E-B68216733270}">
      <dgm:prSet/>
      <dgm:spPr/>
      <dgm:t>
        <a:bodyPr/>
        <a:lstStyle/>
        <a:p>
          <a:endParaRPr lang="en-US"/>
        </a:p>
      </dgm:t>
    </dgm:pt>
    <dgm:pt modelId="{B0FB216C-E7A1-498A-A083-6F7212DF05A6}">
      <dgm:prSet/>
      <dgm:spPr/>
      <dgm:t>
        <a:bodyPr/>
        <a:lstStyle/>
        <a:p>
          <a:r>
            <a:rPr lang="en-US" dirty="0"/>
            <a:t>An emerging discipline in Marketing which integrates the application of ecommerce, social media, and direct sales (e.g., Google Ads).</a:t>
          </a:r>
        </a:p>
      </dgm:t>
    </dgm:pt>
    <dgm:pt modelId="{92680EEE-A2C7-4036-96DB-456C9A8D00A3}" type="parTrans" cxnId="{11487866-CE17-4D6C-9467-38FC1353D07C}">
      <dgm:prSet/>
      <dgm:spPr/>
      <dgm:t>
        <a:bodyPr/>
        <a:lstStyle/>
        <a:p>
          <a:endParaRPr lang="en-US"/>
        </a:p>
      </dgm:t>
    </dgm:pt>
    <dgm:pt modelId="{DCA8320A-BA8D-4B91-A20F-996C19FF2597}" type="sibTrans" cxnId="{11487866-CE17-4D6C-9467-38FC1353D07C}">
      <dgm:prSet/>
      <dgm:spPr/>
      <dgm:t>
        <a:bodyPr/>
        <a:lstStyle/>
        <a:p>
          <a:endParaRPr lang="en-US"/>
        </a:p>
      </dgm:t>
    </dgm:pt>
    <dgm:pt modelId="{5B841236-3EFE-4026-A5C7-D2BC626AD10F}">
      <dgm:prSet/>
      <dgm:spPr/>
      <dgm:t>
        <a:bodyPr/>
        <a:lstStyle/>
        <a:p>
          <a:r>
            <a:rPr lang="en-US" dirty="0"/>
            <a:t>Organizational and consumer applications that focus on processes that have to do with interactivity (e.g., Facebook)</a:t>
          </a:r>
        </a:p>
      </dgm:t>
    </dgm:pt>
    <dgm:pt modelId="{6D49B867-48B9-4891-A1E7-E1E0335BA36D}" type="parTrans" cxnId="{CF1B4BB7-F6C0-423E-B02F-BB07982B4063}">
      <dgm:prSet/>
      <dgm:spPr/>
      <dgm:t>
        <a:bodyPr/>
        <a:lstStyle/>
        <a:p>
          <a:endParaRPr lang="en-US"/>
        </a:p>
      </dgm:t>
    </dgm:pt>
    <dgm:pt modelId="{C9AD90DE-8AE3-4807-911B-346B125463DC}" type="sibTrans" cxnId="{CF1B4BB7-F6C0-423E-B02F-BB07982B4063}">
      <dgm:prSet/>
      <dgm:spPr/>
      <dgm:t>
        <a:bodyPr/>
        <a:lstStyle/>
        <a:p>
          <a:endParaRPr lang="en-US"/>
        </a:p>
      </dgm:t>
    </dgm:pt>
    <dgm:pt modelId="{2C86B878-D947-4172-AABE-86489C5B1FE1}">
      <dgm:prSet/>
      <dgm:spPr/>
      <dgm:t>
        <a:bodyPr/>
        <a:lstStyle/>
        <a:p>
          <a:r>
            <a:rPr lang="en-US" dirty="0"/>
            <a:t>A concept and set of systems/processes to retain, transfer, and leverage organizational knowledge (e.g., Lotus Notes)</a:t>
          </a:r>
        </a:p>
      </dgm:t>
    </dgm:pt>
    <dgm:pt modelId="{DFA78F59-46F3-45ED-8C9A-FD38BD67B534}" type="parTrans" cxnId="{73A5689D-3309-4160-8A30-A01D268E3C6C}">
      <dgm:prSet/>
      <dgm:spPr/>
      <dgm:t>
        <a:bodyPr/>
        <a:lstStyle/>
        <a:p>
          <a:endParaRPr lang="en-US"/>
        </a:p>
      </dgm:t>
    </dgm:pt>
    <dgm:pt modelId="{8AD3D96F-90D2-4878-A13C-CB40F8493B6A}" type="sibTrans" cxnId="{73A5689D-3309-4160-8A30-A01D268E3C6C}">
      <dgm:prSet/>
      <dgm:spPr/>
      <dgm:t>
        <a:bodyPr/>
        <a:lstStyle/>
        <a:p>
          <a:endParaRPr lang="en-US"/>
        </a:p>
      </dgm:t>
    </dgm:pt>
    <dgm:pt modelId="{DE9A470B-A7B2-4576-B483-B4D8071800E3}">
      <dgm:prSet/>
      <dgm:spPr/>
      <dgm:t>
        <a:bodyPr/>
        <a:lstStyle/>
        <a:p>
          <a:r>
            <a:rPr lang="en-US" dirty="0"/>
            <a:t>A specific system that automates direct sales, sales force management, and customer relationship processes (e.g., Salesforce.com)</a:t>
          </a:r>
        </a:p>
      </dgm:t>
    </dgm:pt>
    <dgm:pt modelId="{573DE777-659A-4CF1-AC1E-E056FEB32089}" type="parTrans" cxnId="{78CC6896-E389-4FD8-B773-D79653AB3ED1}">
      <dgm:prSet/>
      <dgm:spPr/>
      <dgm:t>
        <a:bodyPr/>
        <a:lstStyle/>
        <a:p>
          <a:endParaRPr lang="en-US"/>
        </a:p>
      </dgm:t>
    </dgm:pt>
    <dgm:pt modelId="{5A11D854-F739-49CC-8474-CF6B2EA323A4}" type="sibTrans" cxnId="{78CC6896-E389-4FD8-B773-D79653AB3ED1}">
      <dgm:prSet/>
      <dgm:spPr/>
      <dgm:t>
        <a:bodyPr/>
        <a:lstStyle/>
        <a:p>
          <a:endParaRPr lang="en-US"/>
        </a:p>
      </dgm:t>
    </dgm:pt>
    <dgm:pt modelId="{6DD3F0B4-8EE3-45CA-89B6-6F8980DDB5EB}">
      <dgm:prSet/>
      <dgm:spPr/>
      <dgm:t>
        <a:bodyPr/>
        <a:lstStyle/>
        <a:p>
          <a:r>
            <a:rPr lang="en-US" dirty="0"/>
            <a:t>AKA Analytics / Big Data</a:t>
          </a:r>
        </a:p>
      </dgm:t>
    </dgm:pt>
    <dgm:pt modelId="{7F842992-76C8-485D-9E67-85BB27A23CEB}" type="parTrans" cxnId="{4F307450-27DE-4CF8-AF48-5B6D98CC2019}">
      <dgm:prSet/>
      <dgm:spPr/>
      <dgm:t>
        <a:bodyPr/>
        <a:lstStyle/>
        <a:p>
          <a:endParaRPr lang="en-US"/>
        </a:p>
      </dgm:t>
    </dgm:pt>
    <dgm:pt modelId="{88005995-2DFA-432F-A3B6-6D5F763A8AB2}" type="sibTrans" cxnId="{4F307450-27DE-4CF8-AF48-5B6D98CC2019}">
      <dgm:prSet/>
      <dgm:spPr/>
      <dgm:t>
        <a:bodyPr/>
        <a:lstStyle/>
        <a:p>
          <a:endParaRPr lang="en-US"/>
        </a:p>
      </dgm:t>
    </dgm:pt>
    <dgm:pt modelId="{8A5A10EF-2E92-4BC1-9E19-1E4C7DB9E13B}">
      <dgm:prSet/>
      <dgm:spPr/>
      <dgm:t>
        <a:bodyPr/>
        <a:lstStyle/>
        <a:p>
          <a:r>
            <a:rPr lang="en-US" dirty="0"/>
            <a:t>A set of capabilities and processes to get value from organizational data</a:t>
          </a:r>
        </a:p>
      </dgm:t>
    </dgm:pt>
    <dgm:pt modelId="{1FD45ED6-EBFE-4EE8-B2E2-801228744BB2}" type="parTrans" cxnId="{4E664B45-A113-426E-A341-E6A540256870}">
      <dgm:prSet/>
      <dgm:spPr/>
      <dgm:t>
        <a:bodyPr/>
        <a:lstStyle/>
        <a:p>
          <a:endParaRPr lang="en-US"/>
        </a:p>
      </dgm:t>
    </dgm:pt>
    <dgm:pt modelId="{A97E7684-1078-4370-90CB-84BCAAA8CD04}" type="sibTrans" cxnId="{4E664B45-A113-426E-A341-E6A540256870}">
      <dgm:prSet/>
      <dgm:spPr/>
      <dgm:t>
        <a:bodyPr/>
        <a:lstStyle/>
        <a:p>
          <a:endParaRPr lang="en-US"/>
        </a:p>
      </dgm:t>
    </dgm:pt>
    <dgm:pt modelId="{2F4172FD-5160-4ABD-8F14-B1BDAADC0B7A}" type="pres">
      <dgm:prSet presAssocID="{0257B550-49D5-4E8D-819F-7C64F38EE164}" presName="Name0" presStyleCnt="0">
        <dgm:presLayoutVars>
          <dgm:dir/>
          <dgm:animLvl val="lvl"/>
          <dgm:resizeHandles val="exact"/>
        </dgm:presLayoutVars>
      </dgm:prSet>
      <dgm:spPr/>
      <dgm:t>
        <a:bodyPr/>
        <a:lstStyle/>
        <a:p>
          <a:endParaRPr lang="en-US"/>
        </a:p>
      </dgm:t>
    </dgm:pt>
    <dgm:pt modelId="{A0D0FAC1-789E-4F56-8264-8F04BA2E1ABC}" type="pres">
      <dgm:prSet presAssocID="{96283D64-CDAA-4280-A728-FD528402CBA9}" presName="linNode" presStyleCnt="0"/>
      <dgm:spPr/>
    </dgm:pt>
    <dgm:pt modelId="{1E687201-63BE-4BCC-BF13-25FAE573D780}" type="pres">
      <dgm:prSet presAssocID="{96283D64-CDAA-4280-A728-FD528402CBA9}" presName="parTx" presStyleLbl="revTx" presStyleIdx="0" presStyleCnt="6">
        <dgm:presLayoutVars>
          <dgm:chMax val="1"/>
          <dgm:bulletEnabled val="1"/>
        </dgm:presLayoutVars>
      </dgm:prSet>
      <dgm:spPr/>
      <dgm:t>
        <a:bodyPr/>
        <a:lstStyle/>
        <a:p>
          <a:endParaRPr lang="en-US"/>
        </a:p>
      </dgm:t>
    </dgm:pt>
    <dgm:pt modelId="{3CBF35DA-F155-4FC9-AD78-626E75EF1E2E}" type="pres">
      <dgm:prSet presAssocID="{96283D64-CDAA-4280-A728-FD528402CBA9}" presName="bracket" presStyleLbl="parChTrans1D1" presStyleIdx="0" presStyleCnt="6"/>
      <dgm:spPr/>
    </dgm:pt>
    <dgm:pt modelId="{45B8B2DA-BC2A-4E57-8CAD-061638473AC7}" type="pres">
      <dgm:prSet presAssocID="{96283D64-CDAA-4280-A728-FD528402CBA9}" presName="spH" presStyleCnt="0"/>
      <dgm:spPr/>
    </dgm:pt>
    <dgm:pt modelId="{766D9BC6-2BA0-4FD5-B4AD-BCD4C6E0B7AC}" type="pres">
      <dgm:prSet presAssocID="{96283D64-CDAA-4280-A728-FD528402CBA9}" presName="desTx" presStyleLbl="node1" presStyleIdx="0" presStyleCnt="6">
        <dgm:presLayoutVars>
          <dgm:bulletEnabled val="1"/>
        </dgm:presLayoutVars>
      </dgm:prSet>
      <dgm:spPr/>
      <dgm:t>
        <a:bodyPr/>
        <a:lstStyle/>
        <a:p>
          <a:endParaRPr lang="en-US"/>
        </a:p>
      </dgm:t>
    </dgm:pt>
    <dgm:pt modelId="{AC5478CE-DFBA-43E6-86F4-7C1C30F4C55B}" type="pres">
      <dgm:prSet presAssocID="{1A6297F7-437D-48D6-A4E5-AB642264896D}" presName="spV" presStyleCnt="0"/>
      <dgm:spPr/>
    </dgm:pt>
    <dgm:pt modelId="{3CAC31B1-6A4E-484B-8005-DAA0231A9A02}" type="pres">
      <dgm:prSet presAssocID="{35E4A3FE-65B6-4693-A65D-6672C084861F}" presName="linNode" presStyleCnt="0"/>
      <dgm:spPr/>
    </dgm:pt>
    <dgm:pt modelId="{CE0F3240-6311-471D-9BFE-CB1C25000092}" type="pres">
      <dgm:prSet presAssocID="{35E4A3FE-65B6-4693-A65D-6672C084861F}" presName="parTx" presStyleLbl="revTx" presStyleIdx="1" presStyleCnt="6">
        <dgm:presLayoutVars>
          <dgm:chMax val="1"/>
          <dgm:bulletEnabled val="1"/>
        </dgm:presLayoutVars>
      </dgm:prSet>
      <dgm:spPr/>
      <dgm:t>
        <a:bodyPr/>
        <a:lstStyle/>
        <a:p>
          <a:endParaRPr lang="en-US"/>
        </a:p>
      </dgm:t>
    </dgm:pt>
    <dgm:pt modelId="{927C8CB7-E15A-42BA-9689-0451006145A0}" type="pres">
      <dgm:prSet presAssocID="{35E4A3FE-65B6-4693-A65D-6672C084861F}" presName="bracket" presStyleLbl="parChTrans1D1" presStyleIdx="1" presStyleCnt="6"/>
      <dgm:spPr/>
    </dgm:pt>
    <dgm:pt modelId="{21141B97-7B85-491F-98A9-22DA01989A7B}" type="pres">
      <dgm:prSet presAssocID="{35E4A3FE-65B6-4693-A65D-6672C084861F}" presName="spH" presStyleCnt="0"/>
      <dgm:spPr/>
    </dgm:pt>
    <dgm:pt modelId="{C8FEA78F-160B-46A8-AB80-F574F82A188D}" type="pres">
      <dgm:prSet presAssocID="{35E4A3FE-65B6-4693-A65D-6672C084861F}" presName="desTx" presStyleLbl="node1" presStyleIdx="1" presStyleCnt="6">
        <dgm:presLayoutVars>
          <dgm:bulletEnabled val="1"/>
        </dgm:presLayoutVars>
      </dgm:prSet>
      <dgm:spPr/>
      <dgm:t>
        <a:bodyPr/>
        <a:lstStyle/>
        <a:p>
          <a:endParaRPr lang="en-US"/>
        </a:p>
      </dgm:t>
    </dgm:pt>
    <dgm:pt modelId="{28AD866C-DD94-41BF-AD06-79A987403A88}" type="pres">
      <dgm:prSet presAssocID="{B6BD7D98-7C96-42A5-A89A-968A7D82F606}" presName="spV" presStyleCnt="0"/>
      <dgm:spPr/>
    </dgm:pt>
    <dgm:pt modelId="{127C7E6F-A2D1-4F9C-871E-D312CBF4A3A7}" type="pres">
      <dgm:prSet presAssocID="{F93F9BD6-DCC3-4862-81B1-9DCF82251CA9}" presName="linNode" presStyleCnt="0"/>
      <dgm:spPr/>
    </dgm:pt>
    <dgm:pt modelId="{378F5A22-8E30-4365-8CA7-94D85AD38128}" type="pres">
      <dgm:prSet presAssocID="{F93F9BD6-DCC3-4862-81B1-9DCF82251CA9}" presName="parTx" presStyleLbl="revTx" presStyleIdx="2" presStyleCnt="6">
        <dgm:presLayoutVars>
          <dgm:chMax val="1"/>
          <dgm:bulletEnabled val="1"/>
        </dgm:presLayoutVars>
      </dgm:prSet>
      <dgm:spPr/>
      <dgm:t>
        <a:bodyPr/>
        <a:lstStyle/>
        <a:p>
          <a:endParaRPr lang="en-US"/>
        </a:p>
      </dgm:t>
    </dgm:pt>
    <dgm:pt modelId="{0CEB26AD-B902-4121-BB6B-C508B1ADCE51}" type="pres">
      <dgm:prSet presAssocID="{F93F9BD6-DCC3-4862-81B1-9DCF82251CA9}" presName="bracket" presStyleLbl="parChTrans1D1" presStyleIdx="2" presStyleCnt="6"/>
      <dgm:spPr/>
    </dgm:pt>
    <dgm:pt modelId="{7CA87637-F58E-4561-BA4A-DA399A98AAEA}" type="pres">
      <dgm:prSet presAssocID="{F93F9BD6-DCC3-4862-81B1-9DCF82251CA9}" presName="spH" presStyleCnt="0"/>
      <dgm:spPr/>
    </dgm:pt>
    <dgm:pt modelId="{7777E0E0-981E-4573-9CEA-CD2BEA0553C9}" type="pres">
      <dgm:prSet presAssocID="{F93F9BD6-DCC3-4862-81B1-9DCF82251CA9}" presName="desTx" presStyleLbl="node1" presStyleIdx="2" presStyleCnt="6">
        <dgm:presLayoutVars>
          <dgm:bulletEnabled val="1"/>
        </dgm:presLayoutVars>
      </dgm:prSet>
      <dgm:spPr/>
      <dgm:t>
        <a:bodyPr/>
        <a:lstStyle/>
        <a:p>
          <a:endParaRPr lang="en-US"/>
        </a:p>
      </dgm:t>
    </dgm:pt>
    <dgm:pt modelId="{FC6D4B94-58F2-4450-A076-56407F85DA18}" type="pres">
      <dgm:prSet presAssocID="{FE625111-D83A-4D08-A456-E500B8761EF6}" presName="spV" presStyleCnt="0"/>
      <dgm:spPr/>
    </dgm:pt>
    <dgm:pt modelId="{D3371BA7-A724-42DF-AE3D-A1DBCD9CFCE8}" type="pres">
      <dgm:prSet presAssocID="{E649F72C-5F69-4BDF-97B7-A9D563298320}" presName="linNode" presStyleCnt="0"/>
      <dgm:spPr/>
    </dgm:pt>
    <dgm:pt modelId="{1AE33A71-2F52-4767-902B-3ED1A1B802B8}" type="pres">
      <dgm:prSet presAssocID="{E649F72C-5F69-4BDF-97B7-A9D563298320}" presName="parTx" presStyleLbl="revTx" presStyleIdx="3" presStyleCnt="6">
        <dgm:presLayoutVars>
          <dgm:chMax val="1"/>
          <dgm:bulletEnabled val="1"/>
        </dgm:presLayoutVars>
      </dgm:prSet>
      <dgm:spPr/>
      <dgm:t>
        <a:bodyPr/>
        <a:lstStyle/>
        <a:p>
          <a:endParaRPr lang="en-US"/>
        </a:p>
      </dgm:t>
    </dgm:pt>
    <dgm:pt modelId="{9D6BC64F-11A6-4D34-9203-D44A1817E42C}" type="pres">
      <dgm:prSet presAssocID="{E649F72C-5F69-4BDF-97B7-A9D563298320}" presName="bracket" presStyleLbl="parChTrans1D1" presStyleIdx="3" presStyleCnt="6"/>
      <dgm:spPr/>
    </dgm:pt>
    <dgm:pt modelId="{05C7A1BB-16F9-4082-88A9-7E397DFC2ACC}" type="pres">
      <dgm:prSet presAssocID="{E649F72C-5F69-4BDF-97B7-A9D563298320}" presName="spH" presStyleCnt="0"/>
      <dgm:spPr/>
    </dgm:pt>
    <dgm:pt modelId="{C3D7423B-D103-4D9B-85B9-F7B102F76D07}" type="pres">
      <dgm:prSet presAssocID="{E649F72C-5F69-4BDF-97B7-A9D563298320}" presName="desTx" presStyleLbl="node1" presStyleIdx="3" presStyleCnt="6">
        <dgm:presLayoutVars>
          <dgm:bulletEnabled val="1"/>
        </dgm:presLayoutVars>
      </dgm:prSet>
      <dgm:spPr/>
      <dgm:t>
        <a:bodyPr/>
        <a:lstStyle/>
        <a:p>
          <a:endParaRPr lang="en-US"/>
        </a:p>
      </dgm:t>
    </dgm:pt>
    <dgm:pt modelId="{DA201112-8A69-4150-873C-1BDF9A643B94}" type="pres">
      <dgm:prSet presAssocID="{97035006-0CDF-4E82-A718-0BF9FF07EB49}" presName="spV" presStyleCnt="0"/>
      <dgm:spPr/>
    </dgm:pt>
    <dgm:pt modelId="{4AA9DE7D-2866-429C-8D17-6FC65A79B572}" type="pres">
      <dgm:prSet presAssocID="{C9686C83-D6E5-49DB-A2AC-73B081F72706}" presName="linNode" presStyleCnt="0"/>
      <dgm:spPr/>
    </dgm:pt>
    <dgm:pt modelId="{8B65C4B8-6A73-46AF-88A6-068980F257DB}" type="pres">
      <dgm:prSet presAssocID="{C9686C83-D6E5-49DB-A2AC-73B081F72706}" presName="parTx" presStyleLbl="revTx" presStyleIdx="4" presStyleCnt="6">
        <dgm:presLayoutVars>
          <dgm:chMax val="1"/>
          <dgm:bulletEnabled val="1"/>
        </dgm:presLayoutVars>
      </dgm:prSet>
      <dgm:spPr/>
      <dgm:t>
        <a:bodyPr/>
        <a:lstStyle/>
        <a:p>
          <a:endParaRPr lang="en-US"/>
        </a:p>
      </dgm:t>
    </dgm:pt>
    <dgm:pt modelId="{B0C21FF4-3302-40BC-9D50-75D5D30149E1}" type="pres">
      <dgm:prSet presAssocID="{C9686C83-D6E5-49DB-A2AC-73B081F72706}" presName="bracket" presStyleLbl="parChTrans1D1" presStyleIdx="4" presStyleCnt="6"/>
      <dgm:spPr/>
    </dgm:pt>
    <dgm:pt modelId="{8818D0AD-F514-4BCD-A99A-A8B47DCDC519}" type="pres">
      <dgm:prSet presAssocID="{C9686C83-D6E5-49DB-A2AC-73B081F72706}" presName="spH" presStyleCnt="0"/>
      <dgm:spPr/>
    </dgm:pt>
    <dgm:pt modelId="{2A254E7A-654A-4126-9A5F-ECE4CA773D89}" type="pres">
      <dgm:prSet presAssocID="{C9686C83-D6E5-49DB-A2AC-73B081F72706}" presName="desTx" presStyleLbl="node1" presStyleIdx="4" presStyleCnt="6">
        <dgm:presLayoutVars>
          <dgm:bulletEnabled val="1"/>
        </dgm:presLayoutVars>
      </dgm:prSet>
      <dgm:spPr/>
      <dgm:t>
        <a:bodyPr/>
        <a:lstStyle/>
        <a:p>
          <a:endParaRPr lang="en-US"/>
        </a:p>
      </dgm:t>
    </dgm:pt>
    <dgm:pt modelId="{DF9DEAFB-C11F-4F3E-A51C-112F7E1497FB}" type="pres">
      <dgm:prSet presAssocID="{36189F95-6714-48CB-80CE-68E3D2780E34}" presName="spV" presStyleCnt="0"/>
      <dgm:spPr/>
    </dgm:pt>
    <dgm:pt modelId="{67960895-7C6B-4C57-946F-30C003F7C0DB}" type="pres">
      <dgm:prSet presAssocID="{0DCD3E48-0CB5-416D-A42D-A77A960239E8}" presName="linNode" presStyleCnt="0"/>
      <dgm:spPr/>
    </dgm:pt>
    <dgm:pt modelId="{32E29F1A-1D11-4E1A-AC0C-0135E38DCA20}" type="pres">
      <dgm:prSet presAssocID="{0DCD3E48-0CB5-416D-A42D-A77A960239E8}" presName="parTx" presStyleLbl="revTx" presStyleIdx="5" presStyleCnt="6">
        <dgm:presLayoutVars>
          <dgm:chMax val="1"/>
          <dgm:bulletEnabled val="1"/>
        </dgm:presLayoutVars>
      </dgm:prSet>
      <dgm:spPr/>
      <dgm:t>
        <a:bodyPr/>
        <a:lstStyle/>
        <a:p>
          <a:endParaRPr lang="en-US"/>
        </a:p>
      </dgm:t>
    </dgm:pt>
    <dgm:pt modelId="{DB498E51-8B85-4FB8-9E0D-7148F838038A}" type="pres">
      <dgm:prSet presAssocID="{0DCD3E48-0CB5-416D-A42D-A77A960239E8}" presName="bracket" presStyleLbl="parChTrans1D1" presStyleIdx="5" presStyleCnt="6"/>
      <dgm:spPr/>
    </dgm:pt>
    <dgm:pt modelId="{A761B9F2-1143-4505-B298-173C83BF8E74}" type="pres">
      <dgm:prSet presAssocID="{0DCD3E48-0CB5-416D-A42D-A77A960239E8}" presName="spH" presStyleCnt="0"/>
      <dgm:spPr/>
    </dgm:pt>
    <dgm:pt modelId="{5C8E4274-9EE3-4372-9C34-FDBA235D1AA8}" type="pres">
      <dgm:prSet presAssocID="{0DCD3E48-0CB5-416D-A42D-A77A960239E8}" presName="desTx" presStyleLbl="node1" presStyleIdx="5" presStyleCnt="6">
        <dgm:presLayoutVars>
          <dgm:bulletEnabled val="1"/>
        </dgm:presLayoutVars>
      </dgm:prSet>
      <dgm:spPr/>
      <dgm:t>
        <a:bodyPr/>
        <a:lstStyle/>
        <a:p>
          <a:endParaRPr lang="en-US"/>
        </a:p>
      </dgm:t>
    </dgm:pt>
  </dgm:ptLst>
  <dgm:cxnLst>
    <dgm:cxn modelId="{11487866-CE17-4D6C-9467-38FC1353D07C}" srcId="{35E4A3FE-65B6-4693-A65D-6672C084861F}" destId="{B0FB216C-E7A1-498A-A083-6F7212DF05A6}" srcOrd="0" destOrd="0" parTransId="{92680EEE-A2C7-4036-96DB-456C9A8D00A3}" sibTransId="{DCA8320A-BA8D-4B91-A20F-996C19FF2597}"/>
    <dgm:cxn modelId="{4F307450-27DE-4CF8-AF48-5B6D98CC2019}" srcId="{0DCD3E48-0CB5-416D-A42D-A77A960239E8}" destId="{6DD3F0B4-8EE3-45CA-89B6-6F8980DDB5EB}" srcOrd="0" destOrd="0" parTransId="{7F842992-76C8-485D-9E67-85BB27A23CEB}" sibTransId="{88005995-2DFA-432F-A3B6-6D5F763A8AB2}"/>
    <dgm:cxn modelId="{AE312FF9-DE7E-443A-92CE-FC04B7EEC1A2}" type="presOf" srcId="{B0FB216C-E7A1-498A-A083-6F7212DF05A6}" destId="{C8FEA78F-160B-46A8-AB80-F574F82A188D}" srcOrd="0" destOrd="0" presId="urn:diagrams.loki3.com/BracketList+Icon"/>
    <dgm:cxn modelId="{85AFF663-CEB4-4201-B1B3-79DAA9F5E25E}" srcId="{0257B550-49D5-4E8D-819F-7C64F38EE164}" destId="{35E4A3FE-65B6-4693-A65D-6672C084861F}" srcOrd="1" destOrd="0" parTransId="{9D283B9A-9904-4C81-9AE0-151611719EF0}" sibTransId="{B6BD7D98-7C96-42A5-A89A-968A7D82F606}"/>
    <dgm:cxn modelId="{D9C2B18D-667F-4E76-B5AA-464F5C6C32B4}" type="presOf" srcId="{8A5A10EF-2E92-4BC1-9E19-1E4C7DB9E13B}" destId="{5C8E4274-9EE3-4372-9C34-FDBA235D1AA8}" srcOrd="0" destOrd="1" presId="urn:diagrams.loki3.com/BracketList+Icon"/>
    <dgm:cxn modelId="{CF1B4BB7-F6C0-423E-B02F-BB07982B4063}" srcId="{F93F9BD6-DCC3-4862-81B1-9DCF82251CA9}" destId="{5B841236-3EFE-4026-A5C7-D2BC626AD10F}" srcOrd="0" destOrd="0" parTransId="{6D49B867-48B9-4891-A1E7-E1E0335BA36D}" sibTransId="{C9AD90DE-8AE3-4807-911B-346B125463DC}"/>
    <dgm:cxn modelId="{4D48BE12-EB1C-4D7B-B478-B954F862DF97}" type="presOf" srcId="{6DD3F0B4-8EE3-45CA-89B6-6F8980DDB5EB}" destId="{5C8E4274-9EE3-4372-9C34-FDBA235D1AA8}" srcOrd="0" destOrd="0" presId="urn:diagrams.loki3.com/BracketList+Icon"/>
    <dgm:cxn modelId="{BDCA41DF-36F6-4705-B788-1CF1994EC779}" srcId="{0257B550-49D5-4E8D-819F-7C64F38EE164}" destId="{C9686C83-D6E5-49DB-A2AC-73B081F72706}" srcOrd="4" destOrd="0" parTransId="{CEE0858E-1260-4D4E-B1DA-81E53102A0E1}" sibTransId="{36189F95-6714-48CB-80CE-68E3D2780E34}"/>
    <dgm:cxn modelId="{344AC69F-F15E-44C1-8C57-A8BF2511CF25}" type="presOf" srcId="{5B841236-3EFE-4026-A5C7-D2BC626AD10F}" destId="{7777E0E0-981E-4573-9CEA-CD2BEA0553C9}" srcOrd="0" destOrd="0" presId="urn:diagrams.loki3.com/BracketList+Icon"/>
    <dgm:cxn modelId="{32A71B1D-2A6D-4EFA-9BC9-A573F913405C}" srcId="{0257B550-49D5-4E8D-819F-7C64F38EE164}" destId="{0DCD3E48-0CB5-416D-A42D-A77A960239E8}" srcOrd="5" destOrd="0" parTransId="{C2E3A259-A379-4107-B00F-36A7039E0967}" sibTransId="{06792B58-8707-4C6B-A04C-9EFD30BBA64F}"/>
    <dgm:cxn modelId="{68C1C83C-0E54-4445-8D08-0B6596CCC6C7}" type="presOf" srcId="{0257B550-49D5-4E8D-819F-7C64F38EE164}" destId="{2F4172FD-5160-4ABD-8F14-B1BDAADC0B7A}" srcOrd="0" destOrd="0" presId="urn:diagrams.loki3.com/BracketList+Icon"/>
    <dgm:cxn modelId="{84896B53-8EFD-4666-B6C1-85BFFC03288A}" srcId="{0257B550-49D5-4E8D-819F-7C64F38EE164}" destId="{F93F9BD6-DCC3-4862-81B1-9DCF82251CA9}" srcOrd="2" destOrd="0" parTransId="{D4C92051-5ABC-4F12-B6BF-243310298841}" sibTransId="{FE625111-D83A-4D08-A456-E500B8761EF6}"/>
    <dgm:cxn modelId="{97C00BCE-B016-4970-BC66-D2413E2987A2}" type="presOf" srcId="{4FBD7C4D-F469-493B-9F7E-60AE9F8C0506}" destId="{766D9BC6-2BA0-4FD5-B4AD-BCD4C6E0B7AC}" srcOrd="0" destOrd="0" presId="urn:diagrams.loki3.com/BracketList+Icon"/>
    <dgm:cxn modelId="{DBC20A2B-E11D-480D-A122-245611DA5D70}" type="presOf" srcId="{C9686C83-D6E5-49DB-A2AC-73B081F72706}" destId="{8B65C4B8-6A73-46AF-88A6-068980F257DB}" srcOrd="0" destOrd="0" presId="urn:diagrams.loki3.com/BracketList+Icon"/>
    <dgm:cxn modelId="{01D2D82D-3423-4971-9FF7-C0B5568D67B2}" type="presOf" srcId="{96283D64-CDAA-4280-A728-FD528402CBA9}" destId="{1E687201-63BE-4BCC-BF13-25FAE573D780}" srcOrd="0" destOrd="0" presId="urn:diagrams.loki3.com/BracketList+Icon"/>
    <dgm:cxn modelId="{48651626-7C3E-4ECE-A98A-D7F8D4D63461}" type="presOf" srcId="{DE9A470B-A7B2-4576-B483-B4D8071800E3}" destId="{2A254E7A-654A-4126-9A5F-ECE4CA773D89}" srcOrd="0" destOrd="0" presId="urn:diagrams.loki3.com/BracketList+Icon"/>
    <dgm:cxn modelId="{A523803F-FE07-4E94-8984-FD6CE0B0134C}" type="presOf" srcId="{E649F72C-5F69-4BDF-97B7-A9D563298320}" destId="{1AE33A71-2F52-4767-902B-3ED1A1B802B8}" srcOrd="0" destOrd="0" presId="urn:diagrams.loki3.com/BracketList+Icon"/>
    <dgm:cxn modelId="{3D37ED5D-EFE1-4A43-8D9E-B68216733270}" srcId="{96283D64-CDAA-4280-A728-FD528402CBA9}" destId="{4FBD7C4D-F469-493B-9F7E-60AE9F8C0506}" srcOrd="0" destOrd="0" parTransId="{1D481516-EABA-4FB1-9D89-2CBF41BD1116}" sibTransId="{79EC30EF-9107-4D88-9606-A3814BAAEFE0}"/>
    <dgm:cxn modelId="{78CC6896-E389-4FD8-B773-D79653AB3ED1}" srcId="{C9686C83-D6E5-49DB-A2AC-73B081F72706}" destId="{DE9A470B-A7B2-4576-B483-B4D8071800E3}" srcOrd="0" destOrd="0" parTransId="{573DE777-659A-4CF1-AC1E-E056FEB32089}" sibTransId="{5A11D854-F739-49CC-8474-CF6B2EA323A4}"/>
    <dgm:cxn modelId="{4E664B45-A113-426E-A341-E6A540256870}" srcId="{0DCD3E48-0CB5-416D-A42D-A77A960239E8}" destId="{8A5A10EF-2E92-4BC1-9E19-1E4C7DB9E13B}" srcOrd="1" destOrd="0" parTransId="{1FD45ED6-EBFE-4EE8-B2E2-801228744BB2}" sibTransId="{A97E7684-1078-4370-90CB-84BCAAA8CD04}"/>
    <dgm:cxn modelId="{82196171-A50D-45C7-9EF1-824F6A8B0D4D}" srcId="{0257B550-49D5-4E8D-819F-7C64F38EE164}" destId="{E649F72C-5F69-4BDF-97B7-A9D563298320}" srcOrd="3" destOrd="0" parTransId="{CB304140-8175-4BF0-B464-9D53D8A0C092}" sibTransId="{97035006-0CDF-4E82-A718-0BF9FF07EB49}"/>
    <dgm:cxn modelId="{73A5689D-3309-4160-8A30-A01D268E3C6C}" srcId="{E649F72C-5F69-4BDF-97B7-A9D563298320}" destId="{2C86B878-D947-4172-AABE-86489C5B1FE1}" srcOrd="0" destOrd="0" parTransId="{DFA78F59-46F3-45ED-8C9A-FD38BD67B534}" sibTransId="{8AD3D96F-90D2-4878-A13C-CB40F8493B6A}"/>
    <dgm:cxn modelId="{BA070C81-F95D-4258-A36A-717DAFDBA226}" type="presOf" srcId="{0DCD3E48-0CB5-416D-A42D-A77A960239E8}" destId="{32E29F1A-1D11-4E1A-AC0C-0135E38DCA20}" srcOrd="0" destOrd="0" presId="urn:diagrams.loki3.com/BracketList+Icon"/>
    <dgm:cxn modelId="{C8F683AB-C35E-429A-BBFA-BC1FC356005F}" type="presOf" srcId="{2C86B878-D947-4172-AABE-86489C5B1FE1}" destId="{C3D7423B-D103-4D9B-85B9-F7B102F76D07}" srcOrd="0" destOrd="0" presId="urn:diagrams.loki3.com/BracketList+Icon"/>
    <dgm:cxn modelId="{580571D2-114C-4B5D-AB3C-6EC6F5269510}" type="presOf" srcId="{F93F9BD6-DCC3-4862-81B1-9DCF82251CA9}" destId="{378F5A22-8E30-4365-8CA7-94D85AD38128}" srcOrd="0" destOrd="0" presId="urn:diagrams.loki3.com/BracketList+Icon"/>
    <dgm:cxn modelId="{AFE16496-6136-4B57-B839-665F2432884B}" srcId="{0257B550-49D5-4E8D-819F-7C64F38EE164}" destId="{96283D64-CDAA-4280-A728-FD528402CBA9}" srcOrd="0" destOrd="0" parTransId="{8BF05E24-C945-4D77-BF38-F4B11CD36FAD}" sibTransId="{1A6297F7-437D-48D6-A4E5-AB642264896D}"/>
    <dgm:cxn modelId="{DB6E81C4-7277-4B9E-A554-A9DD24FBB247}" type="presOf" srcId="{35E4A3FE-65B6-4693-A65D-6672C084861F}" destId="{CE0F3240-6311-471D-9BFE-CB1C25000092}" srcOrd="0" destOrd="0" presId="urn:diagrams.loki3.com/BracketList+Icon"/>
    <dgm:cxn modelId="{29503957-CEA6-4D82-A9A3-C403AE9FBD9F}" type="presParOf" srcId="{2F4172FD-5160-4ABD-8F14-B1BDAADC0B7A}" destId="{A0D0FAC1-789E-4F56-8264-8F04BA2E1ABC}" srcOrd="0" destOrd="0" presId="urn:diagrams.loki3.com/BracketList+Icon"/>
    <dgm:cxn modelId="{77710982-A910-4BE6-B310-53F0E59BE965}" type="presParOf" srcId="{A0D0FAC1-789E-4F56-8264-8F04BA2E1ABC}" destId="{1E687201-63BE-4BCC-BF13-25FAE573D780}" srcOrd="0" destOrd="0" presId="urn:diagrams.loki3.com/BracketList+Icon"/>
    <dgm:cxn modelId="{3B253C04-5660-44C0-AC32-0452DAA88E36}" type="presParOf" srcId="{A0D0FAC1-789E-4F56-8264-8F04BA2E1ABC}" destId="{3CBF35DA-F155-4FC9-AD78-626E75EF1E2E}" srcOrd="1" destOrd="0" presId="urn:diagrams.loki3.com/BracketList+Icon"/>
    <dgm:cxn modelId="{9952E65F-240F-4F8E-A330-393D4C417BBE}" type="presParOf" srcId="{A0D0FAC1-789E-4F56-8264-8F04BA2E1ABC}" destId="{45B8B2DA-BC2A-4E57-8CAD-061638473AC7}" srcOrd="2" destOrd="0" presId="urn:diagrams.loki3.com/BracketList+Icon"/>
    <dgm:cxn modelId="{F66DA890-F6D1-404F-9AE5-188F67E736C1}" type="presParOf" srcId="{A0D0FAC1-789E-4F56-8264-8F04BA2E1ABC}" destId="{766D9BC6-2BA0-4FD5-B4AD-BCD4C6E0B7AC}" srcOrd="3" destOrd="0" presId="urn:diagrams.loki3.com/BracketList+Icon"/>
    <dgm:cxn modelId="{5C18058F-CD47-4D24-ADE3-C28CBA6544A5}" type="presParOf" srcId="{2F4172FD-5160-4ABD-8F14-B1BDAADC0B7A}" destId="{AC5478CE-DFBA-43E6-86F4-7C1C30F4C55B}" srcOrd="1" destOrd="0" presId="urn:diagrams.loki3.com/BracketList+Icon"/>
    <dgm:cxn modelId="{195B326F-F3DD-4BF8-B374-8F8D034884FC}" type="presParOf" srcId="{2F4172FD-5160-4ABD-8F14-B1BDAADC0B7A}" destId="{3CAC31B1-6A4E-484B-8005-DAA0231A9A02}" srcOrd="2" destOrd="0" presId="urn:diagrams.loki3.com/BracketList+Icon"/>
    <dgm:cxn modelId="{1D1CF89A-ECDB-4EE8-84D0-F909A61712D5}" type="presParOf" srcId="{3CAC31B1-6A4E-484B-8005-DAA0231A9A02}" destId="{CE0F3240-6311-471D-9BFE-CB1C25000092}" srcOrd="0" destOrd="0" presId="urn:diagrams.loki3.com/BracketList+Icon"/>
    <dgm:cxn modelId="{1C222AAA-AECE-41B4-AE66-D4DD5E0F454A}" type="presParOf" srcId="{3CAC31B1-6A4E-484B-8005-DAA0231A9A02}" destId="{927C8CB7-E15A-42BA-9689-0451006145A0}" srcOrd="1" destOrd="0" presId="urn:diagrams.loki3.com/BracketList+Icon"/>
    <dgm:cxn modelId="{0A201A01-E01B-49FA-BE21-DD6F4735D06B}" type="presParOf" srcId="{3CAC31B1-6A4E-484B-8005-DAA0231A9A02}" destId="{21141B97-7B85-491F-98A9-22DA01989A7B}" srcOrd="2" destOrd="0" presId="urn:diagrams.loki3.com/BracketList+Icon"/>
    <dgm:cxn modelId="{5404CC38-694F-488A-AB9B-5A4F653CF2F4}" type="presParOf" srcId="{3CAC31B1-6A4E-484B-8005-DAA0231A9A02}" destId="{C8FEA78F-160B-46A8-AB80-F574F82A188D}" srcOrd="3" destOrd="0" presId="urn:diagrams.loki3.com/BracketList+Icon"/>
    <dgm:cxn modelId="{52D0C04B-26E0-4D42-8523-5D721022EEF8}" type="presParOf" srcId="{2F4172FD-5160-4ABD-8F14-B1BDAADC0B7A}" destId="{28AD866C-DD94-41BF-AD06-79A987403A88}" srcOrd="3" destOrd="0" presId="urn:diagrams.loki3.com/BracketList+Icon"/>
    <dgm:cxn modelId="{83F0D226-E0D1-445D-8255-916686AB2188}" type="presParOf" srcId="{2F4172FD-5160-4ABD-8F14-B1BDAADC0B7A}" destId="{127C7E6F-A2D1-4F9C-871E-D312CBF4A3A7}" srcOrd="4" destOrd="0" presId="urn:diagrams.loki3.com/BracketList+Icon"/>
    <dgm:cxn modelId="{7A73374A-4AC0-4AAD-828A-3425E3A51BDB}" type="presParOf" srcId="{127C7E6F-A2D1-4F9C-871E-D312CBF4A3A7}" destId="{378F5A22-8E30-4365-8CA7-94D85AD38128}" srcOrd="0" destOrd="0" presId="urn:diagrams.loki3.com/BracketList+Icon"/>
    <dgm:cxn modelId="{C0450EEC-6562-40B8-9646-BD6076B52D28}" type="presParOf" srcId="{127C7E6F-A2D1-4F9C-871E-D312CBF4A3A7}" destId="{0CEB26AD-B902-4121-BB6B-C508B1ADCE51}" srcOrd="1" destOrd="0" presId="urn:diagrams.loki3.com/BracketList+Icon"/>
    <dgm:cxn modelId="{A6C4EFBB-949C-4214-8DA8-17F49119BE77}" type="presParOf" srcId="{127C7E6F-A2D1-4F9C-871E-D312CBF4A3A7}" destId="{7CA87637-F58E-4561-BA4A-DA399A98AAEA}" srcOrd="2" destOrd="0" presId="urn:diagrams.loki3.com/BracketList+Icon"/>
    <dgm:cxn modelId="{96D6503E-A80B-4B11-91E3-120DF836B9D2}" type="presParOf" srcId="{127C7E6F-A2D1-4F9C-871E-D312CBF4A3A7}" destId="{7777E0E0-981E-4573-9CEA-CD2BEA0553C9}" srcOrd="3" destOrd="0" presId="urn:diagrams.loki3.com/BracketList+Icon"/>
    <dgm:cxn modelId="{EA648BA6-57F1-412B-BAE0-018F05BC8FB1}" type="presParOf" srcId="{2F4172FD-5160-4ABD-8F14-B1BDAADC0B7A}" destId="{FC6D4B94-58F2-4450-A076-56407F85DA18}" srcOrd="5" destOrd="0" presId="urn:diagrams.loki3.com/BracketList+Icon"/>
    <dgm:cxn modelId="{8F36D850-8F9B-464E-88BC-0F488935D465}" type="presParOf" srcId="{2F4172FD-5160-4ABD-8F14-B1BDAADC0B7A}" destId="{D3371BA7-A724-42DF-AE3D-A1DBCD9CFCE8}" srcOrd="6" destOrd="0" presId="urn:diagrams.loki3.com/BracketList+Icon"/>
    <dgm:cxn modelId="{61F1769D-98AB-4CC6-A3F6-8639675FB8D7}" type="presParOf" srcId="{D3371BA7-A724-42DF-AE3D-A1DBCD9CFCE8}" destId="{1AE33A71-2F52-4767-902B-3ED1A1B802B8}" srcOrd="0" destOrd="0" presId="urn:diagrams.loki3.com/BracketList+Icon"/>
    <dgm:cxn modelId="{E8B8A5D3-0FEA-4F3F-9193-2A42A4162C27}" type="presParOf" srcId="{D3371BA7-A724-42DF-AE3D-A1DBCD9CFCE8}" destId="{9D6BC64F-11A6-4D34-9203-D44A1817E42C}" srcOrd="1" destOrd="0" presId="urn:diagrams.loki3.com/BracketList+Icon"/>
    <dgm:cxn modelId="{C8A54121-4B61-48B9-A5F6-E48A8E1DF138}" type="presParOf" srcId="{D3371BA7-A724-42DF-AE3D-A1DBCD9CFCE8}" destId="{05C7A1BB-16F9-4082-88A9-7E397DFC2ACC}" srcOrd="2" destOrd="0" presId="urn:diagrams.loki3.com/BracketList+Icon"/>
    <dgm:cxn modelId="{7CD61FD0-DF44-4A88-857C-384836CD3819}" type="presParOf" srcId="{D3371BA7-A724-42DF-AE3D-A1DBCD9CFCE8}" destId="{C3D7423B-D103-4D9B-85B9-F7B102F76D07}" srcOrd="3" destOrd="0" presId="urn:diagrams.loki3.com/BracketList+Icon"/>
    <dgm:cxn modelId="{B39ADA7A-3146-4FA1-B5EB-250D844DF4B1}" type="presParOf" srcId="{2F4172FD-5160-4ABD-8F14-B1BDAADC0B7A}" destId="{DA201112-8A69-4150-873C-1BDF9A643B94}" srcOrd="7" destOrd="0" presId="urn:diagrams.loki3.com/BracketList+Icon"/>
    <dgm:cxn modelId="{C96DDF73-D5C4-44AD-8A2A-2A7A002EF35B}" type="presParOf" srcId="{2F4172FD-5160-4ABD-8F14-B1BDAADC0B7A}" destId="{4AA9DE7D-2866-429C-8D17-6FC65A79B572}" srcOrd="8" destOrd="0" presId="urn:diagrams.loki3.com/BracketList+Icon"/>
    <dgm:cxn modelId="{9FC0967F-4B4A-49F5-8B49-097FAE723712}" type="presParOf" srcId="{4AA9DE7D-2866-429C-8D17-6FC65A79B572}" destId="{8B65C4B8-6A73-46AF-88A6-068980F257DB}" srcOrd="0" destOrd="0" presId="urn:diagrams.loki3.com/BracketList+Icon"/>
    <dgm:cxn modelId="{CC94F871-975F-4D5C-8491-2520294ED1B9}" type="presParOf" srcId="{4AA9DE7D-2866-429C-8D17-6FC65A79B572}" destId="{B0C21FF4-3302-40BC-9D50-75D5D30149E1}" srcOrd="1" destOrd="0" presId="urn:diagrams.loki3.com/BracketList+Icon"/>
    <dgm:cxn modelId="{3A310703-206B-4FDD-A378-694E56E02651}" type="presParOf" srcId="{4AA9DE7D-2866-429C-8D17-6FC65A79B572}" destId="{8818D0AD-F514-4BCD-A99A-A8B47DCDC519}" srcOrd="2" destOrd="0" presId="urn:diagrams.loki3.com/BracketList+Icon"/>
    <dgm:cxn modelId="{6846DF80-58FB-42F4-8844-827DDDEE3036}" type="presParOf" srcId="{4AA9DE7D-2866-429C-8D17-6FC65A79B572}" destId="{2A254E7A-654A-4126-9A5F-ECE4CA773D89}" srcOrd="3" destOrd="0" presId="urn:diagrams.loki3.com/BracketList+Icon"/>
    <dgm:cxn modelId="{193E46D8-2951-4EFD-A598-607A9B6B35BC}" type="presParOf" srcId="{2F4172FD-5160-4ABD-8F14-B1BDAADC0B7A}" destId="{DF9DEAFB-C11F-4F3E-A51C-112F7E1497FB}" srcOrd="9" destOrd="0" presId="urn:diagrams.loki3.com/BracketList+Icon"/>
    <dgm:cxn modelId="{79946DF0-A44A-4D49-B8AA-6B9AE6B2A945}" type="presParOf" srcId="{2F4172FD-5160-4ABD-8F14-B1BDAADC0B7A}" destId="{67960895-7C6B-4C57-946F-30C003F7C0DB}" srcOrd="10" destOrd="0" presId="urn:diagrams.loki3.com/BracketList+Icon"/>
    <dgm:cxn modelId="{16EAA062-30A2-4B29-A0E2-C8FE23CA54A3}" type="presParOf" srcId="{67960895-7C6B-4C57-946F-30C003F7C0DB}" destId="{32E29F1A-1D11-4E1A-AC0C-0135E38DCA20}" srcOrd="0" destOrd="0" presId="urn:diagrams.loki3.com/BracketList+Icon"/>
    <dgm:cxn modelId="{03591204-98F0-420F-8642-2AB9B887DF6C}" type="presParOf" srcId="{67960895-7C6B-4C57-946F-30C003F7C0DB}" destId="{DB498E51-8B85-4FB8-9E0D-7148F838038A}" srcOrd="1" destOrd="0" presId="urn:diagrams.loki3.com/BracketList+Icon"/>
    <dgm:cxn modelId="{4069F955-11E4-439A-8369-E90DFA3E0A71}" type="presParOf" srcId="{67960895-7C6B-4C57-946F-30C003F7C0DB}" destId="{A761B9F2-1143-4505-B298-173C83BF8E74}" srcOrd="2" destOrd="0" presId="urn:diagrams.loki3.com/BracketList+Icon"/>
    <dgm:cxn modelId="{2D74A72C-BCF2-43BA-B2A7-88CF8D52822F}" type="presParOf" srcId="{67960895-7C6B-4C57-946F-30C003F7C0DB}" destId="{5C8E4274-9EE3-4372-9C34-FDBA235D1AA8}"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8F0AB5-FD98-49BE-AF31-00980014260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B211063-CC3A-4D21-84A1-A028EF05D5D2}">
      <dgm:prSet/>
      <dgm:spPr/>
      <dgm:t>
        <a:bodyPr/>
        <a:lstStyle/>
        <a:p>
          <a:pPr rtl="0"/>
          <a:r>
            <a:rPr lang="en-US" dirty="0"/>
            <a:t>MIT Center for Information Systems Research</a:t>
          </a:r>
        </a:p>
      </dgm:t>
    </dgm:pt>
    <dgm:pt modelId="{4580FE40-6108-4C67-8007-4BE9362ECCBD}" type="parTrans" cxnId="{9F88A85C-C879-4DF3-94F9-61D884C3460D}">
      <dgm:prSet/>
      <dgm:spPr/>
      <dgm:t>
        <a:bodyPr/>
        <a:lstStyle/>
        <a:p>
          <a:endParaRPr lang="en-US"/>
        </a:p>
      </dgm:t>
    </dgm:pt>
    <dgm:pt modelId="{5971158A-13D0-40A7-825B-48B29205C7B4}" type="sibTrans" cxnId="{9F88A85C-C879-4DF3-94F9-61D884C3460D}">
      <dgm:prSet/>
      <dgm:spPr/>
      <dgm:t>
        <a:bodyPr/>
        <a:lstStyle/>
        <a:p>
          <a:endParaRPr lang="en-US"/>
        </a:p>
      </dgm:t>
    </dgm:pt>
    <dgm:pt modelId="{9F5FC8C7-3B32-4711-BA7D-A12A7CA3D10A}">
      <dgm:prSet/>
      <dgm:spPr/>
      <dgm:t>
        <a:bodyPr/>
        <a:lstStyle/>
        <a:p>
          <a:pPr rtl="0"/>
          <a:r>
            <a:rPr lang="en-US" dirty="0"/>
            <a:t>Enterprise Architecture Body of Knowledge</a:t>
          </a:r>
        </a:p>
      </dgm:t>
    </dgm:pt>
    <dgm:pt modelId="{BE3CC46A-6661-4E82-A6EF-A2DB29D92D31}" type="parTrans" cxnId="{B4B3EBEA-9D3C-4DAC-8403-3458EB747234}">
      <dgm:prSet/>
      <dgm:spPr/>
      <dgm:t>
        <a:bodyPr/>
        <a:lstStyle/>
        <a:p>
          <a:endParaRPr lang="en-US"/>
        </a:p>
      </dgm:t>
    </dgm:pt>
    <dgm:pt modelId="{0A63E397-DB5D-4D30-9209-228FC9DB2EB3}" type="sibTrans" cxnId="{B4B3EBEA-9D3C-4DAC-8403-3458EB747234}">
      <dgm:prSet/>
      <dgm:spPr/>
      <dgm:t>
        <a:bodyPr/>
        <a:lstStyle/>
        <a:p>
          <a:endParaRPr lang="en-US"/>
        </a:p>
      </dgm:t>
    </dgm:pt>
    <dgm:pt modelId="{34874512-6FE2-4565-B1C2-FCBD67040EA0}">
      <dgm:prSet/>
      <dgm:spPr/>
      <dgm:t>
        <a:bodyPr/>
        <a:lstStyle/>
        <a:p>
          <a:pPr rtl="0"/>
          <a:r>
            <a:rPr lang="en-US" dirty="0"/>
            <a:t>Gartner</a:t>
          </a:r>
        </a:p>
      </dgm:t>
    </dgm:pt>
    <dgm:pt modelId="{30758660-F46B-4E83-B9F2-49A285876592}" type="parTrans" cxnId="{6A227BEA-5E6C-4584-A795-A49DE1F9ED3A}">
      <dgm:prSet/>
      <dgm:spPr/>
      <dgm:t>
        <a:bodyPr/>
        <a:lstStyle/>
        <a:p>
          <a:endParaRPr lang="en-US"/>
        </a:p>
      </dgm:t>
    </dgm:pt>
    <dgm:pt modelId="{F964373B-A6BB-4EA5-9CB4-D3E6B724B853}" type="sibTrans" cxnId="{6A227BEA-5E6C-4584-A795-A49DE1F9ED3A}">
      <dgm:prSet/>
      <dgm:spPr/>
      <dgm:t>
        <a:bodyPr/>
        <a:lstStyle/>
        <a:p>
          <a:endParaRPr lang="en-US"/>
        </a:p>
      </dgm:t>
    </dgm:pt>
    <dgm:pt modelId="{8B8C81D4-D3ED-4363-AFD7-3848E1CC88DF}">
      <dgm:prSet/>
      <dgm:spPr/>
      <dgm:t>
        <a:bodyPr/>
        <a:lstStyle/>
        <a:p>
          <a:pPr rtl="0"/>
          <a:r>
            <a:rPr lang="en-US" dirty="0"/>
            <a:t>The organizing logic for business processes and IT infrastructure reflecting the integration and standardization requirements of the company's operating model. </a:t>
          </a:r>
        </a:p>
      </dgm:t>
    </dgm:pt>
    <dgm:pt modelId="{E26A6CF3-3644-4B14-85FB-320207C6A07B}" type="parTrans" cxnId="{9469C891-3CA8-4AA8-B07E-73F619B7682B}">
      <dgm:prSet/>
      <dgm:spPr/>
      <dgm:t>
        <a:bodyPr/>
        <a:lstStyle/>
        <a:p>
          <a:endParaRPr lang="en-US"/>
        </a:p>
      </dgm:t>
    </dgm:pt>
    <dgm:pt modelId="{D086A401-C66E-4B4E-B0DE-4CE00F30D052}" type="sibTrans" cxnId="{9469C891-3CA8-4AA8-B07E-73F619B7682B}">
      <dgm:prSet/>
      <dgm:spPr/>
      <dgm:t>
        <a:bodyPr/>
        <a:lstStyle/>
        <a:p>
          <a:endParaRPr lang="en-US"/>
        </a:p>
      </dgm:t>
    </dgm:pt>
    <dgm:pt modelId="{BB89B1EF-35A7-4805-AEF1-0190C5E7EBC9}">
      <dgm:prSet/>
      <dgm:spPr/>
      <dgm:t>
        <a:bodyPr/>
        <a:lstStyle/>
        <a:p>
          <a:pPr rtl="0"/>
          <a:r>
            <a:rPr lang="en-US" dirty="0"/>
            <a:t>A practice, which analyzes areas of common activity within or between organizations.</a:t>
          </a:r>
        </a:p>
      </dgm:t>
    </dgm:pt>
    <dgm:pt modelId="{12CD960A-8B8C-4099-BDCF-62C3FE551848}" type="parTrans" cxnId="{EDC960D4-2A61-4858-B820-558260D0791F}">
      <dgm:prSet/>
      <dgm:spPr/>
      <dgm:t>
        <a:bodyPr/>
        <a:lstStyle/>
        <a:p>
          <a:endParaRPr lang="en-US"/>
        </a:p>
      </dgm:t>
    </dgm:pt>
    <dgm:pt modelId="{68DB9B3C-7C10-4457-8464-00801029EFB8}" type="sibTrans" cxnId="{EDC960D4-2A61-4858-B820-558260D0791F}">
      <dgm:prSet/>
      <dgm:spPr/>
      <dgm:t>
        <a:bodyPr/>
        <a:lstStyle/>
        <a:p>
          <a:endParaRPr lang="en-US"/>
        </a:p>
      </dgm:t>
    </dgm:pt>
    <dgm:pt modelId="{C8098FA6-7C1F-4024-B8D6-FCAF3B6E3C52}">
      <dgm:prSet/>
      <dgm:spPr/>
      <dgm:t>
        <a:bodyPr/>
        <a:lstStyle/>
        <a:p>
          <a:pPr rtl="0"/>
          <a:r>
            <a:rPr lang="en-US" dirty="0"/>
            <a:t>A discipline for proactively and holistically leading enterprise responses to disruptive forces by identifying and analyzing the execution of change toward desired business vision and outcomes. </a:t>
          </a:r>
        </a:p>
      </dgm:t>
    </dgm:pt>
    <dgm:pt modelId="{522AC7CB-1AAD-4D52-8C66-E3409466304B}" type="parTrans" cxnId="{7076717C-047B-4F8E-B7A0-4EA01901D96B}">
      <dgm:prSet/>
      <dgm:spPr/>
      <dgm:t>
        <a:bodyPr/>
        <a:lstStyle/>
        <a:p>
          <a:endParaRPr lang="en-US"/>
        </a:p>
      </dgm:t>
    </dgm:pt>
    <dgm:pt modelId="{1E9F26D3-2055-4A93-B9F3-A078074598BF}" type="sibTrans" cxnId="{7076717C-047B-4F8E-B7A0-4EA01901D96B}">
      <dgm:prSet/>
      <dgm:spPr/>
      <dgm:t>
        <a:bodyPr/>
        <a:lstStyle/>
        <a:p>
          <a:endParaRPr lang="en-US"/>
        </a:p>
      </dgm:t>
    </dgm:pt>
    <dgm:pt modelId="{BF9CE382-3B2A-460B-8A2C-A198622EC870}">
      <dgm:prSet/>
      <dgm:spPr/>
      <dgm:t>
        <a:bodyPr/>
        <a:lstStyle/>
        <a:p>
          <a:pPr rtl="0"/>
          <a:r>
            <a:rPr lang="en-US" dirty="0"/>
            <a:t>Wikipedia</a:t>
          </a:r>
        </a:p>
      </dgm:t>
    </dgm:pt>
    <dgm:pt modelId="{E111DD6F-A1AF-4B8A-9D84-2CFD8261B12F}" type="parTrans" cxnId="{92D1C459-2A85-4600-A7FF-03F41ADD27F8}">
      <dgm:prSet/>
      <dgm:spPr/>
      <dgm:t>
        <a:bodyPr/>
        <a:lstStyle/>
        <a:p>
          <a:endParaRPr lang="en-US"/>
        </a:p>
      </dgm:t>
    </dgm:pt>
    <dgm:pt modelId="{A0BA9445-0A8F-4F3B-9EE8-10FCC7D00344}" type="sibTrans" cxnId="{92D1C459-2A85-4600-A7FF-03F41ADD27F8}">
      <dgm:prSet/>
      <dgm:spPr/>
      <dgm:t>
        <a:bodyPr/>
        <a:lstStyle/>
        <a:p>
          <a:endParaRPr lang="en-US"/>
        </a:p>
      </dgm:t>
    </dgm:pt>
    <dgm:pt modelId="{0AF93958-C49A-4081-81CE-2E51712D1FCA}">
      <dgm:prSet/>
      <dgm:spPr/>
      <dgm:t>
        <a:bodyPr/>
        <a:lstStyle/>
        <a:p>
          <a:r>
            <a:rPr lang="en-US" b="0" i="0" dirty="0"/>
            <a:t>A practice for conducting enterprise analysis, design, planning, and implementation, using a holistic approach at all times, for the successful development and execution of strategy.</a:t>
          </a:r>
          <a:endParaRPr lang="en-US" dirty="0"/>
        </a:p>
      </dgm:t>
    </dgm:pt>
    <dgm:pt modelId="{F3C5BC64-373A-443D-B3AE-32BEB588B3AE}" type="parTrans" cxnId="{56987486-D797-4391-AC8B-179A14C97FE0}">
      <dgm:prSet/>
      <dgm:spPr/>
      <dgm:t>
        <a:bodyPr/>
        <a:lstStyle/>
        <a:p>
          <a:endParaRPr lang="en-US"/>
        </a:p>
      </dgm:t>
    </dgm:pt>
    <dgm:pt modelId="{51D494A4-0B6C-4FEE-B133-C2FC8407D4C6}" type="sibTrans" cxnId="{56987486-D797-4391-AC8B-179A14C97FE0}">
      <dgm:prSet/>
      <dgm:spPr/>
      <dgm:t>
        <a:bodyPr/>
        <a:lstStyle/>
        <a:p>
          <a:endParaRPr lang="en-US"/>
        </a:p>
      </dgm:t>
    </dgm:pt>
    <dgm:pt modelId="{1405F77F-6BFF-49C0-96E3-F4C51E8ABE4A}" type="pres">
      <dgm:prSet presAssocID="{0E8F0AB5-FD98-49BE-AF31-009800142607}" presName="vert0" presStyleCnt="0">
        <dgm:presLayoutVars>
          <dgm:dir/>
          <dgm:animOne val="branch"/>
          <dgm:animLvl val="lvl"/>
        </dgm:presLayoutVars>
      </dgm:prSet>
      <dgm:spPr/>
      <dgm:t>
        <a:bodyPr/>
        <a:lstStyle/>
        <a:p>
          <a:endParaRPr lang="en-US"/>
        </a:p>
      </dgm:t>
    </dgm:pt>
    <dgm:pt modelId="{FDEB03DF-DFBC-44B7-ABAB-328825404AFA}" type="pres">
      <dgm:prSet presAssocID="{BF9CE382-3B2A-460B-8A2C-A198622EC870}" presName="thickLine" presStyleLbl="alignNode1" presStyleIdx="0" presStyleCnt="4"/>
      <dgm:spPr/>
    </dgm:pt>
    <dgm:pt modelId="{A05F027E-62AA-4EC8-9361-E4FB87738D37}" type="pres">
      <dgm:prSet presAssocID="{BF9CE382-3B2A-460B-8A2C-A198622EC870}" presName="horz1" presStyleCnt="0"/>
      <dgm:spPr/>
    </dgm:pt>
    <dgm:pt modelId="{46FB279B-6D47-4386-A363-144E785551C5}" type="pres">
      <dgm:prSet presAssocID="{BF9CE382-3B2A-460B-8A2C-A198622EC870}" presName="tx1" presStyleLbl="revTx" presStyleIdx="0" presStyleCnt="8"/>
      <dgm:spPr/>
      <dgm:t>
        <a:bodyPr/>
        <a:lstStyle/>
        <a:p>
          <a:endParaRPr lang="en-US"/>
        </a:p>
      </dgm:t>
    </dgm:pt>
    <dgm:pt modelId="{078077DB-D747-4E62-80DD-4A8CB46AEC7C}" type="pres">
      <dgm:prSet presAssocID="{BF9CE382-3B2A-460B-8A2C-A198622EC870}" presName="vert1" presStyleCnt="0"/>
      <dgm:spPr/>
    </dgm:pt>
    <dgm:pt modelId="{956923A6-8109-4806-B67B-676673362186}" type="pres">
      <dgm:prSet presAssocID="{0AF93958-C49A-4081-81CE-2E51712D1FCA}" presName="vertSpace2a" presStyleCnt="0"/>
      <dgm:spPr/>
    </dgm:pt>
    <dgm:pt modelId="{1AEAD9EA-62C6-4769-9631-3082AF5349DE}" type="pres">
      <dgm:prSet presAssocID="{0AF93958-C49A-4081-81CE-2E51712D1FCA}" presName="horz2" presStyleCnt="0"/>
      <dgm:spPr/>
    </dgm:pt>
    <dgm:pt modelId="{1960F30F-1C2E-4BBF-ACC9-1927C8152066}" type="pres">
      <dgm:prSet presAssocID="{0AF93958-C49A-4081-81CE-2E51712D1FCA}" presName="horzSpace2" presStyleCnt="0"/>
      <dgm:spPr/>
    </dgm:pt>
    <dgm:pt modelId="{A66BA1AF-901B-4F03-8D78-BFAC69418791}" type="pres">
      <dgm:prSet presAssocID="{0AF93958-C49A-4081-81CE-2E51712D1FCA}" presName="tx2" presStyleLbl="revTx" presStyleIdx="1" presStyleCnt="8"/>
      <dgm:spPr/>
      <dgm:t>
        <a:bodyPr/>
        <a:lstStyle/>
        <a:p>
          <a:endParaRPr lang="en-US"/>
        </a:p>
      </dgm:t>
    </dgm:pt>
    <dgm:pt modelId="{94F7DDFF-454D-46D5-9A27-BF16C5DE8BF1}" type="pres">
      <dgm:prSet presAssocID="{0AF93958-C49A-4081-81CE-2E51712D1FCA}" presName="vert2" presStyleCnt="0"/>
      <dgm:spPr/>
    </dgm:pt>
    <dgm:pt modelId="{B9FB4EF4-E0B7-4C6E-B8C6-C60696E878F6}" type="pres">
      <dgm:prSet presAssocID="{0AF93958-C49A-4081-81CE-2E51712D1FCA}" presName="thinLine2b" presStyleLbl="callout" presStyleIdx="0" presStyleCnt="4"/>
      <dgm:spPr/>
    </dgm:pt>
    <dgm:pt modelId="{6255BE9D-EB0D-49F6-9562-09569E431911}" type="pres">
      <dgm:prSet presAssocID="{0AF93958-C49A-4081-81CE-2E51712D1FCA}" presName="vertSpace2b" presStyleCnt="0"/>
      <dgm:spPr/>
    </dgm:pt>
    <dgm:pt modelId="{B71DD6FD-B7C2-48BA-85A1-D18A9561A587}" type="pres">
      <dgm:prSet presAssocID="{7B211063-CC3A-4D21-84A1-A028EF05D5D2}" presName="thickLine" presStyleLbl="alignNode1" presStyleIdx="1" presStyleCnt="4"/>
      <dgm:spPr/>
    </dgm:pt>
    <dgm:pt modelId="{6B8AF5F0-063A-4AFB-B313-0DA8AB70F48B}" type="pres">
      <dgm:prSet presAssocID="{7B211063-CC3A-4D21-84A1-A028EF05D5D2}" presName="horz1" presStyleCnt="0"/>
      <dgm:spPr/>
    </dgm:pt>
    <dgm:pt modelId="{3CC56A9D-7EE0-4CC1-8FA8-CA194E2898D9}" type="pres">
      <dgm:prSet presAssocID="{7B211063-CC3A-4D21-84A1-A028EF05D5D2}" presName="tx1" presStyleLbl="revTx" presStyleIdx="2" presStyleCnt="8"/>
      <dgm:spPr/>
      <dgm:t>
        <a:bodyPr/>
        <a:lstStyle/>
        <a:p>
          <a:endParaRPr lang="en-US"/>
        </a:p>
      </dgm:t>
    </dgm:pt>
    <dgm:pt modelId="{2EBB5B92-A4C9-4E6C-A610-7C232EA869CF}" type="pres">
      <dgm:prSet presAssocID="{7B211063-CC3A-4D21-84A1-A028EF05D5D2}" presName="vert1" presStyleCnt="0"/>
      <dgm:spPr/>
    </dgm:pt>
    <dgm:pt modelId="{D9A463BC-DCE3-4E1F-BCEA-A9F038F6A769}" type="pres">
      <dgm:prSet presAssocID="{8B8C81D4-D3ED-4363-AFD7-3848E1CC88DF}" presName="vertSpace2a" presStyleCnt="0"/>
      <dgm:spPr/>
    </dgm:pt>
    <dgm:pt modelId="{7384AEC5-8F57-428A-A254-BAC63839BBAA}" type="pres">
      <dgm:prSet presAssocID="{8B8C81D4-D3ED-4363-AFD7-3848E1CC88DF}" presName="horz2" presStyleCnt="0"/>
      <dgm:spPr/>
    </dgm:pt>
    <dgm:pt modelId="{1B1CEAFE-C6CE-457C-AF4E-58D36709A262}" type="pres">
      <dgm:prSet presAssocID="{8B8C81D4-D3ED-4363-AFD7-3848E1CC88DF}" presName="horzSpace2" presStyleCnt="0"/>
      <dgm:spPr/>
    </dgm:pt>
    <dgm:pt modelId="{9BB36695-3CDB-4D42-B2BD-1914F97CAC7A}" type="pres">
      <dgm:prSet presAssocID="{8B8C81D4-D3ED-4363-AFD7-3848E1CC88DF}" presName="tx2" presStyleLbl="revTx" presStyleIdx="3" presStyleCnt="8"/>
      <dgm:spPr/>
      <dgm:t>
        <a:bodyPr/>
        <a:lstStyle/>
        <a:p>
          <a:endParaRPr lang="en-US"/>
        </a:p>
      </dgm:t>
    </dgm:pt>
    <dgm:pt modelId="{F5E6C5BF-848C-41AF-86E1-A109A898FCC9}" type="pres">
      <dgm:prSet presAssocID="{8B8C81D4-D3ED-4363-AFD7-3848E1CC88DF}" presName="vert2" presStyleCnt="0"/>
      <dgm:spPr/>
    </dgm:pt>
    <dgm:pt modelId="{04CE9BBC-03DD-4A70-B790-F1551C15227E}" type="pres">
      <dgm:prSet presAssocID="{8B8C81D4-D3ED-4363-AFD7-3848E1CC88DF}" presName="thinLine2b" presStyleLbl="callout" presStyleIdx="1" presStyleCnt="4"/>
      <dgm:spPr/>
    </dgm:pt>
    <dgm:pt modelId="{08491C36-BC9A-40B5-9C86-E52A955AABFD}" type="pres">
      <dgm:prSet presAssocID="{8B8C81D4-D3ED-4363-AFD7-3848E1CC88DF}" presName="vertSpace2b" presStyleCnt="0"/>
      <dgm:spPr/>
    </dgm:pt>
    <dgm:pt modelId="{17D9966B-6D0C-40AB-AD74-0E4F7EE423BA}" type="pres">
      <dgm:prSet presAssocID="{9F5FC8C7-3B32-4711-BA7D-A12A7CA3D10A}" presName="thickLine" presStyleLbl="alignNode1" presStyleIdx="2" presStyleCnt="4"/>
      <dgm:spPr/>
    </dgm:pt>
    <dgm:pt modelId="{7EE69E95-432D-4689-9407-C4AA40166E59}" type="pres">
      <dgm:prSet presAssocID="{9F5FC8C7-3B32-4711-BA7D-A12A7CA3D10A}" presName="horz1" presStyleCnt="0"/>
      <dgm:spPr/>
    </dgm:pt>
    <dgm:pt modelId="{BFED0751-8BD8-4030-B306-FBD64F9F2890}" type="pres">
      <dgm:prSet presAssocID="{9F5FC8C7-3B32-4711-BA7D-A12A7CA3D10A}" presName="tx1" presStyleLbl="revTx" presStyleIdx="4" presStyleCnt="8"/>
      <dgm:spPr/>
      <dgm:t>
        <a:bodyPr/>
        <a:lstStyle/>
        <a:p>
          <a:endParaRPr lang="en-US"/>
        </a:p>
      </dgm:t>
    </dgm:pt>
    <dgm:pt modelId="{62CC1CE3-EFA1-474A-8989-FCC1AC8813B0}" type="pres">
      <dgm:prSet presAssocID="{9F5FC8C7-3B32-4711-BA7D-A12A7CA3D10A}" presName="vert1" presStyleCnt="0"/>
      <dgm:spPr/>
    </dgm:pt>
    <dgm:pt modelId="{F18516D5-E3C9-4A97-A048-1E07D854F35A}" type="pres">
      <dgm:prSet presAssocID="{BB89B1EF-35A7-4805-AEF1-0190C5E7EBC9}" presName="vertSpace2a" presStyleCnt="0"/>
      <dgm:spPr/>
    </dgm:pt>
    <dgm:pt modelId="{63D85668-A60E-4858-B184-69DDB595F53B}" type="pres">
      <dgm:prSet presAssocID="{BB89B1EF-35A7-4805-AEF1-0190C5E7EBC9}" presName="horz2" presStyleCnt="0"/>
      <dgm:spPr/>
    </dgm:pt>
    <dgm:pt modelId="{C003BFF5-AC18-46B3-9BB5-B74BDB25E3F8}" type="pres">
      <dgm:prSet presAssocID="{BB89B1EF-35A7-4805-AEF1-0190C5E7EBC9}" presName="horzSpace2" presStyleCnt="0"/>
      <dgm:spPr/>
    </dgm:pt>
    <dgm:pt modelId="{09819D98-5A97-4089-BAB3-2D26F679A594}" type="pres">
      <dgm:prSet presAssocID="{BB89B1EF-35A7-4805-AEF1-0190C5E7EBC9}" presName="tx2" presStyleLbl="revTx" presStyleIdx="5" presStyleCnt="8"/>
      <dgm:spPr/>
      <dgm:t>
        <a:bodyPr/>
        <a:lstStyle/>
        <a:p>
          <a:endParaRPr lang="en-US"/>
        </a:p>
      </dgm:t>
    </dgm:pt>
    <dgm:pt modelId="{5FF6F651-C583-43E3-AF2D-D662F596A975}" type="pres">
      <dgm:prSet presAssocID="{BB89B1EF-35A7-4805-AEF1-0190C5E7EBC9}" presName="vert2" presStyleCnt="0"/>
      <dgm:spPr/>
    </dgm:pt>
    <dgm:pt modelId="{C6AD7962-34BC-4896-ACE5-363E484BCAEE}" type="pres">
      <dgm:prSet presAssocID="{BB89B1EF-35A7-4805-AEF1-0190C5E7EBC9}" presName="thinLine2b" presStyleLbl="callout" presStyleIdx="2" presStyleCnt="4"/>
      <dgm:spPr/>
    </dgm:pt>
    <dgm:pt modelId="{7E681053-05CC-41AD-9886-F0A665DEB076}" type="pres">
      <dgm:prSet presAssocID="{BB89B1EF-35A7-4805-AEF1-0190C5E7EBC9}" presName="vertSpace2b" presStyleCnt="0"/>
      <dgm:spPr/>
    </dgm:pt>
    <dgm:pt modelId="{47EAA4A6-DD4F-4503-AD50-80DA64C6BD9B}" type="pres">
      <dgm:prSet presAssocID="{34874512-6FE2-4565-B1C2-FCBD67040EA0}" presName="thickLine" presStyleLbl="alignNode1" presStyleIdx="3" presStyleCnt="4"/>
      <dgm:spPr/>
    </dgm:pt>
    <dgm:pt modelId="{1CE05643-9B8F-4CB0-AE6C-AE040D28FB21}" type="pres">
      <dgm:prSet presAssocID="{34874512-6FE2-4565-B1C2-FCBD67040EA0}" presName="horz1" presStyleCnt="0"/>
      <dgm:spPr/>
    </dgm:pt>
    <dgm:pt modelId="{4A01D522-3875-4326-80DE-EBF0E920C0CA}" type="pres">
      <dgm:prSet presAssocID="{34874512-6FE2-4565-B1C2-FCBD67040EA0}" presName="tx1" presStyleLbl="revTx" presStyleIdx="6" presStyleCnt="8"/>
      <dgm:spPr/>
      <dgm:t>
        <a:bodyPr/>
        <a:lstStyle/>
        <a:p>
          <a:endParaRPr lang="en-US"/>
        </a:p>
      </dgm:t>
    </dgm:pt>
    <dgm:pt modelId="{92B5B24E-0253-4D7A-A517-E1ED612B959A}" type="pres">
      <dgm:prSet presAssocID="{34874512-6FE2-4565-B1C2-FCBD67040EA0}" presName="vert1" presStyleCnt="0"/>
      <dgm:spPr/>
    </dgm:pt>
    <dgm:pt modelId="{B9D2C4B1-149C-44B4-B888-DB8A59EDCC8E}" type="pres">
      <dgm:prSet presAssocID="{C8098FA6-7C1F-4024-B8D6-FCAF3B6E3C52}" presName="vertSpace2a" presStyleCnt="0"/>
      <dgm:spPr/>
    </dgm:pt>
    <dgm:pt modelId="{6CFDC6F3-BCF8-4A84-B151-7AB3C64731C8}" type="pres">
      <dgm:prSet presAssocID="{C8098FA6-7C1F-4024-B8D6-FCAF3B6E3C52}" presName="horz2" presStyleCnt="0"/>
      <dgm:spPr/>
    </dgm:pt>
    <dgm:pt modelId="{19FD13B9-41D8-4165-802C-65CBFCDD35BA}" type="pres">
      <dgm:prSet presAssocID="{C8098FA6-7C1F-4024-B8D6-FCAF3B6E3C52}" presName="horzSpace2" presStyleCnt="0"/>
      <dgm:spPr/>
    </dgm:pt>
    <dgm:pt modelId="{1BFCC1C2-55B3-4C10-9404-B97FEDF51DAD}" type="pres">
      <dgm:prSet presAssocID="{C8098FA6-7C1F-4024-B8D6-FCAF3B6E3C52}" presName="tx2" presStyleLbl="revTx" presStyleIdx="7" presStyleCnt="8"/>
      <dgm:spPr/>
      <dgm:t>
        <a:bodyPr/>
        <a:lstStyle/>
        <a:p>
          <a:endParaRPr lang="en-US"/>
        </a:p>
      </dgm:t>
    </dgm:pt>
    <dgm:pt modelId="{FB1C0E0D-6F57-4CCD-B9CD-19F44C7DDC3B}" type="pres">
      <dgm:prSet presAssocID="{C8098FA6-7C1F-4024-B8D6-FCAF3B6E3C52}" presName="vert2" presStyleCnt="0"/>
      <dgm:spPr/>
    </dgm:pt>
    <dgm:pt modelId="{E5890D0B-958F-4EC5-9654-B9A020B6D901}" type="pres">
      <dgm:prSet presAssocID="{C8098FA6-7C1F-4024-B8D6-FCAF3B6E3C52}" presName="thinLine2b" presStyleLbl="callout" presStyleIdx="3" presStyleCnt="4"/>
      <dgm:spPr/>
    </dgm:pt>
    <dgm:pt modelId="{89B21B55-8FDE-444E-AB6E-E3FAFD945B91}" type="pres">
      <dgm:prSet presAssocID="{C8098FA6-7C1F-4024-B8D6-FCAF3B6E3C52}" presName="vertSpace2b" presStyleCnt="0"/>
      <dgm:spPr/>
    </dgm:pt>
  </dgm:ptLst>
  <dgm:cxnLst>
    <dgm:cxn modelId="{FB637C17-631E-410F-86A3-9E71442B30BE}" type="presOf" srcId="{BB89B1EF-35A7-4805-AEF1-0190C5E7EBC9}" destId="{09819D98-5A97-4089-BAB3-2D26F679A594}" srcOrd="0" destOrd="0" presId="urn:microsoft.com/office/officeart/2008/layout/LinedList"/>
    <dgm:cxn modelId="{7076717C-047B-4F8E-B7A0-4EA01901D96B}" srcId="{34874512-6FE2-4565-B1C2-FCBD67040EA0}" destId="{C8098FA6-7C1F-4024-B8D6-FCAF3B6E3C52}" srcOrd="0" destOrd="0" parTransId="{522AC7CB-1AAD-4D52-8C66-E3409466304B}" sibTransId="{1E9F26D3-2055-4A93-B9F3-A078074598BF}"/>
    <dgm:cxn modelId="{6A227BEA-5E6C-4584-A795-A49DE1F9ED3A}" srcId="{0E8F0AB5-FD98-49BE-AF31-009800142607}" destId="{34874512-6FE2-4565-B1C2-FCBD67040EA0}" srcOrd="3" destOrd="0" parTransId="{30758660-F46B-4E83-B9F2-49A285876592}" sibTransId="{F964373B-A6BB-4EA5-9CB4-D3E6B724B853}"/>
    <dgm:cxn modelId="{EDC960D4-2A61-4858-B820-558260D0791F}" srcId="{9F5FC8C7-3B32-4711-BA7D-A12A7CA3D10A}" destId="{BB89B1EF-35A7-4805-AEF1-0190C5E7EBC9}" srcOrd="0" destOrd="0" parTransId="{12CD960A-8B8C-4099-BDCF-62C3FE551848}" sibTransId="{68DB9B3C-7C10-4457-8464-00801029EFB8}"/>
    <dgm:cxn modelId="{FD6E6DB7-6FBA-4C53-986C-A98A751F7192}" type="presOf" srcId="{7B211063-CC3A-4D21-84A1-A028EF05D5D2}" destId="{3CC56A9D-7EE0-4CC1-8FA8-CA194E2898D9}" srcOrd="0" destOrd="0" presId="urn:microsoft.com/office/officeart/2008/layout/LinedList"/>
    <dgm:cxn modelId="{92D1C459-2A85-4600-A7FF-03F41ADD27F8}" srcId="{0E8F0AB5-FD98-49BE-AF31-009800142607}" destId="{BF9CE382-3B2A-460B-8A2C-A198622EC870}" srcOrd="0" destOrd="0" parTransId="{E111DD6F-A1AF-4B8A-9D84-2CFD8261B12F}" sibTransId="{A0BA9445-0A8F-4F3B-9EE8-10FCC7D00344}"/>
    <dgm:cxn modelId="{9469C891-3CA8-4AA8-B07E-73F619B7682B}" srcId="{7B211063-CC3A-4D21-84A1-A028EF05D5D2}" destId="{8B8C81D4-D3ED-4363-AFD7-3848E1CC88DF}" srcOrd="0" destOrd="0" parTransId="{E26A6CF3-3644-4B14-85FB-320207C6A07B}" sibTransId="{D086A401-C66E-4B4E-B0DE-4CE00F30D052}"/>
    <dgm:cxn modelId="{B4B3EBEA-9D3C-4DAC-8403-3458EB747234}" srcId="{0E8F0AB5-FD98-49BE-AF31-009800142607}" destId="{9F5FC8C7-3B32-4711-BA7D-A12A7CA3D10A}" srcOrd="2" destOrd="0" parTransId="{BE3CC46A-6661-4E82-A6EF-A2DB29D92D31}" sibTransId="{0A63E397-DB5D-4D30-9209-228FC9DB2EB3}"/>
    <dgm:cxn modelId="{3D8D24BF-55BD-45C7-8EA4-DFCBDA0C2251}" type="presOf" srcId="{0AF93958-C49A-4081-81CE-2E51712D1FCA}" destId="{A66BA1AF-901B-4F03-8D78-BFAC69418791}" srcOrd="0" destOrd="0" presId="urn:microsoft.com/office/officeart/2008/layout/LinedList"/>
    <dgm:cxn modelId="{8566E906-0664-4A9C-B5F0-20BCA8143421}" type="presOf" srcId="{C8098FA6-7C1F-4024-B8D6-FCAF3B6E3C52}" destId="{1BFCC1C2-55B3-4C10-9404-B97FEDF51DAD}" srcOrd="0" destOrd="0" presId="urn:microsoft.com/office/officeart/2008/layout/LinedList"/>
    <dgm:cxn modelId="{C46E6A66-EA26-4B4B-822F-8F8A34B9381E}" type="presOf" srcId="{8B8C81D4-D3ED-4363-AFD7-3848E1CC88DF}" destId="{9BB36695-3CDB-4D42-B2BD-1914F97CAC7A}" srcOrd="0" destOrd="0" presId="urn:microsoft.com/office/officeart/2008/layout/LinedList"/>
    <dgm:cxn modelId="{3E64560A-EAF4-4871-A157-A82796F53009}" type="presOf" srcId="{34874512-6FE2-4565-B1C2-FCBD67040EA0}" destId="{4A01D522-3875-4326-80DE-EBF0E920C0CA}" srcOrd="0" destOrd="0" presId="urn:microsoft.com/office/officeart/2008/layout/LinedList"/>
    <dgm:cxn modelId="{9F88A85C-C879-4DF3-94F9-61D884C3460D}" srcId="{0E8F0AB5-FD98-49BE-AF31-009800142607}" destId="{7B211063-CC3A-4D21-84A1-A028EF05D5D2}" srcOrd="1" destOrd="0" parTransId="{4580FE40-6108-4C67-8007-4BE9362ECCBD}" sibTransId="{5971158A-13D0-40A7-825B-48B29205C7B4}"/>
    <dgm:cxn modelId="{28EA1F63-D8FB-4ECB-9070-5D136F25D227}" type="presOf" srcId="{9F5FC8C7-3B32-4711-BA7D-A12A7CA3D10A}" destId="{BFED0751-8BD8-4030-B306-FBD64F9F2890}" srcOrd="0" destOrd="0" presId="urn:microsoft.com/office/officeart/2008/layout/LinedList"/>
    <dgm:cxn modelId="{3F994D20-C376-42B2-9715-E361B7AB6541}" type="presOf" srcId="{0E8F0AB5-FD98-49BE-AF31-009800142607}" destId="{1405F77F-6BFF-49C0-96E3-F4C51E8ABE4A}" srcOrd="0" destOrd="0" presId="urn:microsoft.com/office/officeart/2008/layout/LinedList"/>
    <dgm:cxn modelId="{6BD114EF-224E-4F27-965B-A5DD642DB156}" type="presOf" srcId="{BF9CE382-3B2A-460B-8A2C-A198622EC870}" destId="{46FB279B-6D47-4386-A363-144E785551C5}" srcOrd="0" destOrd="0" presId="urn:microsoft.com/office/officeart/2008/layout/LinedList"/>
    <dgm:cxn modelId="{56987486-D797-4391-AC8B-179A14C97FE0}" srcId="{BF9CE382-3B2A-460B-8A2C-A198622EC870}" destId="{0AF93958-C49A-4081-81CE-2E51712D1FCA}" srcOrd="0" destOrd="0" parTransId="{F3C5BC64-373A-443D-B3AE-32BEB588B3AE}" sibTransId="{51D494A4-0B6C-4FEE-B133-C2FC8407D4C6}"/>
    <dgm:cxn modelId="{A50B0192-FD96-41F1-BC8D-6A3F75511D82}" type="presParOf" srcId="{1405F77F-6BFF-49C0-96E3-F4C51E8ABE4A}" destId="{FDEB03DF-DFBC-44B7-ABAB-328825404AFA}" srcOrd="0" destOrd="0" presId="urn:microsoft.com/office/officeart/2008/layout/LinedList"/>
    <dgm:cxn modelId="{E59B0A82-1CF6-4055-B8BE-83963BC4FC3C}" type="presParOf" srcId="{1405F77F-6BFF-49C0-96E3-F4C51E8ABE4A}" destId="{A05F027E-62AA-4EC8-9361-E4FB87738D37}" srcOrd="1" destOrd="0" presId="urn:microsoft.com/office/officeart/2008/layout/LinedList"/>
    <dgm:cxn modelId="{50874FC1-02A1-4B2C-8CD5-6FFD09D82E4E}" type="presParOf" srcId="{A05F027E-62AA-4EC8-9361-E4FB87738D37}" destId="{46FB279B-6D47-4386-A363-144E785551C5}" srcOrd="0" destOrd="0" presId="urn:microsoft.com/office/officeart/2008/layout/LinedList"/>
    <dgm:cxn modelId="{D62B1B8D-19A6-4EA8-BA73-21B6C5E1E075}" type="presParOf" srcId="{A05F027E-62AA-4EC8-9361-E4FB87738D37}" destId="{078077DB-D747-4E62-80DD-4A8CB46AEC7C}" srcOrd="1" destOrd="0" presId="urn:microsoft.com/office/officeart/2008/layout/LinedList"/>
    <dgm:cxn modelId="{CF91AABF-0777-41EA-A477-9CBEFD0AD567}" type="presParOf" srcId="{078077DB-D747-4E62-80DD-4A8CB46AEC7C}" destId="{956923A6-8109-4806-B67B-676673362186}" srcOrd="0" destOrd="0" presId="urn:microsoft.com/office/officeart/2008/layout/LinedList"/>
    <dgm:cxn modelId="{00C9986F-0CAC-449D-8FB1-AAA57637F6FE}" type="presParOf" srcId="{078077DB-D747-4E62-80DD-4A8CB46AEC7C}" destId="{1AEAD9EA-62C6-4769-9631-3082AF5349DE}" srcOrd="1" destOrd="0" presId="urn:microsoft.com/office/officeart/2008/layout/LinedList"/>
    <dgm:cxn modelId="{5257E715-EED3-4F9A-AF72-3A3501D50A12}" type="presParOf" srcId="{1AEAD9EA-62C6-4769-9631-3082AF5349DE}" destId="{1960F30F-1C2E-4BBF-ACC9-1927C8152066}" srcOrd="0" destOrd="0" presId="urn:microsoft.com/office/officeart/2008/layout/LinedList"/>
    <dgm:cxn modelId="{E6CB0A55-4F29-45E9-BF94-3EEDC7BF6DAA}" type="presParOf" srcId="{1AEAD9EA-62C6-4769-9631-3082AF5349DE}" destId="{A66BA1AF-901B-4F03-8D78-BFAC69418791}" srcOrd="1" destOrd="0" presId="urn:microsoft.com/office/officeart/2008/layout/LinedList"/>
    <dgm:cxn modelId="{FEA9BB9C-C610-4E2F-83C9-73C267DA05BB}" type="presParOf" srcId="{1AEAD9EA-62C6-4769-9631-3082AF5349DE}" destId="{94F7DDFF-454D-46D5-9A27-BF16C5DE8BF1}" srcOrd="2" destOrd="0" presId="urn:microsoft.com/office/officeart/2008/layout/LinedList"/>
    <dgm:cxn modelId="{3D9F6BF7-DF56-4365-9E08-04DACAD4CC30}" type="presParOf" srcId="{078077DB-D747-4E62-80DD-4A8CB46AEC7C}" destId="{B9FB4EF4-E0B7-4C6E-B8C6-C60696E878F6}" srcOrd="2" destOrd="0" presId="urn:microsoft.com/office/officeart/2008/layout/LinedList"/>
    <dgm:cxn modelId="{1F1D93F2-0451-439B-B144-7EE64B78C603}" type="presParOf" srcId="{078077DB-D747-4E62-80DD-4A8CB46AEC7C}" destId="{6255BE9D-EB0D-49F6-9562-09569E431911}" srcOrd="3" destOrd="0" presId="urn:microsoft.com/office/officeart/2008/layout/LinedList"/>
    <dgm:cxn modelId="{7924DEF5-8123-4779-B5A7-A5650734ADB0}" type="presParOf" srcId="{1405F77F-6BFF-49C0-96E3-F4C51E8ABE4A}" destId="{B71DD6FD-B7C2-48BA-85A1-D18A9561A587}" srcOrd="2" destOrd="0" presId="urn:microsoft.com/office/officeart/2008/layout/LinedList"/>
    <dgm:cxn modelId="{F4CCA418-D96A-42EA-A37D-DF59313AD43A}" type="presParOf" srcId="{1405F77F-6BFF-49C0-96E3-F4C51E8ABE4A}" destId="{6B8AF5F0-063A-4AFB-B313-0DA8AB70F48B}" srcOrd="3" destOrd="0" presId="urn:microsoft.com/office/officeart/2008/layout/LinedList"/>
    <dgm:cxn modelId="{1E2746F2-CDBA-4DFC-A032-B0B31C7E8B79}" type="presParOf" srcId="{6B8AF5F0-063A-4AFB-B313-0DA8AB70F48B}" destId="{3CC56A9D-7EE0-4CC1-8FA8-CA194E2898D9}" srcOrd="0" destOrd="0" presId="urn:microsoft.com/office/officeart/2008/layout/LinedList"/>
    <dgm:cxn modelId="{294968D6-0CF4-4B51-A3C1-09CC81973343}" type="presParOf" srcId="{6B8AF5F0-063A-4AFB-B313-0DA8AB70F48B}" destId="{2EBB5B92-A4C9-4E6C-A610-7C232EA869CF}" srcOrd="1" destOrd="0" presId="urn:microsoft.com/office/officeart/2008/layout/LinedList"/>
    <dgm:cxn modelId="{18F81707-9B7A-4031-B6DD-FEE1689EC364}" type="presParOf" srcId="{2EBB5B92-A4C9-4E6C-A610-7C232EA869CF}" destId="{D9A463BC-DCE3-4E1F-BCEA-A9F038F6A769}" srcOrd="0" destOrd="0" presId="urn:microsoft.com/office/officeart/2008/layout/LinedList"/>
    <dgm:cxn modelId="{6940A356-0090-423E-81F7-41263550A6F4}" type="presParOf" srcId="{2EBB5B92-A4C9-4E6C-A610-7C232EA869CF}" destId="{7384AEC5-8F57-428A-A254-BAC63839BBAA}" srcOrd="1" destOrd="0" presId="urn:microsoft.com/office/officeart/2008/layout/LinedList"/>
    <dgm:cxn modelId="{9AD6FA1F-9C78-4B3F-BA68-657435C33469}" type="presParOf" srcId="{7384AEC5-8F57-428A-A254-BAC63839BBAA}" destId="{1B1CEAFE-C6CE-457C-AF4E-58D36709A262}" srcOrd="0" destOrd="0" presId="urn:microsoft.com/office/officeart/2008/layout/LinedList"/>
    <dgm:cxn modelId="{43D11406-7953-420D-BF5F-15BE555D7D14}" type="presParOf" srcId="{7384AEC5-8F57-428A-A254-BAC63839BBAA}" destId="{9BB36695-3CDB-4D42-B2BD-1914F97CAC7A}" srcOrd="1" destOrd="0" presId="urn:microsoft.com/office/officeart/2008/layout/LinedList"/>
    <dgm:cxn modelId="{4972CFA5-B3A0-40F1-ABBF-D52AF6A3A899}" type="presParOf" srcId="{7384AEC5-8F57-428A-A254-BAC63839BBAA}" destId="{F5E6C5BF-848C-41AF-86E1-A109A898FCC9}" srcOrd="2" destOrd="0" presId="urn:microsoft.com/office/officeart/2008/layout/LinedList"/>
    <dgm:cxn modelId="{5AB947C5-BCD7-4250-9EA2-B0B7E5EA071C}" type="presParOf" srcId="{2EBB5B92-A4C9-4E6C-A610-7C232EA869CF}" destId="{04CE9BBC-03DD-4A70-B790-F1551C15227E}" srcOrd="2" destOrd="0" presId="urn:microsoft.com/office/officeart/2008/layout/LinedList"/>
    <dgm:cxn modelId="{A361D4CE-6907-4CF6-9C8D-B243130D26A3}" type="presParOf" srcId="{2EBB5B92-A4C9-4E6C-A610-7C232EA869CF}" destId="{08491C36-BC9A-40B5-9C86-E52A955AABFD}" srcOrd="3" destOrd="0" presId="urn:microsoft.com/office/officeart/2008/layout/LinedList"/>
    <dgm:cxn modelId="{A66B0B24-4A29-47F6-A6FA-D5AC7DE2C5B4}" type="presParOf" srcId="{1405F77F-6BFF-49C0-96E3-F4C51E8ABE4A}" destId="{17D9966B-6D0C-40AB-AD74-0E4F7EE423BA}" srcOrd="4" destOrd="0" presId="urn:microsoft.com/office/officeart/2008/layout/LinedList"/>
    <dgm:cxn modelId="{85A06508-F3A3-4789-BBAF-18C6E0C9F9DD}" type="presParOf" srcId="{1405F77F-6BFF-49C0-96E3-F4C51E8ABE4A}" destId="{7EE69E95-432D-4689-9407-C4AA40166E59}" srcOrd="5" destOrd="0" presId="urn:microsoft.com/office/officeart/2008/layout/LinedList"/>
    <dgm:cxn modelId="{872E070E-D3A6-4576-B85E-AB4738DE5CA3}" type="presParOf" srcId="{7EE69E95-432D-4689-9407-C4AA40166E59}" destId="{BFED0751-8BD8-4030-B306-FBD64F9F2890}" srcOrd="0" destOrd="0" presId="urn:microsoft.com/office/officeart/2008/layout/LinedList"/>
    <dgm:cxn modelId="{C1957DDC-443B-4596-964D-22AD847169A7}" type="presParOf" srcId="{7EE69E95-432D-4689-9407-C4AA40166E59}" destId="{62CC1CE3-EFA1-474A-8989-FCC1AC8813B0}" srcOrd="1" destOrd="0" presId="urn:microsoft.com/office/officeart/2008/layout/LinedList"/>
    <dgm:cxn modelId="{FEAA4E43-2DB8-47E4-915A-782A1B14E598}" type="presParOf" srcId="{62CC1CE3-EFA1-474A-8989-FCC1AC8813B0}" destId="{F18516D5-E3C9-4A97-A048-1E07D854F35A}" srcOrd="0" destOrd="0" presId="urn:microsoft.com/office/officeart/2008/layout/LinedList"/>
    <dgm:cxn modelId="{40E25CF5-B310-4696-8339-DBD706B14A09}" type="presParOf" srcId="{62CC1CE3-EFA1-474A-8989-FCC1AC8813B0}" destId="{63D85668-A60E-4858-B184-69DDB595F53B}" srcOrd="1" destOrd="0" presId="urn:microsoft.com/office/officeart/2008/layout/LinedList"/>
    <dgm:cxn modelId="{717F2725-F21B-4015-836C-92320479CF08}" type="presParOf" srcId="{63D85668-A60E-4858-B184-69DDB595F53B}" destId="{C003BFF5-AC18-46B3-9BB5-B74BDB25E3F8}" srcOrd="0" destOrd="0" presId="urn:microsoft.com/office/officeart/2008/layout/LinedList"/>
    <dgm:cxn modelId="{9B288286-F3B1-4390-AFEE-810B6C2B8DE2}" type="presParOf" srcId="{63D85668-A60E-4858-B184-69DDB595F53B}" destId="{09819D98-5A97-4089-BAB3-2D26F679A594}" srcOrd="1" destOrd="0" presId="urn:microsoft.com/office/officeart/2008/layout/LinedList"/>
    <dgm:cxn modelId="{E3F3BA3E-09DA-48C8-BEB7-33ECC6FAE79B}" type="presParOf" srcId="{63D85668-A60E-4858-B184-69DDB595F53B}" destId="{5FF6F651-C583-43E3-AF2D-D662F596A975}" srcOrd="2" destOrd="0" presId="urn:microsoft.com/office/officeart/2008/layout/LinedList"/>
    <dgm:cxn modelId="{40F3C88F-D7CD-4A2D-9F32-F3BC8322E119}" type="presParOf" srcId="{62CC1CE3-EFA1-474A-8989-FCC1AC8813B0}" destId="{C6AD7962-34BC-4896-ACE5-363E484BCAEE}" srcOrd="2" destOrd="0" presId="urn:microsoft.com/office/officeart/2008/layout/LinedList"/>
    <dgm:cxn modelId="{3DCBB284-E01A-4BE9-990F-6930597CC9B1}" type="presParOf" srcId="{62CC1CE3-EFA1-474A-8989-FCC1AC8813B0}" destId="{7E681053-05CC-41AD-9886-F0A665DEB076}" srcOrd="3" destOrd="0" presId="urn:microsoft.com/office/officeart/2008/layout/LinedList"/>
    <dgm:cxn modelId="{9F469776-0687-4849-A1CE-35D71BB6F91C}" type="presParOf" srcId="{1405F77F-6BFF-49C0-96E3-F4C51E8ABE4A}" destId="{47EAA4A6-DD4F-4503-AD50-80DA64C6BD9B}" srcOrd="6" destOrd="0" presId="urn:microsoft.com/office/officeart/2008/layout/LinedList"/>
    <dgm:cxn modelId="{71F9FA0B-D361-47CF-AF65-F9E9A45B7118}" type="presParOf" srcId="{1405F77F-6BFF-49C0-96E3-F4C51E8ABE4A}" destId="{1CE05643-9B8F-4CB0-AE6C-AE040D28FB21}" srcOrd="7" destOrd="0" presId="urn:microsoft.com/office/officeart/2008/layout/LinedList"/>
    <dgm:cxn modelId="{E50B4295-9674-42F7-A9EB-AA82D5055321}" type="presParOf" srcId="{1CE05643-9B8F-4CB0-AE6C-AE040D28FB21}" destId="{4A01D522-3875-4326-80DE-EBF0E920C0CA}" srcOrd="0" destOrd="0" presId="urn:microsoft.com/office/officeart/2008/layout/LinedList"/>
    <dgm:cxn modelId="{414C1F54-83FD-4C78-85E5-93CEB7D9C786}" type="presParOf" srcId="{1CE05643-9B8F-4CB0-AE6C-AE040D28FB21}" destId="{92B5B24E-0253-4D7A-A517-E1ED612B959A}" srcOrd="1" destOrd="0" presId="urn:microsoft.com/office/officeart/2008/layout/LinedList"/>
    <dgm:cxn modelId="{1DBC2DB8-F7AF-4463-9CD7-60299DDC3FCB}" type="presParOf" srcId="{92B5B24E-0253-4D7A-A517-E1ED612B959A}" destId="{B9D2C4B1-149C-44B4-B888-DB8A59EDCC8E}" srcOrd="0" destOrd="0" presId="urn:microsoft.com/office/officeart/2008/layout/LinedList"/>
    <dgm:cxn modelId="{A4649B78-D0A4-479A-BE44-109B2190FBD8}" type="presParOf" srcId="{92B5B24E-0253-4D7A-A517-E1ED612B959A}" destId="{6CFDC6F3-BCF8-4A84-B151-7AB3C64731C8}" srcOrd="1" destOrd="0" presId="urn:microsoft.com/office/officeart/2008/layout/LinedList"/>
    <dgm:cxn modelId="{34C42735-8BB9-4AA3-BBEF-B341EF3F8AFB}" type="presParOf" srcId="{6CFDC6F3-BCF8-4A84-B151-7AB3C64731C8}" destId="{19FD13B9-41D8-4165-802C-65CBFCDD35BA}" srcOrd="0" destOrd="0" presId="urn:microsoft.com/office/officeart/2008/layout/LinedList"/>
    <dgm:cxn modelId="{D9EAC731-BB30-41FD-9C36-2DC4333FA54D}" type="presParOf" srcId="{6CFDC6F3-BCF8-4A84-B151-7AB3C64731C8}" destId="{1BFCC1C2-55B3-4C10-9404-B97FEDF51DAD}" srcOrd="1" destOrd="0" presId="urn:microsoft.com/office/officeart/2008/layout/LinedList"/>
    <dgm:cxn modelId="{8A77F2B4-AC1F-4F9F-8779-6EFD2CF976F1}" type="presParOf" srcId="{6CFDC6F3-BCF8-4A84-B151-7AB3C64731C8}" destId="{FB1C0E0D-6F57-4CCD-B9CD-19F44C7DDC3B}" srcOrd="2" destOrd="0" presId="urn:microsoft.com/office/officeart/2008/layout/LinedList"/>
    <dgm:cxn modelId="{74DFCB23-B3AB-4962-9454-619C2B6BA8F5}" type="presParOf" srcId="{92B5B24E-0253-4D7A-A517-E1ED612B959A}" destId="{E5890D0B-958F-4EC5-9654-B9A020B6D901}" srcOrd="2" destOrd="0" presId="urn:microsoft.com/office/officeart/2008/layout/LinedList"/>
    <dgm:cxn modelId="{5F638399-A95B-4C10-ACF9-B28FBA8D502F}" type="presParOf" srcId="{92B5B24E-0253-4D7A-A517-E1ED612B959A}" destId="{89B21B55-8FDE-444E-AB6E-E3FAFD945B91}"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610E4-3378-4568-9FBB-67997CF4984F}">
      <dsp:nvSpPr>
        <dsp:cNvPr id="0" name=""/>
        <dsp:cNvSpPr/>
      </dsp:nvSpPr>
      <dsp:spPr>
        <a:xfrm>
          <a:off x="349420" y="196583"/>
          <a:ext cx="2874807" cy="2874807"/>
        </a:xfrm>
        <a:prstGeom prst="pie">
          <a:avLst>
            <a:gd name="adj1" fmla="val 16200000"/>
            <a:gd name="adj2" fmla="val 19800000"/>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a:t>ERP</a:t>
          </a:r>
        </a:p>
      </dsp:txBody>
      <dsp:txXfrm>
        <a:off x="1855271" y="563806"/>
        <a:ext cx="752925" cy="581806"/>
      </dsp:txXfrm>
    </dsp:sp>
    <dsp:sp modelId="{CADD5899-8280-4FAD-8D7D-CFAC78FB84E2}">
      <dsp:nvSpPr>
        <dsp:cNvPr id="0" name=""/>
        <dsp:cNvSpPr/>
      </dsp:nvSpPr>
      <dsp:spPr>
        <a:xfrm>
          <a:off x="383643" y="255791"/>
          <a:ext cx="2874807" cy="2874807"/>
        </a:xfrm>
        <a:prstGeom prst="pie">
          <a:avLst>
            <a:gd name="adj1" fmla="val 19800000"/>
            <a:gd name="adj2" fmla="val 1800000"/>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a:t>DM</a:t>
          </a:r>
        </a:p>
      </dsp:txBody>
      <dsp:txXfrm>
        <a:off x="2334406" y="1419403"/>
        <a:ext cx="787149" cy="564694"/>
      </dsp:txXfrm>
    </dsp:sp>
    <dsp:sp modelId="{54C30113-258C-4772-8CFD-7B132EB233E1}">
      <dsp:nvSpPr>
        <dsp:cNvPr id="0" name=""/>
        <dsp:cNvSpPr/>
      </dsp:nvSpPr>
      <dsp:spPr>
        <a:xfrm>
          <a:off x="349420" y="314998"/>
          <a:ext cx="2874807" cy="2874807"/>
        </a:xfrm>
        <a:prstGeom prst="pie">
          <a:avLst>
            <a:gd name="adj1" fmla="val 1800000"/>
            <a:gd name="adj2" fmla="val 5400000"/>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a:t>SM</a:t>
          </a:r>
        </a:p>
      </dsp:txBody>
      <dsp:txXfrm>
        <a:off x="1855271" y="2257889"/>
        <a:ext cx="752925" cy="581806"/>
      </dsp:txXfrm>
    </dsp:sp>
    <dsp:sp modelId="{EA130CA6-B0CC-4047-A6D1-A75EC4B5AD3E}">
      <dsp:nvSpPr>
        <dsp:cNvPr id="0" name=""/>
        <dsp:cNvSpPr/>
      </dsp:nvSpPr>
      <dsp:spPr>
        <a:xfrm>
          <a:off x="280972" y="314998"/>
          <a:ext cx="2874807" cy="2874807"/>
        </a:xfrm>
        <a:prstGeom prst="pie">
          <a:avLst>
            <a:gd name="adj1" fmla="val 5400000"/>
            <a:gd name="adj2" fmla="val 9000000"/>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a:t>KM</a:t>
          </a:r>
        </a:p>
      </dsp:txBody>
      <dsp:txXfrm>
        <a:off x="897002" y="2257889"/>
        <a:ext cx="752925" cy="581806"/>
      </dsp:txXfrm>
    </dsp:sp>
    <dsp:sp modelId="{83D59EE5-E840-4946-B16F-CC2F366935E8}">
      <dsp:nvSpPr>
        <dsp:cNvPr id="0" name=""/>
        <dsp:cNvSpPr/>
      </dsp:nvSpPr>
      <dsp:spPr>
        <a:xfrm>
          <a:off x="246748" y="255791"/>
          <a:ext cx="2874807" cy="2874807"/>
        </a:xfrm>
        <a:prstGeom prst="pie">
          <a:avLst>
            <a:gd name="adj1" fmla="val 9000000"/>
            <a:gd name="adj2" fmla="val 12600000"/>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a:t>CRM</a:t>
          </a:r>
        </a:p>
      </dsp:txBody>
      <dsp:txXfrm>
        <a:off x="383643" y="1419403"/>
        <a:ext cx="787149" cy="564694"/>
      </dsp:txXfrm>
    </dsp:sp>
    <dsp:sp modelId="{7C51C1D4-2B6C-43CB-AB98-9D0A3CBCBE3B}">
      <dsp:nvSpPr>
        <dsp:cNvPr id="0" name=""/>
        <dsp:cNvSpPr/>
      </dsp:nvSpPr>
      <dsp:spPr>
        <a:xfrm>
          <a:off x="280972" y="196583"/>
          <a:ext cx="2874807" cy="2874807"/>
        </a:xfrm>
        <a:prstGeom prst="pie">
          <a:avLst>
            <a:gd name="adj1" fmla="val 12600000"/>
            <a:gd name="adj2" fmla="val 16200000"/>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a:t>BI</a:t>
          </a:r>
        </a:p>
      </dsp:txBody>
      <dsp:txXfrm>
        <a:off x="897002" y="563806"/>
        <a:ext cx="752925" cy="581806"/>
      </dsp:txXfrm>
    </dsp:sp>
    <dsp:sp modelId="{D4139E4B-3C76-4036-8AA2-F53FACEA3613}">
      <dsp:nvSpPr>
        <dsp:cNvPr id="0" name=""/>
        <dsp:cNvSpPr/>
      </dsp:nvSpPr>
      <dsp:spPr>
        <a:xfrm>
          <a:off x="215127" y="18619"/>
          <a:ext cx="3230736" cy="3230736"/>
        </a:xfrm>
        <a:prstGeom prst="circularArrow">
          <a:avLst>
            <a:gd name="adj1" fmla="val 5085"/>
            <a:gd name="adj2" fmla="val 327528"/>
            <a:gd name="adj3" fmla="val 19472472"/>
            <a:gd name="adj4" fmla="val 16200251"/>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DF3E09-5E50-4BE5-8C41-B8A330886630}">
      <dsp:nvSpPr>
        <dsp:cNvPr id="0" name=""/>
        <dsp:cNvSpPr/>
      </dsp:nvSpPr>
      <dsp:spPr>
        <a:xfrm>
          <a:off x="205574" y="77826"/>
          <a:ext cx="3230736" cy="3230736"/>
        </a:xfrm>
        <a:prstGeom prst="circularArrow">
          <a:avLst>
            <a:gd name="adj1" fmla="val 5085"/>
            <a:gd name="adj2" fmla="val 327528"/>
            <a:gd name="adj3" fmla="val 1472472"/>
            <a:gd name="adj4" fmla="val 198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D38ECE-B741-4C6F-AE96-3050DD944F33}">
      <dsp:nvSpPr>
        <dsp:cNvPr id="0" name=""/>
        <dsp:cNvSpPr/>
      </dsp:nvSpPr>
      <dsp:spPr>
        <a:xfrm>
          <a:off x="171350" y="137034"/>
          <a:ext cx="3230736" cy="3230736"/>
        </a:xfrm>
        <a:prstGeom prst="circularArrow">
          <a:avLst>
            <a:gd name="adj1" fmla="val 5085"/>
            <a:gd name="adj2" fmla="val 327528"/>
            <a:gd name="adj3" fmla="val 5072221"/>
            <a:gd name="adj4" fmla="val 18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614C57-00EF-474E-BFA5-CC3E44267A39}">
      <dsp:nvSpPr>
        <dsp:cNvPr id="0" name=""/>
        <dsp:cNvSpPr/>
      </dsp:nvSpPr>
      <dsp:spPr>
        <a:xfrm>
          <a:off x="103112" y="137034"/>
          <a:ext cx="3230736" cy="3230736"/>
        </a:xfrm>
        <a:prstGeom prst="circularArrow">
          <a:avLst>
            <a:gd name="adj1" fmla="val 5085"/>
            <a:gd name="adj2" fmla="val 327528"/>
            <a:gd name="adj3" fmla="val 8672472"/>
            <a:gd name="adj4" fmla="val 5400251"/>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5336BE-4DE3-4537-9962-EF414AD5769B}">
      <dsp:nvSpPr>
        <dsp:cNvPr id="0" name=""/>
        <dsp:cNvSpPr/>
      </dsp:nvSpPr>
      <dsp:spPr>
        <a:xfrm>
          <a:off x="68889" y="77826"/>
          <a:ext cx="3230736" cy="3230736"/>
        </a:xfrm>
        <a:prstGeom prst="circularArrow">
          <a:avLst>
            <a:gd name="adj1" fmla="val 5085"/>
            <a:gd name="adj2" fmla="val 327528"/>
            <a:gd name="adj3" fmla="val 12272472"/>
            <a:gd name="adj4" fmla="val 90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CEC3D8-745C-436B-8953-4DF5DA148A27}">
      <dsp:nvSpPr>
        <dsp:cNvPr id="0" name=""/>
        <dsp:cNvSpPr/>
      </dsp:nvSpPr>
      <dsp:spPr>
        <a:xfrm>
          <a:off x="103112" y="18619"/>
          <a:ext cx="3230736" cy="3230736"/>
        </a:xfrm>
        <a:prstGeom prst="circularArrow">
          <a:avLst>
            <a:gd name="adj1" fmla="val 5085"/>
            <a:gd name="adj2" fmla="val 327528"/>
            <a:gd name="adj3" fmla="val 15872221"/>
            <a:gd name="adj4" fmla="val 126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44AB0-E01E-47E0-BF66-4EF61B80EAE5}">
      <dsp:nvSpPr>
        <dsp:cNvPr id="0" name=""/>
        <dsp:cNvSpPr/>
      </dsp:nvSpPr>
      <dsp:spPr>
        <a:xfrm>
          <a:off x="0" y="1193006"/>
          <a:ext cx="1828800" cy="914400"/>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kern="1200" dirty="0"/>
            <a:t>Corporate IT</a:t>
          </a:r>
        </a:p>
      </dsp:txBody>
      <dsp:txXfrm>
        <a:off x="26782" y="1219788"/>
        <a:ext cx="1775236" cy="860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CDE8A-9EF3-4775-AB94-920C3F94E975}">
      <dsp:nvSpPr>
        <dsp:cNvPr id="0" name=""/>
        <dsp:cNvSpPr/>
      </dsp:nvSpPr>
      <dsp:spPr>
        <a:xfrm>
          <a:off x="0" y="1569679"/>
          <a:ext cx="1524000" cy="762000"/>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n-US" sz="2300" kern="1200" dirty="0"/>
            <a:t>Consumer IT</a:t>
          </a:r>
        </a:p>
      </dsp:txBody>
      <dsp:txXfrm>
        <a:off x="22318" y="1591997"/>
        <a:ext cx="1479364" cy="7173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972B6-FA2E-4DAC-860E-88A50F7BA52B}">
      <dsp:nvSpPr>
        <dsp:cNvPr id="0" name=""/>
        <dsp:cNvSpPr/>
      </dsp:nvSpPr>
      <dsp:spPr>
        <a:xfrm rot="16200000">
          <a:off x="65367" y="29"/>
          <a:ext cx="914176" cy="914341"/>
        </a:xfrm>
        <a:prstGeom prst="upArrow">
          <a:avLst>
            <a:gd name="adj1" fmla="val 50000"/>
            <a:gd name="adj2" fmla="val 35000"/>
          </a:avLst>
        </a:prstGeom>
        <a:solidFill>
          <a:srgbClr val="00B05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a:t>Grow</a:t>
          </a:r>
          <a:endParaRPr lang="en-US" sz="700" kern="1200" dirty="0"/>
        </a:p>
      </dsp:txBody>
      <dsp:txXfrm rot="5400000">
        <a:off x="225266" y="228655"/>
        <a:ext cx="754360" cy="457088"/>
      </dsp:txXfrm>
    </dsp:sp>
    <dsp:sp modelId="{DF72EC42-0B17-43B6-8BC6-E85E4EC750AA}">
      <dsp:nvSpPr>
        <dsp:cNvPr id="0" name=""/>
        <dsp:cNvSpPr/>
      </dsp:nvSpPr>
      <dsp:spPr>
        <a:xfrm rot="5400000">
          <a:off x="1143140" y="29"/>
          <a:ext cx="914176" cy="914341"/>
        </a:xfrm>
        <a:prstGeom prst="upArrow">
          <a:avLst>
            <a:gd name="adj1" fmla="val 50000"/>
            <a:gd name="adj2" fmla="val 35000"/>
          </a:avLst>
        </a:prstGeom>
        <a:solidFill>
          <a:srgbClr val="C00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rtl="0">
            <a:lnSpc>
              <a:spcPct val="90000"/>
            </a:lnSpc>
            <a:spcBef>
              <a:spcPct val="0"/>
            </a:spcBef>
            <a:spcAft>
              <a:spcPct val="35000"/>
            </a:spcAft>
          </a:pPr>
          <a:r>
            <a:rPr lang="en-US" sz="900" kern="1200" dirty="0"/>
            <a:t>Save Money</a:t>
          </a:r>
        </a:p>
      </dsp:txBody>
      <dsp:txXfrm rot="-5400000">
        <a:off x="1143058" y="228656"/>
        <a:ext cx="754360" cy="4570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F37BC-2FF8-49C5-91DB-D728C700DD77}">
      <dsp:nvSpPr>
        <dsp:cNvPr id="0" name=""/>
        <dsp:cNvSpPr/>
      </dsp:nvSpPr>
      <dsp:spPr>
        <a:xfrm>
          <a:off x="1841" y="0"/>
          <a:ext cx="2243863" cy="447765"/>
        </a:xfrm>
        <a:prstGeom prst="chevron">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rtl="0">
            <a:lnSpc>
              <a:spcPct val="90000"/>
            </a:lnSpc>
            <a:spcBef>
              <a:spcPct val="0"/>
            </a:spcBef>
            <a:spcAft>
              <a:spcPct val="35000"/>
            </a:spcAft>
          </a:pPr>
          <a:r>
            <a:rPr lang="en-US" sz="2500" kern="1200"/>
            <a:t>Web 2.0</a:t>
          </a:r>
        </a:p>
      </dsp:txBody>
      <dsp:txXfrm>
        <a:off x="225724" y="0"/>
        <a:ext cx="1796098" cy="447765"/>
      </dsp:txXfrm>
    </dsp:sp>
    <dsp:sp modelId="{E4F0EE4F-E150-4FD0-930B-24F5AF46518B}">
      <dsp:nvSpPr>
        <dsp:cNvPr id="0" name=""/>
        <dsp:cNvSpPr/>
      </dsp:nvSpPr>
      <dsp:spPr>
        <a:xfrm>
          <a:off x="2021318" y="0"/>
          <a:ext cx="2243863" cy="447765"/>
        </a:xfrm>
        <a:prstGeom prst="chevron">
          <a:avLst/>
        </a:prstGeom>
        <a:solidFill>
          <a:schemeClr val="accent4">
            <a:hueOff val="-6501580"/>
            <a:satOff val="30845"/>
            <a:lumOff val="-666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rtl="0">
            <a:lnSpc>
              <a:spcPct val="90000"/>
            </a:lnSpc>
            <a:spcBef>
              <a:spcPct val="0"/>
            </a:spcBef>
            <a:spcAft>
              <a:spcPct val="35000"/>
            </a:spcAft>
          </a:pPr>
          <a:r>
            <a:rPr lang="en-US" sz="2500" kern="1200"/>
            <a:t>Social Media</a:t>
          </a:r>
        </a:p>
      </dsp:txBody>
      <dsp:txXfrm>
        <a:off x="2245201" y="0"/>
        <a:ext cx="1796098" cy="447765"/>
      </dsp:txXfrm>
    </dsp:sp>
    <dsp:sp modelId="{843F9DFE-88C7-4603-8CED-153B0E02DB86}">
      <dsp:nvSpPr>
        <dsp:cNvPr id="0" name=""/>
        <dsp:cNvSpPr/>
      </dsp:nvSpPr>
      <dsp:spPr>
        <a:xfrm>
          <a:off x="4040795" y="0"/>
          <a:ext cx="2243863" cy="447765"/>
        </a:xfrm>
        <a:prstGeom prst="chevron">
          <a:avLst/>
        </a:prstGeom>
        <a:solidFill>
          <a:schemeClr val="accent4">
            <a:hueOff val="-13003161"/>
            <a:satOff val="61689"/>
            <a:lumOff val="-1333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rtl="0">
            <a:lnSpc>
              <a:spcPct val="90000"/>
            </a:lnSpc>
            <a:spcBef>
              <a:spcPct val="0"/>
            </a:spcBef>
            <a:spcAft>
              <a:spcPct val="35000"/>
            </a:spcAft>
          </a:pPr>
          <a:r>
            <a:rPr lang="en-US" sz="2500" kern="1200"/>
            <a:t>Analytics</a:t>
          </a:r>
        </a:p>
      </dsp:txBody>
      <dsp:txXfrm>
        <a:off x="4264678" y="0"/>
        <a:ext cx="1796098" cy="4477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87201-63BE-4BCC-BF13-25FAE573D780}">
      <dsp:nvSpPr>
        <dsp:cNvPr id="0" name=""/>
        <dsp:cNvSpPr/>
      </dsp:nvSpPr>
      <dsp:spPr>
        <a:xfrm>
          <a:off x="4353" y="281754"/>
          <a:ext cx="2226673" cy="56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kern="1200" dirty="0"/>
            <a:t>ERP – Enterprise Resource Planning</a:t>
          </a:r>
        </a:p>
      </dsp:txBody>
      <dsp:txXfrm>
        <a:off x="4353" y="281754"/>
        <a:ext cx="2226673" cy="568012"/>
      </dsp:txXfrm>
    </dsp:sp>
    <dsp:sp modelId="{3CBF35DA-F155-4FC9-AD78-626E75EF1E2E}">
      <dsp:nvSpPr>
        <dsp:cNvPr id="0" name=""/>
        <dsp:cNvSpPr/>
      </dsp:nvSpPr>
      <dsp:spPr>
        <a:xfrm>
          <a:off x="2231026" y="255128"/>
          <a:ext cx="445334" cy="621263"/>
        </a:xfrm>
        <a:prstGeom prst="leftBrace">
          <a:avLst>
            <a:gd name="adj1" fmla="val 35000"/>
            <a:gd name="adj2" fmla="val 50000"/>
          </a:avLst>
        </a:prstGeom>
        <a:noFill/>
        <a:ln w="285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6D9BC6-2BA0-4FD5-B4AD-BCD4C6E0B7AC}">
      <dsp:nvSpPr>
        <dsp:cNvPr id="0" name=""/>
        <dsp:cNvSpPr/>
      </dsp:nvSpPr>
      <dsp:spPr>
        <a:xfrm>
          <a:off x="2854495" y="255128"/>
          <a:ext cx="6056551" cy="621263"/>
        </a:xfrm>
        <a:prstGeom prst="rect">
          <a:avLst/>
        </a:prstGeom>
        <a:gradFill rotWithShape="0">
          <a:gsLst>
            <a:gs pos="0">
              <a:schemeClr val="dk2">
                <a:hueOff val="0"/>
                <a:satOff val="0"/>
                <a:lumOff val="0"/>
                <a:alphaOff val="0"/>
                <a:tint val="60000"/>
                <a:satMod val="250000"/>
              </a:schemeClr>
            </a:gs>
            <a:gs pos="35000">
              <a:schemeClr val="dk2">
                <a:hueOff val="0"/>
                <a:satOff val="0"/>
                <a:lumOff val="0"/>
                <a:alphaOff val="0"/>
                <a:tint val="47000"/>
                <a:satMod val="275000"/>
              </a:schemeClr>
            </a:gs>
            <a:gs pos="100000">
              <a:schemeClr val="dk2">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Enterprise wide systems that automate </a:t>
          </a:r>
          <a:r>
            <a:rPr lang="en-US" sz="1700" i="1" kern="1200" dirty="0"/>
            <a:t>and</a:t>
          </a:r>
          <a:r>
            <a:rPr lang="en-US" sz="1700" kern="1200" dirty="0"/>
            <a:t> integrate key organizational processes such as sales, purchasing, etc. (e.g., SAP)</a:t>
          </a:r>
        </a:p>
      </dsp:txBody>
      <dsp:txXfrm>
        <a:off x="2854495" y="255128"/>
        <a:ext cx="6056551" cy="621263"/>
      </dsp:txXfrm>
    </dsp:sp>
    <dsp:sp modelId="{CE0F3240-6311-471D-9BFE-CB1C25000092}">
      <dsp:nvSpPr>
        <dsp:cNvPr id="0" name=""/>
        <dsp:cNvSpPr/>
      </dsp:nvSpPr>
      <dsp:spPr>
        <a:xfrm>
          <a:off x="4353" y="1079595"/>
          <a:ext cx="2226673" cy="56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kern="1200" dirty="0"/>
            <a:t>DM – Digital Marketing</a:t>
          </a:r>
        </a:p>
      </dsp:txBody>
      <dsp:txXfrm>
        <a:off x="4353" y="1079595"/>
        <a:ext cx="2226673" cy="568012"/>
      </dsp:txXfrm>
    </dsp:sp>
    <dsp:sp modelId="{927C8CB7-E15A-42BA-9689-0451006145A0}">
      <dsp:nvSpPr>
        <dsp:cNvPr id="0" name=""/>
        <dsp:cNvSpPr/>
      </dsp:nvSpPr>
      <dsp:spPr>
        <a:xfrm>
          <a:off x="2231026" y="937592"/>
          <a:ext cx="445334" cy="852018"/>
        </a:xfrm>
        <a:prstGeom prst="leftBrace">
          <a:avLst>
            <a:gd name="adj1" fmla="val 35000"/>
            <a:gd name="adj2" fmla="val 50000"/>
          </a:avLst>
        </a:prstGeom>
        <a:noFill/>
        <a:ln w="285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FEA78F-160B-46A8-AB80-F574F82A188D}">
      <dsp:nvSpPr>
        <dsp:cNvPr id="0" name=""/>
        <dsp:cNvSpPr/>
      </dsp:nvSpPr>
      <dsp:spPr>
        <a:xfrm>
          <a:off x="2854495" y="937592"/>
          <a:ext cx="6056551" cy="852018"/>
        </a:xfrm>
        <a:prstGeom prst="rect">
          <a:avLst/>
        </a:prstGeom>
        <a:gradFill rotWithShape="0">
          <a:gsLst>
            <a:gs pos="0">
              <a:schemeClr val="dk2">
                <a:hueOff val="0"/>
                <a:satOff val="0"/>
                <a:lumOff val="0"/>
                <a:alphaOff val="0"/>
                <a:tint val="60000"/>
                <a:satMod val="250000"/>
              </a:schemeClr>
            </a:gs>
            <a:gs pos="35000">
              <a:schemeClr val="dk2">
                <a:hueOff val="0"/>
                <a:satOff val="0"/>
                <a:lumOff val="0"/>
                <a:alphaOff val="0"/>
                <a:tint val="47000"/>
                <a:satMod val="275000"/>
              </a:schemeClr>
            </a:gs>
            <a:gs pos="100000">
              <a:schemeClr val="dk2">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An emerging discipline in Marketing which integrates the application of ecommerce, social media, and direct sales (e.g., Google Ads).</a:t>
          </a:r>
        </a:p>
      </dsp:txBody>
      <dsp:txXfrm>
        <a:off x="2854495" y="937592"/>
        <a:ext cx="6056551" cy="852018"/>
      </dsp:txXfrm>
    </dsp:sp>
    <dsp:sp modelId="{378F5A22-8E30-4365-8CA7-94D85AD38128}">
      <dsp:nvSpPr>
        <dsp:cNvPr id="0" name=""/>
        <dsp:cNvSpPr/>
      </dsp:nvSpPr>
      <dsp:spPr>
        <a:xfrm>
          <a:off x="4353" y="1987555"/>
          <a:ext cx="2226673" cy="33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kern="1200" dirty="0"/>
            <a:t>SM – Social Media</a:t>
          </a:r>
        </a:p>
      </dsp:txBody>
      <dsp:txXfrm>
        <a:off x="4353" y="1987555"/>
        <a:ext cx="2226673" cy="336600"/>
      </dsp:txXfrm>
    </dsp:sp>
    <dsp:sp modelId="{0CEB26AD-B902-4121-BB6B-C508B1ADCE51}">
      <dsp:nvSpPr>
        <dsp:cNvPr id="0" name=""/>
        <dsp:cNvSpPr/>
      </dsp:nvSpPr>
      <dsp:spPr>
        <a:xfrm>
          <a:off x="2231026" y="1850811"/>
          <a:ext cx="445334" cy="610087"/>
        </a:xfrm>
        <a:prstGeom prst="leftBrace">
          <a:avLst>
            <a:gd name="adj1" fmla="val 35000"/>
            <a:gd name="adj2" fmla="val 50000"/>
          </a:avLst>
        </a:prstGeom>
        <a:noFill/>
        <a:ln w="285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77E0E0-981E-4573-9CEA-CD2BEA0553C9}">
      <dsp:nvSpPr>
        <dsp:cNvPr id="0" name=""/>
        <dsp:cNvSpPr/>
      </dsp:nvSpPr>
      <dsp:spPr>
        <a:xfrm>
          <a:off x="2854495" y="1850811"/>
          <a:ext cx="6056551" cy="610087"/>
        </a:xfrm>
        <a:prstGeom prst="rect">
          <a:avLst/>
        </a:prstGeom>
        <a:gradFill rotWithShape="0">
          <a:gsLst>
            <a:gs pos="0">
              <a:schemeClr val="dk2">
                <a:hueOff val="0"/>
                <a:satOff val="0"/>
                <a:lumOff val="0"/>
                <a:alphaOff val="0"/>
                <a:tint val="60000"/>
                <a:satMod val="250000"/>
              </a:schemeClr>
            </a:gs>
            <a:gs pos="35000">
              <a:schemeClr val="dk2">
                <a:hueOff val="0"/>
                <a:satOff val="0"/>
                <a:lumOff val="0"/>
                <a:alphaOff val="0"/>
                <a:tint val="47000"/>
                <a:satMod val="275000"/>
              </a:schemeClr>
            </a:gs>
            <a:gs pos="100000">
              <a:schemeClr val="dk2">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Organizational and consumer applications that focus on processes that have to do with interactivity (e.g., Facebook)</a:t>
          </a:r>
        </a:p>
      </dsp:txBody>
      <dsp:txXfrm>
        <a:off x="2854495" y="1850811"/>
        <a:ext cx="6056551" cy="610087"/>
      </dsp:txXfrm>
    </dsp:sp>
    <dsp:sp modelId="{1AE33A71-2F52-4767-902B-3ED1A1B802B8}">
      <dsp:nvSpPr>
        <dsp:cNvPr id="0" name=""/>
        <dsp:cNvSpPr/>
      </dsp:nvSpPr>
      <dsp:spPr>
        <a:xfrm>
          <a:off x="4353" y="2548724"/>
          <a:ext cx="2226673" cy="56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kern="1200" dirty="0"/>
            <a:t>KM – Knowledge Management</a:t>
          </a:r>
        </a:p>
      </dsp:txBody>
      <dsp:txXfrm>
        <a:off x="4353" y="2548724"/>
        <a:ext cx="2226673" cy="568012"/>
      </dsp:txXfrm>
    </dsp:sp>
    <dsp:sp modelId="{9D6BC64F-11A6-4D34-9203-D44A1817E42C}">
      <dsp:nvSpPr>
        <dsp:cNvPr id="0" name=""/>
        <dsp:cNvSpPr/>
      </dsp:nvSpPr>
      <dsp:spPr>
        <a:xfrm>
          <a:off x="2231026" y="2522098"/>
          <a:ext cx="445334" cy="621263"/>
        </a:xfrm>
        <a:prstGeom prst="leftBrace">
          <a:avLst>
            <a:gd name="adj1" fmla="val 35000"/>
            <a:gd name="adj2" fmla="val 50000"/>
          </a:avLst>
        </a:prstGeom>
        <a:noFill/>
        <a:ln w="285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D7423B-D103-4D9B-85B9-F7B102F76D07}">
      <dsp:nvSpPr>
        <dsp:cNvPr id="0" name=""/>
        <dsp:cNvSpPr/>
      </dsp:nvSpPr>
      <dsp:spPr>
        <a:xfrm>
          <a:off x="2854495" y="2522098"/>
          <a:ext cx="6056551" cy="621263"/>
        </a:xfrm>
        <a:prstGeom prst="rect">
          <a:avLst/>
        </a:prstGeom>
        <a:gradFill rotWithShape="0">
          <a:gsLst>
            <a:gs pos="0">
              <a:schemeClr val="dk2">
                <a:hueOff val="0"/>
                <a:satOff val="0"/>
                <a:lumOff val="0"/>
                <a:alphaOff val="0"/>
                <a:tint val="60000"/>
                <a:satMod val="250000"/>
              </a:schemeClr>
            </a:gs>
            <a:gs pos="35000">
              <a:schemeClr val="dk2">
                <a:hueOff val="0"/>
                <a:satOff val="0"/>
                <a:lumOff val="0"/>
                <a:alphaOff val="0"/>
                <a:tint val="47000"/>
                <a:satMod val="275000"/>
              </a:schemeClr>
            </a:gs>
            <a:gs pos="100000">
              <a:schemeClr val="dk2">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 concept and set of systems/processes to retain, transfer, and leverage organizational knowledge (e.g., Lotus Notes)</a:t>
          </a:r>
        </a:p>
      </dsp:txBody>
      <dsp:txXfrm>
        <a:off x="2854495" y="2522098"/>
        <a:ext cx="6056551" cy="621263"/>
      </dsp:txXfrm>
    </dsp:sp>
    <dsp:sp modelId="{8B65C4B8-6A73-46AF-88A6-068980F257DB}">
      <dsp:nvSpPr>
        <dsp:cNvPr id="0" name=""/>
        <dsp:cNvSpPr/>
      </dsp:nvSpPr>
      <dsp:spPr>
        <a:xfrm>
          <a:off x="4353" y="3229544"/>
          <a:ext cx="2226673" cy="79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kern="1200" dirty="0"/>
            <a:t>CRM – Customer Relationship Management</a:t>
          </a:r>
        </a:p>
      </dsp:txBody>
      <dsp:txXfrm>
        <a:off x="4353" y="3229544"/>
        <a:ext cx="2226673" cy="799425"/>
      </dsp:txXfrm>
    </dsp:sp>
    <dsp:sp modelId="{B0C21FF4-3302-40BC-9D50-75D5D30149E1}">
      <dsp:nvSpPr>
        <dsp:cNvPr id="0" name=""/>
        <dsp:cNvSpPr/>
      </dsp:nvSpPr>
      <dsp:spPr>
        <a:xfrm>
          <a:off x="2231026" y="3204562"/>
          <a:ext cx="445334" cy="849389"/>
        </a:xfrm>
        <a:prstGeom prst="leftBrace">
          <a:avLst>
            <a:gd name="adj1" fmla="val 35000"/>
            <a:gd name="adj2" fmla="val 50000"/>
          </a:avLst>
        </a:prstGeom>
        <a:noFill/>
        <a:ln w="285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254E7A-654A-4126-9A5F-ECE4CA773D89}">
      <dsp:nvSpPr>
        <dsp:cNvPr id="0" name=""/>
        <dsp:cNvSpPr/>
      </dsp:nvSpPr>
      <dsp:spPr>
        <a:xfrm>
          <a:off x="2854495" y="3204562"/>
          <a:ext cx="6056551" cy="849389"/>
        </a:xfrm>
        <a:prstGeom prst="rect">
          <a:avLst/>
        </a:prstGeom>
        <a:gradFill rotWithShape="0">
          <a:gsLst>
            <a:gs pos="0">
              <a:schemeClr val="dk2">
                <a:hueOff val="0"/>
                <a:satOff val="0"/>
                <a:lumOff val="0"/>
                <a:alphaOff val="0"/>
                <a:tint val="60000"/>
                <a:satMod val="250000"/>
              </a:schemeClr>
            </a:gs>
            <a:gs pos="35000">
              <a:schemeClr val="dk2">
                <a:hueOff val="0"/>
                <a:satOff val="0"/>
                <a:lumOff val="0"/>
                <a:alphaOff val="0"/>
                <a:tint val="47000"/>
                <a:satMod val="275000"/>
              </a:schemeClr>
            </a:gs>
            <a:gs pos="100000">
              <a:schemeClr val="dk2">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 specific system that automates direct sales, sales force management, and customer relationship processes (e.g., Salesforce.com)</a:t>
          </a:r>
        </a:p>
      </dsp:txBody>
      <dsp:txXfrm>
        <a:off x="2854495" y="3204562"/>
        <a:ext cx="6056551" cy="849389"/>
      </dsp:txXfrm>
    </dsp:sp>
    <dsp:sp modelId="{32E29F1A-1D11-4E1A-AC0C-0135E38DCA20}">
      <dsp:nvSpPr>
        <dsp:cNvPr id="0" name=""/>
        <dsp:cNvSpPr/>
      </dsp:nvSpPr>
      <dsp:spPr>
        <a:xfrm>
          <a:off x="4353" y="4274905"/>
          <a:ext cx="2226673" cy="56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kern="1200" dirty="0"/>
            <a:t>BI – Business Intelligence</a:t>
          </a:r>
        </a:p>
      </dsp:txBody>
      <dsp:txXfrm>
        <a:off x="4353" y="4274905"/>
        <a:ext cx="2226673" cy="568012"/>
      </dsp:txXfrm>
    </dsp:sp>
    <dsp:sp modelId="{DB498E51-8B85-4FB8-9E0D-7148F838038A}">
      <dsp:nvSpPr>
        <dsp:cNvPr id="0" name=""/>
        <dsp:cNvSpPr/>
      </dsp:nvSpPr>
      <dsp:spPr>
        <a:xfrm>
          <a:off x="2231026" y="4115151"/>
          <a:ext cx="445334" cy="887519"/>
        </a:xfrm>
        <a:prstGeom prst="leftBrace">
          <a:avLst>
            <a:gd name="adj1" fmla="val 35000"/>
            <a:gd name="adj2" fmla="val 50000"/>
          </a:avLst>
        </a:prstGeom>
        <a:noFill/>
        <a:ln w="285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8E4274-9EE3-4372-9C34-FDBA235D1AA8}">
      <dsp:nvSpPr>
        <dsp:cNvPr id="0" name=""/>
        <dsp:cNvSpPr/>
      </dsp:nvSpPr>
      <dsp:spPr>
        <a:xfrm>
          <a:off x="2854495" y="4115151"/>
          <a:ext cx="6056551" cy="887519"/>
        </a:xfrm>
        <a:prstGeom prst="rect">
          <a:avLst/>
        </a:prstGeom>
        <a:gradFill rotWithShape="0">
          <a:gsLst>
            <a:gs pos="0">
              <a:schemeClr val="dk2">
                <a:hueOff val="0"/>
                <a:satOff val="0"/>
                <a:lumOff val="0"/>
                <a:alphaOff val="0"/>
                <a:tint val="60000"/>
                <a:satMod val="250000"/>
              </a:schemeClr>
            </a:gs>
            <a:gs pos="35000">
              <a:schemeClr val="dk2">
                <a:hueOff val="0"/>
                <a:satOff val="0"/>
                <a:lumOff val="0"/>
                <a:alphaOff val="0"/>
                <a:tint val="47000"/>
                <a:satMod val="275000"/>
              </a:schemeClr>
            </a:gs>
            <a:gs pos="100000">
              <a:schemeClr val="dk2">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AKA Analytics / Big Data</a:t>
          </a:r>
        </a:p>
        <a:p>
          <a:pPr marL="171450" lvl="1" indent="-171450" algn="l" defTabSz="755650">
            <a:lnSpc>
              <a:spcPct val="90000"/>
            </a:lnSpc>
            <a:spcBef>
              <a:spcPct val="0"/>
            </a:spcBef>
            <a:spcAft>
              <a:spcPct val="15000"/>
            </a:spcAft>
            <a:buChar char="••"/>
          </a:pPr>
          <a:r>
            <a:rPr lang="en-US" sz="1700" kern="1200" dirty="0"/>
            <a:t>A set of capabilities and processes to get value from organizational data</a:t>
          </a:r>
        </a:p>
      </dsp:txBody>
      <dsp:txXfrm>
        <a:off x="2854495" y="4115151"/>
        <a:ext cx="6056551" cy="887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B03DF-DFBC-44B7-ABAB-328825404AFA}">
      <dsp:nvSpPr>
        <dsp:cNvPr id="0" name=""/>
        <dsp:cNvSpPr/>
      </dsp:nvSpPr>
      <dsp:spPr>
        <a:xfrm>
          <a:off x="0" y="0"/>
          <a:ext cx="5867399" cy="0"/>
        </a:xfrm>
        <a:prstGeom prst="line">
          <a:avLst/>
        </a:prstGeom>
        <a:solidFill>
          <a:schemeClr val="accent2">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FB279B-6D47-4386-A363-144E785551C5}">
      <dsp:nvSpPr>
        <dsp:cNvPr id="0" name=""/>
        <dsp:cNvSpPr/>
      </dsp:nvSpPr>
      <dsp:spPr>
        <a:xfrm>
          <a:off x="0" y="0"/>
          <a:ext cx="1173479" cy="1162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a:t>Wikipedia</a:t>
          </a:r>
        </a:p>
      </dsp:txBody>
      <dsp:txXfrm>
        <a:off x="0" y="0"/>
        <a:ext cx="1173479" cy="1162228"/>
      </dsp:txXfrm>
    </dsp:sp>
    <dsp:sp modelId="{A66BA1AF-901B-4F03-8D78-BFAC69418791}">
      <dsp:nvSpPr>
        <dsp:cNvPr id="0" name=""/>
        <dsp:cNvSpPr/>
      </dsp:nvSpPr>
      <dsp:spPr>
        <a:xfrm>
          <a:off x="1261490" y="52776"/>
          <a:ext cx="4605909" cy="1055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i="0" kern="1200" dirty="0"/>
            <a:t>A practice for conducting enterprise analysis, design, planning, and implementation, using a holistic approach at all times, for the successful development and execution of strategy.</a:t>
          </a:r>
          <a:endParaRPr lang="en-US" sz="1600" kern="1200" dirty="0"/>
        </a:p>
      </dsp:txBody>
      <dsp:txXfrm>
        <a:off x="1261490" y="52776"/>
        <a:ext cx="4605909" cy="1055539"/>
      </dsp:txXfrm>
    </dsp:sp>
    <dsp:sp modelId="{B9FB4EF4-E0B7-4C6E-B8C6-C60696E878F6}">
      <dsp:nvSpPr>
        <dsp:cNvPr id="0" name=""/>
        <dsp:cNvSpPr/>
      </dsp:nvSpPr>
      <dsp:spPr>
        <a:xfrm>
          <a:off x="1173479" y="1108316"/>
          <a:ext cx="4693919" cy="0"/>
        </a:xfrm>
        <a:prstGeom prst="line">
          <a:avLst/>
        </a:prstGeom>
        <a:solidFill>
          <a:schemeClr val="accent2">
            <a:hueOff val="0"/>
            <a:satOff val="0"/>
            <a:lumOff val="0"/>
            <a:alphaOff val="0"/>
          </a:schemeClr>
        </a:solidFill>
        <a:ln w="285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1DD6FD-B7C2-48BA-85A1-D18A9561A587}">
      <dsp:nvSpPr>
        <dsp:cNvPr id="0" name=""/>
        <dsp:cNvSpPr/>
      </dsp:nvSpPr>
      <dsp:spPr>
        <a:xfrm>
          <a:off x="0" y="1162228"/>
          <a:ext cx="5867399" cy="0"/>
        </a:xfrm>
        <a:prstGeom prst="line">
          <a:avLst/>
        </a:prstGeom>
        <a:solidFill>
          <a:schemeClr val="accent2">
            <a:hueOff val="3506125"/>
            <a:satOff val="-20632"/>
            <a:lumOff val="785"/>
            <a:alphaOff val="0"/>
          </a:schemeClr>
        </a:solidFill>
        <a:ln w="28575" cap="flat" cmpd="sng" algn="ctr">
          <a:solidFill>
            <a:schemeClr val="accent2">
              <a:hueOff val="3506125"/>
              <a:satOff val="-20632"/>
              <a:lumOff val="7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C56A9D-7EE0-4CC1-8FA8-CA194E2898D9}">
      <dsp:nvSpPr>
        <dsp:cNvPr id="0" name=""/>
        <dsp:cNvSpPr/>
      </dsp:nvSpPr>
      <dsp:spPr>
        <a:xfrm>
          <a:off x="0" y="1162228"/>
          <a:ext cx="1173479" cy="1162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a:t>MIT Center for Information Systems Research</a:t>
          </a:r>
        </a:p>
      </dsp:txBody>
      <dsp:txXfrm>
        <a:off x="0" y="1162228"/>
        <a:ext cx="1173479" cy="1162228"/>
      </dsp:txXfrm>
    </dsp:sp>
    <dsp:sp modelId="{9BB36695-3CDB-4D42-B2BD-1914F97CAC7A}">
      <dsp:nvSpPr>
        <dsp:cNvPr id="0" name=""/>
        <dsp:cNvSpPr/>
      </dsp:nvSpPr>
      <dsp:spPr>
        <a:xfrm>
          <a:off x="1261490" y="1215005"/>
          <a:ext cx="4605909" cy="1055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a:t>The organizing logic for business processes and IT infrastructure reflecting the integration and standardization requirements of the company's operating model. </a:t>
          </a:r>
        </a:p>
      </dsp:txBody>
      <dsp:txXfrm>
        <a:off x="1261490" y="1215005"/>
        <a:ext cx="4605909" cy="1055539"/>
      </dsp:txXfrm>
    </dsp:sp>
    <dsp:sp modelId="{04CE9BBC-03DD-4A70-B790-F1551C15227E}">
      <dsp:nvSpPr>
        <dsp:cNvPr id="0" name=""/>
        <dsp:cNvSpPr/>
      </dsp:nvSpPr>
      <dsp:spPr>
        <a:xfrm>
          <a:off x="1173479" y="2270545"/>
          <a:ext cx="4693919" cy="0"/>
        </a:xfrm>
        <a:prstGeom prst="line">
          <a:avLst/>
        </a:prstGeom>
        <a:solidFill>
          <a:schemeClr val="accent2">
            <a:hueOff val="0"/>
            <a:satOff val="0"/>
            <a:lumOff val="0"/>
            <a:alphaOff val="0"/>
          </a:schemeClr>
        </a:solidFill>
        <a:ln w="285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D9966B-6D0C-40AB-AD74-0E4F7EE423BA}">
      <dsp:nvSpPr>
        <dsp:cNvPr id="0" name=""/>
        <dsp:cNvSpPr/>
      </dsp:nvSpPr>
      <dsp:spPr>
        <a:xfrm>
          <a:off x="0" y="2324457"/>
          <a:ext cx="5867399" cy="0"/>
        </a:xfrm>
        <a:prstGeom prst="line">
          <a:avLst/>
        </a:prstGeom>
        <a:solidFill>
          <a:schemeClr val="accent2">
            <a:hueOff val="7012249"/>
            <a:satOff val="-41263"/>
            <a:lumOff val="1570"/>
            <a:alphaOff val="0"/>
          </a:schemeClr>
        </a:solidFill>
        <a:ln w="28575" cap="flat" cmpd="sng" algn="ctr">
          <a:solidFill>
            <a:schemeClr val="accent2">
              <a:hueOff val="7012249"/>
              <a:satOff val="-41263"/>
              <a:lumOff val="15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ED0751-8BD8-4030-B306-FBD64F9F2890}">
      <dsp:nvSpPr>
        <dsp:cNvPr id="0" name=""/>
        <dsp:cNvSpPr/>
      </dsp:nvSpPr>
      <dsp:spPr>
        <a:xfrm>
          <a:off x="0" y="2324457"/>
          <a:ext cx="1173479" cy="1162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a:t>Enterprise Architecture Body of Knowledge</a:t>
          </a:r>
        </a:p>
      </dsp:txBody>
      <dsp:txXfrm>
        <a:off x="0" y="2324457"/>
        <a:ext cx="1173479" cy="1162228"/>
      </dsp:txXfrm>
    </dsp:sp>
    <dsp:sp modelId="{09819D98-5A97-4089-BAB3-2D26F679A594}">
      <dsp:nvSpPr>
        <dsp:cNvPr id="0" name=""/>
        <dsp:cNvSpPr/>
      </dsp:nvSpPr>
      <dsp:spPr>
        <a:xfrm>
          <a:off x="1261490" y="2377233"/>
          <a:ext cx="4605909" cy="1055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a:t>A practice, which analyzes areas of common activity within or between organizations.</a:t>
          </a:r>
        </a:p>
      </dsp:txBody>
      <dsp:txXfrm>
        <a:off x="1261490" y="2377233"/>
        <a:ext cx="4605909" cy="1055539"/>
      </dsp:txXfrm>
    </dsp:sp>
    <dsp:sp modelId="{C6AD7962-34BC-4896-ACE5-363E484BCAEE}">
      <dsp:nvSpPr>
        <dsp:cNvPr id="0" name=""/>
        <dsp:cNvSpPr/>
      </dsp:nvSpPr>
      <dsp:spPr>
        <a:xfrm>
          <a:off x="1173479" y="3432773"/>
          <a:ext cx="4693919" cy="0"/>
        </a:xfrm>
        <a:prstGeom prst="line">
          <a:avLst/>
        </a:prstGeom>
        <a:solidFill>
          <a:schemeClr val="accent2">
            <a:hueOff val="0"/>
            <a:satOff val="0"/>
            <a:lumOff val="0"/>
            <a:alphaOff val="0"/>
          </a:schemeClr>
        </a:solidFill>
        <a:ln w="285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EAA4A6-DD4F-4503-AD50-80DA64C6BD9B}">
      <dsp:nvSpPr>
        <dsp:cNvPr id="0" name=""/>
        <dsp:cNvSpPr/>
      </dsp:nvSpPr>
      <dsp:spPr>
        <a:xfrm>
          <a:off x="0" y="3486685"/>
          <a:ext cx="5867399" cy="0"/>
        </a:xfrm>
        <a:prstGeom prst="line">
          <a:avLst/>
        </a:prstGeom>
        <a:solidFill>
          <a:schemeClr val="accent2">
            <a:hueOff val="10518374"/>
            <a:satOff val="-61895"/>
            <a:lumOff val="2355"/>
            <a:alphaOff val="0"/>
          </a:schemeClr>
        </a:solidFill>
        <a:ln w="28575" cap="flat" cmpd="sng" algn="ctr">
          <a:solidFill>
            <a:schemeClr val="accent2">
              <a:hueOff val="10518374"/>
              <a:satOff val="-61895"/>
              <a:lumOff val="23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01D522-3875-4326-80DE-EBF0E920C0CA}">
      <dsp:nvSpPr>
        <dsp:cNvPr id="0" name=""/>
        <dsp:cNvSpPr/>
      </dsp:nvSpPr>
      <dsp:spPr>
        <a:xfrm>
          <a:off x="0" y="3486685"/>
          <a:ext cx="1173479" cy="1162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a:t>Gartner</a:t>
          </a:r>
        </a:p>
      </dsp:txBody>
      <dsp:txXfrm>
        <a:off x="0" y="3486685"/>
        <a:ext cx="1173479" cy="1162228"/>
      </dsp:txXfrm>
    </dsp:sp>
    <dsp:sp modelId="{1BFCC1C2-55B3-4C10-9404-B97FEDF51DAD}">
      <dsp:nvSpPr>
        <dsp:cNvPr id="0" name=""/>
        <dsp:cNvSpPr/>
      </dsp:nvSpPr>
      <dsp:spPr>
        <a:xfrm>
          <a:off x="1261490" y="3539462"/>
          <a:ext cx="4605909" cy="1055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a:t>A discipline for proactively and holistically leading enterprise responses to disruptive forces by identifying and analyzing the execution of change toward desired business vision and outcomes. </a:t>
          </a:r>
        </a:p>
      </dsp:txBody>
      <dsp:txXfrm>
        <a:off x="1261490" y="3539462"/>
        <a:ext cx="4605909" cy="1055539"/>
      </dsp:txXfrm>
    </dsp:sp>
    <dsp:sp modelId="{E5890D0B-958F-4EC5-9654-B9A020B6D901}">
      <dsp:nvSpPr>
        <dsp:cNvPr id="0" name=""/>
        <dsp:cNvSpPr/>
      </dsp:nvSpPr>
      <dsp:spPr>
        <a:xfrm>
          <a:off x="1173479" y="4595002"/>
          <a:ext cx="4693919" cy="0"/>
        </a:xfrm>
        <a:prstGeom prst="line">
          <a:avLst/>
        </a:prstGeom>
        <a:solidFill>
          <a:schemeClr val="accent2">
            <a:hueOff val="0"/>
            <a:satOff val="0"/>
            <a:lumOff val="0"/>
            <a:alphaOff val="0"/>
          </a:schemeClr>
        </a:solidFill>
        <a:ln w="285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145" cy="464205"/>
          </a:xfrm>
          <a:prstGeom prst="rect">
            <a:avLst/>
          </a:prstGeom>
        </p:spPr>
        <p:txBody>
          <a:bodyPr vert="horz" lIns="87394" tIns="43697" rIns="87394" bIns="43697" rtlCol="0"/>
          <a:lstStyle>
            <a:lvl1pPr algn="l">
              <a:defRPr sz="1100"/>
            </a:lvl1pPr>
          </a:lstStyle>
          <a:p>
            <a:endParaRPr lang="en-US"/>
          </a:p>
        </p:txBody>
      </p:sp>
      <p:sp>
        <p:nvSpPr>
          <p:cNvPr id="3" name="Date Placeholder 2"/>
          <p:cNvSpPr>
            <a:spLocks noGrp="1"/>
          </p:cNvSpPr>
          <p:nvPr>
            <p:ph type="dt" sz="quarter" idx="1"/>
          </p:nvPr>
        </p:nvSpPr>
        <p:spPr>
          <a:xfrm>
            <a:off x="3970735" y="2"/>
            <a:ext cx="3038145" cy="464205"/>
          </a:xfrm>
          <a:prstGeom prst="rect">
            <a:avLst/>
          </a:prstGeom>
        </p:spPr>
        <p:txBody>
          <a:bodyPr vert="horz" lIns="87394" tIns="43697" rIns="87394" bIns="43697" rtlCol="0"/>
          <a:lstStyle>
            <a:lvl1pPr algn="r">
              <a:defRPr sz="1100"/>
            </a:lvl1pPr>
          </a:lstStyle>
          <a:p>
            <a:fld id="{F3AF817D-CF8D-4461-8D1F-E5717598B261}" type="datetimeFigureOut">
              <a:rPr lang="en-US" smtClean="0"/>
              <a:t>2/4/2019</a:t>
            </a:fld>
            <a:endParaRPr lang="en-US"/>
          </a:p>
        </p:txBody>
      </p:sp>
      <p:sp>
        <p:nvSpPr>
          <p:cNvPr id="4" name="Footer Placeholder 3"/>
          <p:cNvSpPr>
            <a:spLocks noGrp="1"/>
          </p:cNvSpPr>
          <p:nvPr>
            <p:ph type="ftr" sz="quarter" idx="2"/>
          </p:nvPr>
        </p:nvSpPr>
        <p:spPr>
          <a:xfrm>
            <a:off x="0" y="8830660"/>
            <a:ext cx="3038145" cy="464205"/>
          </a:xfrm>
          <a:prstGeom prst="rect">
            <a:avLst/>
          </a:prstGeom>
        </p:spPr>
        <p:txBody>
          <a:bodyPr vert="horz" lIns="87394" tIns="43697" rIns="87394" bIns="43697" rtlCol="0" anchor="b"/>
          <a:lstStyle>
            <a:lvl1pPr algn="l">
              <a:defRPr sz="1100"/>
            </a:lvl1pPr>
          </a:lstStyle>
          <a:p>
            <a:endParaRPr lang="en-US"/>
          </a:p>
        </p:txBody>
      </p:sp>
      <p:sp>
        <p:nvSpPr>
          <p:cNvPr id="5" name="Slide Number Placeholder 4"/>
          <p:cNvSpPr>
            <a:spLocks noGrp="1"/>
          </p:cNvSpPr>
          <p:nvPr>
            <p:ph type="sldNum" sz="quarter" idx="3"/>
          </p:nvPr>
        </p:nvSpPr>
        <p:spPr>
          <a:xfrm>
            <a:off x="3970735" y="8830660"/>
            <a:ext cx="3038145" cy="464205"/>
          </a:xfrm>
          <a:prstGeom prst="rect">
            <a:avLst/>
          </a:prstGeom>
        </p:spPr>
        <p:txBody>
          <a:bodyPr vert="horz" lIns="87394" tIns="43697" rIns="87394" bIns="43697" rtlCol="0" anchor="b"/>
          <a:lstStyle>
            <a:lvl1pPr algn="r">
              <a:defRPr sz="1100"/>
            </a:lvl1pPr>
          </a:lstStyle>
          <a:p>
            <a:fld id="{8E8A0D4E-B9B1-4737-AA40-97DD2C5F75FB}" type="slidenum">
              <a:rPr lang="en-US" smtClean="0"/>
              <a:t>‹#›</a:t>
            </a:fld>
            <a:endParaRPr lang="en-US"/>
          </a:p>
        </p:txBody>
      </p:sp>
    </p:spTree>
    <p:extLst>
      <p:ext uri="{BB962C8B-B14F-4D97-AF65-F5344CB8AC3E}">
        <p14:creationId xmlns:p14="http://schemas.microsoft.com/office/powerpoint/2010/main" val="2496520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1"/>
          </a:xfrm>
          <a:prstGeom prst="rect">
            <a:avLst/>
          </a:prstGeom>
        </p:spPr>
        <p:txBody>
          <a:bodyPr vert="horz" lIns="92375" tIns="46189" rIns="92375" bIns="46189"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1"/>
          </a:xfrm>
          <a:prstGeom prst="rect">
            <a:avLst/>
          </a:prstGeom>
        </p:spPr>
        <p:txBody>
          <a:bodyPr vert="horz" lIns="92375" tIns="46189" rIns="92375" bIns="46189" rtlCol="0"/>
          <a:lstStyle>
            <a:lvl1pPr algn="r">
              <a:defRPr sz="1200"/>
            </a:lvl1pPr>
          </a:lstStyle>
          <a:p>
            <a:fld id="{3D001412-9042-462B-87CE-AF1E3127FF21}" type="datetimeFigureOut">
              <a:rPr lang="en-US" smtClean="0"/>
              <a:t>2/4/2019</a:t>
            </a:fld>
            <a:endParaRPr lang="en-US" dirty="0"/>
          </a:p>
        </p:txBody>
      </p:sp>
      <p:sp>
        <p:nvSpPr>
          <p:cNvPr id="4" name="Slide Image Placeholder 3"/>
          <p:cNvSpPr>
            <a:spLocks noGrp="1" noRot="1" noChangeAspect="1"/>
          </p:cNvSpPr>
          <p:nvPr>
            <p:ph type="sldImg" idx="2"/>
          </p:nvPr>
        </p:nvSpPr>
        <p:spPr>
          <a:xfrm>
            <a:off x="1181100" y="696913"/>
            <a:ext cx="4649788" cy="3487737"/>
          </a:xfrm>
          <a:prstGeom prst="rect">
            <a:avLst/>
          </a:prstGeom>
          <a:noFill/>
          <a:ln w="12700">
            <a:solidFill>
              <a:prstClr val="black"/>
            </a:solidFill>
          </a:ln>
        </p:spPr>
        <p:txBody>
          <a:bodyPr vert="horz" lIns="92375" tIns="46189" rIns="92375" bIns="46189" rtlCol="0" anchor="ctr"/>
          <a:lstStyle/>
          <a:p>
            <a:endParaRPr lang="en-US" dirty="0"/>
          </a:p>
        </p:txBody>
      </p:sp>
      <p:sp>
        <p:nvSpPr>
          <p:cNvPr id="5" name="Notes Placeholder 4"/>
          <p:cNvSpPr>
            <a:spLocks noGrp="1"/>
          </p:cNvSpPr>
          <p:nvPr>
            <p:ph type="body" sz="quarter" idx="3"/>
          </p:nvPr>
        </p:nvSpPr>
        <p:spPr>
          <a:xfrm>
            <a:off x="701041" y="4415791"/>
            <a:ext cx="5608320" cy="4183381"/>
          </a:xfrm>
          <a:prstGeom prst="rect">
            <a:avLst/>
          </a:prstGeom>
        </p:spPr>
        <p:txBody>
          <a:bodyPr vert="horz" lIns="92375" tIns="46189" rIns="92375" bIns="461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1"/>
          </a:xfrm>
          <a:prstGeom prst="rect">
            <a:avLst/>
          </a:prstGeom>
        </p:spPr>
        <p:txBody>
          <a:bodyPr vert="horz" lIns="92375" tIns="46189" rIns="92375" bIns="461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4821"/>
          </a:xfrm>
          <a:prstGeom prst="rect">
            <a:avLst/>
          </a:prstGeom>
        </p:spPr>
        <p:txBody>
          <a:bodyPr vert="horz" lIns="92375" tIns="46189" rIns="92375" bIns="46189" rtlCol="0" anchor="b"/>
          <a:lstStyle>
            <a:lvl1pPr algn="r">
              <a:defRPr sz="1200"/>
            </a:lvl1pPr>
          </a:lstStyle>
          <a:p>
            <a:fld id="{57B364F1-7988-44A9-9AEE-C93F42B2633E}" type="slidenum">
              <a:rPr lang="en-US" smtClean="0"/>
              <a:t>‹#›</a:t>
            </a:fld>
            <a:endParaRPr lang="en-US" dirty="0"/>
          </a:p>
        </p:txBody>
      </p:sp>
    </p:spTree>
    <p:extLst>
      <p:ext uri="{BB962C8B-B14F-4D97-AF65-F5344CB8AC3E}">
        <p14:creationId xmlns:p14="http://schemas.microsoft.com/office/powerpoint/2010/main" val="335998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1</a:t>
            </a:fld>
            <a:endParaRPr lang="en-US" dirty="0"/>
          </a:p>
        </p:txBody>
      </p:sp>
    </p:spTree>
    <p:extLst>
      <p:ext uri="{BB962C8B-B14F-4D97-AF65-F5344CB8AC3E}">
        <p14:creationId xmlns:p14="http://schemas.microsoft.com/office/powerpoint/2010/main" val="3653724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64F1-7988-44A9-9AEE-C93F42B2633E}" type="slidenum">
              <a:rPr lang="en-US" smtClean="0"/>
              <a:t>10</a:t>
            </a:fld>
            <a:endParaRPr lang="en-US" dirty="0"/>
          </a:p>
        </p:txBody>
      </p:sp>
    </p:spTree>
    <p:extLst>
      <p:ext uri="{BB962C8B-B14F-4D97-AF65-F5344CB8AC3E}">
        <p14:creationId xmlns:p14="http://schemas.microsoft.com/office/powerpoint/2010/main" val="1055687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64F1-7988-44A9-9AEE-C93F42B2633E}" type="slidenum">
              <a:rPr lang="en-US" smtClean="0"/>
              <a:t>11</a:t>
            </a:fld>
            <a:endParaRPr lang="en-US" dirty="0"/>
          </a:p>
        </p:txBody>
      </p:sp>
    </p:spTree>
    <p:extLst>
      <p:ext uri="{BB962C8B-B14F-4D97-AF65-F5344CB8AC3E}">
        <p14:creationId xmlns:p14="http://schemas.microsoft.com/office/powerpoint/2010/main" val="2094606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a:extLst>
              <a:ext uri="{FF2B5EF4-FFF2-40B4-BE49-F238E27FC236}">
                <a16:creationId xmlns:a16="http://schemas.microsoft.com/office/drawing/2014/main" id="{002C58E9-E535-4E43-84EF-58239B38ABD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imes New Roman" panose="02020603050405020304" pitchFamily="18" charset="0"/>
                <a:ea typeface="ＭＳ Ｐゴシック" panose="020B0600070205080204" pitchFamily="34" charset="-128"/>
              </a:defRPr>
            </a:lvl1pPr>
            <a:lvl2pPr marL="710081" indent="-273108">
              <a:spcBef>
                <a:spcPct val="30000"/>
              </a:spcBef>
              <a:defRPr sz="1100">
                <a:solidFill>
                  <a:schemeClr val="tx1"/>
                </a:solidFill>
                <a:latin typeface="Times New Roman" panose="02020603050405020304" pitchFamily="18" charset="0"/>
                <a:ea typeface="ＭＳ Ｐゴシック" panose="020B0600070205080204" pitchFamily="34" charset="-128"/>
              </a:defRPr>
            </a:lvl2pPr>
            <a:lvl3pPr marL="1092432" indent="-218486">
              <a:spcBef>
                <a:spcPct val="30000"/>
              </a:spcBef>
              <a:defRPr sz="1100">
                <a:solidFill>
                  <a:schemeClr val="tx1"/>
                </a:solidFill>
                <a:latin typeface="Times New Roman" panose="02020603050405020304" pitchFamily="18" charset="0"/>
                <a:ea typeface="ＭＳ Ｐゴシック" panose="020B0600070205080204" pitchFamily="34" charset="-128"/>
              </a:defRPr>
            </a:lvl3pPr>
            <a:lvl4pPr marL="1529405" indent="-218486">
              <a:spcBef>
                <a:spcPct val="30000"/>
              </a:spcBef>
              <a:defRPr sz="1100">
                <a:solidFill>
                  <a:schemeClr val="tx1"/>
                </a:solidFill>
                <a:latin typeface="Times New Roman" panose="02020603050405020304" pitchFamily="18" charset="0"/>
                <a:ea typeface="ＭＳ Ｐゴシック" panose="020B0600070205080204" pitchFamily="34" charset="-128"/>
              </a:defRPr>
            </a:lvl4pPr>
            <a:lvl5pPr marL="1966377" indent="-218486">
              <a:spcBef>
                <a:spcPct val="30000"/>
              </a:spcBef>
              <a:defRPr sz="1100">
                <a:solidFill>
                  <a:schemeClr val="tx1"/>
                </a:solidFill>
                <a:latin typeface="Times New Roman" panose="02020603050405020304" pitchFamily="18" charset="0"/>
                <a:ea typeface="ＭＳ Ｐゴシック" panose="020B0600070205080204" pitchFamily="34" charset="-128"/>
              </a:defRPr>
            </a:lvl5pPr>
            <a:lvl6pPr marL="2403349" indent="-218486" eaLnBrk="0" fontAlgn="base" hangingPunct="0">
              <a:spcBef>
                <a:spcPct val="30000"/>
              </a:spcBef>
              <a:spcAft>
                <a:spcPct val="0"/>
              </a:spcAft>
              <a:defRPr sz="1100">
                <a:solidFill>
                  <a:schemeClr val="tx1"/>
                </a:solidFill>
                <a:latin typeface="Times New Roman" panose="02020603050405020304" pitchFamily="18" charset="0"/>
                <a:ea typeface="ＭＳ Ｐゴシック" panose="020B0600070205080204" pitchFamily="34" charset="-128"/>
              </a:defRPr>
            </a:lvl6pPr>
            <a:lvl7pPr marL="2840323" indent="-218486" eaLnBrk="0" fontAlgn="base" hangingPunct="0">
              <a:spcBef>
                <a:spcPct val="30000"/>
              </a:spcBef>
              <a:spcAft>
                <a:spcPct val="0"/>
              </a:spcAft>
              <a:defRPr sz="1100">
                <a:solidFill>
                  <a:schemeClr val="tx1"/>
                </a:solidFill>
                <a:latin typeface="Times New Roman" panose="02020603050405020304" pitchFamily="18" charset="0"/>
                <a:ea typeface="ＭＳ Ｐゴシック" panose="020B0600070205080204" pitchFamily="34" charset="-128"/>
              </a:defRPr>
            </a:lvl7pPr>
            <a:lvl8pPr marL="3277295" indent="-218486" eaLnBrk="0" fontAlgn="base" hangingPunct="0">
              <a:spcBef>
                <a:spcPct val="30000"/>
              </a:spcBef>
              <a:spcAft>
                <a:spcPct val="0"/>
              </a:spcAft>
              <a:defRPr sz="1100">
                <a:solidFill>
                  <a:schemeClr val="tx1"/>
                </a:solidFill>
                <a:latin typeface="Times New Roman" panose="02020603050405020304" pitchFamily="18" charset="0"/>
                <a:ea typeface="ＭＳ Ｐゴシック" panose="020B0600070205080204" pitchFamily="34" charset="-128"/>
              </a:defRPr>
            </a:lvl8pPr>
            <a:lvl9pPr marL="3714268" indent="-218486" eaLnBrk="0" fontAlgn="base" hangingPunct="0">
              <a:spcBef>
                <a:spcPct val="30000"/>
              </a:spcBef>
              <a:spcAft>
                <a:spcPct val="0"/>
              </a:spcAft>
              <a:defRPr sz="11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092B6E3-8110-6540-9640-5D3C735A0643}" type="slidenum">
              <a:rPr lang="en-GB" altLang="en-US" smtClean="0"/>
              <a:pPr>
                <a:spcBef>
                  <a:spcPct val="0"/>
                </a:spcBef>
              </a:pPr>
              <a:t>12</a:t>
            </a:fld>
            <a:endParaRPr lang="en-GB" altLang="en-US"/>
          </a:p>
        </p:txBody>
      </p:sp>
      <p:sp>
        <p:nvSpPr>
          <p:cNvPr id="201730" name="Rectangle 2">
            <a:extLst>
              <a:ext uri="{FF2B5EF4-FFF2-40B4-BE49-F238E27FC236}">
                <a16:creationId xmlns:a16="http://schemas.microsoft.com/office/drawing/2014/main" id="{910BA837-8FED-DE4A-956A-BBE1CFF286D2}"/>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8AC88716-B1B2-6843-B670-E9D059B25C63}"/>
              </a:ext>
            </a:extLst>
          </p:cNvPr>
          <p:cNvSpPr>
            <a:spLocks noGrp="1" noChangeArrowheads="1"/>
          </p:cNvSpPr>
          <p:nvPr>
            <p:ph type="body" idx="1"/>
          </p:nvPr>
        </p:nvSpPr>
        <p:spPr>
          <a:extLst>
            <a:ext uri="{AF507438-7753-43e0-B8FC-AC1667EBCBE1}"/>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1287035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13</a:t>
            </a:fld>
            <a:endParaRPr lang="en-US" dirty="0"/>
          </a:p>
        </p:txBody>
      </p:sp>
    </p:spTree>
    <p:extLst>
      <p:ext uri="{BB962C8B-B14F-4D97-AF65-F5344CB8AC3E}">
        <p14:creationId xmlns:p14="http://schemas.microsoft.com/office/powerpoint/2010/main" val="2680693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14</a:t>
            </a:fld>
            <a:endParaRPr lang="en-US" dirty="0"/>
          </a:p>
        </p:txBody>
      </p:sp>
    </p:spTree>
    <p:extLst>
      <p:ext uri="{BB962C8B-B14F-4D97-AF65-F5344CB8AC3E}">
        <p14:creationId xmlns:p14="http://schemas.microsoft.com/office/powerpoint/2010/main" val="2726169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709">
              <a:defRPr/>
            </a:pPr>
            <a:r>
              <a:rPr lang="en-US" dirty="0"/>
              <a:t>Emergent system feature : Feature that exists as a result of specific components working together as a system</a:t>
            </a:r>
          </a:p>
          <a:p>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15</a:t>
            </a:fld>
            <a:endParaRPr lang="en-US" dirty="0"/>
          </a:p>
        </p:txBody>
      </p:sp>
    </p:spTree>
    <p:extLst>
      <p:ext uri="{BB962C8B-B14F-4D97-AF65-F5344CB8AC3E}">
        <p14:creationId xmlns:p14="http://schemas.microsoft.com/office/powerpoint/2010/main" val="2761090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16</a:t>
            </a:fld>
            <a:endParaRPr lang="en-US" dirty="0"/>
          </a:p>
        </p:txBody>
      </p:sp>
    </p:spTree>
    <p:extLst>
      <p:ext uri="{BB962C8B-B14F-4D97-AF65-F5344CB8AC3E}">
        <p14:creationId xmlns:p14="http://schemas.microsoft.com/office/powerpoint/2010/main" val="1754930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6978" indent="-16697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ADBA407-04D8-4CD8-A473-D80CF50A337B}" type="slidenum">
              <a:rPr lang="en-US" smtClean="0">
                <a:solidFill>
                  <a:prstClr val="black"/>
                </a:solidFill>
              </a:rPr>
              <a:pPr/>
              <a:t>17</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2015, Temple University</a:t>
            </a:r>
          </a:p>
        </p:txBody>
      </p:sp>
      <p:sp>
        <p:nvSpPr>
          <p:cNvPr id="7" name="Header Placeholder 6"/>
          <p:cNvSpPr>
            <a:spLocks noGrp="1"/>
          </p:cNvSpPr>
          <p:nvPr>
            <p:ph type="hdr" sz="quarter" idx="12"/>
          </p:nvPr>
        </p:nvSpPr>
        <p:spPr/>
        <p:txBody>
          <a:bodyPr/>
          <a:lstStyle/>
          <a:p>
            <a:r>
              <a:rPr lang="en-US">
                <a:solidFill>
                  <a:prstClr val="black"/>
                </a:solidFill>
              </a:rPr>
              <a:t>Systems thinking workshop - June 4, 2015</a:t>
            </a:r>
          </a:p>
        </p:txBody>
      </p:sp>
    </p:spTree>
    <p:extLst>
      <p:ext uri="{BB962C8B-B14F-4D97-AF65-F5344CB8AC3E}">
        <p14:creationId xmlns:p14="http://schemas.microsoft.com/office/powerpoint/2010/main" val="877511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https://www.youtube.com/watch?v=17BP9n6g1F0</a:t>
            </a:r>
          </a:p>
          <a:p>
            <a:r>
              <a:rPr lang="en-US" dirty="0"/>
              <a:t>3 min video</a:t>
            </a:r>
          </a:p>
        </p:txBody>
      </p:sp>
      <p:sp>
        <p:nvSpPr>
          <p:cNvPr id="4" name="Slide Number Placeholder 3"/>
          <p:cNvSpPr>
            <a:spLocks noGrp="1"/>
          </p:cNvSpPr>
          <p:nvPr>
            <p:ph type="sldNum" sz="quarter" idx="10"/>
          </p:nvPr>
        </p:nvSpPr>
        <p:spPr/>
        <p:txBody>
          <a:bodyPr/>
          <a:lstStyle/>
          <a:p>
            <a:fld id="{9ADBA407-04D8-4CD8-A473-D80CF50A337B}" type="slidenum">
              <a:rPr lang="en-US" smtClean="0">
                <a:solidFill>
                  <a:prstClr val="black"/>
                </a:solidFill>
              </a:rPr>
              <a:pPr/>
              <a:t>18</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2015, Temple University</a:t>
            </a:r>
          </a:p>
        </p:txBody>
      </p:sp>
      <p:sp>
        <p:nvSpPr>
          <p:cNvPr id="7" name="Header Placeholder 6"/>
          <p:cNvSpPr>
            <a:spLocks noGrp="1"/>
          </p:cNvSpPr>
          <p:nvPr>
            <p:ph type="hdr" sz="quarter" idx="12"/>
          </p:nvPr>
        </p:nvSpPr>
        <p:spPr/>
        <p:txBody>
          <a:bodyPr/>
          <a:lstStyle/>
          <a:p>
            <a:r>
              <a:rPr lang="en-US">
                <a:solidFill>
                  <a:prstClr val="black"/>
                </a:solidFill>
              </a:rPr>
              <a:t>Systems thinking workshop - June 4, 2015</a:t>
            </a:r>
          </a:p>
        </p:txBody>
      </p:sp>
    </p:spTree>
    <p:extLst>
      <p:ext uri="{BB962C8B-B14F-4D97-AF65-F5344CB8AC3E}">
        <p14:creationId xmlns:p14="http://schemas.microsoft.com/office/powerpoint/2010/main" val="2254611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101" y="4279297"/>
            <a:ext cx="6353174" cy="4319875"/>
          </a:xfrm>
        </p:spPr>
        <p:txBody>
          <a:bodyPr/>
          <a:lstStyle/>
          <a:p>
            <a:endParaRPr lang="en-US" sz="800" dirty="0"/>
          </a:p>
        </p:txBody>
      </p:sp>
      <p:sp>
        <p:nvSpPr>
          <p:cNvPr id="4" name="Slide Number Placeholder 3"/>
          <p:cNvSpPr>
            <a:spLocks noGrp="1"/>
          </p:cNvSpPr>
          <p:nvPr>
            <p:ph type="sldNum" sz="quarter" idx="10"/>
          </p:nvPr>
        </p:nvSpPr>
        <p:spPr/>
        <p:txBody>
          <a:bodyPr/>
          <a:lstStyle/>
          <a:p>
            <a:fld id="{57B364F1-7988-44A9-9AEE-C93F42B2633E}" type="slidenum">
              <a:rPr lang="en-US" smtClean="0"/>
              <a:t>19</a:t>
            </a:fld>
            <a:endParaRPr lang="en-US" dirty="0"/>
          </a:p>
        </p:txBody>
      </p:sp>
    </p:spTree>
    <p:extLst>
      <p:ext uri="{BB962C8B-B14F-4D97-AF65-F5344CB8AC3E}">
        <p14:creationId xmlns:p14="http://schemas.microsoft.com/office/powerpoint/2010/main" val="3656961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64F1-7988-44A9-9AEE-C93F42B2633E}" type="slidenum">
              <a:rPr lang="en-US" smtClean="0"/>
              <a:t>2</a:t>
            </a:fld>
            <a:endParaRPr lang="en-US" dirty="0"/>
          </a:p>
        </p:txBody>
      </p:sp>
    </p:spTree>
    <p:extLst>
      <p:ext uri="{BB962C8B-B14F-4D97-AF65-F5344CB8AC3E}">
        <p14:creationId xmlns:p14="http://schemas.microsoft.com/office/powerpoint/2010/main" val="995662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101" y="4279297"/>
            <a:ext cx="6353174" cy="4319875"/>
          </a:xfrm>
        </p:spPr>
        <p:txBody>
          <a:bodyPr/>
          <a:lstStyle/>
          <a:p>
            <a:pPr marL="222637" indent="-222637">
              <a:buFont typeface="+mj-lt"/>
              <a:buAutoNum type="arabicPeriod"/>
            </a:pPr>
            <a:r>
              <a:rPr lang="en-US" sz="800" dirty="0"/>
              <a:t>the objects of the reality are modelled as systems (i.e. a box performing a function and defined by its perimeter, inputs, outputs and an internal state). Ex: a mobile phone is a system which takes in input a voice &amp; keystrokes and outputs voices &amp; displays. Moreover, it can be on, off or in standby. Overall, the phone allows to make phone calls (among other functions).</a:t>
            </a:r>
          </a:p>
          <a:p>
            <a:pPr marL="222637" indent="-222637">
              <a:buFont typeface="+mj-lt"/>
              <a:buAutoNum type="arabicPeriod"/>
            </a:pPr>
            <a:endParaRPr lang="en-US" sz="800" dirty="0"/>
          </a:p>
          <a:p>
            <a:pPr marL="222637" indent="-222637">
              <a:buFont typeface="+mj-lt"/>
              <a:buAutoNum type="arabicPeriod"/>
            </a:pPr>
            <a:r>
              <a:rPr lang="en-US" sz="800" dirty="0"/>
              <a:t>a system can be broken down into a set of smaller subsystems, which is less than the whole system (because of emergence). Ex: a mobile phone is in fact a screen, a keyboard, a body, a microphone, a speaker, and electronics. But the phone is the integration of all those elements and cannot be understood completely from this set of elements.</a:t>
            </a:r>
          </a:p>
          <a:p>
            <a:pPr marL="222637" indent="-222637">
              <a:buFont typeface="+mj-lt"/>
              <a:buAutoNum type="arabicPeriod"/>
            </a:pPr>
            <a:endParaRPr lang="en-US" sz="800" dirty="0"/>
          </a:p>
          <a:p>
            <a:pPr marL="222637" indent="-222637">
              <a:buFont typeface="+mj-lt"/>
              <a:buAutoNum type="arabicPeriod"/>
            </a:pPr>
            <a:r>
              <a:rPr lang="en-US" sz="800" dirty="0"/>
              <a:t>a system must be considered in interaction with other systems, i.e. its environment. Ex: a mobile phone is in interaction with users, relays (to transmit the signal), repair personnel (when broken), the ground (when falling), etc. All these systems constitute its environment and shall be considered during its design.</a:t>
            </a:r>
          </a:p>
          <a:p>
            <a:pPr marL="222637" indent="-222637">
              <a:buFont typeface="+mj-lt"/>
              <a:buAutoNum type="arabicPeriod"/>
            </a:pPr>
            <a:endParaRPr lang="en-US" sz="800" dirty="0"/>
          </a:p>
          <a:p>
            <a:pPr marL="222637" indent="-222637">
              <a:buFont typeface="+mj-lt"/>
              <a:buAutoNum type="arabicPeriod"/>
            </a:pPr>
            <a:r>
              <a:rPr lang="en-US" sz="800" dirty="0"/>
              <a:t>a system must be considered through its whole lifecycle. Ex: a mobile phone will be designed, prototyped, tested, approved, manufactured, distributed, sold, used, repaired, and finally recycled. All these steps are important (and not only the moment when it is used).</a:t>
            </a:r>
          </a:p>
          <a:p>
            <a:pPr marL="222637" indent="-222637">
              <a:buFont typeface="+mj-lt"/>
              <a:buAutoNum type="arabicPeriod"/>
            </a:pPr>
            <a:endParaRPr lang="en-US" sz="800" dirty="0"/>
          </a:p>
          <a:p>
            <a:pPr marL="222637" indent="-222637">
              <a:buFont typeface="+mj-lt"/>
              <a:buAutoNum type="arabicPeriod"/>
            </a:pPr>
            <a:r>
              <a:rPr lang="en-US" sz="800" dirty="0"/>
              <a:t>a system can be linked to another through an interface, which will model the properties of the link. Ex: when phoning, our ear is in direct contact with the phone, and there is therefore a link between the two systems (the ear and the phone). However, there is a hidden interface : the air! The properties of the air may influence the link between the ear and the phone (imagine for example if there is a lot of noise).</a:t>
            </a:r>
          </a:p>
          <a:p>
            <a:pPr marL="222637" indent="-222637">
              <a:buFont typeface="+mj-lt"/>
              <a:buAutoNum type="arabicPeriod"/>
            </a:pPr>
            <a:endParaRPr lang="en-US" sz="800" dirty="0"/>
          </a:p>
          <a:p>
            <a:pPr marL="222637" indent="-222637">
              <a:buFont typeface="+mj-lt"/>
              <a:buAutoNum type="arabicPeriod"/>
            </a:pPr>
            <a:r>
              <a:rPr lang="en-US" sz="800" dirty="0"/>
              <a:t>a system can be considered at various abstraction levels, allowing to consider only relevant properties and behaviors. Ex: do you consider your phone as a device to make phone calls (and other functions of modern phones), a set of material and electronics components manufactured together, or a huge set of atoms ? All these visions are realistic, but they are just at different abstraction levels, whose relevancy will depend on the context. </a:t>
            </a:r>
            <a:r>
              <a:rPr lang="en-US" sz="800" b="1" dirty="0"/>
              <a:t>Abstraction</a:t>
            </a:r>
            <a:r>
              <a:rPr lang="en-US" sz="800" dirty="0"/>
              <a:t> is the act of representing essential features without including the background details or explanations. In the </a:t>
            </a:r>
            <a:r>
              <a:rPr lang="en-US" sz="800" b="1" dirty="0"/>
              <a:t>computer science</a:t>
            </a:r>
            <a:r>
              <a:rPr lang="en-US" sz="800" dirty="0"/>
              <a:t> and software engineering domain, the </a:t>
            </a:r>
            <a:r>
              <a:rPr lang="en-US" sz="800" b="1" dirty="0"/>
              <a:t>abstraction</a:t>
            </a:r>
            <a:r>
              <a:rPr lang="en-US" sz="800" dirty="0"/>
              <a:t> principle is used to reduce complexity and allow efficient design and implementation of complex software systems.</a:t>
            </a:r>
          </a:p>
          <a:p>
            <a:pPr marL="222637" indent="-222637">
              <a:buFont typeface="+mj-lt"/>
              <a:buAutoNum type="arabicPeriod"/>
            </a:pPr>
            <a:endParaRPr lang="en-US" sz="800" dirty="0"/>
          </a:p>
          <a:p>
            <a:pPr marL="222637" indent="-222637">
              <a:buFont typeface="+mj-lt"/>
              <a:buAutoNum type="arabicPeriod"/>
            </a:pPr>
            <a:r>
              <a:rPr lang="en-US" sz="800" dirty="0"/>
              <a:t>a system can be viewed according to several layers (usually three: its sense, its functions, and its composition). Ex: a phone is an object whose sense is to accomplish several missions for its environment : making phone calls, being a fashionable object, offering various features of personal digital assistants, etc. But it is also a set of functions organized to accomplish these missions (displaying on the screen, transmitting signal, delivering power supply, looking for user inputs, making noise if necessary, </a:t>
            </a:r>
            <a:r>
              <a:rPr lang="en-US" sz="800" dirty="0" err="1"/>
              <a:t>etc</a:t>
            </a:r>
            <a:r>
              <a:rPr lang="en-US" sz="800" dirty="0"/>
              <a:t>). And finally, all these functions are implemented through physical components organized to perform these functions. </a:t>
            </a:r>
          </a:p>
          <a:p>
            <a:pPr marL="222637" indent="-222637">
              <a:buFont typeface="+mj-lt"/>
              <a:buAutoNum type="arabicPeriod"/>
            </a:pPr>
            <a:endParaRPr lang="en-US" sz="800" dirty="0"/>
          </a:p>
          <a:p>
            <a:pPr marL="222637" indent="-222637">
              <a:buFont typeface="+mj-lt"/>
              <a:buAutoNum type="arabicPeriod"/>
            </a:pPr>
            <a:r>
              <a:rPr lang="en-US" sz="800" dirty="0"/>
              <a:t>a system can be described through interrelated models with given semantics (properties, structure, states, behaviors, data, </a:t>
            </a:r>
            <a:r>
              <a:rPr lang="en-US" sz="800" dirty="0" err="1"/>
              <a:t>etc</a:t>
            </a:r>
            <a:r>
              <a:rPr lang="en-US" sz="800" dirty="0"/>
              <a:t>). Ex: from the point of view of properties, the phone is a device expected to meet requirements like "a phone must resist to falls from a height of one meter". But a phone will also change state : when a phone is off and that the power button is pressed, the phone shall turn on. Function dynamics of the phone are also relevant: when receiving a call, the screen will display the name and the speaker will buzz, but if the user presses no button the phone will stop after 30 seconds... This will typically be described with diagrams in </a:t>
            </a:r>
            <a:r>
              <a:rPr lang="en-US" sz="800" dirty="0" err="1"/>
              <a:t>SysML</a:t>
            </a:r>
            <a:r>
              <a:rPr lang="en-US" sz="800" dirty="0"/>
              <a:t> (an evolution of UML). </a:t>
            </a:r>
          </a:p>
          <a:p>
            <a:pPr marL="222637" indent="-222637">
              <a:buFont typeface="+mj-lt"/>
              <a:buAutoNum type="arabicPeriod"/>
            </a:pPr>
            <a:endParaRPr lang="en-US" sz="800" dirty="0"/>
          </a:p>
          <a:p>
            <a:pPr marL="222637" indent="-222637">
              <a:buFont typeface="+mj-lt"/>
              <a:buAutoNum type="arabicPeriod"/>
            </a:pPr>
            <a:r>
              <a:rPr lang="en-US" sz="800" dirty="0"/>
              <a:t>a system can be described through different viewpoints corresponding to various actors concerned by the system.. Ex: commercials, designers, engineers (in charge of software, electronics, acoustics, materials, </a:t>
            </a:r>
            <a:r>
              <a:rPr lang="en-US" sz="800" dirty="0" err="1"/>
              <a:t>etc</a:t>
            </a:r>
            <a:r>
              <a:rPr lang="en-US" sz="800" dirty="0"/>
              <a:t>) users, repairers... All these people will have different visions of the phone. When the designer will see the phone as an easy-to-use object centered on the user, the engineer will see it as a technological device which has to be efficient and robust. A commercial may rather see it as a product which must meet clients' needs and market trends to be sold. All these visions are important and define the system in multiple and complementary ways.</a:t>
            </a:r>
          </a:p>
        </p:txBody>
      </p:sp>
      <p:sp>
        <p:nvSpPr>
          <p:cNvPr id="4" name="Slide Number Placeholder 3"/>
          <p:cNvSpPr>
            <a:spLocks noGrp="1"/>
          </p:cNvSpPr>
          <p:nvPr>
            <p:ph type="sldNum" sz="quarter" idx="10"/>
          </p:nvPr>
        </p:nvSpPr>
        <p:spPr/>
        <p:txBody>
          <a:bodyPr/>
          <a:lstStyle/>
          <a:p>
            <a:fld id="{57B364F1-7988-44A9-9AEE-C93F42B2633E}" type="slidenum">
              <a:rPr lang="en-US" smtClean="0"/>
              <a:t>20</a:t>
            </a:fld>
            <a:endParaRPr lang="en-US" dirty="0"/>
          </a:p>
        </p:txBody>
      </p:sp>
    </p:spTree>
    <p:extLst>
      <p:ext uri="{BB962C8B-B14F-4D97-AF65-F5344CB8AC3E}">
        <p14:creationId xmlns:p14="http://schemas.microsoft.com/office/powerpoint/2010/main" val="2378487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6978" indent="-166978">
              <a:buFont typeface="Arial" panose="020B0604020202020204" pitchFamily="34" charset="0"/>
              <a:buChar char="•"/>
            </a:pPr>
            <a:r>
              <a:rPr lang="en-US" dirty="0"/>
              <a:t>Systems cannot</a:t>
            </a:r>
            <a:r>
              <a:rPr lang="en-US" baseline="0" dirty="0"/>
              <a:t> be understood and fully leveraged by analysis – the properties or parts can only be fully understood within the larger context of the whole</a:t>
            </a:r>
          </a:p>
          <a:p>
            <a:pPr marL="166978" indent="-16697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9ADBA407-04D8-4CD8-A473-D80CF50A337B}" type="slidenum">
              <a:rPr lang="en-US" smtClean="0">
                <a:solidFill>
                  <a:prstClr val="black"/>
                </a:solidFill>
              </a:rPr>
              <a:pPr/>
              <a:t>21</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2015, Temple University</a:t>
            </a:r>
          </a:p>
        </p:txBody>
      </p:sp>
      <p:sp>
        <p:nvSpPr>
          <p:cNvPr id="7" name="Header Placeholder 6"/>
          <p:cNvSpPr>
            <a:spLocks noGrp="1"/>
          </p:cNvSpPr>
          <p:nvPr>
            <p:ph type="hdr" sz="quarter" idx="12"/>
          </p:nvPr>
        </p:nvSpPr>
        <p:spPr/>
        <p:txBody>
          <a:bodyPr/>
          <a:lstStyle/>
          <a:p>
            <a:r>
              <a:rPr lang="en-US">
                <a:solidFill>
                  <a:prstClr val="black"/>
                </a:solidFill>
              </a:rPr>
              <a:t>Systems thinking workshop - June 4, 2015</a:t>
            </a:r>
          </a:p>
        </p:txBody>
      </p:sp>
    </p:spTree>
    <p:extLst>
      <p:ext uri="{BB962C8B-B14F-4D97-AF65-F5344CB8AC3E}">
        <p14:creationId xmlns:p14="http://schemas.microsoft.com/office/powerpoint/2010/main" val="144798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6978" indent="-16697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ADBA407-04D8-4CD8-A473-D80CF50A337B}" type="slidenum">
              <a:rPr lang="en-US" smtClean="0">
                <a:solidFill>
                  <a:prstClr val="black"/>
                </a:solidFill>
              </a:rPr>
              <a:pPr/>
              <a:t>22</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2015, Temple University</a:t>
            </a:r>
          </a:p>
        </p:txBody>
      </p:sp>
      <p:sp>
        <p:nvSpPr>
          <p:cNvPr id="7" name="Header Placeholder 6"/>
          <p:cNvSpPr>
            <a:spLocks noGrp="1"/>
          </p:cNvSpPr>
          <p:nvPr>
            <p:ph type="hdr" sz="quarter" idx="12"/>
          </p:nvPr>
        </p:nvSpPr>
        <p:spPr/>
        <p:txBody>
          <a:bodyPr/>
          <a:lstStyle/>
          <a:p>
            <a:r>
              <a:rPr lang="en-US">
                <a:solidFill>
                  <a:prstClr val="black"/>
                </a:solidFill>
              </a:rPr>
              <a:t>Systems thinking workshop - June 4, 2015</a:t>
            </a:r>
          </a:p>
        </p:txBody>
      </p:sp>
    </p:spTree>
    <p:extLst>
      <p:ext uri="{BB962C8B-B14F-4D97-AF65-F5344CB8AC3E}">
        <p14:creationId xmlns:p14="http://schemas.microsoft.com/office/powerpoint/2010/main" val="1508733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64F1-7988-44A9-9AEE-C93F42B2633E}" type="slidenum">
              <a:rPr lang="en-US" smtClean="0"/>
              <a:t>23</a:t>
            </a:fld>
            <a:endParaRPr lang="en-US" dirty="0"/>
          </a:p>
        </p:txBody>
      </p:sp>
    </p:spTree>
    <p:extLst>
      <p:ext uri="{BB962C8B-B14F-4D97-AF65-F5344CB8AC3E}">
        <p14:creationId xmlns:p14="http://schemas.microsoft.com/office/powerpoint/2010/main" val="1665062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3726E9-91D4-4D9F-ACFC-BB5AC6C74952}" type="slidenum">
              <a:rPr lang="en-US"/>
              <a:pPr/>
              <a:t>24</a:t>
            </a:fld>
            <a:endParaRPr lang="en-US" dirty="0"/>
          </a:p>
        </p:txBody>
      </p:sp>
      <p:sp>
        <p:nvSpPr>
          <p:cNvPr id="193538" name="Rectangle 2"/>
          <p:cNvSpPr>
            <a:spLocks noGrp="1" noRot="1" noChangeAspect="1" noChangeArrowheads="1" noTextEdit="1"/>
          </p:cNvSpPr>
          <p:nvPr>
            <p:ph type="sldImg"/>
          </p:nvPr>
        </p:nvSpPr>
        <p:spPr>
          <a:xfrm>
            <a:off x="1189038" y="695325"/>
            <a:ext cx="4635500" cy="3476625"/>
          </a:xfrm>
          <a:ln/>
        </p:spPr>
      </p:sp>
      <p:sp>
        <p:nvSpPr>
          <p:cNvPr id="193539" name="Rectangle 3"/>
          <p:cNvSpPr>
            <a:spLocks noGrp="1" noChangeArrowheads="1"/>
          </p:cNvSpPr>
          <p:nvPr>
            <p:ph type="body" idx="1"/>
          </p:nvPr>
        </p:nvSpPr>
        <p:spPr>
          <a:xfrm>
            <a:off x="934721" y="4401266"/>
            <a:ext cx="5140960" cy="4168854"/>
          </a:xfrm>
        </p:spPr>
        <p:txBody>
          <a:bodyPr/>
          <a:lstStyle/>
          <a:p>
            <a:r>
              <a:rPr lang="en-US" dirty="0"/>
              <a:t>Note the similarity between this definition and our earlier systems</a:t>
            </a:r>
            <a:r>
              <a:rPr lang="en-US" baseline="0" dirty="0"/>
              <a:t> definitions (i.e., interrelated components)…</a:t>
            </a:r>
            <a:endParaRPr lang="en-US" dirty="0"/>
          </a:p>
        </p:txBody>
      </p:sp>
    </p:spTree>
    <p:extLst>
      <p:ext uri="{BB962C8B-B14F-4D97-AF65-F5344CB8AC3E}">
        <p14:creationId xmlns:p14="http://schemas.microsoft.com/office/powerpoint/2010/main" val="2780884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25</a:t>
            </a:fld>
            <a:endParaRPr lang="en-US" dirty="0"/>
          </a:p>
        </p:txBody>
      </p:sp>
    </p:spTree>
    <p:extLst>
      <p:ext uri="{BB962C8B-B14F-4D97-AF65-F5344CB8AC3E}">
        <p14:creationId xmlns:p14="http://schemas.microsoft.com/office/powerpoint/2010/main" val="850653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MIS2502 – This is an architecture diagram at the very highest, most conceptual level.</a:t>
            </a:r>
          </a:p>
          <a:p>
            <a:r>
              <a:rPr lang="en-US" baseline="0" dirty="0"/>
              <a:t>But it does show basic components and the relationships between them.</a:t>
            </a:r>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26</a:t>
            </a:fld>
            <a:endParaRPr lang="en-US" dirty="0"/>
          </a:p>
        </p:txBody>
      </p:sp>
    </p:spTree>
    <p:extLst>
      <p:ext uri="{BB962C8B-B14F-4D97-AF65-F5344CB8AC3E}">
        <p14:creationId xmlns:p14="http://schemas.microsoft.com/office/powerpoint/2010/main" val="3676029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Citation: http://www.ibm.com/developerworks/library/ar-enterarch4/</a:t>
            </a:r>
          </a:p>
          <a:p>
            <a:r>
              <a:rPr lang="en-US" dirty="0"/>
              <a:t>Source: </a:t>
            </a:r>
            <a:r>
              <a:rPr lang="en-US" b="1" dirty="0"/>
              <a:t>Enterprise architecture essentials, Part 4: Test (and retest) your enterprise architecture - IBM</a:t>
            </a:r>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27</a:t>
            </a:fld>
            <a:endParaRPr lang="en-US" dirty="0"/>
          </a:p>
        </p:txBody>
      </p:sp>
    </p:spTree>
    <p:extLst>
      <p:ext uri="{BB962C8B-B14F-4D97-AF65-F5344CB8AC3E}">
        <p14:creationId xmlns:p14="http://schemas.microsoft.com/office/powerpoint/2010/main" val="3958648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Citation: http://quest4web.com/framework.html</a:t>
            </a:r>
          </a:p>
        </p:txBody>
      </p:sp>
      <p:sp>
        <p:nvSpPr>
          <p:cNvPr id="4" name="Slide Number Placeholder 3"/>
          <p:cNvSpPr>
            <a:spLocks noGrp="1"/>
          </p:cNvSpPr>
          <p:nvPr>
            <p:ph type="sldNum" sz="quarter" idx="10"/>
          </p:nvPr>
        </p:nvSpPr>
        <p:spPr/>
        <p:txBody>
          <a:bodyPr/>
          <a:lstStyle/>
          <a:p>
            <a:fld id="{57B364F1-7988-44A9-9AEE-C93F42B2633E}" type="slidenum">
              <a:rPr lang="en-US" smtClean="0"/>
              <a:t>28</a:t>
            </a:fld>
            <a:endParaRPr lang="en-US" dirty="0"/>
          </a:p>
        </p:txBody>
      </p:sp>
    </p:spTree>
    <p:extLst>
      <p:ext uri="{BB962C8B-B14F-4D97-AF65-F5344CB8AC3E}">
        <p14:creationId xmlns:p14="http://schemas.microsoft.com/office/powerpoint/2010/main" val="3958648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Citation: http://www.collabri.com/images/CIOWisdom.Architecture_files/architecture2.jpg</a:t>
            </a:r>
          </a:p>
          <a:p>
            <a:r>
              <a:rPr lang="en-US" dirty="0"/>
              <a:t>Source: Collabri Group LLC</a:t>
            </a:r>
          </a:p>
        </p:txBody>
      </p:sp>
      <p:sp>
        <p:nvSpPr>
          <p:cNvPr id="4" name="Slide Number Placeholder 3"/>
          <p:cNvSpPr>
            <a:spLocks noGrp="1"/>
          </p:cNvSpPr>
          <p:nvPr>
            <p:ph type="sldNum" sz="quarter" idx="10"/>
          </p:nvPr>
        </p:nvSpPr>
        <p:spPr/>
        <p:txBody>
          <a:bodyPr/>
          <a:lstStyle/>
          <a:p>
            <a:fld id="{57B364F1-7988-44A9-9AEE-C93F42B2633E}" type="slidenum">
              <a:rPr lang="en-US" smtClean="0"/>
              <a:t>29</a:t>
            </a:fld>
            <a:endParaRPr lang="en-US" dirty="0"/>
          </a:p>
        </p:txBody>
      </p:sp>
    </p:spTree>
    <p:extLst>
      <p:ext uri="{BB962C8B-B14F-4D97-AF65-F5344CB8AC3E}">
        <p14:creationId xmlns:p14="http://schemas.microsoft.com/office/powerpoint/2010/main" val="395864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B364F1-7988-44A9-9AEE-C93F42B2633E}" type="slidenum">
              <a:rPr lang="en-US" smtClean="0"/>
              <a:t>3</a:t>
            </a:fld>
            <a:endParaRPr lang="en-US" dirty="0"/>
          </a:p>
        </p:txBody>
      </p:sp>
    </p:spTree>
    <p:extLst>
      <p:ext uri="{BB962C8B-B14F-4D97-AF65-F5344CB8AC3E}">
        <p14:creationId xmlns:p14="http://schemas.microsoft.com/office/powerpoint/2010/main" val="2500883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81D636-AACA-4333-A6FA-C9F2775D7A04}" type="slidenum">
              <a:rPr lang="en-US"/>
              <a:pPr/>
              <a:t>30</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dirty="0"/>
              <a:t>In computing, a </a:t>
            </a:r>
            <a:r>
              <a:rPr lang="en-US" b="1" dirty="0"/>
              <a:t>legacy system</a:t>
            </a:r>
            <a:r>
              <a:rPr lang="en-US" dirty="0"/>
              <a:t> is an old method, technology, computer </a:t>
            </a:r>
            <a:r>
              <a:rPr lang="en-US" b="1" dirty="0"/>
              <a:t>system</a:t>
            </a:r>
            <a:r>
              <a:rPr lang="en-US" dirty="0"/>
              <a:t>, or application program, "of, relating to, or being a previous or outdated computer </a:t>
            </a:r>
            <a:r>
              <a:rPr lang="en-US" b="1" dirty="0"/>
              <a:t>system</a:t>
            </a:r>
            <a:r>
              <a:rPr lang="en-US" dirty="0"/>
              <a:t>," yet still in use. Often referencing a </a:t>
            </a:r>
            <a:r>
              <a:rPr lang="en-US" b="1" dirty="0"/>
              <a:t>system</a:t>
            </a:r>
            <a:r>
              <a:rPr lang="en-US" dirty="0"/>
              <a:t> as "</a:t>
            </a:r>
            <a:r>
              <a:rPr lang="en-US" b="1" dirty="0"/>
              <a:t>legacy</a:t>
            </a:r>
            <a:r>
              <a:rPr lang="en-US" dirty="0"/>
              <a:t>" means that it paved the way for the standards that would follow it.</a:t>
            </a:r>
          </a:p>
          <a:p>
            <a:endParaRPr lang="en-US" dirty="0"/>
          </a:p>
          <a:p>
            <a:pPr defTabSz="920709">
              <a:defRPr/>
            </a:pPr>
            <a:r>
              <a:rPr lang="en-US" dirty="0"/>
              <a:t>Legacy systems often are replaced with integrated applications</a:t>
            </a:r>
          </a:p>
          <a:p>
            <a:endParaRPr lang="en-US" dirty="0"/>
          </a:p>
        </p:txBody>
      </p:sp>
    </p:spTree>
    <p:extLst>
      <p:ext uri="{BB962C8B-B14F-4D97-AF65-F5344CB8AC3E}">
        <p14:creationId xmlns:p14="http://schemas.microsoft.com/office/powerpoint/2010/main" val="106874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81D636-AACA-4333-A6FA-C9F2775D7A04}" type="slidenum">
              <a:rPr lang="en-US"/>
              <a:pPr/>
              <a:t>31</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dirty="0"/>
              <a:t>TPS : </a:t>
            </a:r>
            <a:r>
              <a:rPr lang="en-US" b="1" dirty="0"/>
              <a:t>transaction process system</a:t>
            </a:r>
            <a:r>
              <a:rPr lang="en-US" dirty="0"/>
              <a:t> </a:t>
            </a:r>
          </a:p>
        </p:txBody>
      </p:sp>
    </p:spTree>
    <p:extLst>
      <p:ext uri="{BB962C8B-B14F-4D97-AF65-F5344CB8AC3E}">
        <p14:creationId xmlns:p14="http://schemas.microsoft.com/office/powerpoint/2010/main" val="3301093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81D636-AACA-4333-A6FA-C9F2775D7A04}" type="slidenum">
              <a:rPr lang="en-US"/>
              <a:pPr/>
              <a:t>32</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31962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81D636-AACA-4333-A6FA-C9F2775D7A04}" type="slidenum">
              <a:rPr lang="en-US"/>
              <a:pPr/>
              <a:t>33</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43830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34</a:t>
            </a:fld>
            <a:endParaRPr lang="en-US" dirty="0"/>
          </a:p>
        </p:txBody>
      </p:sp>
    </p:spTree>
    <p:extLst>
      <p:ext uri="{BB962C8B-B14F-4D97-AF65-F5344CB8AC3E}">
        <p14:creationId xmlns:p14="http://schemas.microsoft.com/office/powerpoint/2010/main" val="39586486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364F1-7988-44A9-9AEE-C93F42B2633E}" type="slidenum">
              <a:rPr lang="en-US" smtClean="0"/>
              <a:t>35</a:t>
            </a:fld>
            <a:endParaRPr lang="en-US" dirty="0"/>
          </a:p>
        </p:txBody>
      </p:sp>
    </p:spTree>
    <p:extLst>
      <p:ext uri="{BB962C8B-B14F-4D97-AF65-F5344CB8AC3E}">
        <p14:creationId xmlns:p14="http://schemas.microsoft.com/office/powerpoint/2010/main" val="146225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a:extLst>
              <a:ext uri="{FF2B5EF4-FFF2-40B4-BE49-F238E27FC236}">
                <a16:creationId xmlns:a16="http://schemas.microsoft.com/office/drawing/2014/main" id="{002C58E9-E535-4E43-84EF-58239B38ABD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imes New Roman" panose="02020603050405020304" pitchFamily="18" charset="0"/>
                <a:ea typeface="ＭＳ Ｐゴシック" panose="020B0600070205080204" pitchFamily="34" charset="-128"/>
              </a:defRPr>
            </a:lvl1pPr>
            <a:lvl2pPr marL="710081" indent="-273108">
              <a:spcBef>
                <a:spcPct val="30000"/>
              </a:spcBef>
              <a:defRPr sz="1100">
                <a:solidFill>
                  <a:schemeClr val="tx1"/>
                </a:solidFill>
                <a:latin typeface="Times New Roman" panose="02020603050405020304" pitchFamily="18" charset="0"/>
                <a:ea typeface="ＭＳ Ｐゴシック" panose="020B0600070205080204" pitchFamily="34" charset="-128"/>
              </a:defRPr>
            </a:lvl2pPr>
            <a:lvl3pPr marL="1092432" indent="-218486">
              <a:spcBef>
                <a:spcPct val="30000"/>
              </a:spcBef>
              <a:defRPr sz="1100">
                <a:solidFill>
                  <a:schemeClr val="tx1"/>
                </a:solidFill>
                <a:latin typeface="Times New Roman" panose="02020603050405020304" pitchFamily="18" charset="0"/>
                <a:ea typeface="ＭＳ Ｐゴシック" panose="020B0600070205080204" pitchFamily="34" charset="-128"/>
              </a:defRPr>
            </a:lvl3pPr>
            <a:lvl4pPr marL="1529405" indent="-218486">
              <a:spcBef>
                <a:spcPct val="30000"/>
              </a:spcBef>
              <a:defRPr sz="1100">
                <a:solidFill>
                  <a:schemeClr val="tx1"/>
                </a:solidFill>
                <a:latin typeface="Times New Roman" panose="02020603050405020304" pitchFamily="18" charset="0"/>
                <a:ea typeface="ＭＳ Ｐゴシック" panose="020B0600070205080204" pitchFamily="34" charset="-128"/>
              </a:defRPr>
            </a:lvl4pPr>
            <a:lvl5pPr marL="1966377" indent="-218486">
              <a:spcBef>
                <a:spcPct val="30000"/>
              </a:spcBef>
              <a:defRPr sz="1100">
                <a:solidFill>
                  <a:schemeClr val="tx1"/>
                </a:solidFill>
                <a:latin typeface="Times New Roman" panose="02020603050405020304" pitchFamily="18" charset="0"/>
                <a:ea typeface="ＭＳ Ｐゴシック" panose="020B0600070205080204" pitchFamily="34" charset="-128"/>
              </a:defRPr>
            </a:lvl5pPr>
            <a:lvl6pPr marL="2403349" indent="-218486" eaLnBrk="0" fontAlgn="base" hangingPunct="0">
              <a:spcBef>
                <a:spcPct val="30000"/>
              </a:spcBef>
              <a:spcAft>
                <a:spcPct val="0"/>
              </a:spcAft>
              <a:defRPr sz="1100">
                <a:solidFill>
                  <a:schemeClr val="tx1"/>
                </a:solidFill>
                <a:latin typeface="Times New Roman" panose="02020603050405020304" pitchFamily="18" charset="0"/>
                <a:ea typeface="ＭＳ Ｐゴシック" panose="020B0600070205080204" pitchFamily="34" charset="-128"/>
              </a:defRPr>
            </a:lvl6pPr>
            <a:lvl7pPr marL="2840323" indent="-218486" eaLnBrk="0" fontAlgn="base" hangingPunct="0">
              <a:spcBef>
                <a:spcPct val="30000"/>
              </a:spcBef>
              <a:spcAft>
                <a:spcPct val="0"/>
              </a:spcAft>
              <a:defRPr sz="1100">
                <a:solidFill>
                  <a:schemeClr val="tx1"/>
                </a:solidFill>
                <a:latin typeface="Times New Roman" panose="02020603050405020304" pitchFamily="18" charset="0"/>
                <a:ea typeface="ＭＳ Ｐゴシック" panose="020B0600070205080204" pitchFamily="34" charset="-128"/>
              </a:defRPr>
            </a:lvl7pPr>
            <a:lvl8pPr marL="3277295" indent="-218486" eaLnBrk="0" fontAlgn="base" hangingPunct="0">
              <a:spcBef>
                <a:spcPct val="30000"/>
              </a:spcBef>
              <a:spcAft>
                <a:spcPct val="0"/>
              </a:spcAft>
              <a:defRPr sz="1100">
                <a:solidFill>
                  <a:schemeClr val="tx1"/>
                </a:solidFill>
                <a:latin typeface="Times New Roman" panose="02020603050405020304" pitchFamily="18" charset="0"/>
                <a:ea typeface="ＭＳ Ｐゴシック" panose="020B0600070205080204" pitchFamily="34" charset="-128"/>
              </a:defRPr>
            </a:lvl8pPr>
            <a:lvl9pPr marL="3714268" indent="-218486" eaLnBrk="0" fontAlgn="base" hangingPunct="0">
              <a:spcBef>
                <a:spcPct val="30000"/>
              </a:spcBef>
              <a:spcAft>
                <a:spcPct val="0"/>
              </a:spcAft>
              <a:defRPr sz="11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092B6E3-8110-6540-9640-5D3C735A0643}" type="slidenum">
              <a:rPr lang="en-GB" altLang="en-US" smtClean="0"/>
              <a:pPr>
                <a:spcBef>
                  <a:spcPct val="0"/>
                </a:spcBef>
              </a:pPr>
              <a:t>4</a:t>
            </a:fld>
            <a:endParaRPr lang="en-GB" altLang="en-US"/>
          </a:p>
        </p:txBody>
      </p:sp>
      <p:sp>
        <p:nvSpPr>
          <p:cNvPr id="201730" name="Rectangle 2">
            <a:extLst>
              <a:ext uri="{FF2B5EF4-FFF2-40B4-BE49-F238E27FC236}">
                <a16:creationId xmlns:a16="http://schemas.microsoft.com/office/drawing/2014/main" id="{910BA837-8FED-DE4A-956A-BBE1CFF286D2}"/>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8AC88716-B1B2-6843-B670-E9D059B25C63}"/>
              </a:ext>
            </a:extLst>
          </p:cNvPr>
          <p:cNvSpPr>
            <a:spLocks noGrp="1" noChangeArrowheads="1"/>
          </p:cNvSpPr>
          <p:nvPr>
            <p:ph type="body" idx="1"/>
          </p:nvPr>
        </p:nvSpPr>
        <p:spPr>
          <a:extLst>
            <a:ext uri="{AF507438-7753-43e0-B8FC-AC1667EBCBE1}"/>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2228923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One way to examine a system is to study the movement of </a:t>
            </a:r>
            <a:r>
              <a:rPr lang="en-US" b="1" dirty="0"/>
              <a:t>material</a:t>
            </a:r>
            <a:r>
              <a:rPr lang="en-US" dirty="0"/>
              <a:t> within it. For example, hydrologic cycle tracks the movement of H2O through the Earth system. Water may be temporarily stored in the atmosphere (in clouds), in the hydrosphere (in the oceans, rivers, lakes, or other surface waters, or in snow or glacial ice), in the biosphere (in plants, animals, or other living organisms), or in the lithosphere (in groundwater, soil, pore spaces in bedrock, or even within "hydrous" mineral grains in solid rock). Water moves from one sphere to another through a wide variety of processes. Any place water can be stored is called a reservoir; the motion of water from one reservoir to another is called a flux. On the diagram to the right, the words and arrows represent fluxes. More generally, any cycle can be depicted as a collection of reservoirs with a set of related fluxes. The water cycle is a small, but significant, part of the Earth system</a:t>
            </a:r>
          </a:p>
        </p:txBody>
      </p:sp>
      <p:sp>
        <p:nvSpPr>
          <p:cNvPr id="4" name="Slide Number Placeholder 3"/>
          <p:cNvSpPr>
            <a:spLocks noGrp="1"/>
          </p:cNvSpPr>
          <p:nvPr>
            <p:ph type="sldNum" sz="quarter" idx="10"/>
          </p:nvPr>
        </p:nvSpPr>
        <p:spPr/>
        <p:txBody>
          <a:bodyPr/>
          <a:lstStyle/>
          <a:p>
            <a:fld id="{57B364F1-7988-44A9-9AEE-C93F42B2633E}" type="slidenum">
              <a:rPr lang="en-US" smtClean="0"/>
              <a:t>5</a:t>
            </a:fld>
            <a:endParaRPr lang="en-US" dirty="0"/>
          </a:p>
        </p:txBody>
      </p:sp>
    </p:spTree>
    <p:extLst>
      <p:ext uri="{BB962C8B-B14F-4D97-AF65-F5344CB8AC3E}">
        <p14:creationId xmlns:p14="http://schemas.microsoft.com/office/powerpoint/2010/main" val="1703379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systems thinking is a way of helping a person to view the world, including its organizations, from a broad perspective that includes structures, patterns and events, rather than just the events themselves. </a:t>
            </a:r>
          </a:p>
          <a:p>
            <a:pPr defTabSz="920709">
              <a:defRPr/>
            </a:pPr>
            <a:r>
              <a:rPr lang="en-US" dirty="0"/>
              <a:t>In other words, a way to view a system as a series of interconnected processes</a:t>
            </a:r>
          </a:p>
          <a:p>
            <a:pPr defTabSz="920709">
              <a:defRPr/>
            </a:pPr>
            <a:r>
              <a:rPr lang="en-US" dirty="0"/>
              <a:t>Or A way to consider both intended and unintended consequences in a systematic way</a:t>
            </a:r>
          </a:p>
          <a:p>
            <a:pPr defTabSz="920709">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7B364F1-7988-44A9-9AEE-C93F42B2633E}" type="slidenum">
              <a:rPr lang="en-US" smtClean="0"/>
              <a:t>6</a:t>
            </a:fld>
            <a:endParaRPr lang="en-US" dirty="0"/>
          </a:p>
        </p:txBody>
      </p:sp>
    </p:spTree>
    <p:extLst>
      <p:ext uri="{BB962C8B-B14F-4D97-AF65-F5344CB8AC3E}">
        <p14:creationId xmlns:p14="http://schemas.microsoft.com/office/powerpoint/2010/main" val="3872659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https://www.youtube.com/watch?v=rDxOyJxgJeA</a:t>
            </a:r>
          </a:p>
          <a:p>
            <a:r>
              <a:rPr lang="en-US" dirty="0"/>
              <a:t>5 min video</a:t>
            </a:r>
          </a:p>
        </p:txBody>
      </p:sp>
      <p:sp>
        <p:nvSpPr>
          <p:cNvPr id="4" name="Slide Number Placeholder 3"/>
          <p:cNvSpPr>
            <a:spLocks noGrp="1"/>
          </p:cNvSpPr>
          <p:nvPr>
            <p:ph type="sldNum" sz="quarter" idx="10"/>
          </p:nvPr>
        </p:nvSpPr>
        <p:spPr/>
        <p:txBody>
          <a:bodyPr/>
          <a:lstStyle/>
          <a:p>
            <a:fld id="{9ADBA407-04D8-4CD8-A473-D80CF50A337B}" type="slidenum">
              <a:rPr lang="en-US" smtClean="0">
                <a:solidFill>
                  <a:prstClr val="black"/>
                </a:solidFill>
              </a:rPr>
              <a:pPr/>
              <a:t>7</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Copyright 2015, Temple University</a:t>
            </a:r>
          </a:p>
        </p:txBody>
      </p:sp>
      <p:sp>
        <p:nvSpPr>
          <p:cNvPr id="7" name="Header Placeholder 6"/>
          <p:cNvSpPr>
            <a:spLocks noGrp="1"/>
          </p:cNvSpPr>
          <p:nvPr>
            <p:ph type="hdr" sz="quarter" idx="12"/>
          </p:nvPr>
        </p:nvSpPr>
        <p:spPr/>
        <p:txBody>
          <a:bodyPr/>
          <a:lstStyle/>
          <a:p>
            <a:r>
              <a:rPr lang="en-US">
                <a:solidFill>
                  <a:prstClr val="black"/>
                </a:solidFill>
              </a:rPr>
              <a:t>Systems thinking workshop - June 4, 2015</a:t>
            </a:r>
          </a:p>
        </p:txBody>
      </p:sp>
    </p:spTree>
    <p:extLst>
      <p:ext uri="{BB962C8B-B14F-4D97-AF65-F5344CB8AC3E}">
        <p14:creationId xmlns:p14="http://schemas.microsoft.com/office/powerpoint/2010/main" val="4160539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https://www.youtube.com/watch?v=pElXE9DI9e4</a:t>
            </a:r>
          </a:p>
          <a:p>
            <a:r>
              <a:rPr lang="en-US" dirty="0"/>
              <a:t>2 min </a:t>
            </a:r>
            <a:r>
              <a:rPr lang="en-US" dirty="0" smtClean="0"/>
              <a:t>video</a:t>
            </a:r>
            <a:endParaRPr lang="en-US" dirty="0"/>
          </a:p>
        </p:txBody>
      </p:sp>
      <p:sp>
        <p:nvSpPr>
          <p:cNvPr id="4" name="Slide Number Placeholder 3"/>
          <p:cNvSpPr>
            <a:spLocks noGrp="1"/>
          </p:cNvSpPr>
          <p:nvPr>
            <p:ph type="sldNum" sz="quarter" idx="10"/>
          </p:nvPr>
        </p:nvSpPr>
        <p:spPr/>
        <p:txBody>
          <a:bodyPr/>
          <a:lstStyle/>
          <a:p>
            <a:fld id="{9ADBA407-04D8-4CD8-A473-D80CF50A337B}" type="slidenum">
              <a:rPr lang="en-US" smtClean="0"/>
              <a:t>8</a:t>
            </a:fld>
            <a:endParaRPr lang="en-US"/>
          </a:p>
        </p:txBody>
      </p:sp>
      <p:sp>
        <p:nvSpPr>
          <p:cNvPr id="7" name="Header Placeholder 6"/>
          <p:cNvSpPr>
            <a:spLocks noGrp="1"/>
          </p:cNvSpPr>
          <p:nvPr>
            <p:ph type="hdr" sz="quarter" idx="12"/>
          </p:nvPr>
        </p:nvSpPr>
        <p:spPr/>
        <p:txBody>
          <a:bodyPr/>
          <a:lstStyle/>
          <a:p>
            <a:r>
              <a:rPr lang="en-US"/>
              <a:t>Systems thinking workshop - June 4, 2015</a:t>
            </a:r>
          </a:p>
        </p:txBody>
      </p:sp>
    </p:spTree>
    <p:extLst>
      <p:ext uri="{BB962C8B-B14F-4D97-AF65-F5344CB8AC3E}">
        <p14:creationId xmlns:p14="http://schemas.microsoft.com/office/powerpoint/2010/main" val="2933588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4">
              <a:defRPr/>
            </a:pPr>
            <a:r>
              <a:rPr lang="en-US" dirty="0"/>
              <a:t>systems thinking is a way of helping a person to view the world, including its organizations, from a broad perspective that includes structures, patterns and events, rather than just the events themselves. </a:t>
            </a:r>
          </a:p>
          <a:p>
            <a:pPr defTabSz="914264">
              <a:defRPr/>
            </a:pPr>
            <a:r>
              <a:rPr lang="en-US" dirty="0"/>
              <a:t>https://managementhelp.org/organizations/systems.htm</a:t>
            </a:r>
          </a:p>
          <a:p>
            <a:pPr defTabSz="914264">
              <a:defRPr/>
            </a:pPr>
            <a:endParaRPr lang="en-US" dirty="0"/>
          </a:p>
          <a:p>
            <a:endParaRPr lang="en-US" dirty="0"/>
          </a:p>
        </p:txBody>
      </p:sp>
      <p:sp>
        <p:nvSpPr>
          <p:cNvPr id="4" name="Slide Number Placeholder 3"/>
          <p:cNvSpPr>
            <a:spLocks noGrp="1"/>
          </p:cNvSpPr>
          <p:nvPr>
            <p:ph type="sldNum" sz="quarter" idx="5"/>
          </p:nvPr>
        </p:nvSpPr>
        <p:spPr/>
        <p:txBody>
          <a:bodyPr/>
          <a:lstStyle/>
          <a:p>
            <a:fld id="{57B364F1-7988-44A9-9AEE-C93F42B2633E}" type="slidenum">
              <a:rPr lang="en-US" smtClean="0"/>
              <a:t>9</a:t>
            </a:fld>
            <a:endParaRPr lang="en-US" dirty="0"/>
          </a:p>
        </p:txBody>
      </p:sp>
    </p:spTree>
    <p:extLst>
      <p:ext uri="{BB962C8B-B14F-4D97-AF65-F5344CB8AC3E}">
        <p14:creationId xmlns:p14="http://schemas.microsoft.com/office/powerpoint/2010/main" val="4072715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7772400" cy="4343399"/>
          </a:xfrm>
        </p:spPr>
        <p:txBody>
          <a:bodyPr anchor="ctr">
            <a:noAutofit/>
          </a:bodyPr>
          <a:lstStyle>
            <a:lvl1pPr>
              <a:lnSpc>
                <a:spcPct val="100000"/>
              </a:lnSpc>
              <a:defRPr sz="8800" spc="-8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57200" y="4800600"/>
            <a:ext cx="77724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800600" y="5791200"/>
            <a:ext cx="3429000" cy="304800"/>
          </a:xfrm>
        </p:spPr>
        <p:txBody>
          <a:bodyPr/>
          <a:lstStyle/>
          <a:p>
            <a:fld id="{C2A359D1-A1C5-473F-AFCA-C92300299581}" type="datetimeFigureOut">
              <a:rPr lang="en-US" smtClean="0"/>
              <a:t>2/4/2019</a:t>
            </a:fld>
            <a:endParaRPr lang="en-US" dirty="0"/>
          </a:p>
        </p:txBody>
      </p:sp>
      <p:sp>
        <p:nvSpPr>
          <p:cNvPr id="5" name="Footer Placeholder 4"/>
          <p:cNvSpPr>
            <a:spLocks noGrp="1"/>
          </p:cNvSpPr>
          <p:nvPr>
            <p:ph type="ftr" sz="quarter" idx="11"/>
          </p:nvPr>
        </p:nvSpPr>
        <p:spPr>
          <a:xfrm>
            <a:off x="4800600" y="6201727"/>
            <a:ext cx="3429000" cy="28384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027EEFF-BB7A-4911-8AC2-B29144801651}" type="slidenum">
              <a:rPr lang="en-US" smtClean="0"/>
              <a:t>‹#›</a:t>
            </a:fld>
            <a:endParaRPr lang="en-US" dirty="0"/>
          </a:p>
        </p:txBody>
      </p:sp>
      <p:sp>
        <p:nvSpPr>
          <p:cNvPr id="11" name="Rectangle 10"/>
          <p:cNvSpPr/>
          <p:nvPr userDrawn="1"/>
        </p:nvSpPr>
        <p:spPr>
          <a:xfrm>
            <a:off x="0" y="6629400"/>
            <a:ext cx="9144000" cy="228600"/>
          </a:xfrm>
          <a:prstGeom prst="rect">
            <a:avLst/>
          </a:prstGeom>
          <a:gradFill flip="none" rotWithShape="1">
            <a:gsLst>
              <a:gs pos="0">
                <a:srgbClr val="A32638">
                  <a:shade val="30000"/>
                  <a:satMod val="115000"/>
                </a:srgbClr>
              </a:gs>
              <a:gs pos="50000">
                <a:srgbClr val="A32638">
                  <a:shade val="67500"/>
                  <a:satMod val="115000"/>
                </a:srgbClr>
              </a:gs>
              <a:gs pos="100000">
                <a:srgbClr val="A32638">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752" y="6137911"/>
            <a:ext cx="2125766" cy="274320"/>
          </a:xfrm>
          <a:prstGeom prst="rect">
            <a:avLst/>
          </a:prstGeom>
        </p:spPr>
      </p:pic>
      <p:sp>
        <p:nvSpPr>
          <p:cNvPr id="13" name="Rectangle 12"/>
          <p:cNvSpPr/>
          <p:nvPr userDrawn="1"/>
        </p:nvSpPr>
        <p:spPr>
          <a:xfrm>
            <a:off x="0" y="0"/>
            <a:ext cx="9144000" cy="2286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359D1-A1C5-473F-AFCA-C92300299581}"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359D1-A1C5-473F-AFCA-C92300299581}"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martArt Image Sqr">
    <p:spTree>
      <p:nvGrpSpPr>
        <p:cNvPr id="1" name=""/>
        <p:cNvGrpSpPr/>
        <p:nvPr/>
      </p:nvGrpSpPr>
      <p:grpSpPr>
        <a:xfrm>
          <a:off x="0" y="0"/>
          <a:ext cx="0" cy="0"/>
          <a:chOff x="0" y="0"/>
          <a:chExt cx="0" cy="0"/>
        </a:xfrm>
      </p:grpSpPr>
      <p:sp>
        <p:nvSpPr>
          <p:cNvPr id="4" name="Content Placeholder 2"/>
          <p:cNvSpPr>
            <a:spLocks noGrp="1"/>
          </p:cNvSpPr>
          <p:nvPr>
            <p:ph idx="1"/>
          </p:nvPr>
        </p:nvSpPr>
        <p:spPr>
          <a:xfrm>
            <a:off x="468313" y="1500173"/>
            <a:ext cx="3743647" cy="4592651"/>
          </a:xfrm>
          <a:prstGeom prst="rect">
            <a:avLst/>
          </a:prstGeom>
        </p:spPr>
        <p:txBody>
          <a:bodyPr/>
          <a:lstStyle>
            <a:lvl1pPr>
              <a:buNone/>
              <a:defRPr sz="200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sz="1600">
                <a:solidFill>
                  <a:schemeClr val="tx2"/>
                </a:solidFill>
              </a:defRPr>
            </a:lvl5pPr>
          </a:lstStyle>
          <a:p>
            <a:pPr lvl="0"/>
            <a:endParaRPr lang="en-US" dirty="0"/>
          </a:p>
        </p:txBody>
      </p:sp>
      <p:sp>
        <p:nvSpPr>
          <p:cNvPr id="6" name="Picture Placeholder 7"/>
          <p:cNvSpPr>
            <a:spLocks noGrp="1"/>
          </p:cNvSpPr>
          <p:nvPr>
            <p:ph type="pic" sz="quarter" idx="11"/>
          </p:nvPr>
        </p:nvSpPr>
        <p:spPr>
          <a:xfrm>
            <a:off x="4427983" y="1484784"/>
            <a:ext cx="4360461" cy="4515984"/>
          </a:xfrm>
          <a:prstGeom prst="roundRect">
            <a:avLst>
              <a:gd name="adj" fmla="val 7123"/>
            </a:avLst>
          </a:prstGeom>
          <a:gradFill>
            <a:gsLst>
              <a:gs pos="0">
                <a:schemeClr val="accent1"/>
              </a:gs>
              <a:gs pos="71000">
                <a:schemeClr val="accent1">
                  <a:lumMod val="60000"/>
                  <a:lumOff val="40000"/>
                </a:schemeClr>
              </a:gs>
            </a:gsLst>
            <a:lin ang="21540000" scaled="0"/>
          </a:gradFill>
          <a:ln w="28575">
            <a:solidFill>
              <a:schemeClr val="accent1">
                <a:lumMod val="40000"/>
                <a:lumOff val="60000"/>
              </a:schemeClr>
            </a:solid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81000" indent="-381000" algn="ctr" defTabSz="914400" rtl="0" eaLnBrk="1" fontAlgn="base" latinLnBrk="0" hangingPunct="1">
              <a:lnSpc>
                <a:spcPct val="95000"/>
              </a:lnSpc>
              <a:spcBef>
                <a:spcPct val="0"/>
              </a:spcBef>
              <a:spcAft>
                <a:spcPct val="0"/>
              </a:spcAft>
              <a:buClr>
                <a:schemeClr val="accent1"/>
              </a:buClr>
              <a:buSzPct val="80000"/>
              <a:buFont typeface="Wingdings" pitchFamily="2" charset="2"/>
              <a:buNone/>
              <a:defRPr lang="en-US" sz="2000" kern="1200">
                <a:solidFill>
                  <a:schemeClr val="lt1"/>
                </a:solidFill>
                <a:latin typeface="+mn-lt"/>
                <a:ea typeface="+mn-ea"/>
                <a:cs typeface="+mn-cs"/>
              </a:defRPr>
            </a:lvl1pPr>
          </a:lstStyle>
          <a:p>
            <a:endParaRPr lang="en-US"/>
          </a:p>
        </p:txBody>
      </p:sp>
      <p:sp>
        <p:nvSpPr>
          <p:cNvPr id="7" name="Title 1"/>
          <p:cNvSpPr>
            <a:spLocks noGrp="1"/>
          </p:cNvSpPr>
          <p:nvPr>
            <p:ph type="title"/>
          </p:nvPr>
        </p:nvSpPr>
        <p:spPr>
          <a:xfrm>
            <a:off x="457200" y="116632"/>
            <a:ext cx="8229600" cy="850106"/>
          </a:xfrm>
          <a:prstGeom prst="rect">
            <a:avLst/>
          </a:prstGeom>
        </p:spPr>
        <p:txBody>
          <a:bodyPr anchor="b" anchorCtr="0"/>
          <a:lstStyle>
            <a:lvl1pPr algn="l">
              <a:defRPr sz="3200"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924346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75FDB9-6983-459E-BE06-448F843B15EE}" type="datetime1">
              <a:rPr lang="en-US" smtClean="0">
                <a:solidFill>
                  <a:prstClr val="black">
                    <a:tint val="75000"/>
                  </a:prstClr>
                </a:solidFill>
              </a:rPr>
              <a:pPr/>
              <a:t>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90E961-5F38-4796-8854-535DE99B24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0355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6CBDA-1480-4B60-ACE7-D8FE723DA0DD}" type="datetime1">
              <a:rPr lang="en-US" smtClean="0">
                <a:solidFill>
                  <a:prstClr val="black">
                    <a:tint val="75000"/>
                  </a:prstClr>
                </a:solidFill>
              </a:rPr>
              <a:pPr/>
              <a:t>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90E961-5F38-4796-8854-535DE99B24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1376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17169D-FD5D-4231-953A-13DB7594EFB1}" type="datetime1">
              <a:rPr lang="en-US" smtClean="0">
                <a:solidFill>
                  <a:prstClr val="black">
                    <a:tint val="75000"/>
                  </a:prstClr>
                </a:solidFill>
              </a:rPr>
              <a:pPr/>
              <a:t>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90E961-5F38-4796-8854-535DE99B24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6716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0E3B29-8166-420E-A3D3-3A38EFA1818D}" type="datetime1">
              <a:rPr lang="en-US" smtClean="0">
                <a:solidFill>
                  <a:prstClr val="black">
                    <a:tint val="75000"/>
                  </a:prstClr>
                </a:solidFill>
              </a:rPr>
              <a:pPr/>
              <a:t>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90E961-5F38-4796-8854-535DE99B24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9654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348B6-3C87-4E9A-9236-0375AD642714}" type="datetime1">
              <a:rPr lang="en-US" smtClean="0">
                <a:solidFill>
                  <a:prstClr val="black">
                    <a:tint val="75000"/>
                  </a:prstClr>
                </a:solidFill>
              </a:rPr>
              <a:pPr/>
              <a:t>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90E961-5F38-4796-8854-535DE99B24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2749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A10450-15B4-48BD-B7D4-327A67CAA0E2}" type="datetime1">
              <a:rPr lang="en-US" smtClean="0">
                <a:solidFill>
                  <a:prstClr val="black">
                    <a:tint val="75000"/>
                  </a:prstClr>
                </a:solidFill>
              </a:rPr>
              <a:pPr/>
              <a:t>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90E961-5F38-4796-8854-535DE99B24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9088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CE18F-A0A9-4F1D-A721-A9657C645035}" type="datetime1">
              <a:rPr lang="en-US" smtClean="0">
                <a:solidFill>
                  <a:prstClr val="black">
                    <a:tint val="75000"/>
                  </a:prstClr>
                </a:solidFill>
              </a:rPr>
              <a:pPr/>
              <a:t>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90E961-5F38-4796-8854-535DE99B24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1486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A359D1-A1C5-473F-AFCA-C92300299581}"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38A372-9113-4D3C-9AE8-526CEAC88208}" type="datetime1">
              <a:rPr lang="en-US" smtClean="0">
                <a:solidFill>
                  <a:prstClr val="black">
                    <a:tint val="75000"/>
                  </a:prstClr>
                </a:solidFill>
              </a:rPr>
              <a:pPr/>
              <a:t>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90E961-5F38-4796-8854-535DE99B24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6480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25924C-AA85-43C3-AE89-C783006CE393}" type="datetime1">
              <a:rPr lang="en-US" smtClean="0">
                <a:solidFill>
                  <a:prstClr val="black">
                    <a:tint val="75000"/>
                  </a:prstClr>
                </a:solidFill>
              </a:rPr>
              <a:pPr/>
              <a:t>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90E961-5F38-4796-8854-535DE99B24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1882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278B0C-11B6-450B-ACA2-EDEDA388CA44}" type="datetime1">
              <a:rPr lang="en-US" smtClean="0">
                <a:solidFill>
                  <a:prstClr val="black">
                    <a:tint val="75000"/>
                  </a:prstClr>
                </a:solidFill>
              </a:rPr>
              <a:pPr/>
              <a:t>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90E961-5F38-4796-8854-535DE99B24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5975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661CF-5CCE-46E5-8C24-C3FE4A156726}" type="datetime1">
              <a:rPr lang="en-US" smtClean="0">
                <a:solidFill>
                  <a:prstClr val="black">
                    <a:tint val="75000"/>
                  </a:prstClr>
                </a:solidFill>
              </a:rPr>
              <a:pPr/>
              <a:t>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90E961-5F38-4796-8854-535DE99B24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4030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2A359D1-A1C5-473F-AFCA-C92300299581}" type="datetimeFigureOut">
              <a:rPr lang="en-US" smtClean="0"/>
              <a:t>2/4/2019</a:t>
            </a:fld>
            <a:endParaRPr lang="en-US" dirty="0"/>
          </a:p>
        </p:txBody>
      </p:sp>
      <p:sp>
        <p:nvSpPr>
          <p:cNvPr id="8" name="Slide Number Placeholder 7"/>
          <p:cNvSpPr>
            <a:spLocks noGrp="1"/>
          </p:cNvSpPr>
          <p:nvPr>
            <p:ph type="sldNum" sz="quarter" idx="11"/>
          </p:nvPr>
        </p:nvSpPr>
        <p:spPr/>
        <p:txBody>
          <a:bodyPr/>
          <a:lstStyle/>
          <a:p>
            <a:fld id="{5027EEFF-BB7A-4911-8AC2-B29144801651}"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A359D1-A1C5-473F-AFCA-C92300299581}"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A359D1-A1C5-473F-AFCA-C92300299581}" type="datetimeFigureOut">
              <a:rPr lang="en-US" smtClean="0"/>
              <a:t>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A359D1-A1C5-473F-AFCA-C92300299581}" type="datetimeFigureOut">
              <a:rPr lang="en-US" smtClean="0"/>
              <a:t>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359D1-A1C5-473F-AFCA-C92300299581}" type="datetimeFigureOut">
              <a:rPr lang="en-US" smtClean="0"/>
              <a:t>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A359D1-A1C5-473F-AFCA-C92300299581}"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27EEFF-BB7A-4911-8AC2-B29144801651}"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8610600"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A359D1-A1C5-473F-AFCA-C92300299581}"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027EEFF-BB7A-4911-8AC2-B29144801651}" type="slidenum">
              <a:rPr lang="en-US" smtClean="0"/>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dirty="0"/>
              <a:t>Click to edit Master title style</a:t>
            </a:r>
          </a:p>
        </p:txBody>
      </p:sp>
      <p:sp>
        <p:nvSpPr>
          <p:cNvPr id="14" name="Rectangle 13"/>
          <p:cNvSpPr/>
          <p:nvPr userDrawn="1"/>
        </p:nvSpPr>
        <p:spPr>
          <a:xfrm>
            <a:off x="8822889" y="4846320"/>
            <a:ext cx="321111" cy="2011680"/>
          </a:xfrm>
          <a:prstGeom prst="rect">
            <a:avLst/>
          </a:prstGeom>
          <a:gradFill flip="none" rotWithShape="1">
            <a:gsLst>
              <a:gs pos="0">
                <a:srgbClr val="A32638">
                  <a:shade val="30000"/>
                  <a:satMod val="115000"/>
                </a:srgbClr>
              </a:gs>
              <a:gs pos="50000">
                <a:srgbClr val="A32638">
                  <a:shade val="67500"/>
                  <a:satMod val="115000"/>
                </a:srgbClr>
              </a:gs>
              <a:gs pos="100000">
                <a:srgbClr val="A32638">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8822889" y="365760"/>
            <a:ext cx="321111" cy="4480560"/>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822889" y="0"/>
            <a:ext cx="318370" cy="365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7620000" cy="48006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648200" y="5867400"/>
            <a:ext cx="3429000" cy="304800"/>
          </a:xfrm>
          <a:prstGeom prst="rect">
            <a:avLst/>
          </a:prstGeom>
        </p:spPr>
        <p:txBody>
          <a:bodyPr vert="horz" lIns="91440" tIns="45720" rIns="91440" bIns="0" rtlCol="0" anchor="b"/>
          <a:lstStyle>
            <a:lvl1pPr algn="l">
              <a:defRPr sz="1000">
                <a:solidFill>
                  <a:schemeClr val="tx1"/>
                </a:solidFill>
              </a:defRPr>
            </a:lvl1pPr>
          </a:lstStyle>
          <a:p>
            <a:fld id="{C2A359D1-A1C5-473F-AFCA-C92300299581}" type="datetimeFigureOut">
              <a:rPr lang="en-US" smtClean="0"/>
              <a:t>2/4/2019</a:t>
            </a:fld>
            <a:endParaRPr lang="en-US" dirty="0"/>
          </a:p>
        </p:txBody>
      </p:sp>
      <p:sp>
        <p:nvSpPr>
          <p:cNvPr id="5" name="Footer Placeholder 4"/>
          <p:cNvSpPr>
            <a:spLocks noGrp="1"/>
          </p:cNvSpPr>
          <p:nvPr>
            <p:ph type="ftr" sz="quarter" idx="3"/>
          </p:nvPr>
        </p:nvSpPr>
        <p:spPr>
          <a:xfrm>
            <a:off x="4648200" y="6172200"/>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7906702" y="5580698"/>
            <a:ext cx="1315721" cy="365125"/>
          </a:xfrm>
          <a:prstGeom prst="rect">
            <a:avLst/>
          </a:prstGeom>
        </p:spPr>
        <p:txBody>
          <a:bodyPr vert="horz" lIns="91440" tIns="45720" rIns="91440" bIns="45720" rtlCol="0" anchor="ctr"/>
          <a:lstStyle>
            <a:lvl1pPr algn="l">
              <a:defRPr sz="2400" b="1">
                <a:solidFill>
                  <a:schemeClr val="tx2"/>
                </a:solidFill>
              </a:defRPr>
            </a:lvl1pPr>
          </a:lstStyle>
          <a:p>
            <a:fld id="{5027EEFF-BB7A-4911-8AC2-B29144801651}" type="slidenum">
              <a:rPr lang="en-US" smtClean="0"/>
              <a:t>‹#›</a:t>
            </a:fld>
            <a:endParaRPr lang="en-US" dirty="0"/>
          </a:p>
        </p:txBody>
      </p:sp>
      <p:sp>
        <p:nvSpPr>
          <p:cNvPr id="9" name="Rectangle 8"/>
          <p:cNvSpPr/>
          <p:nvPr userDrawn="1"/>
        </p:nvSpPr>
        <p:spPr>
          <a:xfrm>
            <a:off x="1" y="6553200"/>
            <a:ext cx="9144000" cy="304800"/>
          </a:xfrm>
          <a:prstGeom prst="rect">
            <a:avLst/>
          </a:prstGeom>
          <a:gradFill flip="none" rotWithShape="1">
            <a:gsLst>
              <a:gs pos="0">
                <a:srgbClr val="A32638">
                  <a:shade val="30000"/>
                  <a:satMod val="115000"/>
                </a:srgbClr>
              </a:gs>
              <a:gs pos="50000">
                <a:srgbClr val="A32638">
                  <a:shade val="67500"/>
                  <a:satMod val="115000"/>
                </a:srgbClr>
              </a:gs>
              <a:gs pos="100000">
                <a:srgbClr val="A32638">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752" y="6137910"/>
            <a:ext cx="2125766" cy="274320"/>
          </a:xfrm>
          <a:prstGeom prst="rect">
            <a:avLst/>
          </a:prstGeom>
        </p:spPr>
      </p:pic>
      <p:sp>
        <p:nvSpPr>
          <p:cNvPr id="12" name="Rectangle 11"/>
          <p:cNvSpPr/>
          <p:nvPr userDrawn="1"/>
        </p:nvSpPr>
        <p:spPr>
          <a:xfrm>
            <a:off x="1" y="0"/>
            <a:ext cx="9144000" cy="4572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8625" y="0"/>
            <a:ext cx="7620000" cy="457200"/>
          </a:xfrm>
          <a:prstGeom prst="rect">
            <a:avLst/>
          </a:prstGeom>
        </p:spPr>
        <p:txBody>
          <a:bodyPr vert="horz" lIns="91440" tIns="45720" rIns="91440" bIns="45720" rtlCol="0" anchor="ctr">
            <a:no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spcBef>
          <a:spcPct val="0"/>
        </a:spcBef>
        <a:buNone/>
        <a:defRPr sz="2400" kern="1200" cap="none" spc="-60" baseline="0">
          <a:solidFill>
            <a:schemeClr val="bg1"/>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D67EF-1540-4FE6-993D-05E56096C5FA}" type="datetime1">
              <a:rPr lang="en-US" smtClean="0">
                <a:solidFill>
                  <a:prstClr val="black">
                    <a:tint val="75000"/>
                  </a:prstClr>
                </a:solidFill>
              </a:rPr>
              <a:pPr/>
              <a:t>2/4/2019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0E961-5F38-4796-8854-535DE99B24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84067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17BP9n6g1F0" TargetMode="Externa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image" Target="../media/image40.png"/><Relationship Id="rId4" Type="http://schemas.openxmlformats.org/officeDocument/2006/relationships/image" Target="../media/image39.wmf"/></Relationships>
</file>

<file path=ppt/slides/_rels/slide2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3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erriam-webster.com/dictionary/syste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en.wikipedia.org/wiki/Syste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ideo" Target="https://www.youtube.com/embed/rDxOyJxgJeA"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pElXE9DI9e4"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138160" cy="2756416"/>
          </a:xfrm>
        </p:spPr>
        <p:txBody>
          <a:bodyPr>
            <a:noAutofit/>
          </a:bodyPr>
          <a:lstStyle/>
          <a:p>
            <a:pPr>
              <a:spcBef>
                <a:spcPts val="9600"/>
              </a:spcBef>
            </a:pPr>
            <a:r>
              <a:rPr lang="en-US" sz="4400" dirty="0">
                <a:solidFill>
                  <a:schemeClr val="tx1">
                    <a:lumMod val="65000"/>
                    <a:lumOff val="35000"/>
                  </a:schemeClr>
                </a:solidFill>
              </a:rPr>
              <a:t>Systems and Systems Thinking</a:t>
            </a:r>
            <a:br>
              <a:rPr lang="en-US" sz="4400" dirty="0">
                <a:solidFill>
                  <a:schemeClr val="tx1">
                    <a:lumMod val="65000"/>
                    <a:lumOff val="35000"/>
                  </a:schemeClr>
                </a:solidFill>
              </a:rPr>
            </a:br>
            <a:r>
              <a:rPr lang="en-US" sz="3600" dirty="0">
                <a:solidFill>
                  <a:schemeClr val="bg1">
                    <a:lumMod val="65000"/>
                  </a:schemeClr>
                </a:solidFill>
              </a:rPr>
              <a:t>Solving Business Problems with IT</a:t>
            </a:r>
            <a:endParaRPr lang="en-US" sz="700" dirty="0">
              <a:solidFill>
                <a:schemeClr val="bg1">
                  <a:lumMod val="65000"/>
                </a:schemeClr>
              </a:solidFill>
            </a:endParaRPr>
          </a:p>
        </p:txBody>
      </p:sp>
      <p:cxnSp>
        <p:nvCxnSpPr>
          <p:cNvPr id="7" name="Straight Connector 6"/>
          <p:cNvCxnSpPr/>
          <p:nvPr/>
        </p:nvCxnSpPr>
        <p:spPr>
          <a:xfrm>
            <a:off x="457200" y="3429000"/>
            <a:ext cx="813816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32DDCB5-6BE5-124B-8ECD-F8C8772C8E47}"/>
              </a:ext>
            </a:extLst>
          </p:cNvPr>
          <p:cNvPicPr>
            <a:picLocks noChangeAspect="1"/>
          </p:cNvPicPr>
          <p:nvPr/>
        </p:nvPicPr>
        <p:blipFill>
          <a:blip r:embed="rId3"/>
          <a:stretch>
            <a:fillRect/>
          </a:stretch>
        </p:blipFill>
        <p:spPr>
          <a:xfrm flipH="1">
            <a:off x="5593080" y="4132818"/>
            <a:ext cx="2794000" cy="1816100"/>
          </a:xfrm>
          <a:prstGeom prst="rect">
            <a:avLst/>
          </a:prstGeom>
        </p:spPr>
      </p:pic>
      <p:sp>
        <p:nvSpPr>
          <p:cNvPr id="5" name="TextBox 4">
            <a:extLst>
              <a:ext uri="{FF2B5EF4-FFF2-40B4-BE49-F238E27FC236}">
                <a16:creationId xmlns:a16="http://schemas.microsoft.com/office/drawing/2014/main" id="{98042D22-CD00-CE49-A839-3CF99767AAA5}"/>
              </a:ext>
            </a:extLst>
          </p:cNvPr>
          <p:cNvSpPr txBox="1"/>
          <p:nvPr/>
        </p:nvSpPr>
        <p:spPr>
          <a:xfrm rot="16200000">
            <a:off x="7813668" y="5280946"/>
            <a:ext cx="2414444" cy="246221"/>
          </a:xfrm>
          <a:prstGeom prst="rect">
            <a:avLst/>
          </a:prstGeom>
          <a:noFill/>
        </p:spPr>
        <p:txBody>
          <a:bodyPr wrap="none" rtlCol="0">
            <a:spAutoFit/>
          </a:bodyPr>
          <a:lstStyle/>
          <a:p>
            <a:r>
              <a:rPr lang="en-US" sz="1000" dirty="0"/>
              <a:t>Photo (CC): U.S. Department of Agriculture</a:t>
            </a:r>
          </a:p>
        </p:txBody>
      </p:sp>
    </p:spTree>
    <p:extLst>
      <p:ext uri="{BB962C8B-B14F-4D97-AF65-F5344CB8AC3E}">
        <p14:creationId xmlns:p14="http://schemas.microsoft.com/office/powerpoint/2010/main" val="3701546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800" cy="5714999"/>
          </a:xfrm>
          <a:solidFill>
            <a:schemeClr val="bg1"/>
          </a:solidFill>
        </p:spPr>
        <p:txBody>
          <a:bodyPr anchor="ctr">
            <a:normAutofit/>
          </a:bodyPr>
          <a:lstStyle/>
          <a:p>
            <a:pPr algn="ctr"/>
            <a:r>
              <a:rPr lang="en-US" sz="3200" dirty="0"/>
              <a:t>Analyzing a system</a:t>
            </a:r>
            <a:endParaRPr lang="en-US" sz="1600" b="0" dirty="0"/>
          </a:p>
        </p:txBody>
      </p:sp>
    </p:spTree>
    <p:extLst>
      <p:ext uri="{BB962C8B-B14F-4D97-AF65-F5344CB8AC3E}">
        <p14:creationId xmlns:p14="http://schemas.microsoft.com/office/powerpoint/2010/main" val="450058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a:t>DESCRIBING A SYSTEM</a:t>
            </a:r>
          </a:p>
        </p:txBody>
      </p:sp>
      <p:sp>
        <p:nvSpPr>
          <p:cNvPr id="57347" name="Rectangle 3"/>
          <p:cNvSpPr>
            <a:spLocks noGrp="1" noChangeArrowheads="1"/>
          </p:cNvSpPr>
          <p:nvPr>
            <p:ph type="body" idx="1"/>
          </p:nvPr>
        </p:nvSpPr>
        <p:spPr>
          <a:xfrm>
            <a:off x="685800" y="838200"/>
            <a:ext cx="7010400" cy="2209800"/>
          </a:xfrm>
        </p:spPr>
        <p:txBody>
          <a:bodyPr>
            <a:normAutofit/>
          </a:bodyPr>
          <a:lstStyle/>
          <a:p>
            <a:pPr lvl="1">
              <a:lnSpc>
                <a:spcPct val="90000"/>
              </a:lnSpc>
            </a:pPr>
            <a:r>
              <a:rPr lang="en-US" dirty="0"/>
              <a:t>Purpose/transformation – reason for existence</a:t>
            </a:r>
          </a:p>
          <a:p>
            <a:pPr lvl="1">
              <a:lnSpc>
                <a:spcPct val="90000"/>
              </a:lnSpc>
            </a:pPr>
            <a:r>
              <a:rPr lang="en-US" dirty="0"/>
              <a:t>Boundary – begins and ends</a:t>
            </a:r>
          </a:p>
          <a:p>
            <a:pPr lvl="1">
              <a:lnSpc>
                <a:spcPct val="90000"/>
              </a:lnSpc>
            </a:pPr>
            <a:r>
              <a:rPr lang="en-US" dirty="0"/>
              <a:t>Components – pieces that make up the system</a:t>
            </a:r>
          </a:p>
          <a:p>
            <a:pPr lvl="1">
              <a:lnSpc>
                <a:spcPct val="90000"/>
              </a:lnSpc>
            </a:pPr>
            <a:r>
              <a:rPr lang="en-US" dirty="0"/>
              <a:t>Environment – </a:t>
            </a:r>
            <a:r>
              <a:rPr lang="en-US" b="1" dirty="0"/>
              <a:t>elements outside the system boundary</a:t>
            </a:r>
          </a:p>
          <a:p>
            <a:pPr lvl="1">
              <a:lnSpc>
                <a:spcPct val="90000"/>
              </a:lnSpc>
            </a:pPr>
            <a:r>
              <a:rPr lang="en-US" dirty="0"/>
              <a:t>Inputs – objects and information that enter system</a:t>
            </a:r>
          </a:p>
          <a:p>
            <a:pPr lvl="1">
              <a:lnSpc>
                <a:spcPct val="90000"/>
              </a:lnSpc>
            </a:pPr>
            <a:r>
              <a:rPr lang="en-US" dirty="0"/>
              <a:t>Outputs – objects and information that leave system</a:t>
            </a:r>
          </a:p>
          <a:p>
            <a:pPr>
              <a:lnSpc>
                <a:spcPct val="90000"/>
              </a:lnSpc>
            </a:pPr>
            <a:endParaRPr lang="en-US" dirty="0"/>
          </a:p>
        </p:txBody>
      </p:sp>
      <p:pic>
        <p:nvPicPr>
          <p:cNvPr id="5734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124200"/>
            <a:ext cx="5867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9" name="Rectangle 5"/>
          <p:cNvSpPr>
            <a:spLocks noChangeArrowheads="1"/>
          </p:cNvSpPr>
          <p:nvPr/>
        </p:nvSpPr>
        <p:spPr bwMode="auto">
          <a:xfrm>
            <a:off x="6705600" y="3733800"/>
            <a:ext cx="2209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2400" dirty="0"/>
              <a:t>Five subsystems of a firm-system</a:t>
            </a:r>
          </a:p>
        </p:txBody>
      </p:sp>
      <p:sp>
        <p:nvSpPr>
          <p:cNvPr id="7" name="TextBox 6"/>
          <p:cNvSpPr txBox="1"/>
          <p:nvPr/>
        </p:nvSpPr>
        <p:spPr>
          <a:xfrm>
            <a:off x="5268121" y="5867400"/>
            <a:ext cx="1249637" cy="184666"/>
          </a:xfrm>
          <a:prstGeom prst="rect">
            <a:avLst/>
          </a:prstGeom>
          <a:noFill/>
        </p:spPr>
        <p:txBody>
          <a:bodyPr wrap="none" lIns="0" tIns="0" rIns="0" bIns="0" rtlCol="0" anchor="ctr" anchorCtr="1">
            <a:spAutoFit/>
          </a:bodyPr>
          <a:lstStyle/>
          <a:p>
            <a:r>
              <a:rPr lang="en-US" sz="1200" dirty="0"/>
              <a:t>Source: Alter (2006)</a:t>
            </a:r>
          </a:p>
        </p:txBody>
      </p:sp>
    </p:spTree>
    <p:extLst>
      <p:ext uri="{BB962C8B-B14F-4D97-AF65-F5344CB8AC3E}">
        <p14:creationId xmlns:p14="http://schemas.microsoft.com/office/powerpoint/2010/main" val="2117554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5" name="Rectangle 3">
            <a:extLst>
              <a:ext uri="{FF2B5EF4-FFF2-40B4-BE49-F238E27FC236}">
                <a16:creationId xmlns:a16="http://schemas.microsoft.com/office/drawing/2014/main" id="{4E052FCC-99DF-054C-8CA5-E1E61F9F806B}"/>
              </a:ext>
            </a:extLst>
          </p:cNvPr>
          <p:cNvSpPr>
            <a:spLocks noGrp="1"/>
          </p:cNvSpPr>
          <p:nvPr>
            <p:ph type="body" idx="1"/>
          </p:nvPr>
        </p:nvSpPr>
        <p:spPr>
          <a:xfrm>
            <a:off x="457200" y="476250"/>
            <a:ext cx="8264525" cy="5473700"/>
          </a:xfrm>
        </p:spPr>
        <p:txBody>
          <a:bodyPr anchor="ctr"/>
          <a:lstStyle/>
          <a:p>
            <a:pPr algn="ctr"/>
            <a:r>
              <a:rPr lang="en-GB" altLang="en-US" sz="3600" b="0" dirty="0"/>
              <a:t>A useful way to think about a system is to focus on the </a:t>
            </a:r>
            <a:r>
              <a:rPr lang="en-GB" altLang="en-US" sz="3600" dirty="0"/>
              <a:t>transformation</a:t>
            </a:r>
            <a:r>
              <a:rPr lang="en-GB" altLang="en-US" sz="3600" b="0" dirty="0"/>
              <a:t> it provides.</a:t>
            </a:r>
          </a:p>
          <a:p>
            <a:pPr algn="ctr"/>
            <a:endParaRPr lang="en-GB" altLang="en-US" sz="2400" b="0" dirty="0"/>
          </a:p>
          <a:p>
            <a:pPr algn="ctr"/>
            <a:r>
              <a:rPr lang="en-GB" altLang="en-US" sz="2400" b="0" dirty="0"/>
              <a:t>E.g. raw materials to consumer products, students to degree holders, ink to narrow strokes on paper…</a:t>
            </a:r>
          </a:p>
        </p:txBody>
      </p:sp>
      <p:sp>
        <p:nvSpPr>
          <p:cNvPr id="4" name="Title 1">
            <a:extLst>
              <a:ext uri="{FF2B5EF4-FFF2-40B4-BE49-F238E27FC236}">
                <a16:creationId xmlns:a16="http://schemas.microsoft.com/office/drawing/2014/main" id="{4FE64507-0FBA-C94A-B989-F43DD5BBC1BF}"/>
              </a:ext>
            </a:extLst>
          </p:cNvPr>
          <p:cNvSpPr>
            <a:spLocks noGrp="1"/>
          </p:cNvSpPr>
          <p:nvPr>
            <p:ph type="title"/>
          </p:nvPr>
        </p:nvSpPr>
        <p:spPr>
          <a:xfrm>
            <a:off x="428625" y="0"/>
            <a:ext cx="7620000" cy="457200"/>
          </a:xfrm>
        </p:spPr>
        <p:txBody>
          <a:bodyPr/>
          <a:lstStyle/>
          <a:p>
            <a:r>
              <a:rPr lang="en-US" dirty="0"/>
              <a:t>DEFINITION</a:t>
            </a:r>
          </a:p>
        </p:txBody>
      </p:sp>
    </p:spTree>
    <p:extLst>
      <p:ext uri="{BB962C8B-B14F-4D97-AF65-F5344CB8AC3E}">
        <p14:creationId xmlns:p14="http://schemas.microsoft.com/office/powerpoint/2010/main" val="2210262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SYSTEM</a:t>
            </a:r>
          </a:p>
        </p:txBody>
      </p:sp>
      <p:sp>
        <p:nvSpPr>
          <p:cNvPr id="7" name="Rectangle 3">
            <a:extLst>
              <a:ext uri="{FF2B5EF4-FFF2-40B4-BE49-F238E27FC236}">
                <a16:creationId xmlns:a16="http://schemas.microsoft.com/office/drawing/2014/main" id="{534DCC73-B4CA-E34B-BFCC-63078600F3EE}"/>
              </a:ext>
            </a:extLst>
          </p:cNvPr>
          <p:cNvSpPr txBox="1">
            <a:spLocks/>
          </p:cNvSpPr>
          <p:nvPr/>
        </p:nvSpPr>
        <p:spPr>
          <a:xfrm>
            <a:off x="457200" y="990600"/>
            <a:ext cx="8264525" cy="17907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nSpc>
                <a:spcPct val="110000"/>
              </a:lnSpc>
              <a:spcBef>
                <a:spcPts val="0"/>
              </a:spcBef>
              <a:buFont typeface="Wingdings 2" pitchFamily="2" charset="2"/>
              <a:buNone/>
            </a:pPr>
            <a:r>
              <a:rPr lang="en-GB" altLang="en-US" sz="2400" b="0" dirty="0"/>
              <a:t>A system is a group of interacting components that take input from its environment (hence, the system has a boundary) and </a:t>
            </a:r>
            <a:r>
              <a:rPr lang="en-GB" altLang="en-US" sz="2400" dirty="0"/>
              <a:t>transform</a:t>
            </a:r>
            <a:r>
              <a:rPr lang="en-GB" altLang="en-US" sz="2400" b="0" dirty="0"/>
              <a:t> it into some sort of output.</a:t>
            </a:r>
          </a:p>
        </p:txBody>
      </p:sp>
      <p:sp>
        <p:nvSpPr>
          <p:cNvPr id="8" name="Rectangle 7">
            <a:extLst>
              <a:ext uri="{FF2B5EF4-FFF2-40B4-BE49-F238E27FC236}">
                <a16:creationId xmlns:a16="http://schemas.microsoft.com/office/drawing/2014/main" id="{5504BDE7-2704-4945-B9D7-34FDE5447A69}"/>
              </a:ext>
            </a:extLst>
          </p:cNvPr>
          <p:cNvSpPr/>
          <p:nvPr/>
        </p:nvSpPr>
        <p:spPr bwMode="auto">
          <a:xfrm>
            <a:off x="3071812" y="3352800"/>
            <a:ext cx="2590800" cy="1439863"/>
          </a:xfrm>
          <a:prstGeom prst="rect">
            <a:avLst/>
          </a:prstGeom>
          <a:solidFill>
            <a:srgbClr val="A32638"/>
          </a:solidFill>
          <a:ln w="9525" cap="flat" cmpd="sng" algn="ctr">
            <a:solidFill>
              <a:schemeClr val="tx1"/>
            </a:solidFill>
            <a:prstDash val="solid"/>
            <a:round/>
            <a:headEnd type="none" w="med" len="med"/>
            <a:tailEnd type="none" w="med" len="med"/>
          </a:ln>
          <a:effectLst/>
          <a:extLst/>
        </p:spPr>
        <p:txBody>
          <a:bodyPr wrap="none" anchor="ctr"/>
          <a:lstStyle/>
          <a:p>
            <a:pPr algn="ctr" eaLnBrk="1" hangingPunct="1">
              <a:defRPr/>
            </a:pPr>
            <a:r>
              <a:rPr lang="en-US" sz="3200" i="0" dirty="0">
                <a:solidFill>
                  <a:schemeClr val="bg1"/>
                </a:solidFill>
                <a:highlight>
                  <a:srgbClr val="A32638"/>
                </a:highlight>
                <a:latin typeface="+mn-lt"/>
                <a:ea typeface="ＭＳ Ｐゴシック" charset="0"/>
                <a:cs typeface="ＭＳ Ｐゴシック" charset="0"/>
              </a:rPr>
              <a:t>System</a:t>
            </a:r>
          </a:p>
        </p:txBody>
      </p:sp>
      <p:cxnSp>
        <p:nvCxnSpPr>
          <p:cNvPr id="9" name="Straight Arrow Connector 6">
            <a:extLst>
              <a:ext uri="{FF2B5EF4-FFF2-40B4-BE49-F238E27FC236}">
                <a16:creationId xmlns:a16="http://schemas.microsoft.com/office/drawing/2014/main" id="{6A18821B-B75C-4743-8F1D-B496F63E5461}"/>
              </a:ext>
            </a:extLst>
          </p:cNvPr>
          <p:cNvCxnSpPr>
            <a:cxnSpLocks noChangeShapeType="1"/>
          </p:cNvCxnSpPr>
          <p:nvPr/>
        </p:nvCxnSpPr>
        <p:spPr bwMode="auto">
          <a:xfrm>
            <a:off x="5662612" y="4073525"/>
            <a:ext cx="1008063" cy="0"/>
          </a:xfrm>
          <a:prstGeom prst="straightConnector1">
            <a:avLst/>
          </a:prstGeom>
          <a:noFill/>
          <a:ln w="508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11">
            <a:extLst>
              <a:ext uri="{FF2B5EF4-FFF2-40B4-BE49-F238E27FC236}">
                <a16:creationId xmlns:a16="http://schemas.microsoft.com/office/drawing/2014/main" id="{194DEDDF-6129-B24D-8FE1-7DE759F11FA1}"/>
              </a:ext>
            </a:extLst>
          </p:cNvPr>
          <p:cNvCxnSpPr>
            <a:cxnSpLocks noChangeShapeType="1"/>
          </p:cNvCxnSpPr>
          <p:nvPr/>
        </p:nvCxnSpPr>
        <p:spPr bwMode="auto">
          <a:xfrm>
            <a:off x="2063750" y="4038600"/>
            <a:ext cx="1008062" cy="0"/>
          </a:xfrm>
          <a:prstGeom prst="straightConnector1">
            <a:avLst/>
          </a:prstGeom>
          <a:noFill/>
          <a:ln w="508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a:extLst>
              <a:ext uri="{FF2B5EF4-FFF2-40B4-BE49-F238E27FC236}">
                <a16:creationId xmlns:a16="http://schemas.microsoft.com/office/drawing/2014/main" id="{56173D07-3294-F143-94D8-2E33C15F4198}"/>
              </a:ext>
            </a:extLst>
          </p:cNvPr>
          <p:cNvSpPr txBox="1"/>
          <p:nvPr/>
        </p:nvSpPr>
        <p:spPr>
          <a:xfrm>
            <a:off x="6743700" y="3713163"/>
            <a:ext cx="1406525" cy="584200"/>
          </a:xfrm>
          <a:prstGeom prst="rect">
            <a:avLst/>
          </a:prstGeom>
          <a:noFill/>
        </p:spPr>
        <p:txBody>
          <a:bodyPr wrap="none" anchor="ctr">
            <a:spAutoFit/>
          </a:bodyPr>
          <a:lstStyle/>
          <a:p>
            <a:pPr eaLnBrk="1" hangingPunct="1">
              <a:defRPr/>
            </a:pPr>
            <a:r>
              <a:rPr lang="en-US" sz="3200" i="0" dirty="0">
                <a:latin typeface="+mn-lt"/>
                <a:ea typeface="ＭＳ Ｐゴシック" charset="0"/>
                <a:cs typeface="ＭＳ Ｐゴシック" charset="0"/>
              </a:rPr>
              <a:t>Output</a:t>
            </a:r>
          </a:p>
        </p:txBody>
      </p:sp>
      <p:sp>
        <p:nvSpPr>
          <p:cNvPr id="14" name="TextBox 13">
            <a:extLst>
              <a:ext uri="{FF2B5EF4-FFF2-40B4-BE49-F238E27FC236}">
                <a16:creationId xmlns:a16="http://schemas.microsoft.com/office/drawing/2014/main" id="{3D58B6C8-D2EA-4A43-A900-092D772003FD}"/>
              </a:ext>
            </a:extLst>
          </p:cNvPr>
          <p:cNvSpPr txBox="1"/>
          <p:nvPr/>
        </p:nvSpPr>
        <p:spPr>
          <a:xfrm>
            <a:off x="838200" y="3733800"/>
            <a:ext cx="1096962" cy="585788"/>
          </a:xfrm>
          <a:prstGeom prst="rect">
            <a:avLst/>
          </a:prstGeom>
          <a:noFill/>
        </p:spPr>
        <p:txBody>
          <a:bodyPr wrap="none" anchor="ctr">
            <a:spAutoFit/>
          </a:bodyPr>
          <a:lstStyle/>
          <a:p>
            <a:pPr eaLnBrk="1" hangingPunct="1">
              <a:defRPr/>
            </a:pPr>
            <a:r>
              <a:rPr lang="en-US" sz="3200" i="0" dirty="0">
                <a:latin typeface="+mn-lt"/>
                <a:ea typeface="ＭＳ Ｐゴシック" charset="0"/>
                <a:cs typeface="ＭＳ Ｐゴシック" charset="0"/>
              </a:rPr>
              <a:t>Input</a:t>
            </a:r>
          </a:p>
        </p:txBody>
      </p:sp>
    </p:spTree>
    <p:extLst>
      <p:ext uri="{BB962C8B-B14F-4D97-AF65-F5344CB8AC3E}">
        <p14:creationId xmlns:p14="http://schemas.microsoft.com/office/powerpoint/2010/main" val="3638861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SYSTEM FOR REGULATING TEMPERATURE</a:t>
            </a:r>
          </a:p>
        </p:txBody>
      </p:sp>
      <p:pic>
        <p:nvPicPr>
          <p:cNvPr id="4" name="Picture 1">
            <a:extLst>
              <a:ext uri="{FF2B5EF4-FFF2-40B4-BE49-F238E27FC236}">
                <a16:creationId xmlns:a16="http://schemas.microsoft.com/office/drawing/2014/main" id="{285EE5CC-1294-3746-ADC0-BD4A701EF5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533400"/>
            <a:ext cx="60483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721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EMERGENCE</a:t>
            </a:r>
          </a:p>
        </p:txBody>
      </p:sp>
      <p:sp>
        <p:nvSpPr>
          <p:cNvPr id="7" name="Rectangle 3">
            <a:extLst>
              <a:ext uri="{FF2B5EF4-FFF2-40B4-BE49-F238E27FC236}">
                <a16:creationId xmlns:a16="http://schemas.microsoft.com/office/drawing/2014/main" id="{534DCC73-B4CA-E34B-BFCC-63078600F3EE}"/>
              </a:ext>
            </a:extLst>
          </p:cNvPr>
          <p:cNvSpPr txBox="1">
            <a:spLocks/>
          </p:cNvSpPr>
          <p:nvPr/>
        </p:nvSpPr>
        <p:spPr>
          <a:xfrm>
            <a:off x="457200" y="838200"/>
            <a:ext cx="8264525" cy="17907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nSpc>
                <a:spcPct val="110000"/>
              </a:lnSpc>
              <a:spcBef>
                <a:spcPts val="0"/>
              </a:spcBef>
            </a:pPr>
            <a:r>
              <a:rPr lang="en-GB" altLang="en-US" sz="2400" b="0" dirty="0"/>
              <a:t>A system is often made of subsystems that are organized hierarchically. The components (subsystems) and their arrangement gives rise to </a:t>
            </a:r>
            <a:r>
              <a:rPr lang="en-GB" altLang="en-US" sz="2400" dirty="0"/>
              <a:t>emergent properties </a:t>
            </a:r>
            <a:r>
              <a:rPr lang="en-GB" altLang="en-US" sz="2400" b="0" dirty="0"/>
              <a:t>that none of the components possess alone.</a:t>
            </a:r>
          </a:p>
        </p:txBody>
      </p:sp>
      <p:sp>
        <p:nvSpPr>
          <p:cNvPr id="8" name="Rectangle 7">
            <a:extLst>
              <a:ext uri="{FF2B5EF4-FFF2-40B4-BE49-F238E27FC236}">
                <a16:creationId xmlns:a16="http://schemas.microsoft.com/office/drawing/2014/main" id="{5504BDE7-2704-4945-B9D7-34FDE5447A69}"/>
              </a:ext>
            </a:extLst>
          </p:cNvPr>
          <p:cNvSpPr/>
          <p:nvPr/>
        </p:nvSpPr>
        <p:spPr bwMode="auto">
          <a:xfrm>
            <a:off x="3071812" y="2819400"/>
            <a:ext cx="2590800" cy="1439863"/>
          </a:xfrm>
          <a:prstGeom prst="rect">
            <a:avLst/>
          </a:prstGeom>
          <a:solidFill>
            <a:schemeClr val="bg1"/>
          </a:solidFill>
          <a:ln w="50800" cap="flat" cmpd="sng" algn="ctr">
            <a:solidFill>
              <a:schemeClr val="tx1"/>
            </a:solidFill>
            <a:prstDash val="solid"/>
            <a:round/>
            <a:headEnd type="none" w="med" len="med"/>
            <a:tailEnd type="none" w="med" len="med"/>
          </a:ln>
          <a:effectLst/>
          <a:extLst/>
        </p:spPr>
        <p:txBody>
          <a:bodyPr wrap="none" lIns="182880" rIns="182880" anchor="t"/>
          <a:lstStyle/>
          <a:p>
            <a:pPr>
              <a:lnSpc>
                <a:spcPct val="110000"/>
              </a:lnSpc>
              <a:defRPr/>
            </a:pPr>
            <a:r>
              <a:rPr lang="en-US" sz="2400" b="1" dirty="0">
                <a:solidFill>
                  <a:srgbClr val="000000"/>
                </a:solidFill>
                <a:ea typeface="ＭＳ Ｐゴシック" charset="0"/>
                <a:cs typeface="ＭＳ Ｐゴシック" charset="0"/>
              </a:rPr>
              <a:t>Subsystems</a:t>
            </a:r>
          </a:p>
          <a:p>
            <a:pPr marL="342900" indent="-342900">
              <a:lnSpc>
                <a:spcPct val="110000"/>
              </a:lnSpc>
              <a:buFont typeface="Arial" charset="0"/>
              <a:buChar char="•"/>
              <a:defRPr/>
            </a:pPr>
            <a:r>
              <a:rPr lang="en-US" dirty="0">
                <a:solidFill>
                  <a:srgbClr val="000000"/>
                </a:solidFill>
                <a:ea typeface="ＭＳ Ｐゴシック" charset="0"/>
                <a:cs typeface="ＭＳ Ｐゴシック" charset="0"/>
              </a:rPr>
              <a:t>Sensors</a:t>
            </a:r>
          </a:p>
          <a:p>
            <a:pPr marL="342900" indent="-342900">
              <a:lnSpc>
                <a:spcPct val="110000"/>
              </a:lnSpc>
              <a:buFont typeface="Arial" charset="0"/>
              <a:buChar char="•"/>
              <a:defRPr/>
            </a:pPr>
            <a:r>
              <a:rPr lang="en-US" dirty="0">
                <a:solidFill>
                  <a:srgbClr val="000000"/>
                </a:solidFill>
                <a:ea typeface="ＭＳ Ｐゴシック" charset="0"/>
                <a:cs typeface="ＭＳ Ｐゴシック" charset="0"/>
              </a:rPr>
              <a:t>User interface</a:t>
            </a:r>
          </a:p>
          <a:p>
            <a:pPr marL="342900" indent="-342900">
              <a:lnSpc>
                <a:spcPct val="110000"/>
              </a:lnSpc>
              <a:buFont typeface="Arial" charset="0"/>
              <a:buChar char="•"/>
              <a:defRPr/>
            </a:pPr>
            <a:r>
              <a:rPr lang="en-US" dirty="0">
                <a:solidFill>
                  <a:srgbClr val="000000"/>
                </a:solidFill>
                <a:ea typeface="ＭＳ Ｐゴシック" charset="0"/>
                <a:cs typeface="ＭＳ Ｐゴシック" charset="0"/>
              </a:rPr>
              <a:t>Heating control</a:t>
            </a:r>
          </a:p>
        </p:txBody>
      </p:sp>
      <p:cxnSp>
        <p:nvCxnSpPr>
          <p:cNvPr id="9" name="Straight Arrow Connector 6">
            <a:extLst>
              <a:ext uri="{FF2B5EF4-FFF2-40B4-BE49-F238E27FC236}">
                <a16:creationId xmlns:a16="http://schemas.microsoft.com/office/drawing/2014/main" id="{6A18821B-B75C-4743-8F1D-B496F63E5461}"/>
              </a:ext>
            </a:extLst>
          </p:cNvPr>
          <p:cNvCxnSpPr>
            <a:cxnSpLocks noChangeShapeType="1"/>
          </p:cNvCxnSpPr>
          <p:nvPr/>
        </p:nvCxnSpPr>
        <p:spPr bwMode="auto">
          <a:xfrm>
            <a:off x="5662612" y="3540125"/>
            <a:ext cx="1008063" cy="0"/>
          </a:xfrm>
          <a:prstGeom prst="straightConnector1">
            <a:avLst/>
          </a:prstGeom>
          <a:noFill/>
          <a:ln w="508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11">
            <a:extLst>
              <a:ext uri="{FF2B5EF4-FFF2-40B4-BE49-F238E27FC236}">
                <a16:creationId xmlns:a16="http://schemas.microsoft.com/office/drawing/2014/main" id="{194DEDDF-6129-B24D-8FE1-7DE759F11FA1}"/>
              </a:ext>
            </a:extLst>
          </p:cNvPr>
          <p:cNvCxnSpPr>
            <a:cxnSpLocks noChangeShapeType="1"/>
          </p:cNvCxnSpPr>
          <p:nvPr/>
        </p:nvCxnSpPr>
        <p:spPr bwMode="auto">
          <a:xfrm>
            <a:off x="2063750" y="3200400"/>
            <a:ext cx="1008062" cy="0"/>
          </a:xfrm>
          <a:prstGeom prst="straightConnector1">
            <a:avLst/>
          </a:prstGeom>
          <a:noFill/>
          <a:ln w="508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a:extLst>
              <a:ext uri="{FF2B5EF4-FFF2-40B4-BE49-F238E27FC236}">
                <a16:creationId xmlns:a16="http://schemas.microsoft.com/office/drawing/2014/main" id="{56173D07-3294-F143-94D8-2E33C15F4198}"/>
              </a:ext>
            </a:extLst>
          </p:cNvPr>
          <p:cNvSpPr txBox="1"/>
          <p:nvPr/>
        </p:nvSpPr>
        <p:spPr>
          <a:xfrm>
            <a:off x="6743700" y="3299936"/>
            <a:ext cx="1790700" cy="400110"/>
          </a:xfrm>
          <a:prstGeom prst="rect">
            <a:avLst/>
          </a:prstGeom>
          <a:noFill/>
        </p:spPr>
        <p:txBody>
          <a:bodyPr wrap="square" anchor="ctr">
            <a:spAutoFit/>
          </a:bodyPr>
          <a:lstStyle/>
          <a:p>
            <a:pPr eaLnBrk="1" hangingPunct="1">
              <a:defRPr/>
            </a:pPr>
            <a:r>
              <a:rPr lang="en-US" sz="2000" i="0" dirty="0">
                <a:latin typeface="+mn-lt"/>
                <a:ea typeface="ＭＳ Ｐゴシック" charset="0"/>
                <a:cs typeface="ＭＳ Ｐゴシック" charset="0"/>
              </a:rPr>
              <a:t>Heating on/off</a:t>
            </a:r>
          </a:p>
        </p:txBody>
      </p:sp>
      <p:sp>
        <p:nvSpPr>
          <p:cNvPr id="14" name="TextBox 13">
            <a:extLst>
              <a:ext uri="{FF2B5EF4-FFF2-40B4-BE49-F238E27FC236}">
                <a16:creationId xmlns:a16="http://schemas.microsoft.com/office/drawing/2014/main" id="{3D58B6C8-D2EA-4A43-A900-092D772003FD}"/>
              </a:ext>
            </a:extLst>
          </p:cNvPr>
          <p:cNvSpPr txBox="1"/>
          <p:nvPr/>
        </p:nvSpPr>
        <p:spPr>
          <a:xfrm>
            <a:off x="457200" y="2819400"/>
            <a:ext cx="1606549" cy="707886"/>
          </a:xfrm>
          <a:prstGeom prst="rect">
            <a:avLst/>
          </a:prstGeom>
          <a:noFill/>
        </p:spPr>
        <p:txBody>
          <a:bodyPr wrap="square" anchor="ctr">
            <a:spAutoFit/>
          </a:bodyPr>
          <a:lstStyle/>
          <a:p>
            <a:pPr algn="r" eaLnBrk="1" hangingPunct="1">
              <a:defRPr/>
            </a:pPr>
            <a:r>
              <a:rPr lang="en-US" sz="2000" i="0" dirty="0">
                <a:latin typeface="+mn-lt"/>
                <a:ea typeface="ＭＳ Ｐゴシック" charset="0"/>
                <a:cs typeface="ＭＳ Ｐゴシック" charset="0"/>
              </a:rPr>
              <a:t>Desired temperature</a:t>
            </a:r>
          </a:p>
        </p:txBody>
      </p:sp>
      <p:cxnSp>
        <p:nvCxnSpPr>
          <p:cNvPr id="12" name="Straight Arrow Connector 11">
            <a:extLst>
              <a:ext uri="{FF2B5EF4-FFF2-40B4-BE49-F238E27FC236}">
                <a16:creationId xmlns:a16="http://schemas.microsoft.com/office/drawing/2014/main" id="{9C78EAE3-6600-CD49-8EEE-BC33C611DFA4}"/>
              </a:ext>
            </a:extLst>
          </p:cNvPr>
          <p:cNvCxnSpPr>
            <a:cxnSpLocks noChangeShapeType="1"/>
          </p:cNvCxnSpPr>
          <p:nvPr/>
        </p:nvCxnSpPr>
        <p:spPr bwMode="auto">
          <a:xfrm>
            <a:off x="2057400" y="3886200"/>
            <a:ext cx="1008062" cy="0"/>
          </a:xfrm>
          <a:prstGeom prst="straightConnector1">
            <a:avLst/>
          </a:prstGeom>
          <a:noFill/>
          <a:ln w="508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29214B59-F486-0540-8131-DFD716CCBE64}"/>
              </a:ext>
            </a:extLst>
          </p:cNvPr>
          <p:cNvSpPr txBox="1"/>
          <p:nvPr/>
        </p:nvSpPr>
        <p:spPr>
          <a:xfrm>
            <a:off x="457200" y="3559314"/>
            <a:ext cx="1606549" cy="707886"/>
          </a:xfrm>
          <a:prstGeom prst="rect">
            <a:avLst/>
          </a:prstGeom>
          <a:noFill/>
        </p:spPr>
        <p:txBody>
          <a:bodyPr wrap="square" anchor="ctr">
            <a:spAutoFit/>
          </a:bodyPr>
          <a:lstStyle/>
          <a:p>
            <a:pPr algn="r" eaLnBrk="1" hangingPunct="1">
              <a:defRPr/>
            </a:pPr>
            <a:r>
              <a:rPr lang="en-US" sz="2000" i="0" dirty="0">
                <a:latin typeface="+mn-lt"/>
                <a:ea typeface="ＭＳ Ｐゴシック" charset="0"/>
                <a:cs typeface="ＭＳ Ｐゴシック" charset="0"/>
              </a:rPr>
              <a:t>Actual temperature</a:t>
            </a:r>
          </a:p>
        </p:txBody>
      </p:sp>
      <p:sp>
        <p:nvSpPr>
          <p:cNvPr id="15" name="TextBox 15">
            <a:extLst>
              <a:ext uri="{FF2B5EF4-FFF2-40B4-BE49-F238E27FC236}">
                <a16:creationId xmlns:a16="http://schemas.microsoft.com/office/drawing/2014/main" id="{680981CC-2B8D-B646-8F9E-482602EE8F22}"/>
              </a:ext>
            </a:extLst>
          </p:cNvPr>
          <p:cNvSpPr txBox="1">
            <a:spLocks noChangeArrowheads="1"/>
          </p:cNvSpPr>
          <p:nvPr/>
        </p:nvSpPr>
        <p:spPr bwMode="auto">
          <a:xfrm>
            <a:off x="2927927" y="4554181"/>
            <a:ext cx="3715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600"/>
              </a:spcBef>
              <a:spcAft>
                <a:spcPts val="200"/>
              </a:spcAft>
              <a:buSzPct val="80000"/>
              <a:buFont typeface="Wingdings 2" pitchFamily="2" charset="2"/>
              <a:buChar char=""/>
              <a:defRPr sz="3100">
                <a:solidFill>
                  <a:srgbClr val="404040"/>
                </a:solidFill>
                <a:latin typeface="Calibri" panose="020F0502020204030204" pitchFamily="34" charset="0"/>
                <a:ea typeface="ＭＳ Ｐゴシック" panose="020B0600070205080204" pitchFamily="34" charset="-128"/>
              </a:defRPr>
            </a:lvl1pPr>
            <a:lvl2pPr marL="742950" indent="-285750">
              <a:spcBef>
                <a:spcPct val="20000"/>
              </a:spcBef>
              <a:buSzPct val="90000"/>
              <a:buFont typeface="Wingdings 2" pitchFamily="2" charset="2"/>
              <a:buChar char=""/>
              <a:defRPr sz="2700">
                <a:solidFill>
                  <a:srgbClr val="404040"/>
                </a:solidFill>
                <a:latin typeface="Calibri" panose="020F0502020204030204" pitchFamily="34" charset="0"/>
                <a:ea typeface="ＭＳ Ｐゴシック" panose="020B0600070205080204" pitchFamily="34" charset="-128"/>
              </a:defRPr>
            </a:lvl2pPr>
            <a:lvl3pPr marL="1143000" indent="-228600">
              <a:spcBef>
                <a:spcPct val="20000"/>
              </a:spcBef>
              <a:buSzPct val="85000"/>
              <a:buFont typeface="Arial" panose="020B0604020202020204" pitchFamily="34" charset="0"/>
              <a:buChar char="○"/>
              <a:defRPr sz="2500">
                <a:solidFill>
                  <a:srgbClr val="404040"/>
                </a:solidFill>
                <a:latin typeface="Calibri" panose="020F0502020204030204" pitchFamily="34" charset="0"/>
                <a:ea typeface="ＭＳ Ｐゴシック" panose="020B0600070205080204" pitchFamily="34" charset="-128"/>
              </a:defRPr>
            </a:lvl3pPr>
            <a:lvl4pPr marL="1600200" indent="-228600">
              <a:spcBef>
                <a:spcPct val="20000"/>
              </a:spcBef>
              <a:buSzPct val="90000"/>
              <a:buFont typeface="Wingdings 2" pitchFamily="2" charset="2"/>
              <a:buChar char=""/>
              <a:defRPr sz="2100">
                <a:solidFill>
                  <a:srgbClr val="404040"/>
                </a:solidFill>
                <a:latin typeface="Calibri" panose="020F0502020204030204" pitchFamily="34" charset="0"/>
                <a:ea typeface="ＭＳ Ｐゴシック" panose="020B0600070205080204" pitchFamily="34" charset="-128"/>
              </a:defRPr>
            </a:lvl4pPr>
            <a:lvl5pPr marL="2057400" indent="-228600">
              <a:spcBef>
                <a:spcPct val="20000"/>
              </a:spcBef>
              <a:buSzPct val="100000"/>
              <a:buFont typeface="Arial" panose="020B0604020202020204" pitchFamily="34" charset="0"/>
              <a:buChar char="-"/>
              <a:defRPr sz="2100">
                <a:solidFill>
                  <a:srgbClr val="40404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100">
                <a:solidFill>
                  <a:srgbClr val="40404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100">
                <a:solidFill>
                  <a:srgbClr val="40404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100">
                <a:solidFill>
                  <a:srgbClr val="40404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100">
                <a:solidFill>
                  <a:srgbClr val="404040"/>
                </a:solidFill>
                <a:latin typeface="Calibri" panose="020F0502020204030204" pitchFamily="34" charset="0"/>
                <a:ea typeface="ＭＳ Ｐゴシック" panose="020B0600070205080204" pitchFamily="34" charset="-128"/>
              </a:defRPr>
            </a:lvl9pPr>
          </a:lstStyle>
          <a:p>
            <a:pPr eaLnBrk="1" hangingPunct="1">
              <a:spcBef>
                <a:spcPct val="0"/>
              </a:spcBef>
              <a:spcAft>
                <a:spcPct val="0"/>
              </a:spcAft>
              <a:buSzTx/>
              <a:buFontTx/>
              <a:buNone/>
            </a:pPr>
            <a:r>
              <a:rPr lang="en-US" altLang="en-US" sz="2000" i="0" dirty="0">
                <a:solidFill>
                  <a:schemeClr val="tx1"/>
                </a:solidFill>
              </a:rPr>
              <a:t>Emergent property:</a:t>
            </a:r>
          </a:p>
          <a:p>
            <a:pPr eaLnBrk="1" hangingPunct="1">
              <a:spcBef>
                <a:spcPct val="0"/>
              </a:spcBef>
              <a:spcAft>
                <a:spcPct val="0"/>
              </a:spcAft>
              <a:buSzTx/>
              <a:buFontTx/>
              <a:buNone/>
            </a:pPr>
            <a:r>
              <a:rPr lang="en-US" altLang="en-US" sz="2000" i="1" dirty="0">
                <a:solidFill>
                  <a:schemeClr val="tx1"/>
                </a:solidFill>
              </a:rPr>
              <a:t>regulate temperature</a:t>
            </a:r>
          </a:p>
        </p:txBody>
      </p:sp>
      <p:cxnSp>
        <p:nvCxnSpPr>
          <p:cNvPr id="4" name="Elbow Connector 3">
            <a:extLst>
              <a:ext uri="{FF2B5EF4-FFF2-40B4-BE49-F238E27FC236}">
                <a16:creationId xmlns:a16="http://schemas.microsoft.com/office/drawing/2014/main" id="{FC45B849-906D-2147-859B-FCA574125AB6}"/>
              </a:ext>
            </a:extLst>
          </p:cNvPr>
          <p:cNvCxnSpPr>
            <a:stCxn id="11" idx="3"/>
            <a:endCxn id="13" idx="2"/>
          </p:cNvCxnSpPr>
          <p:nvPr/>
        </p:nvCxnSpPr>
        <p:spPr>
          <a:xfrm flipH="1">
            <a:off x="1260475" y="3499991"/>
            <a:ext cx="7273925" cy="767209"/>
          </a:xfrm>
          <a:prstGeom prst="bentConnector4">
            <a:avLst>
              <a:gd name="adj1" fmla="val -4095"/>
              <a:gd name="adj2" fmla="val 288710"/>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D8B4971-6965-E440-B5C5-BC7C2992D215}"/>
              </a:ext>
            </a:extLst>
          </p:cNvPr>
          <p:cNvSpPr txBox="1"/>
          <p:nvPr/>
        </p:nvSpPr>
        <p:spPr>
          <a:xfrm>
            <a:off x="7239001" y="5868888"/>
            <a:ext cx="1600200" cy="400110"/>
          </a:xfrm>
          <a:prstGeom prst="rect">
            <a:avLst/>
          </a:prstGeom>
          <a:noFill/>
        </p:spPr>
        <p:txBody>
          <a:bodyPr wrap="square" anchor="ctr">
            <a:spAutoFit/>
          </a:bodyPr>
          <a:lstStyle/>
          <a:p>
            <a:pPr algn="r" eaLnBrk="1" hangingPunct="1">
              <a:defRPr/>
            </a:pPr>
            <a:r>
              <a:rPr lang="en-US" sz="2000" dirty="0">
                <a:ea typeface="ＭＳ Ｐゴシック" charset="0"/>
                <a:cs typeface="ＭＳ Ｐゴシック" charset="0"/>
              </a:rPr>
              <a:t>Feedback</a:t>
            </a:r>
            <a:endParaRPr lang="en-US" sz="2000" i="0" dirty="0">
              <a:latin typeface="+mn-lt"/>
              <a:ea typeface="ＭＳ Ｐゴシック" charset="0"/>
              <a:cs typeface="ＭＳ Ｐゴシック" charset="0"/>
            </a:endParaRPr>
          </a:p>
        </p:txBody>
      </p:sp>
    </p:spTree>
    <p:extLst>
      <p:ext uri="{BB962C8B-B14F-4D97-AF65-F5344CB8AC3E}">
        <p14:creationId xmlns:p14="http://schemas.microsoft.com/office/powerpoint/2010/main" val="522875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ANALYSE A COW OR A BALLPOINT PEN AS A SYSTEM</a:t>
            </a:r>
          </a:p>
        </p:txBody>
      </p:sp>
      <p:pic>
        <p:nvPicPr>
          <p:cNvPr id="6" name="Picture 2" descr="pen.jpg">
            <a:extLst>
              <a:ext uri="{FF2B5EF4-FFF2-40B4-BE49-F238E27FC236}">
                <a16:creationId xmlns:a16="http://schemas.microsoft.com/office/drawing/2014/main" id="{52AB5FF4-2361-D645-B66E-91072FCAE3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388" b="20000"/>
          <a:stretch/>
        </p:blipFill>
        <p:spPr bwMode="auto">
          <a:xfrm>
            <a:off x="4191000" y="1258933"/>
            <a:ext cx="4775200" cy="181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98567FC-48B5-2942-8238-04C91898DB24}"/>
              </a:ext>
            </a:extLst>
          </p:cNvPr>
          <p:cNvSpPr txBox="1">
            <a:spLocks/>
          </p:cNvSpPr>
          <p:nvPr/>
        </p:nvSpPr>
        <p:spPr>
          <a:xfrm>
            <a:off x="456656" y="3638550"/>
            <a:ext cx="8153944" cy="207645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lnSpc>
                <a:spcPct val="110000"/>
              </a:lnSpc>
              <a:spcBef>
                <a:spcPts val="0"/>
              </a:spcBef>
              <a:buFont typeface="+mj-lt"/>
              <a:buAutoNum type="arabicPeriod"/>
            </a:pPr>
            <a:r>
              <a:rPr lang="en-GB" altLang="en-US" sz="2400" b="0" dirty="0"/>
              <a:t>What are the inputs and outputs? What is the transformation it provides?</a:t>
            </a:r>
          </a:p>
          <a:p>
            <a:pPr marL="457200" indent="-457200">
              <a:lnSpc>
                <a:spcPct val="110000"/>
              </a:lnSpc>
              <a:spcBef>
                <a:spcPts val="0"/>
              </a:spcBef>
              <a:buFont typeface="+mj-lt"/>
              <a:buAutoNum type="arabicPeriod"/>
            </a:pPr>
            <a:r>
              <a:rPr lang="en-GB" altLang="en-US" sz="2400" b="0" dirty="0"/>
              <a:t>What are its components/subsystems and emergent features?</a:t>
            </a:r>
          </a:p>
          <a:p>
            <a:pPr marL="457200" indent="-457200">
              <a:lnSpc>
                <a:spcPct val="110000"/>
              </a:lnSpc>
              <a:spcBef>
                <a:spcPts val="0"/>
              </a:spcBef>
              <a:buFont typeface="+mj-lt"/>
              <a:buAutoNum type="arabicPeriod"/>
            </a:pPr>
            <a:r>
              <a:rPr lang="en-GB" altLang="en-US" sz="2400" b="0" dirty="0"/>
              <a:t>Does it provide some sort of feedback?</a:t>
            </a:r>
          </a:p>
          <a:p>
            <a:pPr marL="457200" indent="-457200">
              <a:lnSpc>
                <a:spcPct val="110000"/>
              </a:lnSpc>
              <a:spcBef>
                <a:spcPts val="0"/>
              </a:spcBef>
              <a:buFont typeface="+mj-lt"/>
              <a:buAutoNum type="arabicPeriod"/>
            </a:pPr>
            <a:r>
              <a:rPr lang="en-GB" altLang="en-US" sz="2400" b="0" dirty="0"/>
              <a:t>What could be an appropriate performance measures?</a:t>
            </a:r>
          </a:p>
        </p:txBody>
      </p:sp>
      <p:pic>
        <p:nvPicPr>
          <p:cNvPr id="7" name="Picture 6">
            <a:extLst>
              <a:ext uri="{FF2B5EF4-FFF2-40B4-BE49-F238E27FC236}">
                <a16:creationId xmlns:a16="http://schemas.microsoft.com/office/drawing/2014/main" id="{BBC6D01F-126A-7140-85CD-D6C10BECFEE7}"/>
              </a:ext>
            </a:extLst>
          </p:cNvPr>
          <p:cNvPicPr>
            <a:picLocks noChangeAspect="1"/>
          </p:cNvPicPr>
          <p:nvPr/>
        </p:nvPicPr>
        <p:blipFill>
          <a:blip r:embed="rId4"/>
          <a:stretch>
            <a:fillRect/>
          </a:stretch>
        </p:blipFill>
        <p:spPr>
          <a:xfrm flipH="1">
            <a:off x="914400" y="1538955"/>
            <a:ext cx="2794000" cy="1816100"/>
          </a:xfrm>
          <a:prstGeom prst="rect">
            <a:avLst/>
          </a:prstGeom>
        </p:spPr>
      </p:pic>
    </p:spTree>
    <p:extLst>
      <p:ext uri="{BB962C8B-B14F-4D97-AF65-F5344CB8AC3E}">
        <p14:creationId xmlns:p14="http://schemas.microsoft.com/office/powerpoint/2010/main" val="3550963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7620000" cy="457200"/>
          </a:xfrm>
          <a:noFill/>
          <a:ln>
            <a:noFill/>
          </a:ln>
        </p:spPr>
        <p:style>
          <a:lnRef idx="2">
            <a:schemeClr val="dk1">
              <a:shade val="50000"/>
            </a:schemeClr>
          </a:lnRef>
          <a:fillRef idx="1">
            <a:schemeClr val="dk1"/>
          </a:fillRef>
          <a:effectRef idx="0">
            <a:schemeClr val="dk1"/>
          </a:effectRef>
          <a:fontRef idx="minor">
            <a:schemeClr val="lt1"/>
          </a:fontRef>
        </p:style>
        <p:txBody>
          <a:bodyPr lIns="182880" tIns="91440" bIns="91440"/>
          <a:lstStyle/>
          <a:p>
            <a:r>
              <a:rPr lang="en-US" dirty="0"/>
              <a:t>WHEN YOU JUST SEE A PART OF A SYSTEM…</a:t>
            </a:r>
          </a:p>
        </p:txBody>
      </p:sp>
      <p:pic>
        <p:nvPicPr>
          <p:cNvPr id="6" name="Picture 5">
            <a:extLst>
              <a:ext uri="{FF2B5EF4-FFF2-40B4-BE49-F238E27FC236}">
                <a16:creationId xmlns:a16="http://schemas.microsoft.com/office/drawing/2014/main" id="{484BE20E-EBA6-334F-9ABB-5FC1BCD96B77}"/>
              </a:ext>
            </a:extLst>
          </p:cNvPr>
          <p:cNvPicPr>
            <a:picLocks noChangeAspect="1"/>
          </p:cNvPicPr>
          <p:nvPr/>
        </p:nvPicPr>
        <p:blipFill>
          <a:blip r:embed="rId3"/>
          <a:stretch>
            <a:fillRect/>
          </a:stretch>
        </p:blipFill>
        <p:spPr>
          <a:xfrm>
            <a:off x="3568700" y="1562100"/>
            <a:ext cx="2006600" cy="3733800"/>
          </a:xfrm>
          <a:prstGeom prst="rect">
            <a:avLst/>
          </a:prstGeom>
        </p:spPr>
      </p:pic>
    </p:spTree>
    <p:extLst>
      <p:ext uri="{BB962C8B-B14F-4D97-AF65-F5344CB8AC3E}">
        <p14:creationId xmlns:p14="http://schemas.microsoft.com/office/powerpoint/2010/main" val="1588707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BP9n6g1F0"/>
          <p:cNvPicPr>
            <a:picLocks noRot="1" noChangeAspect="1"/>
          </p:cNvPicPr>
          <p:nvPr>
            <a:videoFile r:link="rId1"/>
          </p:nvPr>
        </p:nvPicPr>
        <p:blipFill>
          <a:blip r:embed="rId4"/>
          <a:stretch>
            <a:fillRect/>
          </a:stretch>
        </p:blipFill>
        <p:spPr>
          <a:xfrm>
            <a:off x="14514" y="274864"/>
            <a:ext cx="9129486" cy="5135336"/>
          </a:xfrm>
          <a:prstGeom prst="rect">
            <a:avLst/>
          </a:prstGeom>
        </p:spPr>
      </p:pic>
      <p:sp>
        <p:nvSpPr>
          <p:cNvPr id="3" name="Rectangle 2">
            <a:extLst>
              <a:ext uri="{FF2B5EF4-FFF2-40B4-BE49-F238E27FC236}">
                <a16:creationId xmlns:a16="http://schemas.microsoft.com/office/drawing/2014/main" id="{04F95E67-4656-1947-A814-AC9469BDCB70}"/>
              </a:ext>
            </a:extLst>
          </p:cNvPr>
          <p:cNvSpPr/>
          <p:nvPr/>
        </p:nvSpPr>
        <p:spPr>
          <a:xfrm>
            <a:off x="0" y="5867400"/>
            <a:ext cx="9144000" cy="369332"/>
          </a:xfrm>
          <a:prstGeom prst="rect">
            <a:avLst/>
          </a:prstGeom>
        </p:spPr>
        <p:txBody>
          <a:bodyPr wrap="square">
            <a:spAutoFit/>
          </a:bodyPr>
          <a:lstStyle/>
          <a:p>
            <a:pPr algn="ctr"/>
            <a:r>
              <a:rPr lang="en-US" dirty="0"/>
              <a:t>https://</a:t>
            </a:r>
            <a:r>
              <a:rPr lang="en-US" dirty="0" err="1"/>
              <a:t>www.youtube.com</a:t>
            </a:r>
            <a:r>
              <a:rPr lang="en-US" dirty="0"/>
              <a:t>/</a:t>
            </a:r>
            <a:r>
              <a:rPr lang="en-US" dirty="0" err="1"/>
              <a:t>watch?v</a:t>
            </a:r>
            <a:r>
              <a:rPr lang="en-US" dirty="0"/>
              <a:t>=17BP9n6g1F0</a:t>
            </a:r>
          </a:p>
        </p:txBody>
      </p:sp>
    </p:spTree>
    <p:extLst>
      <p:ext uri="{BB962C8B-B14F-4D97-AF65-F5344CB8AC3E}">
        <p14:creationId xmlns:p14="http://schemas.microsoft.com/office/powerpoint/2010/main" val="3606524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457200"/>
          </a:xfrm>
        </p:spPr>
        <p:txBody>
          <a:bodyPr/>
          <a:lstStyle/>
          <a:p>
            <a:r>
              <a:rPr lang="en-US" dirty="0"/>
              <a:t>MODELING OBJECTS OF REALITY AS SYSTEMS : your phone!</a:t>
            </a:r>
          </a:p>
        </p:txBody>
      </p:sp>
      <p:sp>
        <p:nvSpPr>
          <p:cNvPr id="17" name="TextBox 16"/>
          <p:cNvSpPr txBox="1"/>
          <p:nvPr/>
        </p:nvSpPr>
        <p:spPr>
          <a:xfrm>
            <a:off x="5910743" y="6277689"/>
            <a:ext cx="3233257" cy="123111"/>
          </a:xfrm>
          <a:prstGeom prst="rect">
            <a:avLst/>
          </a:prstGeom>
          <a:noFill/>
        </p:spPr>
        <p:txBody>
          <a:bodyPr wrap="none" lIns="0" tIns="0" rIns="0" bIns="0" rtlCol="0">
            <a:spAutoFit/>
          </a:bodyPr>
          <a:lstStyle/>
          <a:p>
            <a:r>
              <a:rPr lang="en-US" sz="800" dirty="0">
                <a:solidFill>
                  <a:prstClr val="white">
                    <a:lumMod val="50000"/>
                  </a:prstClr>
                </a:solidFill>
              </a:rPr>
              <a:t>Source: http://www.lix.polytechnique.fr/~golden/systems_architecture.html </a:t>
            </a:r>
          </a:p>
        </p:txBody>
      </p:sp>
      <p:pic>
        <p:nvPicPr>
          <p:cNvPr id="3" name="Picture 2">
            <a:extLst>
              <a:ext uri="{FF2B5EF4-FFF2-40B4-BE49-F238E27FC236}">
                <a16:creationId xmlns:a16="http://schemas.microsoft.com/office/drawing/2014/main" id="{A2D03643-E7C0-48AA-B63D-FDC1E3DAD435}"/>
              </a:ext>
            </a:extLst>
          </p:cNvPr>
          <p:cNvPicPr>
            <a:picLocks noChangeAspect="1"/>
          </p:cNvPicPr>
          <p:nvPr/>
        </p:nvPicPr>
        <p:blipFill>
          <a:blip r:embed="rId3"/>
          <a:stretch>
            <a:fillRect/>
          </a:stretch>
        </p:blipFill>
        <p:spPr>
          <a:xfrm>
            <a:off x="1600200" y="1295400"/>
            <a:ext cx="5699267" cy="3795712"/>
          </a:xfrm>
          <a:prstGeom prst="rect">
            <a:avLst/>
          </a:prstGeom>
        </p:spPr>
      </p:pic>
    </p:spTree>
    <p:extLst>
      <p:ext uri="{BB962C8B-B14F-4D97-AF65-F5344CB8AC3E}">
        <p14:creationId xmlns:p14="http://schemas.microsoft.com/office/powerpoint/2010/main" val="559448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228600" y="762001"/>
            <a:ext cx="8686800" cy="4800600"/>
          </a:xfrm>
        </p:spPr>
        <p:txBody>
          <a:bodyPr anchor="t">
            <a:noAutofit/>
          </a:bodyPr>
          <a:lstStyle/>
          <a:p>
            <a:pPr marL="514350" indent="-514350">
              <a:spcBef>
                <a:spcPts val="0"/>
              </a:spcBef>
              <a:spcAft>
                <a:spcPts val="2400"/>
              </a:spcAft>
              <a:buFont typeface="+mj-lt"/>
              <a:buAutoNum type="arabicPeriod"/>
            </a:pPr>
            <a:r>
              <a:rPr lang="en-US" sz="2800" b="0" dirty="0"/>
              <a:t>What is an organization? </a:t>
            </a:r>
          </a:p>
          <a:p>
            <a:pPr marL="514350" indent="-514350">
              <a:spcBef>
                <a:spcPts val="0"/>
              </a:spcBef>
              <a:spcAft>
                <a:spcPts val="2400"/>
              </a:spcAft>
              <a:buFont typeface="+mj-lt"/>
              <a:buAutoNum type="arabicPeriod"/>
            </a:pPr>
            <a:r>
              <a:rPr lang="en-US" sz="2800" b="0" dirty="0"/>
              <a:t>Business processes</a:t>
            </a:r>
          </a:p>
          <a:p>
            <a:pPr marL="514350" indent="-514350">
              <a:spcBef>
                <a:spcPts val="0"/>
              </a:spcBef>
              <a:spcAft>
                <a:spcPts val="2400"/>
              </a:spcAft>
              <a:buFont typeface="+mj-lt"/>
              <a:buAutoNum type="arabicPeriod"/>
            </a:pPr>
            <a:r>
              <a:rPr lang="en-US" sz="2800" b="0" dirty="0"/>
              <a:t>Introduction to systems thinking</a:t>
            </a:r>
          </a:p>
          <a:p>
            <a:pPr marL="514350" indent="-514350">
              <a:spcBef>
                <a:spcPts val="0"/>
              </a:spcBef>
              <a:spcAft>
                <a:spcPts val="2400"/>
              </a:spcAft>
              <a:buFont typeface="+mj-lt"/>
              <a:buAutoNum type="arabicPeriod"/>
            </a:pPr>
            <a:r>
              <a:rPr lang="en-US" sz="2800" b="0" dirty="0"/>
              <a:t>Analyzing a system</a:t>
            </a:r>
          </a:p>
          <a:p>
            <a:pPr marL="514350" indent="-514350">
              <a:spcBef>
                <a:spcPts val="0"/>
              </a:spcBef>
              <a:spcAft>
                <a:spcPts val="2400"/>
              </a:spcAft>
              <a:buFont typeface="+mj-lt"/>
              <a:buAutoNum type="arabicPeriod"/>
            </a:pPr>
            <a:r>
              <a:rPr lang="en-US" sz="2800" b="0" dirty="0"/>
              <a:t>Information systems projects and enterprise architecture</a:t>
            </a:r>
          </a:p>
          <a:p>
            <a:pPr marL="514350" indent="-514350">
              <a:spcBef>
                <a:spcPts val="0"/>
              </a:spcBef>
              <a:spcAft>
                <a:spcPts val="2400"/>
              </a:spcAft>
              <a:buFont typeface="+mj-lt"/>
              <a:buAutoNum type="arabicPeriod"/>
            </a:pPr>
            <a:endParaRPr lang="en-US" sz="3200" b="0" dirty="0"/>
          </a:p>
        </p:txBody>
      </p:sp>
      <p:sp>
        <p:nvSpPr>
          <p:cNvPr id="4" name="Oval 3">
            <a:extLst>
              <a:ext uri="{FF2B5EF4-FFF2-40B4-BE49-F238E27FC236}">
                <a16:creationId xmlns:a16="http://schemas.microsoft.com/office/drawing/2014/main" id="{B520EF14-A810-41BB-A576-5548949A20EA}"/>
              </a:ext>
            </a:extLst>
          </p:cNvPr>
          <p:cNvSpPr/>
          <p:nvPr/>
        </p:nvSpPr>
        <p:spPr>
          <a:xfrm>
            <a:off x="161925" y="2209800"/>
            <a:ext cx="533400" cy="2133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761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457200"/>
          </a:xfrm>
        </p:spPr>
        <p:txBody>
          <a:bodyPr/>
          <a:lstStyle/>
          <a:p>
            <a:r>
              <a:rPr lang="en-US" dirty="0"/>
              <a:t>MODELING OBJECTS OF REALITY AS SYSTEMS</a:t>
            </a:r>
          </a:p>
        </p:txBody>
      </p:sp>
      <p:pic>
        <p:nvPicPr>
          <p:cNvPr id="6" name="Picture 5" descr="http://www.lix.polytechnique.fr/%7Egolden/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920" y="998534"/>
            <a:ext cx="2857500" cy="847725"/>
          </a:xfrm>
          <a:prstGeom prst="rect">
            <a:avLst/>
          </a:prstGeom>
          <a:noFill/>
          <a:ln>
            <a:noFill/>
          </a:ln>
        </p:spPr>
      </p:pic>
      <p:pic>
        <p:nvPicPr>
          <p:cNvPr id="7" name="Picture 6" descr="http://www.lix.polytechnique.fr/%7Egolden/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2397" y="651811"/>
            <a:ext cx="2170253" cy="1371600"/>
          </a:xfrm>
          <a:prstGeom prst="rect">
            <a:avLst/>
          </a:prstGeom>
          <a:noFill/>
          <a:ln>
            <a:noFill/>
          </a:ln>
        </p:spPr>
      </p:pic>
      <p:pic>
        <p:nvPicPr>
          <p:cNvPr id="10" name="Picture 9" descr="http://www.lix.polytechnique.fr/%7Egolden/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324600" y="651811"/>
            <a:ext cx="2262976" cy="1371600"/>
          </a:xfrm>
          <a:prstGeom prst="rect">
            <a:avLst/>
          </a:prstGeom>
          <a:noFill/>
          <a:ln>
            <a:noFill/>
          </a:ln>
        </p:spPr>
      </p:pic>
      <p:pic>
        <p:nvPicPr>
          <p:cNvPr id="11" name="Picture 10" descr="http://www.lix.polytechnique.fr/%7Egolden/4.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6880" y="2327841"/>
            <a:ext cx="2587925" cy="914400"/>
          </a:xfrm>
          <a:prstGeom prst="rect">
            <a:avLst/>
          </a:prstGeom>
          <a:noFill/>
          <a:ln>
            <a:noFill/>
          </a:ln>
        </p:spPr>
      </p:pic>
      <p:pic>
        <p:nvPicPr>
          <p:cNvPr id="12" name="Picture 11" descr="http://www.lix.polytechnique.fr/%7Egolden/7.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5602" y="2454175"/>
            <a:ext cx="2637692" cy="914400"/>
          </a:xfrm>
          <a:prstGeom prst="rect">
            <a:avLst/>
          </a:prstGeom>
          <a:noFill/>
          <a:ln>
            <a:noFill/>
          </a:ln>
        </p:spPr>
      </p:pic>
      <p:pic>
        <p:nvPicPr>
          <p:cNvPr id="13" name="Picture 12" descr="http://www.lix.polytechnique.fr/%7Egolden/8.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9763" y="3774313"/>
            <a:ext cx="3333750" cy="790575"/>
          </a:xfrm>
          <a:prstGeom prst="rect">
            <a:avLst/>
          </a:prstGeom>
          <a:noFill/>
          <a:ln>
            <a:noFill/>
          </a:ln>
        </p:spPr>
      </p:pic>
      <p:pic>
        <p:nvPicPr>
          <p:cNvPr id="14" name="Picture 13" descr="http://www.lix.polytechnique.fr/%7Egolden/5.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91502" y="3575240"/>
            <a:ext cx="2063750" cy="1188720"/>
          </a:xfrm>
          <a:prstGeom prst="rect">
            <a:avLst/>
          </a:prstGeom>
          <a:noFill/>
          <a:ln>
            <a:noFill/>
          </a:ln>
        </p:spPr>
      </p:pic>
      <p:pic>
        <p:nvPicPr>
          <p:cNvPr id="15" name="Picture 14" descr="http://www.lix.polytechnique.fr/%7Egolden/6.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48766" y="3575240"/>
            <a:ext cx="1869056" cy="1188720"/>
          </a:xfrm>
          <a:prstGeom prst="rect">
            <a:avLst/>
          </a:prstGeom>
          <a:noFill/>
          <a:ln>
            <a:noFill/>
          </a:ln>
        </p:spPr>
      </p:pic>
      <p:pic>
        <p:nvPicPr>
          <p:cNvPr id="16" name="Picture 15" descr="http://www.lix.polytechnique.fr/%7Egolden/9.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46823" y="4882304"/>
            <a:ext cx="3333750" cy="1371600"/>
          </a:xfrm>
          <a:prstGeom prst="rect">
            <a:avLst/>
          </a:prstGeom>
          <a:noFill/>
          <a:ln>
            <a:noFill/>
          </a:ln>
        </p:spPr>
      </p:pic>
      <p:sp>
        <p:nvSpPr>
          <p:cNvPr id="17" name="TextBox 16"/>
          <p:cNvSpPr txBox="1"/>
          <p:nvPr/>
        </p:nvSpPr>
        <p:spPr>
          <a:xfrm>
            <a:off x="5910743" y="6277689"/>
            <a:ext cx="3233257" cy="123111"/>
          </a:xfrm>
          <a:prstGeom prst="rect">
            <a:avLst/>
          </a:prstGeom>
          <a:noFill/>
        </p:spPr>
        <p:txBody>
          <a:bodyPr wrap="none" lIns="0" tIns="0" rIns="0" bIns="0" rtlCol="0">
            <a:spAutoFit/>
          </a:bodyPr>
          <a:lstStyle/>
          <a:p>
            <a:r>
              <a:rPr lang="en-US" sz="800" dirty="0">
                <a:solidFill>
                  <a:prstClr val="white">
                    <a:lumMod val="50000"/>
                  </a:prstClr>
                </a:solidFill>
              </a:rPr>
              <a:t>Source: http://www.lix.polytechnique.fr/~golden/systems_architecture.html </a:t>
            </a:r>
          </a:p>
        </p:txBody>
      </p:sp>
    </p:spTree>
    <p:extLst>
      <p:ext uri="{BB962C8B-B14F-4D97-AF65-F5344CB8AC3E}">
        <p14:creationId xmlns:p14="http://schemas.microsoft.com/office/powerpoint/2010/main" val="3303906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out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out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2000"/>
                                        <p:tgtEl>
                                          <p:spTgt spid="16"/>
                                        </p:tgtEl>
                                      </p:cBhvr>
                                    </p:animEffect>
                                    <p:anim calcmode="lin" valueType="num">
                                      <p:cBhvr>
                                        <p:cTn id="56" dur="2000" fill="hold"/>
                                        <p:tgtEl>
                                          <p:spTgt spid="16"/>
                                        </p:tgtEl>
                                        <p:attrNameLst>
                                          <p:attrName>ppt_w</p:attrName>
                                        </p:attrNameLst>
                                      </p:cBhvr>
                                      <p:tavLst>
                                        <p:tav tm="0" fmla="#ppt_w*sin(2.5*pi*$)">
                                          <p:val>
                                            <p:fltVal val="0"/>
                                          </p:val>
                                        </p:tav>
                                        <p:tav tm="100000">
                                          <p:val>
                                            <p:fltVal val="1"/>
                                          </p:val>
                                        </p:tav>
                                      </p:tavLst>
                                    </p:anim>
                                    <p:anim calcmode="lin" valueType="num">
                                      <p:cBhvr>
                                        <p:cTn id="57"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7620000" cy="457200"/>
          </a:xfrm>
          <a:noFill/>
          <a:ln>
            <a:noFill/>
          </a:ln>
        </p:spPr>
        <p:style>
          <a:lnRef idx="2">
            <a:schemeClr val="dk1">
              <a:shade val="50000"/>
            </a:schemeClr>
          </a:lnRef>
          <a:fillRef idx="1">
            <a:schemeClr val="dk1"/>
          </a:fillRef>
          <a:effectRef idx="0">
            <a:schemeClr val="dk1"/>
          </a:effectRef>
          <a:fontRef idx="minor">
            <a:schemeClr val="lt1"/>
          </a:fontRef>
        </p:style>
        <p:txBody>
          <a:bodyPr lIns="182880" tIns="91440" bIns="91440"/>
          <a:lstStyle/>
          <a:p>
            <a:r>
              <a:rPr lang="en-US" dirty="0"/>
              <a:t>UNIVERSITY AS A SYSTEM</a:t>
            </a:r>
          </a:p>
        </p:txBody>
      </p:sp>
      <p:graphicFrame>
        <p:nvGraphicFramePr>
          <p:cNvPr id="5" name="Content Placeholder 10">
            <a:extLst>
              <a:ext uri="{FF2B5EF4-FFF2-40B4-BE49-F238E27FC236}">
                <a16:creationId xmlns:a16="http://schemas.microsoft.com/office/drawing/2014/main" id="{6B6E1AAF-F6C0-3141-A89E-30349C679B2F}"/>
              </a:ext>
            </a:extLst>
          </p:cNvPr>
          <p:cNvGraphicFramePr>
            <a:graphicFrameLocks noGrp="1"/>
          </p:cNvGraphicFramePr>
          <p:nvPr>
            <p:ph idx="1"/>
            <p:extLst/>
          </p:nvPr>
        </p:nvGraphicFramePr>
        <p:xfrm>
          <a:off x="0" y="838200"/>
          <a:ext cx="9144000" cy="4398458"/>
        </p:xfrm>
        <a:graphic>
          <a:graphicData uri="http://schemas.openxmlformats.org/drawingml/2006/table">
            <a:tbl>
              <a:tblPr firstRow="1" bandRow="1">
                <a:tableStyleId>{073A0DAA-6AF3-43AB-8588-CEC1D06C72B9}</a:tableStyleId>
              </a:tblPr>
              <a:tblGrid>
                <a:gridCol w="43434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388615">
                <a:tc>
                  <a:txBody>
                    <a:bodyPr/>
                    <a:lstStyle/>
                    <a:p>
                      <a:pPr marL="0" marR="0">
                        <a:lnSpc>
                          <a:spcPct val="100000"/>
                        </a:lnSpc>
                        <a:spcBef>
                          <a:spcPts val="0"/>
                        </a:spcBef>
                        <a:spcAft>
                          <a:spcPts val="0"/>
                        </a:spcAft>
                      </a:pPr>
                      <a:r>
                        <a:rPr lang="en-US" sz="2000" dirty="0">
                          <a:effectLst/>
                        </a:rPr>
                        <a:t>Systems concept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pPr>
                      <a:r>
                        <a:rPr lang="en-US" sz="2000" dirty="0">
                          <a:effectLst/>
                        </a:rPr>
                        <a:t>Example: a university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157433">
                <a:tc>
                  <a:txBody>
                    <a:bodyPr/>
                    <a:lstStyle/>
                    <a:p>
                      <a:pPr marL="0" marR="0">
                        <a:lnSpc>
                          <a:spcPct val="100000"/>
                        </a:lnSpc>
                        <a:spcBef>
                          <a:spcPts val="0"/>
                        </a:spcBef>
                        <a:spcAft>
                          <a:spcPts val="0"/>
                        </a:spcAft>
                      </a:pPr>
                      <a:r>
                        <a:rPr lang="en-US" sz="1800" dirty="0">
                          <a:effectLst/>
                        </a:rPr>
                        <a:t>has a </a:t>
                      </a:r>
                      <a:r>
                        <a:rPr lang="en-US" sz="1800" b="1" dirty="0">
                          <a:effectLst/>
                        </a:rPr>
                        <a:t>purpose</a:t>
                      </a:r>
                      <a:r>
                        <a:rPr lang="en-US" sz="1800" dirty="0">
                          <a:effectLst/>
                        </a:rPr>
                        <a:t> -  exists for a reason and achieves some change or </a:t>
                      </a:r>
                      <a:r>
                        <a:rPr lang="en-US" sz="1800" b="1" dirty="0">
                          <a:effectLst/>
                        </a:rPr>
                        <a:t>transformation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0">
                <a:tc>
                  <a:txBody>
                    <a:bodyPr/>
                    <a:lstStyle/>
                    <a:p>
                      <a:pPr marL="0" marR="0">
                        <a:lnSpc>
                          <a:spcPct val="100000"/>
                        </a:lnSpc>
                        <a:spcBef>
                          <a:spcPts val="0"/>
                        </a:spcBef>
                        <a:spcAft>
                          <a:spcPts val="0"/>
                        </a:spcAft>
                      </a:pPr>
                      <a:r>
                        <a:rPr lang="en-US" sz="1800" b="1" dirty="0">
                          <a:effectLst/>
                        </a:rPr>
                        <a:t>performance</a:t>
                      </a:r>
                      <a:r>
                        <a:rPr lang="en-US" sz="1800" dirty="0">
                          <a:effectLst/>
                        </a:rPr>
                        <a:t> can be measured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2"/>
                  </a:ext>
                </a:extLst>
              </a:tr>
              <a:tr h="130826">
                <a:tc>
                  <a:txBody>
                    <a:bodyPr/>
                    <a:lstStyle/>
                    <a:p>
                      <a:pPr marL="0" marR="0">
                        <a:lnSpc>
                          <a:spcPct val="100000"/>
                        </a:lnSpc>
                        <a:spcBef>
                          <a:spcPts val="0"/>
                        </a:spcBef>
                        <a:spcAft>
                          <a:spcPts val="0"/>
                        </a:spcAft>
                      </a:pPr>
                      <a:r>
                        <a:rPr lang="en-US" sz="1800" dirty="0">
                          <a:effectLst/>
                        </a:rPr>
                        <a:t>there is a mechanism for </a:t>
                      </a:r>
                      <a:r>
                        <a:rPr lang="en-US" sz="1800" b="1" dirty="0">
                          <a:effectLst/>
                        </a:rPr>
                        <a:t>control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3"/>
                  </a:ext>
                </a:extLst>
              </a:tr>
              <a:tr h="0">
                <a:tc>
                  <a:txBody>
                    <a:bodyPr/>
                    <a:lstStyle/>
                    <a:p>
                      <a:pPr marL="0" marR="0">
                        <a:lnSpc>
                          <a:spcPct val="100000"/>
                        </a:lnSpc>
                        <a:spcBef>
                          <a:spcPts val="0"/>
                        </a:spcBef>
                        <a:spcAft>
                          <a:spcPts val="0"/>
                        </a:spcAft>
                      </a:pPr>
                      <a:r>
                        <a:rPr lang="en-US" sz="1800" dirty="0">
                          <a:effectLst/>
                        </a:rPr>
                        <a:t>has </a:t>
                      </a:r>
                      <a:r>
                        <a:rPr lang="en-US" sz="1800" b="1" dirty="0">
                          <a:effectLst/>
                        </a:rPr>
                        <a:t>components</a:t>
                      </a:r>
                      <a:r>
                        <a:rPr lang="en-US" sz="1800" b="0" dirty="0">
                          <a:effectLst/>
                        </a:rPr>
                        <a:t>, that is,</a:t>
                      </a:r>
                      <a:r>
                        <a:rPr lang="en-US" sz="1800" b="1" dirty="0">
                          <a:effectLst/>
                        </a:rPr>
                        <a:t> subsystems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4"/>
                  </a:ext>
                </a:extLst>
              </a:tr>
              <a:tr h="436058">
                <a:tc>
                  <a:txBody>
                    <a:bodyPr/>
                    <a:lstStyle/>
                    <a:p>
                      <a:pPr marL="0" marR="0">
                        <a:lnSpc>
                          <a:spcPct val="100000"/>
                        </a:lnSpc>
                        <a:spcBef>
                          <a:spcPts val="0"/>
                        </a:spcBef>
                        <a:spcAft>
                          <a:spcPts val="0"/>
                        </a:spcAft>
                      </a:pPr>
                      <a:r>
                        <a:rPr lang="en-US" sz="1800" dirty="0">
                          <a:effectLst/>
                        </a:rPr>
                        <a:t>components are related and </a:t>
                      </a:r>
                      <a:r>
                        <a:rPr lang="en-US" sz="1800" b="1" dirty="0">
                          <a:effectLst/>
                        </a:rPr>
                        <a:t>interact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5"/>
                  </a:ext>
                </a:extLst>
              </a:tr>
              <a:tr h="140694">
                <a:tc>
                  <a:txBody>
                    <a:bodyPr/>
                    <a:lstStyle/>
                    <a:p>
                      <a:pPr marL="0" marR="0">
                        <a:lnSpc>
                          <a:spcPct val="100000"/>
                        </a:lnSpc>
                        <a:spcBef>
                          <a:spcPts val="0"/>
                        </a:spcBef>
                        <a:spcAft>
                          <a:spcPts val="0"/>
                        </a:spcAft>
                      </a:pPr>
                      <a:r>
                        <a:rPr lang="en-US" sz="1800" dirty="0">
                          <a:effectLst/>
                        </a:rPr>
                        <a:t>interacts with</a:t>
                      </a:r>
                      <a:r>
                        <a:rPr lang="en-US" sz="1800" baseline="0" dirty="0">
                          <a:effectLst/>
                        </a:rPr>
                        <a:t> </a:t>
                      </a:r>
                      <a:r>
                        <a:rPr lang="en-US" sz="1800" dirty="0">
                          <a:effectLst/>
                        </a:rPr>
                        <a:t>a wider system - </a:t>
                      </a:r>
                      <a:r>
                        <a:rPr lang="en-US" sz="1800" b="1" dirty="0">
                          <a:effectLst/>
                        </a:rPr>
                        <a:t>environment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6"/>
                  </a:ext>
                </a:extLst>
              </a:tr>
              <a:tr h="291345">
                <a:tc>
                  <a:txBody>
                    <a:bodyPr/>
                    <a:lstStyle/>
                    <a:p>
                      <a:pPr marL="0" marR="0">
                        <a:lnSpc>
                          <a:spcPct val="100000"/>
                        </a:lnSpc>
                        <a:spcBef>
                          <a:spcPts val="0"/>
                        </a:spcBef>
                        <a:spcAft>
                          <a:spcPts val="0"/>
                        </a:spcAft>
                      </a:pPr>
                      <a:r>
                        <a:rPr lang="en-US" sz="1800" dirty="0">
                          <a:effectLst/>
                        </a:rPr>
                        <a:t>has a </a:t>
                      </a:r>
                      <a:r>
                        <a:rPr lang="en-US" sz="1800" b="1" i="0" dirty="0">
                          <a:effectLst/>
                        </a:rPr>
                        <a:t>boundary</a:t>
                      </a:r>
                      <a:endParaRPr lang="en-US" sz="1800" b="1" i="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7"/>
                  </a:ext>
                </a:extLst>
              </a:tr>
              <a:tr h="137196">
                <a:tc>
                  <a:txBody>
                    <a:bodyPr/>
                    <a:lstStyle/>
                    <a:p>
                      <a:pPr marL="0" marR="0">
                        <a:lnSpc>
                          <a:spcPct val="100000"/>
                        </a:lnSpc>
                        <a:spcBef>
                          <a:spcPts val="0"/>
                        </a:spcBef>
                        <a:spcAft>
                          <a:spcPts val="0"/>
                        </a:spcAft>
                      </a:pPr>
                      <a:r>
                        <a:rPr lang="en-US" sz="1800" dirty="0">
                          <a:effectLst/>
                        </a:rPr>
                        <a:t>has its own </a:t>
                      </a:r>
                      <a:r>
                        <a:rPr lang="en-US" sz="1800" b="1" dirty="0">
                          <a:effectLst/>
                        </a:rPr>
                        <a:t>resources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8"/>
                  </a:ext>
                </a:extLst>
              </a:tr>
              <a:tr h="0">
                <a:tc>
                  <a:txBody>
                    <a:bodyPr/>
                    <a:lstStyle/>
                    <a:p>
                      <a:pPr marL="0" marR="0">
                        <a:lnSpc>
                          <a:spcPct val="100000"/>
                        </a:lnSpc>
                        <a:spcBef>
                          <a:spcPts val="0"/>
                        </a:spcBef>
                        <a:spcAft>
                          <a:spcPts val="0"/>
                        </a:spcAft>
                      </a:pPr>
                      <a:r>
                        <a:rPr lang="en-US" sz="1800" dirty="0">
                          <a:effectLst/>
                        </a:rPr>
                        <a:t>has an expectation of </a:t>
                      </a:r>
                      <a:r>
                        <a:rPr lang="en-US" sz="1800" b="1" dirty="0">
                          <a:effectLst/>
                        </a:rPr>
                        <a:t>continuity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9"/>
                  </a:ext>
                </a:extLst>
              </a:tr>
              <a:tr h="285255">
                <a:tc>
                  <a:txBody>
                    <a:bodyPr/>
                    <a:lstStyle/>
                    <a:p>
                      <a:pPr marL="0" marR="0">
                        <a:lnSpc>
                          <a:spcPct val="100000"/>
                        </a:lnSpc>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reacts to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feedback</a:t>
                      </a:r>
                    </a:p>
                  </a:txBody>
                  <a:tcPr/>
                </a:tc>
                <a:tc>
                  <a:txBody>
                    <a:bodyPr/>
                    <a:lstStyle/>
                    <a:p>
                      <a:pPr marL="0" marR="0">
                        <a:lnSpc>
                          <a:spcPct val="10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557115206"/>
                  </a:ext>
                </a:extLst>
              </a:tr>
            </a:tbl>
          </a:graphicData>
        </a:graphic>
      </p:graphicFrame>
    </p:spTree>
    <p:extLst>
      <p:ext uri="{BB962C8B-B14F-4D97-AF65-F5344CB8AC3E}">
        <p14:creationId xmlns:p14="http://schemas.microsoft.com/office/powerpoint/2010/main" val="1458665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7620000" cy="457200"/>
          </a:xfrm>
          <a:noFill/>
          <a:ln>
            <a:noFill/>
          </a:ln>
        </p:spPr>
        <p:style>
          <a:lnRef idx="2">
            <a:schemeClr val="dk1">
              <a:shade val="50000"/>
            </a:schemeClr>
          </a:lnRef>
          <a:fillRef idx="1">
            <a:schemeClr val="dk1"/>
          </a:fillRef>
          <a:effectRef idx="0">
            <a:schemeClr val="dk1"/>
          </a:effectRef>
          <a:fontRef idx="minor">
            <a:schemeClr val="lt1"/>
          </a:fontRef>
        </p:style>
        <p:txBody>
          <a:bodyPr lIns="182880" tIns="91440" bIns="91440"/>
          <a:lstStyle/>
          <a:p>
            <a:r>
              <a:rPr lang="en-US" dirty="0"/>
              <a:t>UNIVERSITY AS A SYSTEM</a:t>
            </a:r>
          </a:p>
        </p:txBody>
      </p:sp>
      <p:graphicFrame>
        <p:nvGraphicFramePr>
          <p:cNvPr id="5" name="Content Placeholder 10">
            <a:extLst>
              <a:ext uri="{FF2B5EF4-FFF2-40B4-BE49-F238E27FC236}">
                <a16:creationId xmlns:a16="http://schemas.microsoft.com/office/drawing/2014/main" id="{6B6E1AAF-F6C0-3141-A89E-30349C679B2F}"/>
              </a:ext>
            </a:extLst>
          </p:cNvPr>
          <p:cNvGraphicFramePr>
            <a:graphicFrameLocks noGrp="1"/>
          </p:cNvGraphicFramePr>
          <p:nvPr>
            <p:ph idx="1"/>
            <p:extLst/>
          </p:nvPr>
        </p:nvGraphicFramePr>
        <p:xfrm>
          <a:off x="0" y="838200"/>
          <a:ext cx="9144000" cy="4947098"/>
        </p:xfrm>
        <a:graphic>
          <a:graphicData uri="http://schemas.openxmlformats.org/drawingml/2006/table">
            <a:tbl>
              <a:tblPr firstRow="1" bandRow="1">
                <a:tableStyleId>{073A0DAA-6AF3-43AB-8588-CEC1D06C72B9}</a:tableStyleId>
              </a:tblPr>
              <a:tblGrid>
                <a:gridCol w="43434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388615">
                <a:tc>
                  <a:txBody>
                    <a:bodyPr/>
                    <a:lstStyle/>
                    <a:p>
                      <a:pPr marL="0" marR="0">
                        <a:lnSpc>
                          <a:spcPct val="100000"/>
                        </a:lnSpc>
                        <a:spcBef>
                          <a:spcPts val="0"/>
                        </a:spcBef>
                        <a:spcAft>
                          <a:spcPts val="0"/>
                        </a:spcAft>
                      </a:pPr>
                      <a:r>
                        <a:rPr lang="en-US" sz="2000" dirty="0">
                          <a:effectLst/>
                        </a:rPr>
                        <a:t>Systems concept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pPr>
                      <a:r>
                        <a:rPr lang="en-US" sz="2000" dirty="0">
                          <a:effectLst/>
                        </a:rPr>
                        <a:t>Example: a university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157433">
                <a:tc>
                  <a:txBody>
                    <a:bodyPr/>
                    <a:lstStyle/>
                    <a:p>
                      <a:pPr marL="0" marR="0">
                        <a:lnSpc>
                          <a:spcPct val="100000"/>
                        </a:lnSpc>
                        <a:spcBef>
                          <a:spcPts val="0"/>
                        </a:spcBef>
                        <a:spcAft>
                          <a:spcPts val="0"/>
                        </a:spcAft>
                      </a:pPr>
                      <a:r>
                        <a:rPr lang="en-US" sz="1800" dirty="0">
                          <a:effectLst/>
                        </a:rPr>
                        <a:t>has a </a:t>
                      </a:r>
                      <a:r>
                        <a:rPr lang="en-US" sz="1800" b="1" dirty="0">
                          <a:effectLst/>
                        </a:rPr>
                        <a:t>purpose</a:t>
                      </a:r>
                      <a:r>
                        <a:rPr lang="en-US" sz="1800" dirty="0">
                          <a:effectLst/>
                        </a:rPr>
                        <a:t> -  exists for a reason and achieves some change or </a:t>
                      </a:r>
                      <a:r>
                        <a:rPr lang="en-US" sz="1800" b="1" dirty="0">
                          <a:effectLst/>
                        </a:rPr>
                        <a:t>transformation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pPr>
                      <a:r>
                        <a:rPr lang="en-US" sz="1800" dirty="0">
                          <a:effectLst/>
                        </a:rPr>
                        <a:t>university 'transforms' students into graduates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0">
                <a:tc>
                  <a:txBody>
                    <a:bodyPr/>
                    <a:lstStyle/>
                    <a:p>
                      <a:pPr marL="0" marR="0">
                        <a:lnSpc>
                          <a:spcPct val="100000"/>
                        </a:lnSpc>
                        <a:spcBef>
                          <a:spcPts val="0"/>
                        </a:spcBef>
                        <a:spcAft>
                          <a:spcPts val="0"/>
                        </a:spcAft>
                      </a:pPr>
                      <a:r>
                        <a:rPr lang="en-US" sz="1800" b="1" dirty="0">
                          <a:effectLst/>
                        </a:rPr>
                        <a:t>performance</a:t>
                      </a:r>
                      <a:r>
                        <a:rPr lang="en-US" sz="1800" dirty="0">
                          <a:effectLst/>
                        </a:rPr>
                        <a:t> can be measured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pPr>
                      <a:r>
                        <a:rPr lang="en-US" sz="1800" dirty="0">
                          <a:effectLst/>
                        </a:rPr>
                        <a:t>ranking, student/faculty ratios, placement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2"/>
                  </a:ext>
                </a:extLst>
              </a:tr>
              <a:tr h="130826">
                <a:tc>
                  <a:txBody>
                    <a:bodyPr/>
                    <a:lstStyle/>
                    <a:p>
                      <a:pPr marL="0" marR="0">
                        <a:lnSpc>
                          <a:spcPct val="100000"/>
                        </a:lnSpc>
                        <a:spcBef>
                          <a:spcPts val="0"/>
                        </a:spcBef>
                        <a:spcAft>
                          <a:spcPts val="0"/>
                        </a:spcAft>
                      </a:pPr>
                      <a:r>
                        <a:rPr lang="en-US" sz="1800" dirty="0">
                          <a:effectLst/>
                        </a:rPr>
                        <a:t>there is a mechanism for </a:t>
                      </a:r>
                      <a:r>
                        <a:rPr lang="en-US" sz="1800" b="1" dirty="0">
                          <a:effectLst/>
                        </a:rPr>
                        <a:t>control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pPr>
                      <a:r>
                        <a:rPr lang="en-US" sz="1800" dirty="0">
                          <a:effectLst/>
                        </a:rPr>
                        <a:t>management structure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3"/>
                  </a:ext>
                </a:extLst>
              </a:tr>
              <a:tr h="0">
                <a:tc>
                  <a:txBody>
                    <a:bodyPr/>
                    <a:lstStyle/>
                    <a:p>
                      <a:pPr marL="0" marR="0">
                        <a:lnSpc>
                          <a:spcPct val="100000"/>
                        </a:lnSpc>
                        <a:spcBef>
                          <a:spcPts val="0"/>
                        </a:spcBef>
                        <a:spcAft>
                          <a:spcPts val="0"/>
                        </a:spcAft>
                      </a:pPr>
                      <a:r>
                        <a:rPr lang="en-US" sz="1800" dirty="0">
                          <a:effectLst/>
                        </a:rPr>
                        <a:t>has </a:t>
                      </a:r>
                      <a:r>
                        <a:rPr lang="en-US" sz="1800" b="1" dirty="0">
                          <a:effectLst/>
                        </a:rPr>
                        <a:t>components</a:t>
                      </a:r>
                      <a:r>
                        <a:rPr lang="en-US" sz="1800" b="0" dirty="0">
                          <a:effectLst/>
                        </a:rPr>
                        <a:t>, that is,</a:t>
                      </a:r>
                      <a:r>
                        <a:rPr lang="en-US" sz="1800" b="1" dirty="0">
                          <a:effectLst/>
                        </a:rPr>
                        <a:t> subsystems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pPr>
                      <a:r>
                        <a:rPr lang="en-US" sz="1800" dirty="0">
                          <a:effectLst/>
                        </a:rPr>
                        <a:t>faculty, administration, departments, students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4"/>
                  </a:ext>
                </a:extLst>
              </a:tr>
              <a:tr h="436058">
                <a:tc>
                  <a:txBody>
                    <a:bodyPr/>
                    <a:lstStyle/>
                    <a:p>
                      <a:pPr marL="0" marR="0">
                        <a:lnSpc>
                          <a:spcPct val="100000"/>
                        </a:lnSpc>
                        <a:spcBef>
                          <a:spcPts val="0"/>
                        </a:spcBef>
                        <a:spcAft>
                          <a:spcPts val="0"/>
                        </a:spcAft>
                      </a:pPr>
                      <a:r>
                        <a:rPr lang="en-US" sz="1800" dirty="0">
                          <a:effectLst/>
                        </a:rPr>
                        <a:t>components are related and </a:t>
                      </a:r>
                      <a:r>
                        <a:rPr lang="en-US" sz="1800" b="1" dirty="0">
                          <a:effectLst/>
                        </a:rPr>
                        <a:t>interact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pPr>
                      <a:r>
                        <a:rPr lang="en-US" sz="1800" dirty="0">
                          <a:effectLst/>
                        </a:rPr>
                        <a:t>board meetings, shared courses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5"/>
                  </a:ext>
                </a:extLst>
              </a:tr>
              <a:tr h="140694">
                <a:tc>
                  <a:txBody>
                    <a:bodyPr/>
                    <a:lstStyle/>
                    <a:p>
                      <a:pPr marL="0" marR="0">
                        <a:lnSpc>
                          <a:spcPct val="100000"/>
                        </a:lnSpc>
                        <a:spcBef>
                          <a:spcPts val="0"/>
                        </a:spcBef>
                        <a:spcAft>
                          <a:spcPts val="0"/>
                        </a:spcAft>
                      </a:pPr>
                      <a:r>
                        <a:rPr lang="en-US" sz="1800" dirty="0">
                          <a:effectLst/>
                        </a:rPr>
                        <a:t>interacts with</a:t>
                      </a:r>
                      <a:r>
                        <a:rPr lang="en-US" sz="1800" baseline="0" dirty="0">
                          <a:effectLst/>
                        </a:rPr>
                        <a:t> </a:t>
                      </a:r>
                      <a:r>
                        <a:rPr lang="en-US" sz="1800" dirty="0">
                          <a:effectLst/>
                        </a:rPr>
                        <a:t>a wider system - </a:t>
                      </a:r>
                      <a:r>
                        <a:rPr lang="en-US" sz="1800" b="1" dirty="0">
                          <a:effectLst/>
                        </a:rPr>
                        <a:t>environment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pPr>
                      <a:r>
                        <a:rPr lang="en-US" sz="1800" dirty="0">
                          <a:effectLst/>
                        </a:rPr>
                        <a:t>education system, community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6"/>
                  </a:ext>
                </a:extLst>
              </a:tr>
              <a:tr h="291345">
                <a:tc>
                  <a:txBody>
                    <a:bodyPr/>
                    <a:lstStyle/>
                    <a:p>
                      <a:pPr marL="0" marR="0">
                        <a:lnSpc>
                          <a:spcPct val="100000"/>
                        </a:lnSpc>
                        <a:spcBef>
                          <a:spcPts val="0"/>
                        </a:spcBef>
                        <a:spcAft>
                          <a:spcPts val="0"/>
                        </a:spcAft>
                      </a:pPr>
                      <a:r>
                        <a:rPr lang="en-US" sz="1800" dirty="0">
                          <a:effectLst/>
                        </a:rPr>
                        <a:t>has a </a:t>
                      </a:r>
                      <a:r>
                        <a:rPr lang="en-US" sz="1800" b="1" i="0" dirty="0">
                          <a:effectLst/>
                        </a:rPr>
                        <a:t>boundary</a:t>
                      </a:r>
                      <a:endParaRPr lang="en-US" sz="1800" b="1" i="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pPr>
                      <a:r>
                        <a:rPr lang="en-US" sz="1800" dirty="0">
                          <a:effectLst/>
                        </a:rPr>
                        <a:t>the chair is part of the college, </a:t>
                      </a:r>
                      <a:r>
                        <a:rPr lang="en-US" sz="1800" b="1" dirty="0">
                          <a:solidFill>
                            <a:srgbClr val="C00000"/>
                          </a:solidFill>
                          <a:effectLst/>
                        </a:rPr>
                        <a:t>the local mayor is not</a:t>
                      </a:r>
                      <a:endPar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7"/>
                  </a:ext>
                </a:extLst>
              </a:tr>
              <a:tr h="137196">
                <a:tc>
                  <a:txBody>
                    <a:bodyPr/>
                    <a:lstStyle/>
                    <a:p>
                      <a:pPr marL="0" marR="0">
                        <a:lnSpc>
                          <a:spcPct val="100000"/>
                        </a:lnSpc>
                        <a:spcBef>
                          <a:spcPts val="0"/>
                        </a:spcBef>
                        <a:spcAft>
                          <a:spcPts val="0"/>
                        </a:spcAft>
                      </a:pPr>
                      <a:r>
                        <a:rPr lang="en-US" sz="1800" dirty="0">
                          <a:effectLst/>
                        </a:rPr>
                        <a:t>has its own </a:t>
                      </a:r>
                      <a:r>
                        <a:rPr lang="en-US" sz="1800" b="1" dirty="0">
                          <a:effectLst/>
                        </a:rPr>
                        <a:t>resources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pPr>
                      <a:r>
                        <a:rPr lang="en-US" sz="1800" dirty="0">
                          <a:effectLst/>
                        </a:rPr>
                        <a:t>staff, buildings, finance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8"/>
                  </a:ext>
                </a:extLst>
              </a:tr>
              <a:tr h="0">
                <a:tc>
                  <a:txBody>
                    <a:bodyPr/>
                    <a:lstStyle/>
                    <a:p>
                      <a:pPr marL="0" marR="0">
                        <a:lnSpc>
                          <a:spcPct val="100000"/>
                        </a:lnSpc>
                        <a:spcBef>
                          <a:spcPts val="0"/>
                        </a:spcBef>
                        <a:spcAft>
                          <a:spcPts val="0"/>
                        </a:spcAft>
                      </a:pPr>
                      <a:r>
                        <a:rPr lang="en-US" sz="1800" dirty="0">
                          <a:effectLst/>
                        </a:rPr>
                        <a:t>has an expectation of </a:t>
                      </a:r>
                      <a:r>
                        <a:rPr lang="en-US" sz="1800" b="1" dirty="0">
                          <a:effectLst/>
                        </a:rPr>
                        <a:t>continuity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0000"/>
                        </a:lnSpc>
                        <a:spcBef>
                          <a:spcPts val="0"/>
                        </a:spcBef>
                        <a:spcAft>
                          <a:spcPts val="0"/>
                        </a:spcAft>
                      </a:pPr>
                      <a:r>
                        <a:rPr lang="en-US" sz="1800" dirty="0">
                          <a:effectLst/>
                        </a:rPr>
                        <a:t>expects and plans to exist into the future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9"/>
                  </a:ext>
                </a:extLst>
              </a:tr>
              <a:tr h="285255">
                <a:tc>
                  <a:txBody>
                    <a:bodyPr/>
                    <a:lstStyle/>
                    <a:p>
                      <a:pPr marL="0" marR="0">
                        <a:lnSpc>
                          <a:spcPct val="100000"/>
                        </a:lnSpc>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reacts to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feedback</a:t>
                      </a:r>
                    </a:p>
                  </a:txBody>
                  <a:tcPr/>
                </a:tc>
                <a:tc>
                  <a:txBody>
                    <a:bodyPr/>
                    <a:lstStyle/>
                    <a:p>
                      <a:pPr marL="0" marR="0">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 satisfaction surveys, enrollment numbers, rankings</a:t>
                      </a:r>
                    </a:p>
                  </a:txBody>
                  <a:tcPr/>
                </a:tc>
                <a:extLst>
                  <a:ext uri="{0D108BD9-81ED-4DB2-BD59-A6C34878D82A}">
                    <a16:rowId xmlns:a16="http://schemas.microsoft.com/office/drawing/2014/main" val="1557115206"/>
                  </a:ext>
                </a:extLst>
              </a:tr>
            </a:tbl>
          </a:graphicData>
        </a:graphic>
      </p:graphicFrame>
    </p:spTree>
    <p:extLst>
      <p:ext uri="{BB962C8B-B14F-4D97-AF65-F5344CB8AC3E}">
        <p14:creationId xmlns:p14="http://schemas.microsoft.com/office/powerpoint/2010/main" val="971646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800" cy="5714999"/>
          </a:xfrm>
          <a:solidFill>
            <a:schemeClr val="bg1"/>
          </a:solidFill>
        </p:spPr>
        <p:txBody>
          <a:bodyPr anchor="ctr">
            <a:normAutofit/>
          </a:bodyPr>
          <a:lstStyle/>
          <a:p>
            <a:pPr algn="ctr"/>
            <a:r>
              <a:rPr lang="en-GB" sz="3200" dirty="0"/>
              <a:t>Information systems projects</a:t>
            </a:r>
            <a:br>
              <a:rPr lang="en-GB" sz="3200" dirty="0"/>
            </a:br>
            <a:r>
              <a:rPr lang="en-GB" sz="3200" dirty="0"/>
              <a:t>and</a:t>
            </a:r>
            <a:br>
              <a:rPr lang="en-GB" sz="3200" dirty="0"/>
            </a:br>
            <a:r>
              <a:rPr lang="en-GB" sz="3200" dirty="0"/>
              <a:t>enterprise architecture</a:t>
            </a:r>
            <a:endParaRPr lang="en-US" sz="1600" b="0" dirty="0"/>
          </a:p>
        </p:txBody>
      </p:sp>
    </p:spTree>
    <p:extLst>
      <p:ext uri="{BB962C8B-B14F-4D97-AF65-F5344CB8AC3E}">
        <p14:creationId xmlns:p14="http://schemas.microsoft.com/office/powerpoint/2010/main" val="3514239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790700" y="285750"/>
            <a:ext cx="6511925" cy="1247775"/>
          </a:xfrm>
        </p:spPr>
        <p:txBody>
          <a:bodyPr/>
          <a:lstStyle/>
          <a:p>
            <a:r>
              <a:rPr lang="en-US" sz="3800" dirty="0"/>
              <a:t>What is an Information System?</a:t>
            </a:r>
          </a:p>
        </p:txBody>
      </p:sp>
      <p:grpSp>
        <p:nvGrpSpPr>
          <p:cNvPr id="192515" name="Group 3"/>
          <p:cNvGrpSpPr>
            <a:grpSpLocks/>
          </p:cNvGrpSpPr>
          <p:nvPr/>
        </p:nvGrpSpPr>
        <p:grpSpPr bwMode="auto">
          <a:xfrm>
            <a:off x="679450" y="838200"/>
            <a:ext cx="7626350" cy="3444875"/>
            <a:chOff x="288" y="912"/>
            <a:chExt cx="4804" cy="2170"/>
          </a:xfrm>
        </p:grpSpPr>
        <p:grpSp>
          <p:nvGrpSpPr>
            <p:cNvPr id="192516" name="Group 4"/>
            <p:cNvGrpSpPr>
              <a:grpSpLocks/>
            </p:cNvGrpSpPr>
            <p:nvPr/>
          </p:nvGrpSpPr>
          <p:grpSpPr bwMode="auto">
            <a:xfrm>
              <a:off x="384" y="2016"/>
              <a:ext cx="1152" cy="1018"/>
              <a:chOff x="4368" y="1248"/>
              <a:chExt cx="1152" cy="1018"/>
            </a:xfrm>
          </p:grpSpPr>
          <p:pic>
            <p:nvPicPr>
              <p:cNvPr id="192517" name="Picture 5" descr="j03045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8" y="1248"/>
                <a:ext cx="1149" cy="779"/>
              </a:xfrm>
              <a:prstGeom prst="rect">
                <a:avLst/>
              </a:prstGeom>
              <a:noFill/>
              <a:extLst>
                <a:ext uri="{909E8E84-426E-40DD-AFC4-6F175D3DCCD1}">
                  <a14:hiddenFill xmlns:a14="http://schemas.microsoft.com/office/drawing/2010/main">
                    <a:solidFill>
                      <a:srgbClr val="FFFFFF"/>
                    </a:solidFill>
                  </a14:hiddenFill>
                </a:ext>
              </a:extLst>
            </p:spPr>
          </p:pic>
          <p:sp>
            <p:nvSpPr>
              <p:cNvPr id="192518" name="Text Box 6"/>
              <p:cNvSpPr txBox="1">
                <a:spLocks noChangeArrowheads="1"/>
              </p:cNvSpPr>
              <p:nvPr/>
            </p:nvSpPr>
            <p:spPr bwMode="auto">
              <a:xfrm>
                <a:off x="4368" y="2016"/>
                <a:ext cx="11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dirty="0">
                    <a:solidFill>
                      <a:srgbClr val="000000"/>
                    </a:solidFill>
                    <a:latin typeface="Tahoma" pitchFamily="34" charset="0"/>
                  </a:rPr>
                  <a:t>People</a:t>
                </a:r>
              </a:p>
            </p:txBody>
          </p:sp>
        </p:grpSp>
        <p:grpSp>
          <p:nvGrpSpPr>
            <p:cNvPr id="192519" name="Group 7"/>
            <p:cNvGrpSpPr>
              <a:grpSpLocks/>
            </p:cNvGrpSpPr>
            <p:nvPr/>
          </p:nvGrpSpPr>
          <p:grpSpPr bwMode="auto">
            <a:xfrm>
              <a:off x="2160" y="2016"/>
              <a:ext cx="1342" cy="1018"/>
              <a:chOff x="1680" y="1344"/>
              <a:chExt cx="1342" cy="1018"/>
            </a:xfrm>
          </p:grpSpPr>
          <p:sp>
            <p:nvSpPr>
              <p:cNvPr id="192520" name="Text Box 8"/>
              <p:cNvSpPr txBox="1">
                <a:spLocks noChangeArrowheads="1"/>
              </p:cNvSpPr>
              <p:nvPr/>
            </p:nvSpPr>
            <p:spPr bwMode="auto">
              <a:xfrm>
                <a:off x="1680" y="2112"/>
                <a:ext cx="11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dirty="0">
                    <a:solidFill>
                      <a:srgbClr val="000000"/>
                    </a:solidFill>
                    <a:latin typeface="Tahoma" pitchFamily="34" charset="0"/>
                  </a:rPr>
                  <a:t>Data</a:t>
                </a:r>
              </a:p>
            </p:txBody>
          </p:sp>
          <p:pic>
            <p:nvPicPr>
              <p:cNvPr id="192521" name="Picture 9" descr="bs0027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1392"/>
                <a:ext cx="1054" cy="713"/>
              </a:xfrm>
              <a:prstGeom prst="rect">
                <a:avLst/>
              </a:prstGeom>
              <a:noFill/>
              <a:extLst>
                <a:ext uri="{909E8E84-426E-40DD-AFC4-6F175D3DCCD1}">
                  <a14:hiddenFill xmlns:a14="http://schemas.microsoft.com/office/drawing/2010/main">
                    <a:solidFill>
                      <a:srgbClr val="FFFFFF"/>
                    </a:solidFill>
                  </a14:hiddenFill>
                </a:ext>
              </a:extLst>
            </p:spPr>
          </p:pic>
          <p:pic>
            <p:nvPicPr>
              <p:cNvPr id="192522" name="Picture 10" descr="j01914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0" y="1344"/>
                <a:ext cx="862" cy="7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2523" name="Group 11"/>
            <p:cNvGrpSpPr>
              <a:grpSpLocks/>
            </p:cNvGrpSpPr>
            <p:nvPr/>
          </p:nvGrpSpPr>
          <p:grpSpPr bwMode="auto">
            <a:xfrm>
              <a:off x="288" y="1152"/>
              <a:ext cx="1200" cy="816"/>
              <a:chOff x="480" y="1402"/>
              <a:chExt cx="1200" cy="816"/>
            </a:xfrm>
          </p:grpSpPr>
          <p:sp>
            <p:nvSpPr>
              <p:cNvPr id="192524" name="Text Box 12"/>
              <p:cNvSpPr txBox="1">
                <a:spLocks noChangeArrowheads="1"/>
              </p:cNvSpPr>
              <p:nvPr/>
            </p:nvSpPr>
            <p:spPr bwMode="auto">
              <a:xfrm>
                <a:off x="480" y="1968"/>
                <a:ext cx="11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dirty="0">
                    <a:solidFill>
                      <a:srgbClr val="000000"/>
                    </a:solidFill>
                    <a:latin typeface="Tahoma" pitchFamily="34" charset="0"/>
                  </a:rPr>
                  <a:t>Hardware</a:t>
                </a:r>
              </a:p>
            </p:txBody>
          </p:sp>
          <p:pic>
            <p:nvPicPr>
              <p:cNvPr id="192525" name="Picture 13" descr="j02824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4" y="1402"/>
                <a:ext cx="866" cy="6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2526" name="Group 14"/>
            <p:cNvGrpSpPr>
              <a:grpSpLocks/>
            </p:cNvGrpSpPr>
            <p:nvPr/>
          </p:nvGrpSpPr>
          <p:grpSpPr bwMode="auto">
            <a:xfrm>
              <a:off x="1680" y="1152"/>
              <a:ext cx="2016" cy="826"/>
              <a:chOff x="2112" y="2832"/>
              <a:chExt cx="2016" cy="826"/>
            </a:xfrm>
          </p:grpSpPr>
          <p:sp>
            <p:nvSpPr>
              <p:cNvPr id="192527" name="Text Box 15"/>
              <p:cNvSpPr txBox="1">
                <a:spLocks noChangeArrowheads="1"/>
              </p:cNvSpPr>
              <p:nvPr/>
            </p:nvSpPr>
            <p:spPr bwMode="auto">
              <a:xfrm>
                <a:off x="2112" y="2832"/>
                <a:ext cx="2016" cy="585"/>
              </a:xfrm>
              <a:prstGeom prst="rect">
                <a:avLst/>
              </a:prstGeom>
              <a:solidFill>
                <a:schemeClr val="bg2"/>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1" dirty="0">
                    <a:solidFill>
                      <a:srgbClr val="FF0000"/>
                    </a:solidFill>
                    <a:latin typeface="courier new" pitchFamily="49" charset="0"/>
                  </a:rPr>
                  <a:t>IF SSNO &lt;&gt; 9 Char THEN</a:t>
                </a:r>
              </a:p>
              <a:p>
                <a:pPr eaLnBrk="1" hangingPunct="1"/>
                <a:r>
                  <a:rPr lang="en-US" b="1" dirty="0">
                    <a:solidFill>
                      <a:srgbClr val="FF0000"/>
                    </a:solidFill>
                    <a:latin typeface="courier new" pitchFamily="49" charset="0"/>
                  </a:rPr>
                  <a:t>   Error</a:t>
                </a:r>
              </a:p>
              <a:p>
                <a:pPr eaLnBrk="1" hangingPunct="1"/>
                <a:r>
                  <a:rPr lang="en-US" b="1" dirty="0">
                    <a:solidFill>
                      <a:srgbClr val="FF0000"/>
                    </a:solidFill>
                    <a:latin typeface="courier new" pitchFamily="49" charset="0"/>
                  </a:rPr>
                  <a:t>END IF</a:t>
                </a:r>
              </a:p>
            </p:txBody>
          </p:sp>
          <p:sp>
            <p:nvSpPr>
              <p:cNvPr id="192528" name="Text Box 16"/>
              <p:cNvSpPr txBox="1">
                <a:spLocks noChangeArrowheads="1"/>
              </p:cNvSpPr>
              <p:nvPr/>
            </p:nvSpPr>
            <p:spPr bwMode="auto">
              <a:xfrm>
                <a:off x="2496" y="3408"/>
                <a:ext cx="11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dirty="0">
                    <a:solidFill>
                      <a:srgbClr val="000000"/>
                    </a:solidFill>
                    <a:latin typeface="Tahoma" pitchFamily="34" charset="0"/>
                  </a:rPr>
                  <a:t>Software</a:t>
                </a:r>
              </a:p>
            </p:txBody>
          </p:sp>
        </p:grpSp>
        <p:grpSp>
          <p:nvGrpSpPr>
            <p:cNvPr id="192529" name="Group 17"/>
            <p:cNvGrpSpPr>
              <a:grpSpLocks/>
            </p:cNvGrpSpPr>
            <p:nvPr/>
          </p:nvGrpSpPr>
          <p:grpSpPr bwMode="auto">
            <a:xfrm>
              <a:off x="3936" y="912"/>
              <a:ext cx="1156" cy="1262"/>
              <a:chOff x="3932" y="1244"/>
              <a:chExt cx="1156" cy="1262"/>
            </a:xfrm>
          </p:grpSpPr>
          <p:pic>
            <p:nvPicPr>
              <p:cNvPr id="192530" name="Picture 18" descr="bs0164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2" y="1244"/>
                <a:ext cx="1048" cy="1060"/>
              </a:xfrm>
              <a:prstGeom prst="rect">
                <a:avLst/>
              </a:prstGeom>
              <a:noFill/>
              <a:extLst>
                <a:ext uri="{909E8E84-426E-40DD-AFC4-6F175D3DCCD1}">
                  <a14:hiddenFill xmlns:a14="http://schemas.microsoft.com/office/drawing/2010/main">
                    <a:solidFill>
                      <a:srgbClr val="FFFFFF"/>
                    </a:solidFill>
                  </a14:hiddenFill>
                </a:ext>
              </a:extLst>
            </p:spPr>
          </p:pic>
          <p:sp>
            <p:nvSpPr>
              <p:cNvPr id="192531" name="Text Box 19"/>
              <p:cNvSpPr txBox="1">
                <a:spLocks noChangeArrowheads="1"/>
              </p:cNvSpPr>
              <p:nvPr/>
            </p:nvSpPr>
            <p:spPr bwMode="auto">
              <a:xfrm>
                <a:off x="3936" y="2256"/>
                <a:ext cx="11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dirty="0">
                    <a:solidFill>
                      <a:srgbClr val="000000"/>
                    </a:solidFill>
                    <a:latin typeface="Tahoma" pitchFamily="34" charset="0"/>
                  </a:rPr>
                  <a:t>Networking</a:t>
                </a:r>
              </a:p>
            </p:txBody>
          </p:sp>
        </p:grpSp>
        <p:grpSp>
          <p:nvGrpSpPr>
            <p:cNvPr id="192532" name="Group 20"/>
            <p:cNvGrpSpPr>
              <a:grpSpLocks/>
            </p:cNvGrpSpPr>
            <p:nvPr/>
          </p:nvGrpSpPr>
          <p:grpSpPr bwMode="auto">
            <a:xfrm>
              <a:off x="3888" y="2208"/>
              <a:ext cx="1152" cy="874"/>
              <a:chOff x="4272" y="3312"/>
              <a:chExt cx="1152" cy="874"/>
            </a:xfrm>
          </p:grpSpPr>
          <p:pic>
            <p:nvPicPr>
              <p:cNvPr id="192533" name="Picture 21" descr="j023630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608" y="3312"/>
                <a:ext cx="490" cy="446"/>
              </a:xfrm>
              <a:prstGeom prst="rect">
                <a:avLst/>
              </a:prstGeom>
              <a:noFill/>
              <a:extLst>
                <a:ext uri="{909E8E84-426E-40DD-AFC4-6F175D3DCCD1}">
                  <a14:hiddenFill xmlns:a14="http://schemas.microsoft.com/office/drawing/2010/main">
                    <a:solidFill>
                      <a:srgbClr val="FFFFFF"/>
                    </a:solidFill>
                  </a14:hiddenFill>
                </a:ext>
              </a:extLst>
            </p:spPr>
          </p:pic>
          <p:sp>
            <p:nvSpPr>
              <p:cNvPr id="192534" name="Text Box 22"/>
              <p:cNvSpPr txBox="1">
                <a:spLocks noChangeArrowheads="1"/>
              </p:cNvSpPr>
              <p:nvPr/>
            </p:nvSpPr>
            <p:spPr bwMode="auto">
              <a:xfrm>
                <a:off x="4272" y="3744"/>
                <a:ext cx="11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dirty="0">
                    <a:solidFill>
                      <a:srgbClr val="000000"/>
                    </a:solidFill>
                    <a:latin typeface="Tahoma" pitchFamily="34" charset="0"/>
                  </a:rPr>
                  <a:t>Business Processes</a:t>
                </a:r>
              </a:p>
            </p:txBody>
          </p:sp>
        </p:grpSp>
      </p:grpSp>
      <p:sp>
        <p:nvSpPr>
          <p:cNvPr id="192535" name="Text Box 23"/>
          <p:cNvSpPr txBox="1">
            <a:spLocks noChangeArrowheads="1"/>
          </p:cNvSpPr>
          <p:nvPr/>
        </p:nvSpPr>
        <p:spPr bwMode="auto">
          <a:xfrm>
            <a:off x="911225" y="4554855"/>
            <a:ext cx="7391400" cy="127419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eaLnBrk="1" hangingPunct="1">
              <a:spcBef>
                <a:spcPct val="20000"/>
              </a:spcBef>
              <a:buClr>
                <a:srgbClr val="CC0000"/>
              </a:buClr>
              <a:buFont typeface="Wingdings" pitchFamily="2" charset="2"/>
              <a:buNone/>
            </a:pPr>
            <a:r>
              <a:rPr lang="en-US" sz="2000" i="1" dirty="0">
                <a:solidFill>
                  <a:srgbClr val="A32638"/>
                </a:solidFill>
              </a:rPr>
              <a:t>A set of interrelated components that collect  (or retrieve), process, store, and distribute information to support decision making and control in an organization</a:t>
            </a:r>
          </a:p>
          <a:p>
            <a:pPr algn="r" eaLnBrk="1" hangingPunct="1">
              <a:spcBef>
                <a:spcPct val="20000"/>
              </a:spcBef>
              <a:buClr>
                <a:srgbClr val="CC0000"/>
              </a:buClr>
              <a:buFont typeface="Wingdings" pitchFamily="2" charset="2"/>
              <a:buNone/>
            </a:pPr>
            <a:r>
              <a:rPr lang="en-US" sz="1400" dirty="0"/>
              <a:t>Source: Laudon, K., &amp; Laudon, J. Management Information Systems. 8/e </a:t>
            </a:r>
          </a:p>
        </p:txBody>
      </p:sp>
      <p:sp>
        <p:nvSpPr>
          <p:cNvPr id="25" name="Title 1"/>
          <p:cNvSpPr txBox="1">
            <a:spLocks/>
          </p:cNvSpPr>
          <p:nvPr/>
        </p:nvSpPr>
        <p:spPr>
          <a:xfrm>
            <a:off x="428625" y="0"/>
            <a:ext cx="7620000" cy="457200"/>
          </a:xfrm>
          <a:prstGeom prst="rect">
            <a:avLst/>
          </a:prstGeom>
        </p:spPr>
        <p:txBody>
          <a:bodyPr vert="horz" lIns="0" tIns="45720" rIns="91440" bIns="45720" rtlCol="0" anchor="ctr">
            <a:noAutofit/>
          </a:bodyPr>
          <a:lstStyle>
            <a:lvl1pPr algn="l" defTabSz="914400" rtl="0" eaLnBrk="1" latinLnBrk="0" hangingPunct="1">
              <a:spcBef>
                <a:spcPct val="0"/>
              </a:spcBef>
              <a:buNone/>
              <a:defRPr sz="2400" kern="1200" cap="none" spc="-60" baseline="0">
                <a:solidFill>
                  <a:schemeClr val="bg1"/>
                </a:solidFill>
                <a:latin typeface="+mj-lt"/>
                <a:ea typeface="+mj-ea"/>
                <a:cs typeface="+mj-cs"/>
              </a:defRPr>
            </a:lvl1pPr>
          </a:lstStyle>
          <a:p>
            <a:r>
              <a:rPr lang="en-US" dirty="0"/>
              <a:t>INFORMATION SYSTEM</a:t>
            </a:r>
          </a:p>
        </p:txBody>
      </p:sp>
    </p:spTree>
    <p:extLst>
      <p:ext uri="{BB962C8B-B14F-4D97-AF65-F5344CB8AC3E}">
        <p14:creationId xmlns:p14="http://schemas.microsoft.com/office/powerpoint/2010/main" val="1365852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428625" y="0"/>
            <a:ext cx="7620000" cy="457200"/>
          </a:xfrm>
          <a:prstGeom prst="rect">
            <a:avLst/>
          </a:prstGeom>
        </p:spPr>
        <p:txBody>
          <a:bodyPr/>
          <a:lstStyle>
            <a:lvl1pPr algn="l" defTabSz="914400" rtl="0" eaLnBrk="1" latinLnBrk="0" hangingPunct="1">
              <a:spcBef>
                <a:spcPct val="0"/>
              </a:spcBef>
              <a:buNone/>
              <a:defRPr sz="2400" kern="1200" cap="none" spc="-60" baseline="0">
                <a:solidFill>
                  <a:schemeClr val="bg1"/>
                </a:solidFill>
                <a:latin typeface="+mj-lt"/>
                <a:ea typeface="+mj-ea"/>
                <a:cs typeface="+mj-cs"/>
              </a:defRPr>
            </a:lvl1pPr>
          </a:lstStyle>
          <a:p>
            <a:r>
              <a:rPr lang="en-US" dirty="0"/>
              <a:t>ENTERPRISE ARCHITECTURE COMPONENTS (MIS2501)</a:t>
            </a:r>
          </a:p>
        </p:txBody>
      </p:sp>
      <p:grpSp>
        <p:nvGrpSpPr>
          <p:cNvPr id="11" name="Group 10"/>
          <p:cNvGrpSpPr/>
          <p:nvPr/>
        </p:nvGrpSpPr>
        <p:grpSpPr>
          <a:xfrm>
            <a:off x="6880990" y="1691196"/>
            <a:ext cx="1364776" cy="914400"/>
            <a:chOff x="6878171" y="2607368"/>
            <a:chExt cx="1364776" cy="914400"/>
          </a:xfrm>
        </p:grpSpPr>
        <p:sp>
          <p:nvSpPr>
            <p:cNvPr id="2" name="Flowchart: Magnetic Disk 1"/>
            <p:cNvSpPr/>
            <p:nvPr/>
          </p:nvSpPr>
          <p:spPr>
            <a:xfrm>
              <a:off x="6878171" y="2607368"/>
              <a:ext cx="1364776" cy="914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encrypted-tbn3.google.com/images?q=tbn:ANd9GcSRcxll55RYeRrrovWk3Lw28V99Cf-hLzeq4MU3UVWcmTyxnuSD0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4930" y="3026468"/>
              <a:ext cx="1331258"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3755401" y="830580"/>
            <a:ext cx="1447800" cy="838200"/>
            <a:chOff x="3200400" y="1981200"/>
            <a:chExt cx="1447800" cy="838200"/>
          </a:xfrm>
        </p:grpSpPr>
        <p:sp>
          <p:nvSpPr>
            <p:cNvPr id="3" name="Flowchart: Process 2"/>
            <p:cNvSpPr/>
            <p:nvPr/>
          </p:nvSpPr>
          <p:spPr>
            <a:xfrm>
              <a:off x="3200400" y="1981200"/>
              <a:ext cx="14478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tx1"/>
                  </a:solidFill>
                </a:rPr>
                <a:t>ERP</a:t>
              </a:r>
            </a:p>
          </p:txBody>
        </p:sp>
        <p:pic>
          <p:nvPicPr>
            <p:cNvPr id="1028" name="Picture 4" descr="https://encrypted-tbn0.google.com/images?q=tbn:ANd9GcQyX6OAslaJErvmgZDUTjs5Vv2ZLUokVLg2nzGmrkskc0_jeX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2086" y="2320733"/>
              <a:ext cx="704427"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3750595" y="2703328"/>
            <a:ext cx="1457412" cy="838200"/>
            <a:chOff x="3352800" y="3467100"/>
            <a:chExt cx="1457412" cy="838200"/>
          </a:xfrm>
        </p:grpSpPr>
        <p:sp>
          <p:nvSpPr>
            <p:cNvPr id="8" name="Flowchart: Process 7"/>
            <p:cNvSpPr/>
            <p:nvPr/>
          </p:nvSpPr>
          <p:spPr>
            <a:xfrm>
              <a:off x="3352800" y="3467100"/>
              <a:ext cx="14478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tx1"/>
                  </a:solidFill>
                </a:rPr>
                <a:t>CRM</a:t>
              </a:r>
            </a:p>
          </p:txBody>
        </p:sp>
        <p:pic>
          <p:nvPicPr>
            <p:cNvPr id="1030" name="Picture 6" descr="https://encrypted-tbn1.google.com/images?q=tbn:ANd9GcTpOktY-KeMjKK0O8irJ3KxnEb6tTcsxA2P-Abu43UeFBfZqz5c"/>
            <p:cNvPicPr>
              <a:picLocks noChangeAspect="1" noChangeArrowheads="1"/>
            </p:cNvPicPr>
            <p:nvPr/>
          </p:nvPicPr>
          <p:blipFill rotWithShape="1">
            <a:blip r:embed="rId5">
              <a:extLst>
                <a:ext uri="{28A0092B-C50C-407E-A947-70E740481C1C}">
                  <a14:useLocalDpi xmlns:a14="http://schemas.microsoft.com/office/drawing/2010/main" val="0"/>
                </a:ext>
              </a:extLst>
            </a:blip>
            <a:srcRect t="31816" b="33575"/>
            <a:stretch/>
          </p:blipFill>
          <p:spPr bwMode="auto">
            <a:xfrm>
              <a:off x="3352800" y="3820100"/>
              <a:ext cx="1457412" cy="37976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https://encrypted-tbn3.google.com/images?q=tbn:ANd9GcTcEPZd0YwHPbpOMwyZPZfXwBcKiQCUCH1da5CTIk2JTqKy9sC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423" y="746760"/>
            <a:ext cx="1005839" cy="10058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3.google.com/images?q=tbn:ANd9GcRpOhMilCYeFtfWjFfCiAed7PL_pjvb91kw6KlQFreDmTAuzt8t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345188"/>
            <a:ext cx="1159884"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https://encrypted-tbn1.google.com/images?q=tbn:ANd9GcQ5qstsyk1ucQbUAWl3CX0y1Fk5eLPgHambGiH41XyeGBFF7Cjq"/>
          <p:cNvPicPr>
            <a:picLocks noChangeAspect="1" noChangeArrowheads="1"/>
          </p:cNvPicPr>
          <p:nvPr/>
        </p:nvPicPr>
        <p:blipFill rotWithShape="1">
          <a:blip r:embed="rId8">
            <a:extLst>
              <a:ext uri="{28A0092B-C50C-407E-A947-70E740481C1C}">
                <a14:useLocalDpi xmlns:a14="http://schemas.microsoft.com/office/drawing/2010/main" val="0"/>
              </a:ext>
            </a:extLst>
          </a:blip>
          <a:srcRect t="42624"/>
          <a:stretch/>
        </p:blipFill>
        <p:spPr bwMode="auto">
          <a:xfrm>
            <a:off x="5361406" y="1828356"/>
            <a:ext cx="1115594" cy="6400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s://encrypted-tbn1.google.com/images?q=tbn:ANd9GcQ5qstsyk1ucQbUAWl3CX0y1Fk5eLPgHambGiH41XyeGBFF7Cjq"/>
          <p:cNvPicPr>
            <a:picLocks noChangeAspect="1" noChangeArrowheads="1"/>
          </p:cNvPicPr>
          <p:nvPr/>
        </p:nvPicPr>
        <p:blipFill rotWithShape="1">
          <a:blip r:embed="rId8">
            <a:extLst>
              <a:ext uri="{28A0092B-C50C-407E-A947-70E740481C1C}">
                <a14:useLocalDpi xmlns:a14="http://schemas.microsoft.com/office/drawing/2010/main" val="0"/>
              </a:ext>
            </a:extLst>
          </a:blip>
          <a:srcRect t="42624"/>
          <a:stretch/>
        </p:blipFill>
        <p:spPr bwMode="auto">
          <a:xfrm>
            <a:off x="2131828" y="929640"/>
            <a:ext cx="1115594" cy="640080"/>
          </a:xfrm>
          <a:prstGeom prst="rect">
            <a:avLst/>
          </a:prstGeom>
          <a:noFill/>
          <a:extLst>
            <a:ext uri="{909E8E84-426E-40DD-AFC4-6F175D3DCCD1}">
              <a14:hiddenFill xmlns:a14="http://schemas.microsoft.com/office/drawing/2010/main">
                <a:solidFill>
                  <a:srgbClr val="FFFFFF"/>
                </a:solidFill>
              </a14:hiddenFill>
            </a:ext>
          </a:extLst>
        </p:spPr>
      </p:pic>
      <p:sp>
        <p:nvSpPr>
          <p:cNvPr id="12" name="Cloud 11"/>
          <p:cNvSpPr/>
          <p:nvPr/>
        </p:nvSpPr>
        <p:spPr>
          <a:xfrm>
            <a:off x="2232425" y="2780192"/>
            <a:ext cx="914400" cy="684472"/>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Up Arrow 13"/>
          <p:cNvSpPr/>
          <p:nvPr/>
        </p:nvSpPr>
        <p:spPr>
          <a:xfrm>
            <a:off x="4174501" y="4260112"/>
            <a:ext cx="609600" cy="723900"/>
          </a:xfrm>
          <a:prstGeom prst="up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3" name="Up Arrow 22"/>
          <p:cNvSpPr/>
          <p:nvPr/>
        </p:nvSpPr>
        <p:spPr>
          <a:xfrm>
            <a:off x="7258578" y="4260112"/>
            <a:ext cx="609600" cy="723900"/>
          </a:xfrm>
          <a:prstGeom prst="up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Up Arrow 23"/>
          <p:cNvSpPr/>
          <p:nvPr/>
        </p:nvSpPr>
        <p:spPr>
          <a:xfrm>
            <a:off x="808542" y="4260112"/>
            <a:ext cx="609600" cy="723900"/>
          </a:xfrm>
          <a:prstGeom prst="up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 name="Up Arrow 24"/>
          <p:cNvSpPr/>
          <p:nvPr/>
        </p:nvSpPr>
        <p:spPr>
          <a:xfrm>
            <a:off x="2384825" y="4260112"/>
            <a:ext cx="609600" cy="723900"/>
          </a:xfrm>
          <a:prstGeom prst="up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TextBox 14"/>
          <p:cNvSpPr txBox="1"/>
          <p:nvPr/>
        </p:nvSpPr>
        <p:spPr>
          <a:xfrm>
            <a:off x="662514" y="5029200"/>
            <a:ext cx="901657" cy="461665"/>
          </a:xfrm>
          <a:prstGeom prst="rect">
            <a:avLst/>
          </a:prstGeom>
          <a:noFill/>
        </p:spPr>
        <p:txBody>
          <a:bodyPr wrap="none" tIns="91440" bIns="91440" rtlCol="0" anchor="ctr" anchorCtr="1">
            <a:spAutoFit/>
          </a:bodyPr>
          <a:lstStyle/>
          <a:p>
            <a:r>
              <a:rPr lang="en-US" dirty="0"/>
              <a:t>Devices</a:t>
            </a:r>
          </a:p>
        </p:txBody>
      </p:sp>
      <p:sp>
        <p:nvSpPr>
          <p:cNvPr id="27" name="TextBox 26"/>
          <p:cNvSpPr txBox="1"/>
          <p:nvPr/>
        </p:nvSpPr>
        <p:spPr>
          <a:xfrm>
            <a:off x="2192598" y="5029200"/>
            <a:ext cx="994055" cy="461665"/>
          </a:xfrm>
          <a:prstGeom prst="rect">
            <a:avLst/>
          </a:prstGeom>
          <a:noFill/>
        </p:spPr>
        <p:txBody>
          <a:bodyPr wrap="none" tIns="91440" bIns="91440" rtlCol="0" anchor="ctr" anchorCtr="1">
            <a:spAutoFit/>
          </a:bodyPr>
          <a:lstStyle/>
          <a:p>
            <a:r>
              <a:rPr lang="en-US" dirty="0"/>
              <a:t>Network</a:t>
            </a:r>
          </a:p>
        </p:txBody>
      </p:sp>
      <p:sp>
        <p:nvSpPr>
          <p:cNvPr id="28" name="TextBox 27"/>
          <p:cNvSpPr txBox="1"/>
          <p:nvPr/>
        </p:nvSpPr>
        <p:spPr>
          <a:xfrm>
            <a:off x="3811907" y="5029200"/>
            <a:ext cx="1334789" cy="461665"/>
          </a:xfrm>
          <a:prstGeom prst="rect">
            <a:avLst/>
          </a:prstGeom>
          <a:noFill/>
        </p:spPr>
        <p:txBody>
          <a:bodyPr wrap="none" tIns="91440" bIns="91440" rtlCol="0" anchor="ctr" anchorCtr="1">
            <a:spAutoFit/>
          </a:bodyPr>
          <a:lstStyle/>
          <a:p>
            <a:r>
              <a:rPr lang="en-US" dirty="0"/>
              <a:t>Applications</a:t>
            </a:r>
          </a:p>
        </p:txBody>
      </p:sp>
      <p:sp>
        <p:nvSpPr>
          <p:cNvPr id="29" name="TextBox 28"/>
          <p:cNvSpPr txBox="1"/>
          <p:nvPr/>
        </p:nvSpPr>
        <p:spPr>
          <a:xfrm>
            <a:off x="7253101" y="5029200"/>
            <a:ext cx="620554" cy="461665"/>
          </a:xfrm>
          <a:prstGeom prst="rect">
            <a:avLst/>
          </a:prstGeom>
          <a:noFill/>
        </p:spPr>
        <p:txBody>
          <a:bodyPr wrap="none" tIns="91440" bIns="91440" rtlCol="0" anchor="ctr" anchorCtr="1">
            <a:spAutoFit/>
          </a:bodyPr>
          <a:lstStyle/>
          <a:p>
            <a:r>
              <a:rPr lang="en-US" dirty="0"/>
              <a:t>Data</a:t>
            </a:r>
          </a:p>
        </p:txBody>
      </p:sp>
      <p:cxnSp>
        <p:nvCxnSpPr>
          <p:cNvPr id="18" name="Straight Connector 17"/>
          <p:cNvCxnSpPr/>
          <p:nvPr/>
        </p:nvCxnSpPr>
        <p:spPr>
          <a:xfrm>
            <a:off x="428625" y="3899668"/>
            <a:ext cx="8334375" cy="0"/>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26" name="Title 2"/>
          <p:cNvSpPr txBox="1">
            <a:spLocks/>
          </p:cNvSpPr>
          <p:nvPr/>
        </p:nvSpPr>
        <p:spPr>
          <a:xfrm>
            <a:off x="2831490" y="5635823"/>
            <a:ext cx="3569310" cy="307777"/>
          </a:xfrm>
          <a:prstGeom prst="rect">
            <a:avLst/>
          </a:prstGeom>
        </p:spPr>
        <p:txBody>
          <a:bodyPr wrap="none" lIns="0" tIns="0" rIns="0" bIns="0">
            <a:spAutoFit/>
          </a:bodyPr>
          <a:lstStyle>
            <a:lvl1pPr algn="l" defTabSz="914400" rtl="0" eaLnBrk="1" latinLnBrk="0" hangingPunct="1">
              <a:spcBef>
                <a:spcPct val="0"/>
              </a:spcBef>
              <a:buNone/>
              <a:defRPr sz="2400" kern="1200" cap="none" spc="-60" baseline="0">
                <a:solidFill>
                  <a:schemeClr val="bg1"/>
                </a:solidFill>
                <a:latin typeface="+mj-lt"/>
                <a:ea typeface="+mj-ea"/>
                <a:cs typeface="+mj-cs"/>
              </a:defRPr>
            </a:lvl1pPr>
          </a:lstStyle>
          <a:p>
            <a:r>
              <a:rPr lang="en-US" sz="2000" dirty="0">
                <a:solidFill>
                  <a:srgbClr val="A32638"/>
                </a:solidFill>
              </a:rPr>
              <a:t>ENTERPRISE ARCHITECTURE LEGEND</a:t>
            </a:r>
          </a:p>
        </p:txBody>
      </p:sp>
    </p:spTree>
    <p:extLst>
      <p:ext uri="{BB962C8B-B14F-4D97-AF65-F5344CB8AC3E}">
        <p14:creationId xmlns:p14="http://schemas.microsoft.com/office/powerpoint/2010/main" val="3191057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428624" y="0"/>
            <a:ext cx="7945261" cy="457200"/>
          </a:xfrm>
          <a:prstGeom prst="rect">
            <a:avLst/>
          </a:prstGeom>
        </p:spPr>
        <p:txBody>
          <a:bodyPr/>
          <a:lstStyle>
            <a:lvl1pPr algn="l" defTabSz="914400" rtl="0" eaLnBrk="1" latinLnBrk="0" hangingPunct="1">
              <a:spcBef>
                <a:spcPct val="0"/>
              </a:spcBef>
              <a:buNone/>
              <a:defRPr sz="2400" kern="1200" cap="none" spc="-60" baseline="0">
                <a:solidFill>
                  <a:schemeClr val="bg1"/>
                </a:solidFill>
                <a:latin typeface="+mj-lt"/>
                <a:ea typeface="+mj-ea"/>
                <a:cs typeface="+mj-cs"/>
              </a:defRPr>
            </a:lvl1pPr>
          </a:lstStyle>
          <a:p>
            <a:r>
              <a:rPr lang="en-US" dirty="0"/>
              <a:t>INFORMATION ARCHITECTURE OF AN ORGANIZATION (MIS2502)</a:t>
            </a:r>
          </a:p>
        </p:txBody>
      </p:sp>
      <p:pic>
        <p:nvPicPr>
          <p:cNvPr id="31" name="Picture 12" descr="C:\Users\David\AppData\Local\Microsoft\Windows\Temporary Internet Files\Content.IE5\EVTDPV3E\MC9003518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4686" y="3617099"/>
            <a:ext cx="1066800" cy="889296"/>
          </a:xfrm>
          <a:prstGeom prst="rect">
            <a:avLst/>
          </a:prstGeom>
          <a:noFill/>
          <a:extLst>
            <a:ext uri="{909E8E84-426E-40DD-AFC4-6F175D3DCCD1}">
              <a14:hiddenFill xmlns:a14="http://schemas.microsoft.com/office/drawing/2010/main">
                <a:solidFill>
                  <a:srgbClr val="FFFFFF"/>
                </a:solidFill>
              </a14:hiddenFill>
            </a:ext>
          </a:extLst>
        </p:spPr>
      </p:pic>
      <p:sp>
        <p:nvSpPr>
          <p:cNvPr id="32" name="Flowchart: Magnetic Disk 31"/>
          <p:cNvSpPr/>
          <p:nvPr/>
        </p:nvSpPr>
        <p:spPr>
          <a:xfrm>
            <a:off x="2514600" y="1182440"/>
            <a:ext cx="1676400" cy="1600200"/>
          </a:xfrm>
          <a:prstGeom prst="flowChartMagneticDisk">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Transactional Database</a:t>
            </a:r>
          </a:p>
        </p:txBody>
      </p:sp>
      <p:sp>
        <p:nvSpPr>
          <p:cNvPr id="33" name="Flowchart: Magnetic Disk 32"/>
          <p:cNvSpPr/>
          <p:nvPr/>
        </p:nvSpPr>
        <p:spPr>
          <a:xfrm>
            <a:off x="5410200" y="1182440"/>
            <a:ext cx="1600200" cy="1600200"/>
          </a:xfrm>
          <a:prstGeom prst="flowChartMagneticDisk">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Analytical Data Store</a:t>
            </a:r>
          </a:p>
        </p:txBody>
      </p:sp>
      <p:pic>
        <p:nvPicPr>
          <p:cNvPr id="34" name="Picture 6" descr="C:\Users\David\AppData\Local\Microsoft\Windows\Temporary Internet Files\Content.IE5\POS3WVPR\MC90039129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0812" y="4283702"/>
            <a:ext cx="994607" cy="106222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 descr="C:\Users\David\AppData\Local\Microsoft\Windows\Temporary Internet Files\Content.IE5\J25W8IBM\MC90043983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 y="4300081"/>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David\AppData\Local\Microsoft\Windows\Temporary Internet Files\Content.IE5\J25W8IBM\MC90038386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 y="3773240"/>
            <a:ext cx="837624" cy="83552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David\AppData\Local\Microsoft\Windows\Temporary Internet Files\Content.IE5\EVTDPV3E\MC90003004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6876" y="3923380"/>
            <a:ext cx="958017" cy="106977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1" descr="C:\Users\David\AppData\Local\Microsoft\Windows\Temporary Internet Files\Content.IE5\J25W8IBM\MC90003004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6200" y="4191000"/>
            <a:ext cx="958017" cy="1069776"/>
          </a:xfrm>
          <a:prstGeom prst="rect">
            <a:avLst/>
          </a:prstGeom>
          <a:noFill/>
          <a:extLst>
            <a:ext uri="{909E8E84-426E-40DD-AFC4-6F175D3DCCD1}">
              <a14:hiddenFill xmlns:a14="http://schemas.microsoft.com/office/drawing/2010/main">
                <a:solidFill>
                  <a:srgbClr val="FFFFFF"/>
                </a:solidFill>
              </a14:hiddenFill>
            </a:ext>
          </a:extLst>
        </p:spPr>
      </p:pic>
      <p:sp>
        <p:nvSpPr>
          <p:cNvPr id="39" name="Freeform 38"/>
          <p:cNvSpPr/>
          <p:nvPr/>
        </p:nvSpPr>
        <p:spPr>
          <a:xfrm>
            <a:off x="1295400" y="1938031"/>
            <a:ext cx="1163652" cy="1452785"/>
          </a:xfrm>
          <a:custGeom>
            <a:avLst/>
            <a:gdLst>
              <a:gd name="connsiteX0" fmla="*/ 17091 w 1298960"/>
              <a:gd name="connsiteY0" fmla="*/ 1452785 h 1452785"/>
              <a:gd name="connsiteX1" fmla="*/ 0 w 1298960"/>
              <a:gd name="connsiteY1" fmla="*/ 0 h 1452785"/>
              <a:gd name="connsiteX2" fmla="*/ 1298960 w 1298960"/>
              <a:gd name="connsiteY2" fmla="*/ 8545 h 1452785"/>
            </a:gdLst>
            <a:ahLst/>
            <a:cxnLst>
              <a:cxn ang="0">
                <a:pos x="connsiteX0" y="connsiteY0"/>
              </a:cxn>
              <a:cxn ang="0">
                <a:pos x="connsiteX1" y="connsiteY1"/>
              </a:cxn>
              <a:cxn ang="0">
                <a:pos x="connsiteX2" y="connsiteY2"/>
              </a:cxn>
            </a:cxnLst>
            <a:rect l="l" t="t" r="r" b="b"/>
            <a:pathLst>
              <a:path w="1298960" h="1452785">
                <a:moveTo>
                  <a:pt x="17091" y="1452785"/>
                </a:moveTo>
                <a:lnTo>
                  <a:pt x="0" y="0"/>
                </a:lnTo>
                <a:lnTo>
                  <a:pt x="1298960" y="8545"/>
                </a:lnTo>
              </a:path>
            </a:pathLst>
          </a:custGeom>
          <a:solidFill>
            <a:schemeClr val="bg1"/>
          </a:solid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flipH="1">
            <a:off x="7108928" y="1939455"/>
            <a:ext cx="1163652" cy="1452785"/>
          </a:xfrm>
          <a:custGeom>
            <a:avLst/>
            <a:gdLst>
              <a:gd name="connsiteX0" fmla="*/ 17091 w 1298960"/>
              <a:gd name="connsiteY0" fmla="*/ 1452785 h 1452785"/>
              <a:gd name="connsiteX1" fmla="*/ 0 w 1298960"/>
              <a:gd name="connsiteY1" fmla="*/ 0 h 1452785"/>
              <a:gd name="connsiteX2" fmla="*/ 1298960 w 1298960"/>
              <a:gd name="connsiteY2" fmla="*/ 8545 h 1452785"/>
            </a:gdLst>
            <a:ahLst/>
            <a:cxnLst>
              <a:cxn ang="0">
                <a:pos x="connsiteX0" y="connsiteY0"/>
              </a:cxn>
              <a:cxn ang="0">
                <a:pos x="connsiteX1" y="connsiteY1"/>
              </a:cxn>
              <a:cxn ang="0">
                <a:pos x="connsiteX2" y="connsiteY2"/>
              </a:cxn>
            </a:cxnLst>
            <a:rect l="l" t="t" r="r" b="b"/>
            <a:pathLst>
              <a:path w="1298960" h="1452785">
                <a:moveTo>
                  <a:pt x="17091" y="1452785"/>
                </a:moveTo>
                <a:lnTo>
                  <a:pt x="0" y="0"/>
                </a:lnTo>
                <a:lnTo>
                  <a:pt x="1298960" y="8545"/>
                </a:lnTo>
              </a:path>
            </a:pathLst>
          </a:custGeom>
          <a:solidFill>
            <a:schemeClr val="bg1"/>
          </a:solidFill>
          <a:ln w="5715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a:off x="4343400" y="1938031"/>
            <a:ext cx="990600" cy="0"/>
          </a:xfrm>
          <a:prstGeom prst="straightConnector1">
            <a:avLst/>
          </a:prstGeom>
          <a:solidFill>
            <a:schemeClr val="bg1"/>
          </a:solid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42" name="TextBox 41"/>
          <p:cNvSpPr txBox="1"/>
          <p:nvPr/>
        </p:nvSpPr>
        <p:spPr>
          <a:xfrm>
            <a:off x="2438400" y="2846349"/>
            <a:ext cx="1981200" cy="923330"/>
          </a:xfrm>
          <a:prstGeom prst="rect">
            <a:avLst/>
          </a:prstGeom>
          <a:noFill/>
        </p:spPr>
        <p:txBody>
          <a:bodyPr wrap="square" rtlCol="0">
            <a:spAutoFit/>
          </a:bodyPr>
          <a:lstStyle/>
          <a:p>
            <a:pPr algn="ctr"/>
            <a:r>
              <a:rPr lang="en-US" dirty="0"/>
              <a:t>Stores real-time transactional data</a:t>
            </a:r>
          </a:p>
        </p:txBody>
      </p:sp>
      <p:sp>
        <p:nvSpPr>
          <p:cNvPr id="43" name="TextBox 42"/>
          <p:cNvSpPr txBox="1"/>
          <p:nvPr/>
        </p:nvSpPr>
        <p:spPr>
          <a:xfrm>
            <a:off x="5105400" y="2852374"/>
            <a:ext cx="2003528" cy="923330"/>
          </a:xfrm>
          <a:prstGeom prst="rect">
            <a:avLst/>
          </a:prstGeom>
          <a:noFill/>
        </p:spPr>
        <p:txBody>
          <a:bodyPr wrap="square" rtlCol="0">
            <a:spAutoFit/>
          </a:bodyPr>
          <a:lstStyle/>
          <a:p>
            <a:pPr algn="ctr"/>
            <a:r>
              <a:rPr lang="en-US" dirty="0"/>
              <a:t>Stores historical transactional and summary data </a:t>
            </a:r>
          </a:p>
        </p:txBody>
      </p:sp>
      <p:sp>
        <p:nvSpPr>
          <p:cNvPr id="44" name="TextBox 43"/>
          <p:cNvSpPr txBox="1"/>
          <p:nvPr/>
        </p:nvSpPr>
        <p:spPr>
          <a:xfrm>
            <a:off x="1318901" y="1182440"/>
            <a:ext cx="990600" cy="646331"/>
          </a:xfrm>
          <a:prstGeom prst="rect">
            <a:avLst/>
          </a:prstGeom>
          <a:noFill/>
        </p:spPr>
        <p:txBody>
          <a:bodyPr wrap="square" rtlCol="0">
            <a:spAutoFit/>
          </a:bodyPr>
          <a:lstStyle/>
          <a:p>
            <a:pPr algn="ctr"/>
            <a:r>
              <a:rPr lang="en-US" dirty="0"/>
              <a:t>Data entry</a:t>
            </a:r>
          </a:p>
        </p:txBody>
      </p:sp>
      <p:sp>
        <p:nvSpPr>
          <p:cNvPr id="45" name="TextBox 44"/>
          <p:cNvSpPr txBox="1"/>
          <p:nvPr/>
        </p:nvSpPr>
        <p:spPr>
          <a:xfrm>
            <a:off x="4122914" y="1182440"/>
            <a:ext cx="1363486" cy="646331"/>
          </a:xfrm>
          <a:prstGeom prst="rect">
            <a:avLst/>
          </a:prstGeom>
          <a:noFill/>
        </p:spPr>
        <p:txBody>
          <a:bodyPr wrap="square" rtlCol="0">
            <a:spAutoFit/>
          </a:bodyPr>
          <a:lstStyle/>
          <a:p>
            <a:pPr algn="ctr"/>
            <a:r>
              <a:rPr lang="en-US" dirty="0"/>
              <a:t>Data extraction</a:t>
            </a:r>
          </a:p>
        </p:txBody>
      </p:sp>
      <p:sp>
        <p:nvSpPr>
          <p:cNvPr id="46" name="TextBox 45"/>
          <p:cNvSpPr txBox="1"/>
          <p:nvPr/>
        </p:nvSpPr>
        <p:spPr>
          <a:xfrm>
            <a:off x="7010400" y="1182440"/>
            <a:ext cx="1363486" cy="646331"/>
          </a:xfrm>
          <a:prstGeom prst="rect">
            <a:avLst/>
          </a:prstGeom>
          <a:noFill/>
        </p:spPr>
        <p:txBody>
          <a:bodyPr wrap="square" rtlCol="0">
            <a:spAutoFit/>
          </a:bodyPr>
          <a:lstStyle/>
          <a:p>
            <a:pPr algn="ctr"/>
            <a:r>
              <a:rPr lang="en-US" dirty="0"/>
              <a:t>Data analysis</a:t>
            </a:r>
          </a:p>
        </p:txBody>
      </p:sp>
      <p:sp>
        <p:nvSpPr>
          <p:cNvPr id="2" name="Oval 1">
            <a:extLst>
              <a:ext uri="{FF2B5EF4-FFF2-40B4-BE49-F238E27FC236}">
                <a16:creationId xmlns:a16="http://schemas.microsoft.com/office/drawing/2014/main" id="{B5E0EB87-DACD-8D43-9377-0759D08F2D14}"/>
              </a:ext>
            </a:extLst>
          </p:cNvPr>
          <p:cNvSpPr/>
          <p:nvPr/>
        </p:nvSpPr>
        <p:spPr>
          <a:xfrm>
            <a:off x="4122914" y="1112705"/>
            <a:ext cx="1363486" cy="102089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89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96488" y="5530334"/>
            <a:ext cx="755976" cy="184666"/>
          </a:xfrm>
          <a:prstGeom prst="rect">
            <a:avLst/>
          </a:prstGeom>
          <a:noFill/>
        </p:spPr>
        <p:txBody>
          <a:bodyPr wrap="none" lIns="0" tIns="0" rIns="0" bIns="0" rtlCol="0" anchor="ctr" anchorCtr="1">
            <a:spAutoFit/>
          </a:bodyPr>
          <a:lstStyle/>
          <a:p>
            <a:r>
              <a:rPr lang="en-US" sz="1200" dirty="0"/>
              <a:t>Source: IBM</a:t>
            </a:r>
          </a:p>
        </p:txBody>
      </p:sp>
      <p:sp>
        <p:nvSpPr>
          <p:cNvPr id="10" name="Title 2"/>
          <p:cNvSpPr txBox="1">
            <a:spLocks/>
          </p:cNvSpPr>
          <p:nvPr/>
        </p:nvSpPr>
        <p:spPr>
          <a:xfrm>
            <a:off x="428625" y="0"/>
            <a:ext cx="7620000" cy="457200"/>
          </a:xfrm>
          <a:prstGeom prst="rect">
            <a:avLst/>
          </a:prstGeom>
        </p:spPr>
        <p:txBody>
          <a:bodyPr/>
          <a:lstStyle>
            <a:lvl1pPr algn="l" defTabSz="914400" rtl="0" eaLnBrk="1" latinLnBrk="0" hangingPunct="1">
              <a:spcBef>
                <a:spcPct val="0"/>
              </a:spcBef>
              <a:buNone/>
              <a:defRPr sz="2400" kern="1200" cap="none" spc="-60" baseline="0">
                <a:solidFill>
                  <a:schemeClr val="bg1"/>
                </a:solidFill>
                <a:latin typeface="+mj-lt"/>
                <a:ea typeface="+mj-ea"/>
                <a:cs typeface="+mj-cs"/>
              </a:defRPr>
            </a:lvl1pPr>
          </a:lstStyle>
          <a:p>
            <a:r>
              <a:rPr lang="en-US" dirty="0"/>
              <a:t>ENTERPRISE ARCHITECTURE EXAMPLE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114" y="1143000"/>
            <a:ext cx="7264400"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706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934200" y="753546"/>
            <a:ext cx="1240724" cy="184666"/>
          </a:xfrm>
          <a:prstGeom prst="rect">
            <a:avLst/>
          </a:prstGeom>
          <a:noFill/>
        </p:spPr>
        <p:txBody>
          <a:bodyPr wrap="none" lIns="0" tIns="0" rIns="0" bIns="0" rtlCol="0" anchor="ctr" anchorCtr="1">
            <a:spAutoFit/>
          </a:bodyPr>
          <a:lstStyle/>
          <a:p>
            <a:r>
              <a:rPr lang="en-US" sz="1200" dirty="0"/>
              <a:t>Source: Quest4Web</a:t>
            </a:r>
          </a:p>
        </p:txBody>
      </p:sp>
      <p:sp>
        <p:nvSpPr>
          <p:cNvPr id="10" name="Title 2"/>
          <p:cNvSpPr txBox="1">
            <a:spLocks/>
          </p:cNvSpPr>
          <p:nvPr/>
        </p:nvSpPr>
        <p:spPr>
          <a:xfrm>
            <a:off x="428625" y="0"/>
            <a:ext cx="7620000" cy="457200"/>
          </a:xfrm>
          <a:prstGeom prst="rect">
            <a:avLst/>
          </a:prstGeom>
        </p:spPr>
        <p:txBody>
          <a:bodyPr/>
          <a:lstStyle>
            <a:lvl1pPr algn="l" defTabSz="914400" rtl="0" eaLnBrk="1" latinLnBrk="0" hangingPunct="1">
              <a:spcBef>
                <a:spcPct val="0"/>
              </a:spcBef>
              <a:buNone/>
              <a:defRPr sz="2400" kern="1200" cap="none" spc="-60" baseline="0">
                <a:solidFill>
                  <a:schemeClr val="bg1"/>
                </a:solidFill>
                <a:latin typeface="+mj-lt"/>
                <a:ea typeface="+mj-ea"/>
                <a:cs typeface="+mj-cs"/>
              </a:defRPr>
            </a:lvl1pPr>
          </a:lstStyle>
          <a:p>
            <a:r>
              <a:rPr lang="en-US" dirty="0"/>
              <a:t>ENTERPRISE ARCHITECTURE EXAMPLE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884" y="1234558"/>
            <a:ext cx="6703311" cy="43453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05099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8400" y="602512"/>
            <a:ext cx="1647887" cy="184666"/>
          </a:xfrm>
          <a:prstGeom prst="rect">
            <a:avLst/>
          </a:prstGeom>
          <a:noFill/>
        </p:spPr>
        <p:txBody>
          <a:bodyPr wrap="none" lIns="0" tIns="0" rIns="0" bIns="0" rtlCol="0" anchor="ctr" anchorCtr="1">
            <a:spAutoFit/>
          </a:bodyPr>
          <a:lstStyle/>
          <a:p>
            <a:r>
              <a:rPr lang="en-US" sz="1200" dirty="0"/>
              <a:t>Source: Collabri Group LLC</a:t>
            </a:r>
          </a:p>
        </p:txBody>
      </p:sp>
      <p:sp>
        <p:nvSpPr>
          <p:cNvPr id="10" name="Title 2"/>
          <p:cNvSpPr txBox="1">
            <a:spLocks/>
          </p:cNvSpPr>
          <p:nvPr/>
        </p:nvSpPr>
        <p:spPr>
          <a:xfrm>
            <a:off x="428625" y="0"/>
            <a:ext cx="7620000" cy="457200"/>
          </a:xfrm>
          <a:prstGeom prst="rect">
            <a:avLst/>
          </a:prstGeom>
        </p:spPr>
        <p:txBody>
          <a:bodyPr/>
          <a:lstStyle>
            <a:lvl1pPr algn="l" defTabSz="914400" rtl="0" eaLnBrk="1" latinLnBrk="0" hangingPunct="1">
              <a:spcBef>
                <a:spcPct val="0"/>
              </a:spcBef>
              <a:buNone/>
              <a:defRPr sz="2400" kern="1200" cap="none" spc="-60" baseline="0">
                <a:solidFill>
                  <a:schemeClr val="bg1"/>
                </a:solidFill>
                <a:latin typeface="+mj-lt"/>
                <a:ea typeface="+mj-ea"/>
                <a:cs typeface="+mj-cs"/>
              </a:defRPr>
            </a:lvl1pPr>
          </a:lstStyle>
          <a:p>
            <a:r>
              <a:rPr lang="en-US" dirty="0"/>
              <a:t>ENTERPRISE ARCHITECTURE EXAMPLE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028700"/>
            <a:ext cx="6715125"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9002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4343400" cy="5714999"/>
          </a:xfrm>
          <a:solidFill>
            <a:schemeClr val="bg1"/>
          </a:solidFill>
        </p:spPr>
        <p:txBody>
          <a:bodyPr anchor="ctr">
            <a:normAutofit/>
          </a:bodyPr>
          <a:lstStyle/>
          <a:p>
            <a:pPr algn="ctr"/>
            <a:r>
              <a:rPr lang="en-GB" sz="3200" dirty="0"/>
              <a:t>Introduction to systems thinking</a:t>
            </a:r>
            <a:endParaRPr lang="en-US" sz="1600" b="0" dirty="0"/>
          </a:p>
        </p:txBody>
      </p:sp>
      <p:pic>
        <p:nvPicPr>
          <p:cNvPr id="2" name="Picture 1">
            <a:extLst>
              <a:ext uri="{FF2B5EF4-FFF2-40B4-BE49-F238E27FC236}">
                <a16:creationId xmlns:a16="http://schemas.microsoft.com/office/drawing/2014/main" id="{37E86903-585F-CF4F-9802-55B805CA7186}"/>
              </a:ext>
            </a:extLst>
          </p:cNvPr>
          <p:cNvPicPr>
            <a:picLocks noChangeAspect="1"/>
          </p:cNvPicPr>
          <p:nvPr/>
        </p:nvPicPr>
        <p:blipFill>
          <a:blip r:embed="rId3"/>
          <a:stretch>
            <a:fillRect/>
          </a:stretch>
        </p:blipFill>
        <p:spPr>
          <a:xfrm>
            <a:off x="5181600" y="1485899"/>
            <a:ext cx="3297382" cy="4267200"/>
          </a:xfrm>
          <a:prstGeom prst="rect">
            <a:avLst/>
          </a:prstGeom>
          <a:effectLst>
            <a:outerShdw blurRad="254000" dist="76200" dir="2700000" algn="tl" rotWithShape="0">
              <a:prstClr val="black">
                <a:alpha val="70000"/>
              </a:prstClr>
            </a:outerShdw>
          </a:effectLst>
        </p:spPr>
      </p:pic>
    </p:spTree>
    <p:extLst>
      <p:ext uri="{BB962C8B-B14F-4D97-AF65-F5344CB8AC3E}">
        <p14:creationId xmlns:p14="http://schemas.microsoft.com/office/powerpoint/2010/main" val="2835807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2"/>
          <p:cNvGrpSpPr>
            <a:grpSpLocks/>
          </p:cNvGrpSpPr>
          <p:nvPr/>
        </p:nvGrpSpPr>
        <p:grpSpPr bwMode="auto">
          <a:xfrm>
            <a:off x="1295400" y="1066800"/>
            <a:ext cx="6667501" cy="4929188"/>
            <a:chOff x="264" y="1056"/>
            <a:chExt cx="4200" cy="3105"/>
          </a:xfrm>
        </p:grpSpPr>
        <p:sp>
          <p:nvSpPr>
            <p:cNvPr id="59395" name="AutoShape 3"/>
            <p:cNvSpPr>
              <a:spLocks noChangeAspect="1" noChangeArrowheads="1"/>
            </p:cNvSpPr>
            <p:nvPr/>
          </p:nvSpPr>
          <p:spPr bwMode="auto">
            <a:xfrm>
              <a:off x="779" y="1056"/>
              <a:ext cx="3685" cy="2742"/>
            </a:xfrm>
            <a:prstGeom prst="triangle">
              <a:avLst>
                <a:gd name="adj" fmla="val 50000"/>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59396" name="Line 4"/>
            <p:cNvSpPr>
              <a:spLocks noChangeShapeType="1"/>
            </p:cNvSpPr>
            <p:nvPr/>
          </p:nvSpPr>
          <p:spPr bwMode="auto">
            <a:xfrm flipV="1">
              <a:off x="1295" y="1167"/>
              <a:ext cx="0" cy="2779"/>
            </a:xfrm>
            <a:prstGeom prst="line">
              <a:avLst/>
            </a:prstGeom>
            <a:noFill/>
            <a:ln w="19050">
              <a:solidFill>
                <a:schemeClr val="tx1"/>
              </a:solidFill>
              <a:prstDash val="dash"/>
              <a:round/>
              <a:headEnd/>
              <a:tailEnd/>
            </a:ln>
            <a:effectLst/>
          </p:spPr>
          <p:txBody>
            <a:bodyPr/>
            <a:lstStyle/>
            <a:p>
              <a:endParaRPr lang="en-US" dirty="0"/>
            </a:p>
          </p:txBody>
        </p:sp>
        <p:sp>
          <p:nvSpPr>
            <p:cNvPr id="59397" name="Line 5"/>
            <p:cNvSpPr>
              <a:spLocks noChangeShapeType="1"/>
            </p:cNvSpPr>
            <p:nvPr/>
          </p:nvSpPr>
          <p:spPr bwMode="auto">
            <a:xfrm flipV="1">
              <a:off x="1833" y="1167"/>
              <a:ext cx="0" cy="2779"/>
            </a:xfrm>
            <a:prstGeom prst="line">
              <a:avLst/>
            </a:prstGeom>
            <a:noFill/>
            <a:ln w="19050">
              <a:solidFill>
                <a:schemeClr val="tx1"/>
              </a:solidFill>
              <a:prstDash val="dash"/>
              <a:round/>
              <a:headEnd/>
              <a:tailEnd/>
            </a:ln>
            <a:effectLst/>
          </p:spPr>
          <p:txBody>
            <a:bodyPr/>
            <a:lstStyle/>
            <a:p>
              <a:endParaRPr lang="en-US" dirty="0"/>
            </a:p>
          </p:txBody>
        </p:sp>
        <p:sp>
          <p:nvSpPr>
            <p:cNvPr id="59398" name="Line 6"/>
            <p:cNvSpPr>
              <a:spLocks noChangeShapeType="1"/>
            </p:cNvSpPr>
            <p:nvPr/>
          </p:nvSpPr>
          <p:spPr bwMode="auto">
            <a:xfrm flipV="1">
              <a:off x="2370" y="1167"/>
              <a:ext cx="0" cy="2779"/>
            </a:xfrm>
            <a:prstGeom prst="line">
              <a:avLst/>
            </a:prstGeom>
            <a:noFill/>
            <a:ln w="19050">
              <a:solidFill>
                <a:schemeClr val="tx1"/>
              </a:solidFill>
              <a:prstDash val="dash"/>
              <a:round/>
              <a:headEnd/>
              <a:tailEnd/>
            </a:ln>
            <a:effectLst/>
          </p:spPr>
          <p:txBody>
            <a:bodyPr/>
            <a:lstStyle/>
            <a:p>
              <a:endParaRPr lang="en-US" dirty="0"/>
            </a:p>
          </p:txBody>
        </p:sp>
        <p:sp>
          <p:nvSpPr>
            <p:cNvPr id="59399" name="Line 7"/>
            <p:cNvSpPr>
              <a:spLocks noChangeShapeType="1"/>
            </p:cNvSpPr>
            <p:nvPr/>
          </p:nvSpPr>
          <p:spPr bwMode="auto">
            <a:xfrm flipV="1">
              <a:off x="3985" y="1167"/>
              <a:ext cx="0" cy="2779"/>
            </a:xfrm>
            <a:prstGeom prst="line">
              <a:avLst/>
            </a:prstGeom>
            <a:noFill/>
            <a:ln w="19050">
              <a:solidFill>
                <a:schemeClr val="tx1"/>
              </a:solidFill>
              <a:prstDash val="dash"/>
              <a:round/>
              <a:headEnd/>
              <a:tailEnd/>
            </a:ln>
            <a:effectLst/>
          </p:spPr>
          <p:txBody>
            <a:bodyPr/>
            <a:lstStyle/>
            <a:p>
              <a:endParaRPr lang="en-US" dirty="0"/>
            </a:p>
          </p:txBody>
        </p:sp>
        <p:sp>
          <p:nvSpPr>
            <p:cNvPr id="59400" name="Line 8"/>
            <p:cNvSpPr>
              <a:spLocks noChangeShapeType="1"/>
            </p:cNvSpPr>
            <p:nvPr/>
          </p:nvSpPr>
          <p:spPr bwMode="auto">
            <a:xfrm flipV="1">
              <a:off x="2909" y="1167"/>
              <a:ext cx="0" cy="2779"/>
            </a:xfrm>
            <a:prstGeom prst="line">
              <a:avLst/>
            </a:prstGeom>
            <a:noFill/>
            <a:ln w="19050">
              <a:solidFill>
                <a:schemeClr val="tx1"/>
              </a:solidFill>
              <a:prstDash val="dash"/>
              <a:round/>
              <a:headEnd/>
              <a:tailEnd/>
            </a:ln>
            <a:effectLst/>
          </p:spPr>
          <p:txBody>
            <a:bodyPr/>
            <a:lstStyle/>
            <a:p>
              <a:endParaRPr lang="en-US" dirty="0"/>
            </a:p>
          </p:txBody>
        </p:sp>
        <p:sp>
          <p:nvSpPr>
            <p:cNvPr id="59401" name="Line 9"/>
            <p:cNvSpPr>
              <a:spLocks noChangeShapeType="1"/>
            </p:cNvSpPr>
            <p:nvPr/>
          </p:nvSpPr>
          <p:spPr bwMode="auto">
            <a:xfrm flipV="1">
              <a:off x="3447" y="1167"/>
              <a:ext cx="0" cy="2779"/>
            </a:xfrm>
            <a:prstGeom prst="line">
              <a:avLst/>
            </a:prstGeom>
            <a:noFill/>
            <a:ln w="19050">
              <a:solidFill>
                <a:schemeClr val="tx1"/>
              </a:solidFill>
              <a:prstDash val="dash"/>
              <a:round/>
              <a:headEnd/>
              <a:tailEnd/>
            </a:ln>
            <a:effectLst/>
          </p:spPr>
          <p:txBody>
            <a:bodyPr/>
            <a:lstStyle/>
            <a:p>
              <a:endParaRPr lang="en-US" dirty="0"/>
            </a:p>
          </p:txBody>
        </p:sp>
        <p:sp>
          <p:nvSpPr>
            <p:cNvPr id="59402" name="Text Box 10"/>
            <p:cNvSpPr txBox="1">
              <a:spLocks noChangeArrowheads="1"/>
            </p:cNvSpPr>
            <p:nvPr/>
          </p:nvSpPr>
          <p:spPr bwMode="auto">
            <a:xfrm>
              <a:off x="1917" y="3969"/>
              <a:ext cx="396" cy="192"/>
            </a:xfrm>
            <a:prstGeom prst="rect">
              <a:avLst/>
            </a:prstGeom>
            <a:noFill/>
            <a:ln w="9525">
              <a:noFill/>
              <a:miter lim="800000"/>
              <a:headEnd/>
              <a:tailEnd/>
            </a:ln>
            <a:effectLst/>
          </p:spPr>
          <p:txBody>
            <a:bodyPr wrap="none">
              <a:spAutoFit/>
            </a:bodyPr>
            <a:lstStyle/>
            <a:p>
              <a:pPr>
                <a:spcBef>
                  <a:spcPct val="50000"/>
                </a:spcBef>
              </a:pPr>
              <a:r>
                <a:rPr lang="en-US" sz="1400" dirty="0"/>
                <a:t>Sales</a:t>
              </a:r>
            </a:p>
          </p:txBody>
        </p:sp>
        <p:sp>
          <p:nvSpPr>
            <p:cNvPr id="59403" name="Text Box 11"/>
            <p:cNvSpPr txBox="1">
              <a:spLocks noChangeArrowheads="1"/>
            </p:cNvSpPr>
            <p:nvPr/>
          </p:nvSpPr>
          <p:spPr bwMode="auto">
            <a:xfrm>
              <a:off x="1296" y="3969"/>
              <a:ext cx="669" cy="192"/>
            </a:xfrm>
            <a:prstGeom prst="rect">
              <a:avLst/>
            </a:prstGeom>
            <a:noFill/>
            <a:ln w="9525">
              <a:noFill/>
              <a:miter lim="800000"/>
              <a:headEnd/>
              <a:tailEnd/>
            </a:ln>
            <a:effectLst/>
          </p:spPr>
          <p:txBody>
            <a:bodyPr wrap="none">
              <a:spAutoFit/>
            </a:bodyPr>
            <a:lstStyle/>
            <a:p>
              <a:pPr>
                <a:spcBef>
                  <a:spcPct val="50000"/>
                </a:spcBef>
              </a:pPr>
              <a:r>
                <a:rPr lang="en-US" sz="1400" dirty="0"/>
                <a:t>Accounting</a:t>
              </a:r>
            </a:p>
          </p:txBody>
        </p:sp>
        <p:sp>
          <p:nvSpPr>
            <p:cNvPr id="59404" name="Text Box 12"/>
            <p:cNvSpPr txBox="1">
              <a:spLocks noChangeArrowheads="1"/>
            </p:cNvSpPr>
            <p:nvPr/>
          </p:nvSpPr>
          <p:spPr bwMode="auto">
            <a:xfrm>
              <a:off x="432" y="3969"/>
              <a:ext cx="823" cy="192"/>
            </a:xfrm>
            <a:prstGeom prst="rect">
              <a:avLst/>
            </a:prstGeom>
            <a:noFill/>
            <a:ln w="9525">
              <a:noFill/>
              <a:miter lim="800000"/>
              <a:headEnd/>
              <a:tailEnd/>
            </a:ln>
            <a:effectLst/>
          </p:spPr>
          <p:txBody>
            <a:bodyPr wrap="none">
              <a:spAutoFit/>
            </a:bodyPr>
            <a:lstStyle/>
            <a:p>
              <a:pPr>
                <a:spcBef>
                  <a:spcPct val="50000"/>
                </a:spcBef>
              </a:pPr>
              <a:r>
                <a:rPr lang="en-US" sz="1400" dirty="0"/>
                <a:t>Manufacturing</a:t>
              </a:r>
            </a:p>
          </p:txBody>
        </p:sp>
        <p:sp>
          <p:nvSpPr>
            <p:cNvPr id="59405" name="Text Box 13"/>
            <p:cNvSpPr txBox="1">
              <a:spLocks noChangeArrowheads="1"/>
            </p:cNvSpPr>
            <p:nvPr/>
          </p:nvSpPr>
          <p:spPr bwMode="auto">
            <a:xfrm>
              <a:off x="2352" y="3969"/>
              <a:ext cx="513" cy="192"/>
            </a:xfrm>
            <a:prstGeom prst="rect">
              <a:avLst/>
            </a:prstGeom>
            <a:noFill/>
            <a:ln w="9525">
              <a:noFill/>
              <a:miter lim="800000"/>
              <a:headEnd/>
              <a:tailEnd/>
            </a:ln>
            <a:effectLst/>
          </p:spPr>
          <p:txBody>
            <a:bodyPr wrap="none">
              <a:spAutoFit/>
            </a:bodyPr>
            <a:lstStyle/>
            <a:p>
              <a:pPr>
                <a:spcBef>
                  <a:spcPct val="50000"/>
                </a:spcBef>
              </a:pPr>
              <a:r>
                <a:rPr lang="en-US" sz="1400" dirty="0"/>
                <a:t>Finance</a:t>
              </a:r>
            </a:p>
          </p:txBody>
        </p:sp>
        <p:sp>
          <p:nvSpPr>
            <p:cNvPr id="59406" name="Text Box 14"/>
            <p:cNvSpPr txBox="1">
              <a:spLocks noChangeArrowheads="1"/>
            </p:cNvSpPr>
            <p:nvPr/>
          </p:nvSpPr>
          <p:spPr bwMode="auto">
            <a:xfrm>
              <a:off x="2880" y="3835"/>
              <a:ext cx="650" cy="326"/>
            </a:xfrm>
            <a:prstGeom prst="rect">
              <a:avLst/>
            </a:prstGeom>
            <a:noFill/>
            <a:ln w="9525">
              <a:noFill/>
              <a:miter lim="800000"/>
              <a:headEnd/>
              <a:tailEnd/>
            </a:ln>
            <a:effectLst/>
          </p:spPr>
          <p:txBody>
            <a:bodyPr wrap="none">
              <a:spAutoFit/>
            </a:bodyPr>
            <a:lstStyle/>
            <a:p>
              <a:pPr>
                <a:spcBef>
                  <a:spcPct val="50000"/>
                </a:spcBef>
              </a:pPr>
              <a:r>
                <a:rPr lang="en-US" sz="1400" dirty="0"/>
                <a:t>Human</a:t>
              </a:r>
              <a:br>
                <a:rPr lang="en-US" sz="1400" dirty="0"/>
              </a:br>
              <a:r>
                <a:rPr lang="en-US" sz="1400" dirty="0"/>
                <a:t>Resources</a:t>
              </a:r>
            </a:p>
          </p:txBody>
        </p:sp>
        <p:sp>
          <p:nvSpPr>
            <p:cNvPr id="59407" name="Text Box 15"/>
            <p:cNvSpPr txBox="1">
              <a:spLocks noChangeArrowheads="1"/>
            </p:cNvSpPr>
            <p:nvPr/>
          </p:nvSpPr>
          <p:spPr bwMode="auto">
            <a:xfrm>
              <a:off x="3434" y="3969"/>
              <a:ext cx="675" cy="192"/>
            </a:xfrm>
            <a:prstGeom prst="rect">
              <a:avLst/>
            </a:prstGeom>
            <a:noFill/>
            <a:ln w="9525">
              <a:noFill/>
              <a:miter lim="800000"/>
              <a:headEnd/>
              <a:tailEnd/>
            </a:ln>
            <a:effectLst/>
          </p:spPr>
          <p:txBody>
            <a:bodyPr wrap="none">
              <a:spAutoFit/>
            </a:bodyPr>
            <a:lstStyle/>
            <a:p>
              <a:pPr>
                <a:spcBef>
                  <a:spcPct val="50000"/>
                </a:spcBef>
              </a:pPr>
              <a:r>
                <a:rPr lang="en-US" sz="1400" dirty="0"/>
                <a:t>Distribution</a:t>
              </a:r>
            </a:p>
          </p:txBody>
        </p:sp>
        <p:sp>
          <p:nvSpPr>
            <p:cNvPr id="59408" name="Text Box 16"/>
            <p:cNvSpPr txBox="1">
              <a:spLocks noChangeArrowheads="1"/>
            </p:cNvSpPr>
            <p:nvPr/>
          </p:nvSpPr>
          <p:spPr bwMode="auto">
            <a:xfrm>
              <a:off x="4059" y="3908"/>
              <a:ext cx="260" cy="230"/>
            </a:xfrm>
            <a:prstGeom prst="rect">
              <a:avLst/>
            </a:prstGeom>
            <a:noFill/>
            <a:ln w="9525">
              <a:noFill/>
              <a:miter lim="800000"/>
              <a:headEnd/>
              <a:tailEnd/>
            </a:ln>
            <a:effectLst/>
          </p:spPr>
          <p:txBody>
            <a:bodyPr wrap="none">
              <a:spAutoFit/>
            </a:bodyPr>
            <a:lstStyle/>
            <a:p>
              <a:pPr>
                <a:spcBef>
                  <a:spcPct val="50000"/>
                </a:spcBef>
              </a:pPr>
              <a:r>
                <a:rPr lang="en-US" dirty="0"/>
                <a:t>…</a:t>
              </a:r>
            </a:p>
          </p:txBody>
        </p:sp>
        <p:sp>
          <p:nvSpPr>
            <p:cNvPr id="59409" name="Line 17"/>
            <p:cNvSpPr>
              <a:spLocks noChangeShapeType="1"/>
            </p:cNvSpPr>
            <p:nvPr/>
          </p:nvSpPr>
          <p:spPr bwMode="auto">
            <a:xfrm>
              <a:off x="1148" y="3279"/>
              <a:ext cx="2947" cy="0"/>
            </a:xfrm>
            <a:prstGeom prst="line">
              <a:avLst/>
            </a:prstGeom>
            <a:noFill/>
            <a:ln w="19050">
              <a:solidFill>
                <a:schemeClr val="tx1"/>
              </a:solidFill>
              <a:round/>
              <a:headEnd/>
              <a:tailEnd/>
            </a:ln>
            <a:effectLst/>
          </p:spPr>
          <p:txBody>
            <a:bodyPr/>
            <a:lstStyle/>
            <a:p>
              <a:endParaRPr lang="en-US" dirty="0"/>
            </a:p>
          </p:txBody>
        </p:sp>
        <p:sp>
          <p:nvSpPr>
            <p:cNvPr id="59410" name="Line 18"/>
            <p:cNvSpPr>
              <a:spLocks noChangeShapeType="1"/>
            </p:cNvSpPr>
            <p:nvPr/>
          </p:nvSpPr>
          <p:spPr bwMode="auto">
            <a:xfrm>
              <a:off x="1516" y="2723"/>
              <a:ext cx="2211" cy="0"/>
            </a:xfrm>
            <a:prstGeom prst="line">
              <a:avLst/>
            </a:prstGeom>
            <a:noFill/>
            <a:ln w="19050">
              <a:solidFill>
                <a:schemeClr val="tx1"/>
              </a:solidFill>
              <a:round/>
              <a:headEnd/>
              <a:tailEnd/>
            </a:ln>
            <a:effectLst/>
          </p:spPr>
          <p:txBody>
            <a:bodyPr/>
            <a:lstStyle/>
            <a:p>
              <a:endParaRPr lang="en-US" dirty="0"/>
            </a:p>
          </p:txBody>
        </p:sp>
        <p:sp>
          <p:nvSpPr>
            <p:cNvPr id="59411" name="Line 19"/>
            <p:cNvSpPr>
              <a:spLocks noChangeShapeType="1"/>
            </p:cNvSpPr>
            <p:nvPr/>
          </p:nvSpPr>
          <p:spPr bwMode="auto">
            <a:xfrm>
              <a:off x="1958" y="2057"/>
              <a:ext cx="1327" cy="0"/>
            </a:xfrm>
            <a:prstGeom prst="line">
              <a:avLst/>
            </a:prstGeom>
            <a:noFill/>
            <a:ln w="19050">
              <a:solidFill>
                <a:schemeClr val="tx1"/>
              </a:solidFill>
              <a:round/>
              <a:headEnd/>
              <a:tailEnd/>
            </a:ln>
            <a:effectLst/>
          </p:spPr>
          <p:txBody>
            <a:bodyPr/>
            <a:lstStyle/>
            <a:p>
              <a:endParaRPr lang="en-US" dirty="0"/>
            </a:p>
          </p:txBody>
        </p:sp>
        <p:sp>
          <p:nvSpPr>
            <p:cNvPr id="59413" name="Text Box 21"/>
            <p:cNvSpPr txBox="1">
              <a:spLocks noChangeArrowheads="1"/>
            </p:cNvSpPr>
            <p:nvPr/>
          </p:nvSpPr>
          <p:spPr bwMode="auto">
            <a:xfrm>
              <a:off x="264" y="2288"/>
              <a:ext cx="506" cy="388"/>
            </a:xfrm>
            <a:prstGeom prst="rect">
              <a:avLst/>
            </a:prstGeom>
            <a:noFill/>
            <a:ln w="9525">
              <a:noFill/>
              <a:miter lim="800000"/>
              <a:headEnd/>
              <a:tailEnd/>
            </a:ln>
            <a:effectLst/>
          </p:spPr>
          <p:txBody>
            <a:bodyPr wrap="none" tIns="91440" bIns="91440" anchor="ctr" anchorCtr="1">
              <a:spAutoFit/>
            </a:bodyPr>
            <a:lstStyle/>
            <a:p>
              <a:pPr>
                <a:spcBef>
                  <a:spcPct val="50000"/>
                </a:spcBef>
              </a:pPr>
              <a:r>
                <a:rPr lang="en-US" sz="1400" dirty="0"/>
                <a:t>Decision</a:t>
              </a:r>
              <a:br>
                <a:rPr lang="en-US" sz="1400" dirty="0"/>
              </a:br>
              <a:r>
                <a:rPr lang="en-US" sz="1400" dirty="0"/>
                <a:t>Making</a:t>
              </a:r>
            </a:p>
          </p:txBody>
        </p:sp>
        <p:sp>
          <p:nvSpPr>
            <p:cNvPr id="59414" name="Text Box 22"/>
            <p:cNvSpPr txBox="1">
              <a:spLocks noChangeArrowheads="1"/>
            </p:cNvSpPr>
            <p:nvPr/>
          </p:nvSpPr>
          <p:spPr bwMode="auto">
            <a:xfrm>
              <a:off x="264" y="2844"/>
              <a:ext cx="637" cy="252"/>
            </a:xfrm>
            <a:prstGeom prst="rect">
              <a:avLst/>
            </a:prstGeom>
            <a:noFill/>
            <a:ln w="9525">
              <a:noFill/>
              <a:miter lim="800000"/>
              <a:headEnd/>
              <a:tailEnd/>
            </a:ln>
            <a:effectLst/>
          </p:spPr>
          <p:txBody>
            <a:bodyPr wrap="none" tIns="91440" bIns="91440" anchor="ctr" anchorCtr="1">
              <a:spAutoFit/>
            </a:bodyPr>
            <a:lstStyle/>
            <a:p>
              <a:pPr>
                <a:spcBef>
                  <a:spcPct val="50000"/>
                </a:spcBef>
              </a:pPr>
              <a:r>
                <a:rPr lang="en-US" sz="1400" dirty="0"/>
                <a:t>Managerial</a:t>
              </a:r>
            </a:p>
          </p:txBody>
        </p:sp>
        <p:sp>
          <p:nvSpPr>
            <p:cNvPr id="59415" name="Text Box 23"/>
            <p:cNvSpPr txBox="1">
              <a:spLocks noChangeArrowheads="1"/>
            </p:cNvSpPr>
            <p:nvPr/>
          </p:nvSpPr>
          <p:spPr bwMode="auto">
            <a:xfrm>
              <a:off x="264" y="3326"/>
              <a:ext cx="662" cy="252"/>
            </a:xfrm>
            <a:prstGeom prst="rect">
              <a:avLst/>
            </a:prstGeom>
            <a:noFill/>
            <a:ln w="9525">
              <a:noFill/>
              <a:miter lim="800000"/>
              <a:headEnd/>
              <a:tailEnd/>
            </a:ln>
            <a:effectLst/>
          </p:spPr>
          <p:txBody>
            <a:bodyPr wrap="none" tIns="91440" bIns="91440" anchor="ctr" anchorCtr="1">
              <a:spAutoFit/>
            </a:bodyPr>
            <a:lstStyle/>
            <a:p>
              <a:pPr>
                <a:spcBef>
                  <a:spcPct val="50000"/>
                </a:spcBef>
              </a:pPr>
              <a:r>
                <a:rPr lang="en-US" sz="1400" dirty="0"/>
                <a:t>Operational</a:t>
              </a:r>
            </a:p>
          </p:txBody>
        </p:sp>
        <p:sp>
          <p:nvSpPr>
            <p:cNvPr id="59412" name="Text Box 20"/>
            <p:cNvSpPr txBox="1">
              <a:spLocks noChangeArrowheads="1"/>
            </p:cNvSpPr>
            <p:nvPr/>
          </p:nvSpPr>
          <p:spPr bwMode="auto">
            <a:xfrm>
              <a:off x="264" y="1406"/>
              <a:ext cx="518" cy="252"/>
            </a:xfrm>
            <a:prstGeom prst="rect">
              <a:avLst/>
            </a:prstGeom>
            <a:noFill/>
            <a:ln w="9525">
              <a:noFill/>
              <a:miter lim="800000"/>
              <a:headEnd/>
              <a:tailEnd/>
            </a:ln>
            <a:effectLst/>
          </p:spPr>
          <p:txBody>
            <a:bodyPr wrap="none" tIns="91440" bIns="91440" anchor="ctr" anchorCtr="1">
              <a:spAutoFit/>
            </a:bodyPr>
            <a:lstStyle/>
            <a:p>
              <a:pPr>
                <a:spcBef>
                  <a:spcPct val="50000"/>
                </a:spcBef>
              </a:pPr>
              <a:r>
                <a:rPr lang="en-US" sz="1400" dirty="0"/>
                <a:t>Strategic</a:t>
              </a:r>
            </a:p>
          </p:txBody>
        </p:sp>
      </p:grpSp>
      <p:sp>
        <p:nvSpPr>
          <p:cNvPr id="59417" name="Rectangle 25"/>
          <p:cNvSpPr>
            <a:spLocks noChangeArrowheads="1"/>
          </p:cNvSpPr>
          <p:nvPr/>
        </p:nvSpPr>
        <p:spPr bwMode="auto">
          <a:xfrm>
            <a:off x="3009899" y="4495800"/>
            <a:ext cx="685800" cy="609600"/>
          </a:xfrm>
          <a:prstGeom prst="rect">
            <a:avLst/>
          </a:prstGeom>
          <a:solidFill>
            <a:schemeClr val="accent2"/>
          </a:solidFill>
          <a:ln w="9525">
            <a:solidFill>
              <a:schemeClr val="tx1"/>
            </a:solidFill>
            <a:miter lim="800000"/>
            <a:headEnd/>
            <a:tailEnd/>
          </a:ln>
          <a:effectLst/>
        </p:spPr>
        <p:txBody>
          <a:bodyPr wrap="none" anchor="ctr"/>
          <a:lstStyle/>
          <a:p>
            <a:pPr algn="ctr"/>
            <a:r>
              <a:rPr lang="en-US" sz="1600" dirty="0"/>
              <a:t>Payroll</a:t>
            </a:r>
          </a:p>
        </p:txBody>
      </p:sp>
      <p:sp>
        <p:nvSpPr>
          <p:cNvPr id="59418" name="Rectangle 26"/>
          <p:cNvSpPr>
            <a:spLocks noChangeArrowheads="1"/>
          </p:cNvSpPr>
          <p:nvPr/>
        </p:nvSpPr>
        <p:spPr bwMode="auto">
          <a:xfrm>
            <a:off x="5494336" y="4057732"/>
            <a:ext cx="833437" cy="641416"/>
          </a:xfrm>
          <a:prstGeom prst="rect">
            <a:avLst/>
          </a:prstGeom>
          <a:solidFill>
            <a:schemeClr val="accent2"/>
          </a:solidFill>
          <a:ln w="9525">
            <a:solidFill>
              <a:schemeClr val="tx1"/>
            </a:solidFill>
            <a:miter lim="800000"/>
            <a:headEnd/>
            <a:tailEnd/>
          </a:ln>
          <a:effectLst/>
        </p:spPr>
        <p:txBody>
          <a:bodyPr wrap="square" lIns="0" tIns="0" rIns="0" bIns="0" anchor="ctr"/>
          <a:lstStyle/>
          <a:p>
            <a:pPr algn="ctr"/>
            <a:r>
              <a:rPr lang="en-US" sz="1400" dirty="0"/>
              <a:t>Personnel</a:t>
            </a:r>
            <a:endParaRPr lang="en-US" sz="1600" dirty="0"/>
          </a:p>
        </p:txBody>
      </p:sp>
      <p:sp>
        <p:nvSpPr>
          <p:cNvPr id="59419" name="Rectangle 27"/>
          <p:cNvSpPr>
            <a:spLocks noChangeArrowheads="1"/>
          </p:cNvSpPr>
          <p:nvPr/>
        </p:nvSpPr>
        <p:spPr bwMode="auto">
          <a:xfrm>
            <a:off x="3924299" y="2667000"/>
            <a:ext cx="304800" cy="2362200"/>
          </a:xfrm>
          <a:prstGeom prst="rect">
            <a:avLst/>
          </a:prstGeom>
          <a:solidFill>
            <a:schemeClr val="accent2"/>
          </a:solidFill>
          <a:ln w="9525">
            <a:solidFill>
              <a:schemeClr val="tx1"/>
            </a:solidFill>
            <a:miter lim="800000"/>
            <a:headEnd/>
            <a:tailEnd/>
          </a:ln>
          <a:effectLst/>
        </p:spPr>
        <p:txBody>
          <a:bodyPr vert="vert270" wrap="none" anchor="ctr"/>
          <a:lstStyle/>
          <a:p>
            <a:pPr algn="ctr"/>
            <a:r>
              <a:rPr lang="en-US" sz="1600" dirty="0"/>
              <a:t>Sales force automation</a:t>
            </a:r>
          </a:p>
        </p:txBody>
      </p:sp>
      <p:sp>
        <p:nvSpPr>
          <p:cNvPr id="59425" name="Rectangle 33"/>
          <p:cNvSpPr>
            <a:spLocks noChangeArrowheads="1"/>
          </p:cNvSpPr>
          <p:nvPr/>
        </p:nvSpPr>
        <p:spPr bwMode="auto">
          <a:xfrm>
            <a:off x="6591299" y="4572000"/>
            <a:ext cx="1752600" cy="304800"/>
          </a:xfrm>
          <a:prstGeom prst="rect">
            <a:avLst/>
          </a:prstGeom>
          <a:solidFill>
            <a:schemeClr val="accent2"/>
          </a:solidFill>
          <a:ln w="9525">
            <a:solidFill>
              <a:schemeClr val="tx1"/>
            </a:solidFill>
            <a:miter lim="800000"/>
            <a:headEnd/>
            <a:tailEnd/>
          </a:ln>
          <a:effectLst/>
        </p:spPr>
        <p:txBody>
          <a:bodyPr wrap="none" anchor="ctr"/>
          <a:lstStyle/>
          <a:p>
            <a:pPr algn="ctr"/>
            <a:r>
              <a:rPr lang="en-US" sz="1400" dirty="0"/>
              <a:t>Electronic invoicing</a:t>
            </a:r>
          </a:p>
        </p:txBody>
      </p:sp>
      <p:sp>
        <p:nvSpPr>
          <p:cNvPr id="34" name="Title 1"/>
          <p:cNvSpPr>
            <a:spLocks noGrp="1"/>
          </p:cNvSpPr>
          <p:nvPr>
            <p:ph type="title"/>
          </p:nvPr>
        </p:nvSpPr>
        <p:spPr>
          <a:xfrm>
            <a:off x="428625" y="0"/>
            <a:ext cx="7620000" cy="457200"/>
          </a:xfrm>
        </p:spPr>
        <p:txBody>
          <a:bodyPr/>
          <a:lstStyle/>
          <a:p>
            <a:r>
              <a:rPr lang="en-US" dirty="0"/>
              <a:t>INFORMATION SYSTEMS - </a:t>
            </a:r>
            <a:r>
              <a:rPr lang="en-US" b="1" dirty="0"/>
              <a:t>LEGACY</a:t>
            </a:r>
          </a:p>
        </p:txBody>
      </p:sp>
      <p:sp>
        <p:nvSpPr>
          <p:cNvPr id="2" name="Oval Callout 1"/>
          <p:cNvSpPr/>
          <p:nvPr/>
        </p:nvSpPr>
        <p:spPr>
          <a:xfrm>
            <a:off x="1395412" y="545307"/>
            <a:ext cx="1522414" cy="609600"/>
          </a:xfrm>
          <a:prstGeom prst="wedgeEllipseCallout">
            <a:avLst>
              <a:gd name="adj1" fmla="val 47407"/>
              <a:gd name="adj2" fmla="val 64137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t>Transaction Processing Systems</a:t>
            </a:r>
          </a:p>
        </p:txBody>
      </p:sp>
    </p:spTree>
    <p:extLst>
      <p:ext uri="{BB962C8B-B14F-4D97-AF65-F5344CB8AC3E}">
        <p14:creationId xmlns:p14="http://schemas.microsoft.com/office/powerpoint/2010/main" val="1398420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2"/>
          <p:cNvGrpSpPr>
            <a:grpSpLocks/>
          </p:cNvGrpSpPr>
          <p:nvPr/>
        </p:nvGrpSpPr>
        <p:grpSpPr bwMode="auto">
          <a:xfrm>
            <a:off x="1219200" y="914400"/>
            <a:ext cx="6567488" cy="4929188"/>
            <a:chOff x="327" y="1056"/>
            <a:chExt cx="4137" cy="3105"/>
          </a:xfrm>
        </p:grpSpPr>
        <p:sp>
          <p:nvSpPr>
            <p:cNvPr id="59395" name="AutoShape 3"/>
            <p:cNvSpPr>
              <a:spLocks noChangeAspect="1" noChangeArrowheads="1"/>
            </p:cNvSpPr>
            <p:nvPr/>
          </p:nvSpPr>
          <p:spPr bwMode="auto">
            <a:xfrm>
              <a:off x="779" y="1056"/>
              <a:ext cx="3685" cy="2742"/>
            </a:xfrm>
            <a:prstGeom prst="triangle">
              <a:avLst>
                <a:gd name="adj" fmla="val 50000"/>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59396" name="Line 4"/>
            <p:cNvSpPr>
              <a:spLocks noChangeShapeType="1"/>
            </p:cNvSpPr>
            <p:nvPr/>
          </p:nvSpPr>
          <p:spPr bwMode="auto">
            <a:xfrm flipV="1">
              <a:off x="1295" y="1167"/>
              <a:ext cx="0" cy="2779"/>
            </a:xfrm>
            <a:prstGeom prst="line">
              <a:avLst/>
            </a:prstGeom>
            <a:noFill/>
            <a:ln w="19050">
              <a:solidFill>
                <a:schemeClr val="tx1"/>
              </a:solidFill>
              <a:prstDash val="dash"/>
              <a:round/>
              <a:headEnd/>
              <a:tailEnd/>
            </a:ln>
            <a:effectLst/>
          </p:spPr>
          <p:txBody>
            <a:bodyPr/>
            <a:lstStyle/>
            <a:p>
              <a:endParaRPr lang="en-US" dirty="0"/>
            </a:p>
          </p:txBody>
        </p:sp>
        <p:sp>
          <p:nvSpPr>
            <p:cNvPr id="59397" name="Line 5"/>
            <p:cNvSpPr>
              <a:spLocks noChangeShapeType="1"/>
            </p:cNvSpPr>
            <p:nvPr/>
          </p:nvSpPr>
          <p:spPr bwMode="auto">
            <a:xfrm flipV="1">
              <a:off x="1833" y="1167"/>
              <a:ext cx="0" cy="2779"/>
            </a:xfrm>
            <a:prstGeom prst="line">
              <a:avLst/>
            </a:prstGeom>
            <a:noFill/>
            <a:ln w="19050">
              <a:solidFill>
                <a:schemeClr val="tx1"/>
              </a:solidFill>
              <a:prstDash val="dash"/>
              <a:round/>
              <a:headEnd/>
              <a:tailEnd/>
            </a:ln>
            <a:effectLst/>
          </p:spPr>
          <p:txBody>
            <a:bodyPr/>
            <a:lstStyle/>
            <a:p>
              <a:endParaRPr lang="en-US" dirty="0"/>
            </a:p>
          </p:txBody>
        </p:sp>
        <p:sp>
          <p:nvSpPr>
            <p:cNvPr id="59398" name="Line 6"/>
            <p:cNvSpPr>
              <a:spLocks noChangeShapeType="1"/>
            </p:cNvSpPr>
            <p:nvPr/>
          </p:nvSpPr>
          <p:spPr bwMode="auto">
            <a:xfrm flipV="1">
              <a:off x="2370" y="1167"/>
              <a:ext cx="0" cy="2779"/>
            </a:xfrm>
            <a:prstGeom prst="line">
              <a:avLst/>
            </a:prstGeom>
            <a:noFill/>
            <a:ln w="19050">
              <a:solidFill>
                <a:schemeClr val="tx1"/>
              </a:solidFill>
              <a:prstDash val="dash"/>
              <a:round/>
              <a:headEnd/>
              <a:tailEnd/>
            </a:ln>
            <a:effectLst/>
          </p:spPr>
          <p:txBody>
            <a:bodyPr/>
            <a:lstStyle/>
            <a:p>
              <a:endParaRPr lang="en-US" dirty="0"/>
            </a:p>
          </p:txBody>
        </p:sp>
        <p:sp>
          <p:nvSpPr>
            <p:cNvPr id="59399" name="Line 7"/>
            <p:cNvSpPr>
              <a:spLocks noChangeShapeType="1"/>
            </p:cNvSpPr>
            <p:nvPr/>
          </p:nvSpPr>
          <p:spPr bwMode="auto">
            <a:xfrm flipV="1">
              <a:off x="3985" y="1167"/>
              <a:ext cx="0" cy="2779"/>
            </a:xfrm>
            <a:prstGeom prst="line">
              <a:avLst/>
            </a:prstGeom>
            <a:noFill/>
            <a:ln w="19050">
              <a:solidFill>
                <a:schemeClr val="tx1"/>
              </a:solidFill>
              <a:prstDash val="dash"/>
              <a:round/>
              <a:headEnd/>
              <a:tailEnd/>
            </a:ln>
            <a:effectLst/>
          </p:spPr>
          <p:txBody>
            <a:bodyPr/>
            <a:lstStyle/>
            <a:p>
              <a:endParaRPr lang="en-US" dirty="0"/>
            </a:p>
          </p:txBody>
        </p:sp>
        <p:sp>
          <p:nvSpPr>
            <p:cNvPr id="59400" name="Line 8"/>
            <p:cNvSpPr>
              <a:spLocks noChangeShapeType="1"/>
            </p:cNvSpPr>
            <p:nvPr/>
          </p:nvSpPr>
          <p:spPr bwMode="auto">
            <a:xfrm flipV="1">
              <a:off x="2909" y="1167"/>
              <a:ext cx="0" cy="2779"/>
            </a:xfrm>
            <a:prstGeom prst="line">
              <a:avLst/>
            </a:prstGeom>
            <a:noFill/>
            <a:ln w="19050">
              <a:solidFill>
                <a:schemeClr val="tx1"/>
              </a:solidFill>
              <a:prstDash val="dash"/>
              <a:round/>
              <a:headEnd/>
              <a:tailEnd/>
            </a:ln>
            <a:effectLst/>
          </p:spPr>
          <p:txBody>
            <a:bodyPr/>
            <a:lstStyle/>
            <a:p>
              <a:endParaRPr lang="en-US" dirty="0"/>
            </a:p>
          </p:txBody>
        </p:sp>
        <p:sp>
          <p:nvSpPr>
            <p:cNvPr id="59401" name="Line 9"/>
            <p:cNvSpPr>
              <a:spLocks noChangeShapeType="1"/>
            </p:cNvSpPr>
            <p:nvPr/>
          </p:nvSpPr>
          <p:spPr bwMode="auto">
            <a:xfrm flipV="1">
              <a:off x="3447" y="1167"/>
              <a:ext cx="0" cy="2779"/>
            </a:xfrm>
            <a:prstGeom prst="line">
              <a:avLst/>
            </a:prstGeom>
            <a:noFill/>
            <a:ln w="19050">
              <a:solidFill>
                <a:schemeClr val="tx1"/>
              </a:solidFill>
              <a:prstDash val="dash"/>
              <a:round/>
              <a:headEnd/>
              <a:tailEnd/>
            </a:ln>
            <a:effectLst/>
          </p:spPr>
          <p:txBody>
            <a:bodyPr/>
            <a:lstStyle/>
            <a:p>
              <a:endParaRPr lang="en-US" dirty="0"/>
            </a:p>
          </p:txBody>
        </p:sp>
        <p:sp>
          <p:nvSpPr>
            <p:cNvPr id="59402" name="Text Box 10"/>
            <p:cNvSpPr txBox="1">
              <a:spLocks noChangeArrowheads="1"/>
            </p:cNvSpPr>
            <p:nvPr/>
          </p:nvSpPr>
          <p:spPr bwMode="auto">
            <a:xfrm>
              <a:off x="1917" y="3969"/>
              <a:ext cx="396" cy="192"/>
            </a:xfrm>
            <a:prstGeom prst="rect">
              <a:avLst/>
            </a:prstGeom>
            <a:noFill/>
            <a:ln w="9525">
              <a:noFill/>
              <a:miter lim="800000"/>
              <a:headEnd/>
              <a:tailEnd/>
            </a:ln>
            <a:effectLst/>
          </p:spPr>
          <p:txBody>
            <a:bodyPr wrap="none">
              <a:spAutoFit/>
            </a:bodyPr>
            <a:lstStyle/>
            <a:p>
              <a:pPr>
                <a:spcBef>
                  <a:spcPct val="50000"/>
                </a:spcBef>
              </a:pPr>
              <a:r>
                <a:rPr lang="en-US" sz="1400" dirty="0"/>
                <a:t>Sales</a:t>
              </a:r>
            </a:p>
          </p:txBody>
        </p:sp>
        <p:sp>
          <p:nvSpPr>
            <p:cNvPr id="59403" name="Text Box 11"/>
            <p:cNvSpPr txBox="1">
              <a:spLocks noChangeArrowheads="1"/>
            </p:cNvSpPr>
            <p:nvPr/>
          </p:nvSpPr>
          <p:spPr bwMode="auto">
            <a:xfrm>
              <a:off x="1296" y="3969"/>
              <a:ext cx="669" cy="192"/>
            </a:xfrm>
            <a:prstGeom prst="rect">
              <a:avLst/>
            </a:prstGeom>
            <a:noFill/>
            <a:ln w="9525">
              <a:noFill/>
              <a:miter lim="800000"/>
              <a:headEnd/>
              <a:tailEnd/>
            </a:ln>
            <a:effectLst/>
          </p:spPr>
          <p:txBody>
            <a:bodyPr wrap="none">
              <a:spAutoFit/>
            </a:bodyPr>
            <a:lstStyle/>
            <a:p>
              <a:pPr>
                <a:spcBef>
                  <a:spcPct val="50000"/>
                </a:spcBef>
              </a:pPr>
              <a:r>
                <a:rPr lang="en-US" sz="1400" dirty="0"/>
                <a:t>Accounting</a:t>
              </a:r>
            </a:p>
          </p:txBody>
        </p:sp>
        <p:sp>
          <p:nvSpPr>
            <p:cNvPr id="59404" name="Text Box 12"/>
            <p:cNvSpPr txBox="1">
              <a:spLocks noChangeArrowheads="1"/>
            </p:cNvSpPr>
            <p:nvPr/>
          </p:nvSpPr>
          <p:spPr bwMode="auto">
            <a:xfrm>
              <a:off x="432" y="3969"/>
              <a:ext cx="823" cy="192"/>
            </a:xfrm>
            <a:prstGeom prst="rect">
              <a:avLst/>
            </a:prstGeom>
            <a:noFill/>
            <a:ln w="9525">
              <a:noFill/>
              <a:miter lim="800000"/>
              <a:headEnd/>
              <a:tailEnd/>
            </a:ln>
            <a:effectLst/>
          </p:spPr>
          <p:txBody>
            <a:bodyPr wrap="none">
              <a:spAutoFit/>
            </a:bodyPr>
            <a:lstStyle/>
            <a:p>
              <a:pPr>
                <a:spcBef>
                  <a:spcPct val="50000"/>
                </a:spcBef>
              </a:pPr>
              <a:r>
                <a:rPr lang="en-US" sz="1400" dirty="0"/>
                <a:t>Manufacturing</a:t>
              </a:r>
            </a:p>
          </p:txBody>
        </p:sp>
        <p:sp>
          <p:nvSpPr>
            <p:cNvPr id="59405" name="Text Box 13"/>
            <p:cNvSpPr txBox="1">
              <a:spLocks noChangeArrowheads="1"/>
            </p:cNvSpPr>
            <p:nvPr/>
          </p:nvSpPr>
          <p:spPr bwMode="auto">
            <a:xfrm>
              <a:off x="2352" y="3969"/>
              <a:ext cx="513" cy="192"/>
            </a:xfrm>
            <a:prstGeom prst="rect">
              <a:avLst/>
            </a:prstGeom>
            <a:noFill/>
            <a:ln w="9525">
              <a:noFill/>
              <a:miter lim="800000"/>
              <a:headEnd/>
              <a:tailEnd/>
            </a:ln>
            <a:effectLst/>
          </p:spPr>
          <p:txBody>
            <a:bodyPr wrap="none">
              <a:spAutoFit/>
            </a:bodyPr>
            <a:lstStyle/>
            <a:p>
              <a:pPr>
                <a:spcBef>
                  <a:spcPct val="50000"/>
                </a:spcBef>
              </a:pPr>
              <a:r>
                <a:rPr lang="en-US" sz="1400" dirty="0"/>
                <a:t>Finance</a:t>
              </a:r>
            </a:p>
          </p:txBody>
        </p:sp>
        <p:sp>
          <p:nvSpPr>
            <p:cNvPr id="59406" name="Text Box 14"/>
            <p:cNvSpPr txBox="1">
              <a:spLocks noChangeArrowheads="1"/>
            </p:cNvSpPr>
            <p:nvPr/>
          </p:nvSpPr>
          <p:spPr bwMode="auto">
            <a:xfrm>
              <a:off x="2880" y="3835"/>
              <a:ext cx="650" cy="326"/>
            </a:xfrm>
            <a:prstGeom prst="rect">
              <a:avLst/>
            </a:prstGeom>
            <a:noFill/>
            <a:ln w="9525">
              <a:noFill/>
              <a:miter lim="800000"/>
              <a:headEnd/>
              <a:tailEnd/>
            </a:ln>
            <a:effectLst/>
          </p:spPr>
          <p:txBody>
            <a:bodyPr wrap="none">
              <a:spAutoFit/>
            </a:bodyPr>
            <a:lstStyle/>
            <a:p>
              <a:pPr>
                <a:spcBef>
                  <a:spcPct val="50000"/>
                </a:spcBef>
              </a:pPr>
              <a:r>
                <a:rPr lang="en-US" sz="1400" dirty="0"/>
                <a:t>Human</a:t>
              </a:r>
              <a:br>
                <a:rPr lang="en-US" sz="1400" dirty="0"/>
              </a:br>
              <a:r>
                <a:rPr lang="en-US" sz="1400" dirty="0"/>
                <a:t>Resources</a:t>
              </a:r>
            </a:p>
          </p:txBody>
        </p:sp>
        <p:sp>
          <p:nvSpPr>
            <p:cNvPr id="59407" name="Text Box 15"/>
            <p:cNvSpPr txBox="1">
              <a:spLocks noChangeArrowheads="1"/>
            </p:cNvSpPr>
            <p:nvPr/>
          </p:nvSpPr>
          <p:spPr bwMode="auto">
            <a:xfrm>
              <a:off x="3434" y="3969"/>
              <a:ext cx="675" cy="192"/>
            </a:xfrm>
            <a:prstGeom prst="rect">
              <a:avLst/>
            </a:prstGeom>
            <a:noFill/>
            <a:ln w="9525">
              <a:noFill/>
              <a:miter lim="800000"/>
              <a:headEnd/>
              <a:tailEnd/>
            </a:ln>
            <a:effectLst/>
          </p:spPr>
          <p:txBody>
            <a:bodyPr wrap="none">
              <a:spAutoFit/>
            </a:bodyPr>
            <a:lstStyle/>
            <a:p>
              <a:pPr>
                <a:spcBef>
                  <a:spcPct val="50000"/>
                </a:spcBef>
              </a:pPr>
              <a:r>
                <a:rPr lang="en-US" sz="1400" dirty="0"/>
                <a:t>Distribution</a:t>
              </a:r>
            </a:p>
          </p:txBody>
        </p:sp>
        <p:sp>
          <p:nvSpPr>
            <p:cNvPr id="59408" name="Text Box 16"/>
            <p:cNvSpPr txBox="1">
              <a:spLocks noChangeArrowheads="1"/>
            </p:cNvSpPr>
            <p:nvPr/>
          </p:nvSpPr>
          <p:spPr bwMode="auto">
            <a:xfrm>
              <a:off x="4059" y="3908"/>
              <a:ext cx="260" cy="230"/>
            </a:xfrm>
            <a:prstGeom prst="rect">
              <a:avLst/>
            </a:prstGeom>
            <a:noFill/>
            <a:ln w="9525">
              <a:noFill/>
              <a:miter lim="800000"/>
              <a:headEnd/>
              <a:tailEnd/>
            </a:ln>
            <a:effectLst/>
          </p:spPr>
          <p:txBody>
            <a:bodyPr wrap="none">
              <a:spAutoFit/>
            </a:bodyPr>
            <a:lstStyle/>
            <a:p>
              <a:pPr>
                <a:spcBef>
                  <a:spcPct val="50000"/>
                </a:spcBef>
              </a:pPr>
              <a:r>
                <a:rPr lang="en-US" dirty="0"/>
                <a:t>…</a:t>
              </a:r>
            </a:p>
          </p:txBody>
        </p:sp>
        <p:sp>
          <p:nvSpPr>
            <p:cNvPr id="59409" name="Line 17"/>
            <p:cNvSpPr>
              <a:spLocks noChangeShapeType="1"/>
            </p:cNvSpPr>
            <p:nvPr/>
          </p:nvSpPr>
          <p:spPr bwMode="auto">
            <a:xfrm>
              <a:off x="1148" y="3279"/>
              <a:ext cx="2947" cy="0"/>
            </a:xfrm>
            <a:prstGeom prst="line">
              <a:avLst/>
            </a:prstGeom>
            <a:noFill/>
            <a:ln w="19050">
              <a:solidFill>
                <a:schemeClr val="tx1"/>
              </a:solidFill>
              <a:round/>
              <a:headEnd/>
              <a:tailEnd/>
            </a:ln>
            <a:effectLst/>
          </p:spPr>
          <p:txBody>
            <a:bodyPr/>
            <a:lstStyle/>
            <a:p>
              <a:endParaRPr lang="en-US" dirty="0"/>
            </a:p>
          </p:txBody>
        </p:sp>
        <p:sp>
          <p:nvSpPr>
            <p:cNvPr id="59410" name="Line 18"/>
            <p:cNvSpPr>
              <a:spLocks noChangeShapeType="1"/>
            </p:cNvSpPr>
            <p:nvPr/>
          </p:nvSpPr>
          <p:spPr bwMode="auto">
            <a:xfrm>
              <a:off x="1516" y="2723"/>
              <a:ext cx="2211" cy="0"/>
            </a:xfrm>
            <a:prstGeom prst="line">
              <a:avLst/>
            </a:prstGeom>
            <a:noFill/>
            <a:ln w="19050">
              <a:solidFill>
                <a:schemeClr val="tx1"/>
              </a:solidFill>
              <a:round/>
              <a:headEnd/>
              <a:tailEnd/>
            </a:ln>
            <a:effectLst/>
          </p:spPr>
          <p:txBody>
            <a:bodyPr/>
            <a:lstStyle/>
            <a:p>
              <a:endParaRPr lang="en-US" dirty="0"/>
            </a:p>
          </p:txBody>
        </p:sp>
        <p:sp>
          <p:nvSpPr>
            <p:cNvPr id="59411" name="Line 19"/>
            <p:cNvSpPr>
              <a:spLocks noChangeShapeType="1"/>
            </p:cNvSpPr>
            <p:nvPr/>
          </p:nvSpPr>
          <p:spPr bwMode="auto">
            <a:xfrm>
              <a:off x="1958" y="2057"/>
              <a:ext cx="1327" cy="0"/>
            </a:xfrm>
            <a:prstGeom prst="line">
              <a:avLst/>
            </a:prstGeom>
            <a:noFill/>
            <a:ln w="19050">
              <a:solidFill>
                <a:schemeClr val="tx1"/>
              </a:solidFill>
              <a:round/>
              <a:headEnd/>
              <a:tailEnd/>
            </a:ln>
            <a:effectLst/>
          </p:spPr>
          <p:txBody>
            <a:bodyPr/>
            <a:lstStyle/>
            <a:p>
              <a:endParaRPr lang="en-US" dirty="0"/>
            </a:p>
          </p:txBody>
        </p:sp>
        <p:sp>
          <p:nvSpPr>
            <p:cNvPr id="59412" name="Text Box 20"/>
            <p:cNvSpPr txBox="1">
              <a:spLocks noChangeArrowheads="1"/>
            </p:cNvSpPr>
            <p:nvPr/>
          </p:nvSpPr>
          <p:spPr bwMode="auto">
            <a:xfrm>
              <a:off x="471" y="1584"/>
              <a:ext cx="518" cy="252"/>
            </a:xfrm>
            <a:prstGeom prst="rect">
              <a:avLst/>
            </a:prstGeom>
            <a:noFill/>
            <a:ln w="9525">
              <a:noFill/>
              <a:miter lim="800000"/>
              <a:headEnd/>
              <a:tailEnd/>
            </a:ln>
            <a:effectLst/>
          </p:spPr>
          <p:txBody>
            <a:bodyPr wrap="none" tIns="91440" bIns="91440" anchor="ctr" anchorCtr="1">
              <a:spAutoFit/>
            </a:bodyPr>
            <a:lstStyle/>
            <a:p>
              <a:pPr>
                <a:spcBef>
                  <a:spcPct val="50000"/>
                </a:spcBef>
              </a:pPr>
              <a:r>
                <a:rPr lang="en-US" sz="1400" dirty="0"/>
                <a:t>Strategic</a:t>
              </a:r>
            </a:p>
          </p:txBody>
        </p:sp>
        <p:sp>
          <p:nvSpPr>
            <p:cNvPr id="59413" name="Text Box 21"/>
            <p:cNvSpPr txBox="1">
              <a:spLocks noChangeArrowheads="1"/>
            </p:cNvSpPr>
            <p:nvPr/>
          </p:nvSpPr>
          <p:spPr bwMode="auto">
            <a:xfrm>
              <a:off x="483" y="2288"/>
              <a:ext cx="506" cy="388"/>
            </a:xfrm>
            <a:prstGeom prst="rect">
              <a:avLst/>
            </a:prstGeom>
            <a:noFill/>
            <a:ln w="9525">
              <a:noFill/>
              <a:miter lim="800000"/>
              <a:headEnd/>
              <a:tailEnd/>
            </a:ln>
            <a:effectLst/>
          </p:spPr>
          <p:txBody>
            <a:bodyPr wrap="none" tIns="91440" bIns="91440" anchor="ctr" anchorCtr="1">
              <a:spAutoFit/>
            </a:bodyPr>
            <a:lstStyle/>
            <a:p>
              <a:pPr algn="r">
                <a:spcBef>
                  <a:spcPct val="50000"/>
                </a:spcBef>
              </a:pPr>
              <a:r>
                <a:rPr lang="en-US" sz="1400" dirty="0"/>
                <a:t>Decision</a:t>
              </a:r>
              <a:br>
                <a:rPr lang="en-US" sz="1400" dirty="0"/>
              </a:br>
              <a:r>
                <a:rPr lang="en-US" sz="1400" dirty="0"/>
                <a:t>Making</a:t>
              </a:r>
            </a:p>
          </p:txBody>
        </p:sp>
        <p:sp>
          <p:nvSpPr>
            <p:cNvPr id="59414" name="Text Box 22"/>
            <p:cNvSpPr txBox="1">
              <a:spLocks noChangeArrowheads="1"/>
            </p:cNvSpPr>
            <p:nvPr/>
          </p:nvSpPr>
          <p:spPr bwMode="auto">
            <a:xfrm>
              <a:off x="352" y="2844"/>
              <a:ext cx="637" cy="252"/>
            </a:xfrm>
            <a:prstGeom prst="rect">
              <a:avLst/>
            </a:prstGeom>
            <a:noFill/>
            <a:ln w="9525">
              <a:noFill/>
              <a:miter lim="800000"/>
              <a:headEnd/>
              <a:tailEnd/>
            </a:ln>
            <a:effectLst/>
          </p:spPr>
          <p:txBody>
            <a:bodyPr wrap="none" tIns="91440" bIns="91440" anchor="ctr" anchorCtr="1">
              <a:spAutoFit/>
            </a:bodyPr>
            <a:lstStyle/>
            <a:p>
              <a:pPr>
                <a:spcBef>
                  <a:spcPct val="50000"/>
                </a:spcBef>
              </a:pPr>
              <a:r>
                <a:rPr lang="en-US" sz="1400" dirty="0"/>
                <a:t>Managerial</a:t>
              </a:r>
            </a:p>
          </p:txBody>
        </p:sp>
        <p:sp>
          <p:nvSpPr>
            <p:cNvPr id="59415" name="Text Box 23"/>
            <p:cNvSpPr txBox="1">
              <a:spLocks noChangeArrowheads="1"/>
            </p:cNvSpPr>
            <p:nvPr/>
          </p:nvSpPr>
          <p:spPr bwMode="auto">
            <a:xfrm>
              <a:off x="327" y="3326"/>
              <a:ext cx="662" cy="252"/>
            </a:xfrm>
            <a:prstGeom prst="rect">
              <a:avLst/>
            </a:prstGeom>
            <a:noFill/>
            <a:ln w="9525">
              <a:noFill/>
              <a:miter lim="800000"/>
              <a:headEnd/>
              <a:tailEnd/>
            </a:ln>
            <a:effectLst/>
          </p:spPr>
          <p:txBody>
            <a:bodyPr wrap="none" tIns="91440" bIns="91440" anchor="ctr" anchorCtr="1">
              <a:spAutoFit/>
            </a:bodyPr>
            <a:lstStyle/>
            <a:p>
              <a:pPr>
                <a:spcBef>
                  <a:spcPct val="50000"/>
                </a:spcBef>
              </a:pPr>
              <a:r>
                <a:rPr lang="en-US" sz="1400" dirty="0"/>
                <a:t>Operational</a:t>
              </a:r>
            </a:p>
          </p:txBody>
        </p:sp>
      </p:grpSp>
      <p:sp>
        <p:nvSpPr>
          <p:cNvPr id="59417" name="Rectangle 25"/>
          <p:cNvSpPr>
            <a:spLocks noChangeArrowheads="1"/>
          </p:cNvSpPr>
          <p:nvPr/>
        </p:nvSpPr>
        <p:spPr bwMode="auto">
          <a:xfrm>
            <a:off x="2833686" y="4546748"/>
            <a:ext cx="2241553" cy="603104"/>
          </a:xfrm>
          <a:prstGeom prst="rect">
            <a:avLst/>
          </a:prstGeom>
          <a:solidFill>
            <a:schemeClr val="accent2"/>
          </a:solidFill>
          <a:ln w="9525">
            <a:solidFill>
              <a:schemeClr val="tx1"/>
            </a:solidFill>
            <a:miter lim="800000"/>
            <a:headEnd/>
            <a:tailEnd/>
          </a:ln>
          <a:effectLst/>
        </p:spPr>
        <p:txBody>
          <a:bodyPr wrap="none" anchor="ctr"/>
          <a:lstStyle/>
          <a:p>
            <a:pPr algn="ctr"/>
            <a:r>
              <a:rPr lang="en-US" sz="1600" dirty="0"/>
              <a:t>ERP</a:t>
            </a:r>
          </a:p>
        </p:txBody>
      </p:sp>
      <p:sp>
        <p:nvSpPr>
          <p:cNvPr id="34" name="Title 1"/>
          <p:cNvSpPr>
            <a:spLocks noGrp="1"/>
          </p:cNvSpPr>
          <p:nvPr>
            <p:ph type="title"/>
          </p:nvPr>
        </p:nvSpPr>
        <p:spPr>
          <a:xfrm>
            <a:off x="428625" y="0"/>
            <a:ext cx="7620000" cy="457200"/>
          </a:xfrm>
        </p:spPr>
        <p:txBody>
          <a:bodyPr/>
          <a:lstStyle/>
          <a:p>
            <a:r>
              <a:rPr lang="en-US" dirty="0"/>
              <a:t>INFORMATION SYSTEMS - </a:t>
            </a:r>
            <a:r>
              <a:rPr lang="en-US" b="1" dirty="0"/>
              <a:t>TODAY</a:t>
            </a:r>
          </a:p>
        </p:txBody>
      </p:sp>
      <p:sp>
        <p:nvSpPr>
          <p:cNvPr id="36" name="Rectangle 27"/>
          <p:cNvSpPr>
            <a:spLocks noChangeArrowheads="1"/>
          </p:cNvSpPr>
          <p:nvPr/>
        </p:nvSpPr>
        <p:spPr bwMode="auto">
          <a:xfrm>
            <a:off x="4192590" y="1881014"/>
            <a:ext cx="715961" cy="2665734"/>
          </a:xfrm>
          <a:prstGeom prst="rect">
            <a:avLst/>
          </a:prstGeom>
          <a:solidFill>
            <a:schemeClr val="accent2"/>
          </a:solidFill>
          <a:ln w="9525">
            <a:solidFill>
              <a:schemeClr val="tx1"/>
            </a:solidFill>
            <a:miter lim="800000"/>
            <a:headEnd/>
            <a:tailEnd/>
          </a:ln>
          <a:effectLst/>
        </p:spPr>
        <p:txBody>
          <a:bodyPr vert="vert270" wrap="none" anchor="ctr"/>
          <a:lstStyle/>
          <a:p>
            <a:pPr algn="r"/>
            <a:r>
              <a:rPr lang="en-US" sz="1600" dirty="0"/>
              <a:t>BI	</a:t>
            </a:r>
          </a:p>
        </p:txBody>
      </p:sp>
      <p:sp>
        <p:nvSpPr>
          <p:cNvPr id="59418" name="Rectangle 26"/>
          <p:cNvSpPr>
            <a:spLocks noChangeArrowheads="1"/>
          </p:cNvSpPr>
          <p:nvPr/>
        </p:nvSpPr>
        <p:spPr bwMode="auto">
          <a:xfrm>
            <a:off x="3473451" y="3179407"/>
            <a:ext cx="2941636" cy="641416"/>
          </a:xfrm>
          <a:prstGeom prst="rect">
            <a:avLst/>
          </a:prstGeom>
          <a:solidFill>
            <a:schemeClr val="accent2"/>
          </a:solidFill>
          <a:ln w="9525">
            <a:solidFill>
              <a:schemeClr val="tx1"/>
            </a:solidFill>
            <a:miter lim="800000"/>
            <a:headEnd/>
            <a:tailEnd/>
          </a:ln>
          <a:effectLst/>
        </p:spPr>
        <p:txBody>
          <a:bodyPr wrap="square" lIns="0" tIns="0" rIns="0" bIns="0" anchor="ctr"/>
          <a:lstStyle/>
          <a:p>
            <a:pPr algn="ctr"/>
            <a:r>
              <a:rPr lang="en-US" sz="1400" dirty="0"/>
              <a:t>KM</a:t>
            </a:r>
            <a:endParaRPr lang="en-US" sz="1600" dirty="0"/>
          </a:p>
        </p:txBody>
      </p:sp>
      <p:sp>
        <p:nvSpPr>
          <p:cNvPr id="59419" name="Rectangle 27"/>
          <p:cNvSpPr>
            <a:spLocks noChangeArrowheads="1"/>
          </p:cNvSpPr>
          <p:nvPr/>
        </p:nvSpPr>
        <p:spPr bwMode="auto">
          <a:xfrm>
            <a:off x="3733007" y="2870199"/>
            <a:ext cx="304800" cy="1514475"/>
          </a:xfrm>
          <a:prstGeom prst="rect">
            <a:avLst/>
          </a:prstGeom>
          <a:solidFill>
            <a:schemeClr val="accent2"/>
          </a:solidFill>
          <a:ln w="9525">
            <a:solidFill>
              <a:schemeClr val="tx1"/>
            </a:solidFill>
            <a:miter lim="800000"/>
            <a:headEnd/>
            <a:tailEnd/>
          </a:ln>
          <a:effectLst/>
        </p:spPr>
        <p:txBody>
          <a:bodyPr vert="vert270" wrap="none" anchor="ctr"/>
          <a:lstStyle/>
          <a:p>
            <a:pPr algn="ctr"/>
            <a:r>
              <a:rPr lang="en-US" sz="1600" dirty="0"/>
              <a:t>CRM</a:t>
            </a:r>
          </a:p>
        </p:txBody>
      </p:sp>
      <p:sp>
        <p:nvSpPr>
          <p:cNvPr id="29" name="Rectangle 25"/>
          <p:cNvSpPr>
            <a:spLocks noChangeArrowheads="1"/>
          </p:cNvSpPr>
          <p:nvPr/>
        </p:nvSpPr>
        <p:spPr bwMode="auto">
          <a:xfrm>
            <a:off x="5174134" y="4554890"/>
            <a:ext cx="2048992" cy="594962"/>
          </a:xfrm>
          <a:prstGeom prst="rect">
            <a:avLst/>
          </a:prstGeom>
          <a:solidFill>
            <a:schemeClr val="accent2"/>
          </a:solidFill>
          <a:ln w="9525">
            <a:solidFill>
              <a:schemeClr val="tx1"/>
            </a:solidFill>
            <a:miter lim="800000"/>
            <a:headEnd/>
            <a:tailEnd/>
          </a:ln>
          <a:effectLst/>
        </p:spPr>
        <p:txBody>
          <a:bodyPr wrap="none" anchor="ctr"/>
          <a:lstStyle/>
          <a:p>
            <a:pPr algn="ctr"/>
            <a:r>
              <a:rPr lang="en-US" sz="1600" dirty="0"/>
              <a:t>TPS 1, TPS 2, …..</a:t>
            </a:r>
          </a:p>
        </p:txBody>
      </p:sp>
    </p:spTree>
    <p:extLst>
      <p:ext uri="{BB962C8B-B14F-4D97-AF65-F5344CB8AC3E}">
        <p14:creationId xmlns:p14="http://schemas.microsoft.com/office/powerpoint/2010/main" val="472647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AutoShape 3"/>
          <p:cNvSpPr>
            <a:spLocks noChangeAspect="1" noChangeArrowheads="1"/>
          </p:cNvSpPr>
          <p:nvPr/>
        </p:nvSpPr>
        <p:spPr bwMode="auto">
          <a:xfrm>
            <a:off x="2052814" y="1219200"/>
            <a:ext cx="5038372" cy="3749040"/>
          </a:xfrm>
          <a:prstGeom prst="triangle">
            <a:avLst>
              <a:gd name="adj" fmla="val 50000"/>
            </a:avLst>
          </a:prstGeom>
          <a:solidFill>
            <a:schemeClr val="accent1"/>
          </a:solidFill>
          <a:ln w="12700">
            <a:solidFill>
              <a:schemeClr val="tx1"/>
            </a:solidFill>
            <a:miter lim="800000"/>
            <a:headEnd/>
            <a:tailEnd/>
          </a:ln>
          <a:effectLst/>
        </p:spPr>
        <p:txBody>
          <a:bodyPr wrap="none" anchor="ctr"/>
          <a:lstStyle/>
          <a:p>
            <a:endParaRPr lang="en-US" dirty="0"/>
          </a:p>
        </p:txBody>
      </p:sp>
      <p:sp>
        <p:nvSpPr>
          <p:cNvPr id="59409" name="Line 17"/>
          <p:cNvSpPr>
            <a:spLocks noChangeShapeType="1"/>
          </p:cNvSpPr>
          <p:nvPr/>
        </p:nvSpPr>
        <p:spPr bwMode="auto">
          <a:xfrm>
            <a:off x="2179637" y="4443413"/>
            <a:ext cx="4678363" cy="0"/>
          </a:xfrm>
          <a:prstGeom prst="line">
            <a:avLst/>
          </a:prstGeom>
          <a:noFill/>
          <a:ln w="19050">
            <a:solidFill>
              <a:schemeClr val="tx1"/>
            </a:solidFill>
            <a:round/>
            <a:headEnd/>
            <a:tailEnd/>
          </a:ln>
          <a:effectLst/>
        </p:spPr>
        <p:txBody>
          <a:bodyPr/>
          <a:lstStyle/>
          <a:p>
            <a:endParaRPr lang="en-US" dirty="0"/>
          </a:p>
        </p:txBody>
      </p:sp>
      <p:sp>
        <p:nvSpPr>
          <p:cNvPr id="59410" name="Line 18"/>
          <p:cNvSpPr>
            <a:spLocks noChangeShapeType="1"/>
          </p:cNvSpPr>
          <p:nvPr/>
        </p:nvSpPr>
        <p:spPr bwMode="auto">
          <a:xfrm>
            <a:off x="2738437" y="3560763"/>
            <a:ext cx="3509963" cy="0"/>
          </a:xfrm>
          <a:prstGeom prst="line">
            <a:avLst/>
          </a:prstGeom>
          <a:noFill/>
          <a:ln w="19050">
            <a:solidFill>
              <a:schemeClr val="tx1"/>
            </a:solidFill>
            <a:round/>
            <a:headEnd/>
            <a:tailEnd/>
          </a:ln>
          <a:effectLst/>
        </p:spPr>
        <p:txBody>
          <a:bodyPr/>
          <a:lstStyle/>
          <a:p>
            <a:endParaRPr lang="en-US" dirty="0"/>
          </a:p>
        </p:txBody>
      </p:sp>
      <p:sp>
        <p:nvSpPr>
          <p:cNvPr id="59411" name="Line 19"/>
          <p:cNvSpPr>
            <a:spLocks noChangeShapeType="1"/>
          </p:cNvSpPr>
          <p:nvPr/>
        </p:nvSpPr>
        <p:spPr bwMode="auto">
          <a:xfrm>
            <a:off x="3108325" y="2503488"/>
            <a:ext cx="2106613" cy="0"/>
          </a:xfrm>
          <a:prstGeom prst="line">
            <a:avLst/>
          </a:prstGeom>
          <a:noFill/>
          <a:ln w="19050">
            <a:solidFill>
              <a:schemeClr val="tx1"/>
            </a:solidFill>
            <a:round/>
            <a:headEnd/>
            <a:tailEnd/>
          </a:ln>
          <a:effectLst/>
        </p:spPr>
        <p:txBody>
          <a:bodyPr/>
          <a:lstStyle/>
          <a:p>
            <a:endParaRPr lang="en-US" dirty="0"/>
          </a:p>
        </p:txBody>
      </p:sp>
      <p:sp>
        <p:nvSpPr>
          <p:cNvPr id="34" name="Title 1"/>
          <p:cNvSpPr>
            <a:spLocks noGrp="1"/>
          </p:cNvSpPr>
          <p:nvPr>
            <p:ph type="title"/>
          </p:nvPr>
        </p:nvSpPr>
        <p:spPr>
          <a:xfrm>
            <a:off x="428625" y="0"/>
            <a:ext cx="7620000" cy="457200"/>
          </a:xfrm>
        </p:spPr>
        <p:txBody>
          <a:bodyPr/>
          <a:lstStyle/>
          <a:p>
            <a:r>
              <a:rPr lang="en-US" dirty="0"/>
              <a:t>INFORMATION SYSTEMS – </a:t>
            </a:r>
            <a:r>
              <a:rPr lang="en-US" b="1" dirty="0"/>
              <a:t>ENTERPRISE APPLICATIONS</a:t>
            </a:r>
          </a:p>
        </p:txBody>
      </p:sp>
      <p:graphicFrame>
        <p:nvGraphicFramePr>
          <p:cNvPr id="3" name="Diagram 2"/>
          <p:cNvGraphicFramePr/>
          <p:nvPr>
            <p:extLst/>
          </p:nvPr>
        </p:nvGraphicFramePr>
        <p:xfrm>
          <a:off x="2819400" y="1606810"/>
          <a:ext cx="3505200" cy="3422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nvPr>
        </p:nvGraphicFramePr>
        <p:xfrm>
          <a:off x="76200" y="1271587"/>
          <a:ext cx="1828800" cy="33004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p:cNvGraphicFramePr/>
          <p:nvPr>
            <p:extLst/>
          </p:nvPr>
        </p:nvGraphicFramePr>
        <p:xfrm>
          <a:off x="7239000" y="1271587"/>
          <a:ext cx="1524000" cy="39013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TextBox 1"/>
          <p:cNvSpPr txBox="1"/>
          <p:nvPr/>
        </p:nvSpPr>
        <p:spPr>
          <a:xfrm>
            <a:off x="2052814" y="5117068"/>
            <a:ext cx="5038372" cy="369332"/>
          </a:xfrm>
          <a:prstGeom prst="rect">
            <a:avLst/>
          </a:prstGeom>
          <a:solidFill>
            <a:srgbClr val="A32638"/>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a:solidFill>
                  <a:schemeClr val="bg1"/>
                </a:solidFill>
              </a:rPr>
              <a:t>DIGITAL BUSINESS MODELS</a:t>
            </a:r>
          </a:p>
        </p:txBody>
      </p:sp>
      <p:graphicFrame>
        <p:nvGraphicFramePr>
          <p:cNvPr id="7" name="Diagram 6"/>
          <p:cNvGraphicFramePr/>
          <p:nvPr>
            <p:extLst/>
          </p:nvPr>
        </p:nvGraphicFramePr>
        <p:xfrm>
          <a:off x="3543300" y="5562600"/>
          <a:ext cx="2057400" cy="9144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9" name="Diagram 8"/>
          <p:cNvGraphicFramePr/>
          <p:nvPr>
            <p:extLst/>
          </p:nvPr>
        </p:nvGraphicFramePr>
        <p:xfrm>
          <a:off x="1428750" y="533400"/>
          <a:ext cx="6286500" cy="44776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0" name="TextBox 9"/>
          <p:cNvSpPr txBox="1"/>
          <p:nvPr/>
        </p:nvSpPr>
        <p:spPr>
          <a:xfrm>
            <a:off x="609600" y="618782"/>
            <a:ext cx="746999" cy="276999"/>
          </a:xfrm>
          <a:prstGeom prst="rect">
            <a:avLst/>
          </a:prstGeom>
          <a:noFill/>
        </p:spPr>
        <p:txBody>
          <a:bodyPr wrap="none" lIns="0" tIns="0" rIns="0" bIns="0" rtlCol="0">
            <a:spAutoFit/>
          </a:bodyPr>
          <a:lstStyle/>
          <a:p>
            <a:r>
              <a:rPr lang="en-US" dirty="0"/>
              <a:t>TRENDS</a:t>
            </a:r>
          </a:p>
        </p:txBody>
      </p:sp>
    </p:spTree>
    <p:extLst>
      <p:ext uri="{BB962C8B-B14F-4D97-AF65-F5344CB8AC3E}">
        <p14:creationId xmlns:p14="http://schemas.microsoft.com/office/powerpoint/2010/main" val="661551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428625" y="0"/>
            <a:ext cx="7620000" cy="457200"/>
          </a:xfrm>
        </p:spPr>
        <p:txBody>
          <a:bodyPr/>
          <a:lstStyle/>
          <a:p>
            <a:r>
              <a:rPr lang="en-US" dirty="0"/>
              <a:t>INFORMATION SYSTEMS</a:t>
            </a:r>
          </a:p>
        </p:txBody>
      </p:sp>
      <p:graphicFrame>
        <p:nvGraphicFramePr>
          <p:cNvPr id="3" name="Diagram 2"/>
          <p:cNvGraphicFramePr/>
          <p:nvPr>
            <p:extLst/>
          </p:nvPr>
        </p:nvGraphicFramePr>
        <p:xfrm>
          <a:off x="-76200" y="609600"/>
          <a:ext cx="8915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9997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428625" y="0"/>
            <a:ext cx="7620000" cy="457200"/>
          </a:xfrm>
          <a:prstGeom prst="rect">
            <a:avLst/>
          </a:prstGeom>
        </p:spPr>
        <p:txBody>
          <a:bodyPr/>
          <a:lstStyle>
            <a:lvl1pPr algn="l" defTabSz="914400" rtl="0" eaLnBrk="1" latinLnBrk="0" hangingPunct="1">
              <a:spcBef>
                <a:spcPct val="0"/>
              </a:spcBef>
              <a:buNone/>
              <a:defRPr sz="2400" kern="1200" cap="none" spc="-60" baseline="0">
                <a:solidFill>
                  <a:schemeClr val="bg1"/>
                </a:solidFill>
                <a:latin typeface="+mj-lt"/>
                <a:ea typeface="+mj-ea"/>
                <a:cs typeface="+mj-cs"/>
              </a:defRPr>
            </a:lvl1pPr>
          </a:lstStyle>
          <a:p>
            <a:r>
              <a:rPr lang="en-US" dirty="0"/>
              <a:t>ENTERPRISE ARCHITECTURE (RE)DEFINED</a:t>
            </a:r>
          </a:p>
        </p:txBody>
      </p:sp>
      <p:graphicFrame>
        <p:nvGraphicFramePr>
          <p:cNvPr id="7" name="Diagram 6"/>
          <p:cNvGraphicFramePr/>
          <p:nvPr>
            <p:extLst/>
          </p:nvPr>
        </p:nvGraphicFramePr>
        <p:xfrm>
          <a:off x="304800" y="914400"/>
          <a:ext cx="5867400" cy="4648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6553200" y="1676400"/>
            <a:ext cx="2305050" cy="26142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At it’s core, it’s about the roadmap of key organizational systems (hardware and software) and how those systems interrelate.</a:t>
            </a:r>
          </a:p>
        </p:txBody>
      </p:sp>
      <p:sp>
        <p:nvSpPr>
          <p:cNvPr id="25" name="Rectangle 24"/>
          <p:cNvSpPr/>
          <p:nvPr/>
        </p:nvSpPr>
        <p:spPr>
          <a:xfrm>
            <a:off x="304800" y="5533136"/>
            <a:ext cx="4572000" cy="276999"/>
          </a:xfrm>
          <a:prstGeom prst="rect">
            <a:avLst/>
          </a:prstGeom>
        </p:spPr>
        <p:txBody>
          <a:bodyPr>
            <a:spAutoFit/>
          </a:bodyPr>
          <a:lstStyle/>
          <a:p>
            <a:r>
              <a:rPr lang="en-US" sz="1200" dirty="0"/>
              <a:t>https://en.wikipedia.org/wiki/Enterprise_architecture</a:t>
            </a:r>
          </a:p>
        </p:txBody>
      </p:sp>
    </p:spTree>
    <p:extLst>
      <p:ext uri="{BB962C8B-B14F-4D97-AF65-F5344CB8AC3E}">
        <p14:creationId xmlns:p14="http://schemas.microsoft.com/office/powerpoint/2010/main" val="163882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ALIGNMENT</a:t>
            </a:r>
          </a:p>
        </p:txBody>
      </p:sp>
      <p:sp>
        <p:nvSpPr>
          <p:cNvPr id="3" name="Content Placeholder 2"/>
          <p:cNvSpPr>
            <a:spLocks noGrp="1"/>
          </p:cNvSpPr>
          <p:nvPr>
            <p:ph idx="1"/>
          </p:nvPr>
        </p:nvSpPr>
        <p:spPr>
          <a:xfrm>
            <a:off x="228600" y="762001"/>
            <a:ext cx="8686800" cy="4800600"/>
          </a:xfrm>
        </p:spPr>
        <p:txBody>
          <a:bodyPr anchor="ctr">
            <a:noAutofit/>
          </a:bodyPr>
          <a:lstStyle/>
          <a:p>
            <a:pPr marL="514350" indent="-514350">
              <a:spcBef>
                <a:spcPts val="0"/>
              </a:spcBef>
              <a:spcAft>
                <a:spcPts val="2400"/>
              </a:spcAft>
              <a:buFont typeface="+mj-lt"/>
              <a:buAutoNum type="arabicPeriod"/>
            </a:pPr>
            <a:r>
              <a:rPr lang="en-US" sz="2800" b="0" dirty="0"/>
              <a:t>The idea of </a:t>
            </a:r>
            <a:r>
              <a:rPr lang="en-US" sz="2800" dirty="0"/>
              <a:t>strategic alignment </a:t>
            </a:r>
            <a:r>
              <a:rPr lang="en-US" sz="2800" b="0" dirty="0"/>
              <a:t>is that enterprise IT, that is, organizational information systems should be aligned with business strategy.</a:t>
            </a:r>
          </a:p>
          <a:p>
            <a:pPr marL="514350" indent="-514350">
              <a:spcBef>
                <a:spcPts val="0"/>
              </a:spcBef>
              <a:spcAft>
                <a:spcPts val="2400"/>
              </a:spcAft>
              <a:buFont typeface="+mj-lt"/>
              <a:buAutoNum type="arabicPeriod"/>
            </a:pPr>
            <a:r>
              <a:rPr lang="en-US" sz="2800" b="0" dirty="0"/>
              <a:t>This means that technological systems support the </a:t>
            </a:r>
            <a:r>
              <a:rPr lang="en-US" sz="2800" dirty="0"/>
              <a:t>competitive advantage </a:t>
            </a:r>
            <a:r>
              <a:rPr lang="en-US" sz="2800" b="0" dirty="0"/>
              <a:t>of the company and/or make new strategies possible.</a:t>
            </a:r>
          </a:p>
          <a:p>
            <a:pPr marL="514350" indent="-514350">
              <a:spcBef>
                <a:spcPts val="0"/>
              </a:spcBef>
              <a:spcAft>
                <a:spcPts val="2400"/>
              </a:spcAft>
              <a:buFont typeface="+mj-lt"/>
              <a:buAutoNum type="arabicPeriod"/>
            </a:pPr>
            <a:r>
              <a:rPr lang="en-US" sz="2800" b="0" dirty="0"/>
              <a:t>A </a:t>
            </a:r>
            <a:r>
              <a:rPr lang="en-US" sz="2800" dirty="0"/>
              <a:t>key</a:t>
            </a:r>
            <a:r>
              <a:rPr lang="en-US" sz="2800" b="0" dirty="0"/>
              <a:t> practice for achieving and retaining the alignment in rapidly changing business is </a:t>
            </a:r>
            <a:r>
              <a:rPr lang="en-US" sz="2800" dirty="0"/>
              <a:t>enterprise architecture. </a:t>
            </a:r>
          </a:p>
        </p:txBody>
      </p:sp>
    </p:spTree>
    <p:extLst>
      <p:ext uri="{BB962C8B-B14F-4D97-AF65-F5344CB8AC3E}">
        <p14:creationId xmlns:p14="http://schemas.microsoft.com/office/powerpoint/2010/main" val="3391607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5" name="Rectangle 3">
            <a:extLst>
              <a:ext uri="{FF2B5EF4-FFF2-40B4-BE49-F238E27FC236}">
                <a16:creationId xmlns:a16="http://schemas.microsoft.com/office/drawing/2014/main" id="{4E052FCC-99DF-054C-8CA5-E1E61F9F806B}"/>
              </a:ext>
            </a:extLst>
          </p:cNvPr>
          <p:cNvSpPr>
            <a:spLocks noGrp="1"/>
          </p:cNvSpPr>
          <p:nvPr>
            <p:ph type="body" idx="1"/>
          </p:nvPr>
        </p:nvSpPr>
        <p:spPr>
          <a:xfrm>
            <a:off x="457200" y="476250"/>
            <a:ext cx="8264525" cy="5473700"/>
          </a:xfrm>
        </p:spPr>
        <p:txBody>
          <a:bodyPr anchor="ctr"/>
          <a:lstStyle/>
          <a:p>
            <a:pPr marL="0" indent="0" algn="ctr" eaLnBrk="1" hangingPunct="1">
              <a:buFont typeface="Wingdings 2" pitchFamily="2" charset="2"/>
              <a:buNone/>
            </a:pPr>
            <a:r>
              <a:rPr lang="en-GB" altLang="en-US" sz="2400" b="0" dirty="0"/>
              <a:t>“</a:t>
            </a:r>
            <a:r>
              <a:rPr lang="en-US" altLang="ja-JP" sz="2400" b="0" dirty="0"/>
              <a:t>a regularly interacting or interdependent group of items forming a unified whole</a:t>
            </a:r>
            <a:r>
              <a:rPr lang="en-US" altLang="en-US" sz="2400" b="0" dirty="0"/>
              <a:t>”</a:t>
            </a:r>
            <a:endParaRPr lang="en-GB" altLang="en-US" sz="2400" b="0" dirty="0"/>
          </a:p>
          <a:p>
            <a:pPr marL="0" indent="0" algn="ctr" eaLnBrk="1" hangingPunct="1">
              <a:buFont typeface="Wingdings 2" pitchFamily="2" charset="2"/>
              <a:buNone/>
            </a:pPr>
            <a:r>
              <a:rPr lang="en-GB" altLang="en-US" sz="2400" b="0" dirty="0">
                <a:solidFill>
                  <a:schemeClr val="bg1"/>
                </a:solidFill>
                <a:hlinkClick r:id="rId3"/>
              </a:rPr>
              <a:t>http://www.merriam-webster.com/dictionary/system</a:t>
            </a:r>
            <a:endParaRPr lang="en-GB" altLang="en-US" sz="2400" b="0" dirty="0">
              <a:solidFill>
                <a:schemeClr val="bg1"/>
              </a:solidFill>
            </a:endParaRPr>
          </a:p>
          <a:p>
            <a:pPr marL="0" indent="0" algn="ctr" eaLnBrk="1" hangingPunct="1">
              <a:buFont typeface="Wingdings 2" pitchFamily="2" charset="2"/>
              <a:buNone/>
            </a:pPr>
            <a:endParaRPr lang="en-GB" altLang="en-US" sz="2400" b="0" dirty="0">
              <a:solidFill>
                <a:schemeClr val="bg1"/>
              </a:solidFill>
            </a:endParaRPr>
          </a:p>
          <a:p>
            <a:pPr marL="0" indent="0" algn="ctr" eaLnBrk="1" hangingPunct="1">
              <a:buFont typeface="Wingdings 2" pitchFamily="2" charset="2"/>
              <a:buNone/>
            </a:pPr>
            <a:r>
              <a:rPr lang="en-GB" altLang="en-US" sz="2400" b="0" dirty="0"/>
              <a:t>“…</a:t>
            </a:r>
            <a:r>
              <a:rPr lang="en-US" altLang="en-US" sz="2400" b="0" dirty="0"/>
              <a:t>system is delineated by its spatial and temporal boundaries, surrounded and influenced by its environment, described by its structure and purpose and expressed in its functioning.”</a:t>
            </a:r>
            <a:endParaRPr lang="en-GB" altLang="en-US" sz="2400" b="0" dirty="0"/>
          </a:p>
          <a:p>
            <a:pPr marL="0" indent="0" algn="ctr" eaLnBrk="1" hangingPunct="1">
              <a:buFont typeface="Wingdings 2" pitchFamily="2" charset="2"/>
              <a:buNone/>
            </a:pPr>
            <a:r>
              <a:rPr lang="en-GB" altLang="en-US" sz="2400" b="0" dirty="0">
                <a:solidFill>
                  <a:schemeClr val="bg1"/>
                </a:solidFill>
                <a:hlinkClick r:id="rId4"/>
              </a:rPr>
              <a:t>http://en.wikipedia.org/wiki/System</a:t>
            </a:r>
            <a:endParaRPr lang="en-GB" altLang="en-US" sz="2400" b="0" dirty="0">
              <a:solidFill>
                <a:schemeClr val="bg1"/>
              </a:solidFill>
            </a:endParaRPr>
          </a:p>
        </p:txBody>
      </p:sp>
      <p:sp>
        <p:nvSpPr>
          <p:cNvPr id="4" name="Title 1">
            <a:extLst>
              <a:ext uri="{FF2B5EF4-FFF2-40B4-BE49-F238E27FC236}">
                <a16:creationId xmlns:a16="http://schemas.microsoft.com/office/drawing/2014/main" id="{4FE64507-0FBA-C94A-B989-F43DD5BBC1BF}"/>
              </a:ext>
            </a:extLst>
          </p:cNvPr>
          <p:cNvSpPr>
            <a:spLocks noGrp="1"/>
          </p:cNvSpPr>
          <p:nvPr>
            <p:ph type="title"/>
          </p:nvPr>
        </p:nvSpPr>
        <p:spPr>
          <a:xfrm>
            <a:off x="428625" y="0"/>
            <a:ext cx="7620000" cy="457200"/>
          </a:xfrm>
        </p:spPr>
        <p:txBody>
          <a:bodyPr/>
          <a:lstStyle/>
          <a:p>
            <a:r>
              <a:rPr lang="en-US" dirty="0"/>
              <a:t>DEFINITION OF SYSTEM</a:t>
            </a:r>
          </a:p>
        </p:txBody>
      </p:sp>
    </p:spTree>
    <p:extLst>
      <p:ext uri="{BB962C8B-B14F-4D97-AF65-F5344CB8AC3E}">
        <p14:creationId xmlns:p14="http://schemas.microsoft.com/office/powerpoint/2010/main" val="916366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457200"/>
          </a:xfrm>
        </p:spPr>
        <p:txBody>
          <a:bodyPr/>
          <a:lstStyle/>
          <a:p>
            <a:r>
              <a:rPr lang="en-US" dirty="0"/>
              <a:t>MOVEMENT OF MATERIAL WITHIN A SYSTEM (PROCESS FLOW)</a:t>
            </a:r>
          </a:p>
        </p:txBody>
      </p:sp>
      <p:pic>
        <p:nvPicPr>
          <p:cNvPr id="8"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6243" y="914400"/>
            <a:ext cx="6271513" cy="4373336"/>
          </a:xfrm>
        </p:spPr>
      </p:pic>
      <p:sp>
        <p:nvSpPr>
          <p:cNvPr id="9" name="TextBox 8"/>
          <p:cNvSpPr txBox="1"/>
          <p:nvPr/>
        </p:nvSpPr>
        <p:spPr>
          <a:xfrm>
            <a:off x="7291449" y="6381924"/>
            <a:ext cx="1822615" cy="123111"/>
          </a:xfrm>
          <a:prstGeom prst="rect">
            <a:avLst/>
          </a:prstGeom>
          <a:noFill/>
        </p:spPr>
        <p:txBody>
          <a:bodyPr wrap="none" lIns="0" tIns="0" rIns="0" bIns="0" rtlCol="0">
            <a:spAutoFit/>
          </a:bodyPr>
          <a:lstStyle/>
          <a:p>
            <a:r>
              <a:rPr lang="en-US" sz="800" dirty="0">
                <a:solidFill>
                  <a:prstClr val="white">
                    <a:lumMod val="50000"/>
                  </a:prstClr>
                </a:solidFill>
              </a:rPr>
              <a:t>http://water.usgs.gov/edu/watercycle.html</a:t>
            </a:r>
          </a:p>
        </p:txBody>
      </p:sp>
      <p:sp>
        <p:nvSpPr>
          <p:cNvPr id="3" name="Rectangle 2">
            <a:extLst>
              <a:ext uri="{FF2B5EF4-FFF2-40B4-BE49-F238E27FC236}">
                <a16:creationId xmlns:a16="http://schemas.microsoft.com/office/drawing/2014/main" id="{59A49A10-E6EA-0E40-A30B-D6F9A1A8D175}"/>
              </a:ext>
            </a:extLst>
          </p:cNvPr>
          <p:cNvSpPr/>
          <p:nvPr/>
        </p:nvSpPr>
        <p:spPr>
          <a:xfrm>
            <a:off x="807610" y="5421770"/>
            <a:ext cx="7528777" cy="646331"/>
          </a:xfrm>
          <a:prstGeom prst="rect">
            <a:avLst/>
          </a:prstGeom>
        </p:spPr>
        <p:txBody>
          <a:bodyPr wrap="square">
            <a:spAutoFit/>
          </a:bodyPr>
          <a:lstStyle/>
          <a:p>
            <a:pPr algn="ctr"/>
            <a:r>
              <a:rPr lang="en-US" dirty="0"/>
              <a:t>Water moves from one sphere to another through a wide variety of </a:t>
            </a:r>
            <a:r>
              <a:rPr lang="en-US" b="1" dirty="0"/>
              <a:t>processes</a:t>
            </a:r>
            <a:r>
              <a:rPr lang="en-US" dirty="0"/>
              <a:t>. The water cycle is a small, but significant, part of the Earth system.</a:t>
            </a:r>
          </a:p>
        </p:txBody>
      </p:sp>
    </p:spTree>
    <p:extLst>
      <p:ext uri="{BB962C8B-B14F-4D97-AF65-F5344CB8AC3E}">
        <p14:creationId xmlns:p14="http://schemas.microsoft.com/office/powerpoint/2010/main" val="3806426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SYSTEMS” HAVE MULTIPLE MEANINGS</a:t>
            </a:r>
          </a:p>
        </p:txBody>
      </p:sp>
      <p:sp>
        <p:nvSpPr>
          <p:cNvPr id="8" name="Rectangle 7"/>
          <p:cNvSpPr/>
          <p:nvPr/>
        </p:nvSpPr>
        <p:spPr>
          <a:xfrm>
            <a:off x="521156" y="4508500"/>
            <a:ext cx="3810000" cy="923330"/>
          </a:xfrm>
          <a:prstGeom prst="rect">
            <a:avLst/>
          </a:prstGeom>
        </p:spPr>
        <p:txBody>
          <a:bodyPr wrap="square">
            <a:spAutoFit/>
          </a:bodyPr>
          <a:lstStyle/>
          <a:p>
            <a:r>
              <a:rPr lang="en-US" dirty="0"/>
              <a:t>A set of interacting or interdependent component parts forming a complex/intricate whole (Wikipedia)</a:t>
            </a:r>
          </a:p>
        </p:txBody>
      </p:sp>
      <p:sp>
        <p:nvSpPr>
          <p:cNvPr id="9" name="TextBox 8"/>
          <p:cNvSpPr txBox="1"/>
          <p:nvPr/>
        </p:nvSpPr>
        <p:spPr>
          <a:xfrm>
            <a:off x="521156" y="916285"/>
            <a:ext cx="3962400" cy="461665"/>
          </a:xfrm>
          <a:prstGeom prst="rect">
            <a:avLst/>
          </a:prstGeom>
          <a:noFill/>
        </p:spPr>
        <p:txBody>
          <a:bodyPr wrap="square" rtlCol="0">
            <a:spAutoFit/>
          </a:bodyPr>
          <a:lstStyle/>
          <a:p>
            <a:pPr algn="ctr"/>
            <a:r>
              <a:rPr lang="en-US" sz="2400" dirty="0"/>
              <a:t>Organizational System</a:t>
            </a:r>
          </a:p>
        </p:txBody>
      </p:sp>
      <p:sp>
        <p:nvSpPr>
          <p:cNvPr id="13" name="Rectangle 12"/>
          <p:cNvSpPr/>
          <p:nvPr/>
        </p:nvSpPr>
        <p:spPr>
          <a:xfrm>
            <a:off x="4712156" y="4508500"/>
            <a:ext cx="3810000" cy="646331"/>
          </a:xfrm>
          <a:prstGeom prst="rect">
            <a:avLst/>
          </a:prstGeom>
        </p:spPr>
        <p:txBody>
          <a:bodyPr wrap="square">
            <a:spAutoFit/>
          </a:bodyPr>
          <a:lstStyle/>
          <a:p>
            <a:r>
              <a:rPr lang="en-US" dirty="0"/>
              <a:t>The software (and hardware) used to automate organizational systems.</a:t>
            </a:r>
          </a:p>
        </p:txBody>
      </p:sp>
      <p:sp>
        <p:nvSpPr>
          <p:cNvPr id="14" name="TextBox 13"/>
          <p:cNvSpPr txBox="1"/>
          <p:nvPr/>
        </p:nvSpPr>
        <p:spPr>
          <a:xfrm>
            <a:off x="4712156" y="916285"/>
            <a:ext cx="3962400" cy="461665"/>
          </a:xfrm>
          <a:prstGeom prst="rect">
            <a:avLst/>
          </a:prstGeom>
          <a:noFill/>
        </p:spPr>
        <p:txBody>
          <a:bodyPr wrap="square" rtlCol="0">
            <a:spAutoFit/>
          </a:bodyPr>
          <a:lstStyle/>
          <a:p>
            <a:pPr algn="ctr"/>
            <a:r>
              <a:rPr lang="en-US" sz="2400" dirty="0"/>
              <a:t>Technological System</a:t>
            </a:r>
          </a:p>
        </p:txBody>
      </p:sp>
      <p:pic>
        <p:nvPicPr>
          <p:cNvPr id="1028" name="Picture 4" descr="http://www.thebluediamondgallery.com/tablet/images/computer-softwar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35"/>
          <a:stretch/>
        </p:blipFill>
        <p:spPr bwMode="auto">
          <a:xfrm>
            <a:off x="4797880" y="1460500"/>
            <a:ext cx="3790952" cy="28829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rot="16200000">
            <a:off x="6388556" y="2033573"/>
            <a:ext cx="4572000" cy="200055"/>
          </a:xfrm>
          <a:prstGeom prst="rect">
            <a:avLst/>
          </a:prstGeom>
        </p:spPr>
        <p:txBody>
          <a:bodyPr>
            <a:spAutoFit/>
          </a:bodyPr>
          <a:lstStyle/>
          <a:p>
            <a:r>
              <a:rPr lang="en-US" sz="700" dirty="0"/>
              <a:t>http://www.thebluediamondgallery.com/tablet/images/computer-software.jpg</a:t>
            </a:r>
          </a:p>
        </p:txBody>
      </p:sp>
      <p:pic>
        <p:nvPicPr>
          <p:cNvPr id="3" name="Picture 2">
            <a:extLst>
              <a:ext uri="{FF2B5EF4-FFF2-40B4-BE49-F238E27FC236}">
                <a16:creationId xmlns:a16="http://schemas.microsoft.com/office/drawing/2014/main" id="{BC40F1AA-FB53-4FF1-828E-6D097CF7817A}"/>
              </a:ext>
            </a:extLst>
          </p:cNvPr>
          <p:cNvPicPr>
            <a:picLocks noChangeAspect="1"/>
          </p:cNvPicPr>
          <p:nvPr/>
        </p:nvPicPr>
        <p:blipFill>
          <a:blip r:embed="rId4"/>
          <a:stretch>
            <a:fillRect/>
          </a:stretch>
        </p:blipFill>
        <p:spPr>
          <a:xfrm>
            <a:off x="304094" y="1460499"/>
            <a:ext cx="4170964" cy="2947671"/>
          </a:xfrm>
          <a:prstGeom prst="rect">
            <a:avLst/>
          </a:prstGeom>
        </p:spPr>
      </p:pic>
    </p:spTree>
    <p:extLst>
      <p:ext uri="{BB962C8B-B14F-4D97-AF65-F5344CB8AC3E}">
        <p14:creationId xmlns:p14="http://schemas.microsoft.com/office/powerpoint/2010/main" val="1124533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BA8A3"/>
        </a:solidFill>
        <a:effectLst/>
      </p:bgPr>
    </p:bg>
    <p:spTree>
      <p:nvGrpSpPr>
        <p:cNvPr id="1" name=""/>
        <p:cNvGrpSpPr/>
        <p:nvPr/>
      </p:nvGrpSpPr>
      <p:grpSpPr>
        <a:xfrm>
          <a:off x="0" y="0"/>
          <a:ext cx="0" cy="0"/>
          <a:chOff x="0" y="0"/>
          <a:chExt cx="0" cy="0"/>
        </a:xfrm>
      </p:grpSpPr>
      <p:pic>
        <p:nvPicPr>
          <p:cNvPr id="6" name="rDxOyJxgJeA"/>
          <p:cNvPicPr>
            <a:picLocks noGrp="1" noRot="1" noChangeAspect="1"/>
          </p:cNvPicPr>
          <p:nvPr>
            <p:ph idx="1"/>
            <a:videoFile r:link="rId1"/>
          </p:nvPr>
        </p:nvPicPr>
        <p:blipFill rotWithShape="1">
          <a:blip r:embed="rId4"/>
          <a:srcRect r="1316"/>
          <a:stretch/>
        </p:blipFill>
        <p:spPr>
          <a:xfrm>
            <a:off x="0" y="152400"/>
            <a:ext cx="9144000" cy="5212080"/>
          </a:xfrm>
          <a:prstGeom prst="rect">
            <a:avLst/>
          </a:prstGeom>
        </p:spPr>
      </p:pic>
      <p:sp>
        <p:nvSpPr>
          <p:cNvPr id="2" name="Rectangle 1">
            <a:extLst>
              <a:ext uri="{FF2B5EF4-FFF2-40B4-BE49-F238E27FC236}">
                <a16:creationId xmlns:a16="http://schemas.microsoft.com/office/drawing/2014/main" id="{8E904EC4-90DC-D540-88A0-6AD74B274439}"/>
              </a:ext>
            </a:extLst>
          </p:cNvPr>
          <p:cNvSpPr/>
          <p:nvPr/>
        </p:nvSpPr>
        <p:spPr>
          <a:xfrm>
            <a:off x="0" y="5562600"/>
            <a:ext cx="9144000" cy="1200329"/>
          </a:xfrm>
          <a:prstGeom prst="rect">
            <a:avLst/>
          </a:prstGeom>
        </p:spPr>
        <p:txBody>
          <a:bodyPr wrap="square">
            <a:spAutoFit/>
          </a:bodyPr>
          <a:lstStyle/>
          <a:p>
            <a:pPr algn="ctr"/>
            <a:r>
              <a:rPr lang="en-US" sz="2400" b="1" dirty="0"/>
              <a:t>Love as a system</a:t>
            </a:r>
          </a:p>
          <a:p>
            <a:pPr algn="ctr"/>
            <a:endParaRPr lang="en-US" sz="2400" dirty="0"/>
          </a:p>
          <a:p>
            <a:pPr algn="ctr"/>
            <a:r>
              <a:rPr lang="en-US" sz="2400" dirty="0"/>
              <a:t>https://www.youtube.com/watch?v=rDxOyJxgJeA</a:t>
            </a:r>
          </a:p>
        </p:txBody>
      </p:sp>
    </p:spTree>
    <p:extLst>
      <p:ext uri="{BB962C8B-B14F-4D97-AF65-F5344CB8AC3E}">
        <p14:creationId xmlns:p14="http://schemas.microsoft.com/office/powerpoint/2010/main" val="683299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ElXE9DI9e4"/>
          <p:cNvPicPr>
            <a:picLocks noGrp="1" noRot="1" noChangeAspect="1"/>
          </p:cNvPicPr>
          <p:nvPr>
            <p:ph idx="1"/>
            <a:videoFile r:link="rId1"/>
          </p:nvPr>
        </p:nvPicPr>
        <p:blipFill rotWithShape="1">
          <a:blip r:embed="rId4"/>
          <a:srcRect r="1316"/>
          <a:stretch/>
        </p:blipFill>
        <p:spPr>
          <a:xfrm>
            <a:off x="0" y="0"/>
            <a:ext cx="9144000" cy="5212080"/>
          </a:xfrm>
          <a:prstGeom prst="rect">
            <a:avLst/>
          </a:prstGeom>
        </p:spPr>
      </p:pic>
      <p:sp>
        <p:nvSpPr>
          <p:cNvPr id="2" name="TextBox 1"/>
          <p:cNvSpPr txBox="1"/>
          <p:nvPr/>
        </p:nvSpPr>
        <p:spPr>
          <a:xfrm>
            <a:off x="589416" y="5334000"/>
            <a:ext cx="7957996" cy="646331"/>
          </a:xfrm>
          <a:prstGeom prst="rect">
            <a:avLst/>
          </a:prstGeom>
          <a:noFill/>
        </p:spPr>
        <p:txBody>
          <a:bodyPr wrap="square" rtlCol="0">
            <a:spAutoFit/>
          </a:bodyPr>
          <a:lstStyle/>
          <a:p>
            <a:pPr algn="ctr"/>
            <a:r>
              <a:rPr lang="en-US" i="1" dirty="0"/>
              <a:t>and some chickens….</a:t>
            </a:r>
          </a:p>
          <a:p>
            <a:pPr algn="ctr"/>
            <a:r>
              <a:rPr lang="en-US" dirty="0"/>
              <a:t>https://</a:t>
            </a:r>
            <a:r>
              <a:rPr lang="en-US" dirty="0" err="1"/>
              <a:t>www.youtube.com</a:t>
            </a:r>
            <a:r>
              <a:rPr lang="en-US" dirty="0"/>
              <a:t>/</a:t>
            </a:r>
            <a:r>
              <a:rPr lang="en-US" dirty="0" err="1"/>
              <a:t>watch?v</a:t>
            </a:r>
            <a:r>
              <a:rPr lang="en-US" dirty="0"/>
              <a:t>=pElXE9DI9e4</a:t>
            </a:r>
          </a:p>
        </p:txBody>
      </p:sp>
    </p:spTree>
    <p:extLst>
      <p:ext uri="{BB962C8B-B14F-4D97-AF65-F5344CB8AC3E}">
        <p14:creationId xmlns:p14="http://schemas.microsoft.com/office/powerpoint/2010/main" val="1761590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THINKING</a:t>
            </a:r>
          </a:p>
        </p:txBody>
      </p:sp>
      <p:sp>
        <p:nvSpPr>
          <p:cNvPr id="3" name="Content Placeholder 2"/>
          <p:cNvSpPr>
            <a:spLocks noGrp="1"/>
          </p:cNvSpPr>
          <p:nvPr>
            <p:ph idx="1"/>
          </p:nvPr>
        </p:nvSpPr>
        <p:spPr>
          <a:xfrm>
            <a:off x="228600" y="762001"/>
            <a:ext cx="8686800" cy="4800600"/>
          </a:xfrm>
        </p:spPr>
        <p:txBody>
          <a:bodyPr anchor="t">
            <a:noAutofit/>
          </a:bodyPr>
          <a:lstStyle/>
          <a:p>
            <a:pPr>
              <a:spcBef>
                <a:spcPts val="0"/>
              </a:spcBef>
              <a:spcAft>
                <a:spcPts val="2400"/>
              </a:spcAft>
            </a:pPr>
            <a:r>
              <a:rPr lang="en-US" sz="3200" b="0" dirty="0"/>
              <a:t>Systems thinking is applicable to almost anything; but it is complex…</a:t>
            </a:r>
          </a:p>
          <a:p>
            <a:pPr>
              <a:spcBef>
                <a:spcPts val="0"/>
              </a:spcBef>
              <a:spcAft>
                <a:spcPts val="2400"/>
              </a:spcAft>
            </a:pPr>
            <a:r>
              <a:rPr lang="en-US" sz="3200" b="0" dirty="0"/>
              <a:t>How to draw the </a:t>
            </a:r>
            <a:r>
              <a:rPr lang="en-US" sz="3200" u="sng" dirty="0"/>
              <a:t>boundaries</a:t>
            </a:r>
            <a:r>
              <a:rPr lang="en-US" sz="3200" b="0" dirty="0"/>
              <a:t> of the system? How much to open up the ‘internals’ of the system?</a:t>
            </a:r>
            <a:endParaRPr lang="en-US" sz="2800" b="0" dirty="0"/>
          </a:p>
          <a:p>
            <a:pPr>
              <a:spcBef>
                <a:spcPts val="0"/>
              </a:spcBef>
              <a:spcAft>
                <a:spcPts val="2400"/>
              </a:spcAft>
            </a:pPr>
            <a:r>
              <a:rPr lang="en-US" sz="3200" b="0" dirty="0"/>
              <a:t>When analyzing organization as a system, remember that organizational systems are made of all </a:t>
            </a:r>
            <a:r>
              <a:rPr lang="en-US" sz="3200" u="sng" dirty="0"/>
              <a:t>many components </a:t>
            </a:r>
            <a:r>
              <a:rPr lang="en-US" sz="3200" b="0" dirty="0"/>
              <a:t>(people, rules, IT, buildings, cultural beliefs, etc.)</a:t>
            </a:r>
          </a:p>
          <a:p>
            <a:pPr>
              <a:spcBef>
                <a:spcPts val="0"/>
              </a:spcBef>
              <a:spcAft>
                <a:spcPts val="2400"/>
              </a:spcAft>
            </a:pPr>
            <a:endParaRPr lang="en-US" sz="2800" b="0" dirty="0"/>
          </a:p>
          <a:p>
            <a:pPr marL="514350" indent="-514350">
              <a:spcBef>
                <a:spcPts val="0"/>
              </a:spcBef>
              <a:spcAft>
                <a:spcPts val="2400"/>
              </a:spcAft>
              <a:buFont typeface="+mj-lt"/>
              <a:buAutoNum type="arabicPeriod"/>
            </a:pPr>
            <a:endParaRPr lang="en-US" sz="2800" b="0" dirty="0"/>
          </a:p>
          <a:p>
            <a:pPr marL="514350" indent="-514350">
              <a:spcBef>
                <a:spcPts val="0"/>
              </a:spcBef>
              <a:spcAft>
                <a:spcPts val="2400"/>
              </a:spcAft>
              <a:buFont typeface="+mj-lt"/>
              <a:buAutoNum type="arabicPeriod"/>
            </a:pPr>
            <a:endParaRPr lang="en-US" sz="3200" b="0" dirty="0"/>
          </a:p>
        </p:txBody>
      </p:sp>
    </p:spTree>
    <p:extLst>
      <p:ext uri="{BB962C8B-B14F-4D97-AF65-F5344CB8AC3E}">
        <p14:creationId xmlns:p14="http://schemas.microsoft.com/office/powerpoint/2010/main" val="3322212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Temple Red">
      <a:dk1>
        <a:srgbClr val="000000"/>
      </a:dk1>
      <a:lt1>
        <a:srgbClr val="FFFFFF"/>
      </a:lt1>
      <a:dk2>
        <a:srgbClr val="A32638"/>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15007</TotalTime>
  <Words>2277</Words>
  <Application>Microsoft Office PowerPoint</Application>
  <PresentationFormat>On-screen Show (4:3)</PresentationFormat>
  <Paragraphs>318</Paragraphs>
  <Slides>35</Slides>
  <Notes>35</Notes>
  <HiddenSlides>0</HiddenSlides>
  <MMClips>3</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ＭＳ Ｐゴシック</vt:lpstr>
      <vt:lpstr>Arial</vt:lpstr>
      <vt:lpstr>Calibri</vt:lpstr>
      <vt:lpstr>Calibri Light</vt:lpstr>
      <vt:lpstr>courier new</vt:lpstr>
      <vt:lpstr>Tahoma</vt:lpstr>
      <vt:lpstr>Times New Roman</vt:lpstr>
      <vt:lpstr>Wingdings</vt:lpstr>
      <vt:lpstr>Wingdings 2</vt:lpstr>
      <vt:lpstr>Essential</vt:lpstr>
      <vt:lpstr>Office Theme</vt:lpstr>
      <vt:lpstr>Systems and Systems Thinking Solving Business Problems with IT</vt:lpstr>
      <vt:lpstr>AGENDA</vt:lpstr>
      <vt:lpstr>PowerPoint Presentation</vt:lpstr>
      <vt:lpstr>DEFINITION OF SYSTEM</vt:lpstr>
      <vt:lpstr>MOVEMENT OF MATERIAL WITHIN A SYSTEM (PROCESS FLOW)</vt:lpstr>
      <vt:lpstr>“ORGANIZATIONAL SYSTEMS” HAVE MULTIPLE MEANINGS</vt:lpstr>
      <vt:lpstr>PowerPoint Presentation</vt:lpstr>
      <vt:lpstr>PowerPoint Presentation</vt:lpstr>
      <vt:lpstr>SYSTEMS THINKING</vt:lpstr>
      <vt:lpstr>PowerPoint Presentation</vt:lpstr>
      <vt:lpstr>DESCRIBING A SYSTEM</vt:lpstr>
      <vt:lpstr>DEFINITION</vt:lpstr>
      <vt:lpstr>DEFINING A SYSTEM</vt:lpstr>
      <vt:lpstr>A SYSTEM FOR REGULATING TEMPERATURE</vt:lpstr>
      <vt:lpstr>EMERGENCE</vt:lpstr>
      <vt:lpstr>ANALYSE A COW OR A BALLPOINT PEN AS A SYSTEM</vt:lpstr>
      <vt:lpstr>WHEN YOU JUST SEE A PART OF A SYSTEM…</vt:lpstr>
      <vt:lpstr>PowerPoint Presentation</vt:lpstr>
      <vt:lpstr>MODELING OBJECTS OF REALITY AS SYSTEMS : your phone!</vt:lpstr>
      <vt:lpstr>MODELING OBJECTS OF REALITY AS SYSTEMS</vt:lpstr>
      <vt:lpstr>UNIVERSITY AS A SYSTEM</vt:lpstr>
      <vt:lpstr>UNIVERSITY AS A SYSTEM</vt:lpstr>
      <vt:lpstr>PowerPoint Presentation</vt:lpstr>
      <vt:lpstr>What is an Information System?</vt:lpstr>
      <vt:lpstr>PowerPoint Presentation</vt:lpstr>
      <vt:lpstr>PowerPoint Presentation</vt:lpstr>
      <vt:lpstr>PowerPoint Presentation</vt:lpstr>
      <vt:lpstr>PowerPoint Presentation</vt:lpstr>
      <vt:lpstr>PowerPoint Presentation</vt:lpstr>
      <vt:lpstr>INFORMATION SYSTEMS - LEGACY</vt:lpstr>
      <vt:lpstr>INFORMATION SYSTEMS - TODAY</vt:lpstr>
      <vt:lpstr>INFORMATION SYSTEMS – ENTERPRISE APPLICATIONS</vt:lpstr>
      <vt:lpstr>INFORMATION SYSTEMS</vt:lpstr>
      <vt:lpstr>PowerPoint Presentation</vt:lpstr>
      <vt:lpstr>STRATEGIC ALIGNMENT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dc:title>
  <dc:creator>Munir Mandviwalla</dc:creator>
  <cp:lastModifiedBy>Marie Martin</cp:lastModifiedBy>
  <cp:revision>611</cp:revision>
  <cp:lastPrinted>2019-01-30T19:04:12Z</cp:lastPrinted>
  <dcterms:created xsi:type="dcterms:W3CDTF">2010-09-28T21:04:40Z</dcterms:created>
  <dcterms:modified xsi:type="dcterms:W3CDTF">2019-02-04T13:11:59Z</dcterms:modified>
</cp:coreProperties>
</file>