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313" r:id="rId2"/>
    <p:sldId id="366" r:id="rId3"/>
    <p:sldId id="373" r:id="rId4"/>
    <p:sldId id="410" r:id="rId5"/>
    <p:sldId id="420" r:id="rId6"/>
    <p:sldId id="375" r:id="rId7"/>
    <p:sldId id="412" r:id="rId8"/>
    <p:sldId id="413" r:id="rId9"/>
    <p:sldId id="363" r:id="rId10"/>
    <p:sldId id="414" r:id="rId11"/>
    <p:sldId id="374" r:id="rId12"/>
    <p:sldId id="422" r:id="rId13"/>
    <p:sldId id="423" r:id="rId14"/>
    <p:sldId id="382" r:id="rId15"/>
    <p:sldId id="421" r:id="rId16"/>
    <p:sldId id="416" r:id="rId17"/>
    <p:sldId id="417" r:id="rId18"/>
    <p:sldId id="371" r:id="rId19"/>
    <p:sldId id="372" r:id="rId20"/>
    <p:sldId id="419" r:id="rId21"/>
    <p:sldId id="386" r:id="rId22"/>
    <p:sldId id="424" r:id="rId23"/>
    <p:sldId id="406" r:id="rId24"/>
    <p:sldId id="383" r:id="rId25"/>
    <p:sldId id="403" r:id="rId26"/>
    <p:sldId id="387" r:id="rId27"/>
    <p:sldId id="425" r:id="rId28"/>
    <p:sldId id="426" r:id="rId29"/>
    <p:sldId id="431" r:id="rId30"/>
    <p:sldId id="434" r:id="rId31"/>
    <p:sldId id="435" r:id="rId32"/>
    <p:sldId id="436" r:id="rId33"/>
    <p:sldId id="437" r:id="rId34"/>
    <p:sldId id="432" r:id="rId35"/>
    <p:sldId id="407" r:id="rId36"/>
    <p:sldId id="388" r:id="rId37"/>
    <p:sldId id="376" r:id="rId38"/>
    <p:sldId id="438" r:id="rId39"/>
    <p:sldId id="429" r:id="rId40"/>
    <p:sldId id="384" r:id="rId41"/>
    <p:sldId id="385" r:id="rId42"/>
    <p:sldId id="381" r:id="rId43"/>
    <p:sldId id="418" r:id="rId44"/>
    <p:sldId id="389" r:id="rId45"/>
    <p:sldId id="439" r:id="rId46"/>
    <p:sldId id="430" r:id="rId47"/>
    <p:sldId id="440" r:id="rId48"/>
    <p:sldId id="369"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2638"/>
    <a:srgbClr val="5D301D"/>
    <a:srgbClr val="5A9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0"/>
    <p:restoredTop sz="86842" autoAdjust="0"/>
  </p:normalViewPr>
  <p:slideViewPr>
    <p:cSldViewPr>
      <p:cViewPr varScale="1">
        <p:scale>
          <a:sx n="109" d="100"/>
          <a:sy n="109" d="100"/>
        </p:scale>
        <p:origin x="1662" y="12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4" cy="464205"/>
          </a:xfrm>
          <a:prstGeom prst="rect">
            <a:avLst/>
          </a:prstGeom>
        </p:spPr>
        <p:txBody>
          <a:bodyPr vert="horz" lIns="88140" tIns="44070" rIns="88140" bIns="44070" rtlCol="0"/>
          <a:lstStyle>
            <a:lvl1pPr algn="l">
              <a:defRPr sz="1100"/>
            </a:lvl1pPr>
          </a:lstStyle>
          <a:p>
            <a:endParaRPr lang="en-US"/>
          </a:p>
        </p:txBody>
      </p:sp>
      <p:sp>
        <p:nvSpPr>
          <p:cNvPr id="3" name="Date Placeholder 2"/>
          <p:cNvSpPr>
            <a:spLocks noGrp="1"/>
          </p:cNvSpPr>
          <p:nvPr>
            <p:ph type="dt" sz="quarter" idx="1"/>
          </p:nvPr>
        </p:nvSpPr>
        <p:spPr>
          <a:xfrm>
            <a:off x="3970735" y="1"/>
            <a:ext cx="3038144" cy="464205"/>
          </a:xfrm>
          <a:prstGeom prst="rect">
            <a:avLst/>
          </a:prstGeom>
        </p:spPr>
        <p:txBody>
          <a:bodyPr vert="horz" lIns="88140" tIns="44070" rIns="88140" bIns="44070" rtlCol="0"/>
          <a:lstStyle>
            <a:lvl1pPr algn="r">
              <a:defRPr sz="1100"/>
            </a:lvl1pPr>
          </a:lstStyle>
          <a:p>
            <a:fld id="{F3AF817D-CF8D-4461-8D1F-E5717598B261}" type="datetimeFigureOut">
              <a:rPr lang="en-US" smtClean="0"/>
              <a:t>3/13/2019</a:t>
            </a:fld>
            <a:endParaRPr lang="en-US"/>
          </a:p>
        </p:txBody>
      </p:sp>
      <p:sp>
        <p:nvSpPr>
          <p:cNvPr id="4" name="Footer Placeholder 3"/>
          <p:cNvSpPr>
            <a:spLocks noGrp="1"/>
          </p:cNvSpPr>
          <p:nvPr>
            <p:ph type="ftr" sz="quarter" idx="2"/>
          </p:nvPr>
        </p:nvSpPr>
        <p:spPr>
          <a:xfrm>
            <a:off x="1" y="8830659"/>
            <a:ext cx="3038144" cy="464205"/>
          </a:xfrm>
          <a:prstGeom prst="rect">
            <a:avLst/>
          </a:prstGeom>
        </p:spPr>
        <p:txBody>
          <a:bodyPr vert="horz" lIns="88140" tIns="44070" rIns="88140" bIns="44070" rtlCol="0" anchor="b"/>
          <a:lstStyle>
            <a:lvl1pPr algn="l">
              <a:defRPr sz="1100"/>
            </a:lvl1pPr>
          </a:lstStyle>
          <a:p>
            <a:endParaRPr lang="en-US"/>
          </a:p>
        </p:txBody>
      </p:sp>
      <p:sp>
        <p:nvSpPr>
          <p:cNvPr id="5" name="Slide Number Placeholder 4"/>
          <p:cNvSpPr>
            <a:spLocks noGrp="1"/>
          </p:cNvSpPr>
          <p:nvPr>
            <p:ph type="sldNum" sz="quarter" idx="3"/>
          </p:nvPr>
        </p:nvSpPr>
        <p:spPr>
          <a:xfrm>
            <a:off x="3970735" y="8830659"/>
            <a:ext cx="3038144" cy="464205"/>
          </a:xfrm>
          <a:prstGeom prst="rect">
            <a:avLst/>
          </a:prstGeom>
        </p:spPr>
        <p:txBody>
          <a:bodyPr vert="horz" lIns="88140" tIns="44070" rIns="88140" bIns="44070" rtlCol="0" anchor="b"/>
          <a:lstStyle>
            <a:lvl1pPr algn="r">
              <a:defRPr sz="1100"/>
            </a:lvl1pPr>
          </a:lstStyle>
          <a:p>
            <a:fld id="{8E8A0D4E-B9B1-4737-AA40-97DD2C5F75FB}" type="slidenum">
              <a:rPr lang="en-US" smtClean="0"/>
              <a:t>‹#›</a:t>
            </a:fld>
            <a:endParaRPr lang="en-US"/>
          </a:p>
        </p:txBody>
      </p:sp>
    </p:spTree>
    <p:extLst>
      <p:ext uri="{BB962C8B-B14F-4D97-AF65-F5344CB8AC3E}">
        <p14:creationId xmlns:p14="http://schemas.microsoft.com/office/powerpoint/2010/main" val="2496520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1"/>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1"/>
          </a:xfrm>
          <a:prstGeom prst="rect">
            <a:avLst/>
          </a:prstGeom>
        </p:spPr>
        <p:txBody>
          <a:bodyPr vert="horz" lIns="93162" tIns="46581" rIns="93162" bIns="46581" rtlCol="0"/>
          <a:lstStyle>
            <a:lvl1pPr algn="r">
              <a:defRPr sz="1200"/>
            </a:lvl1pPr>
          </a:lstStyle>
          <a:p>
            <a:fld id="{3D001412-9042-462B-87CE-AF1E3127FF21}" type="datetimeFigureOut">
              <a:rPr lang="en-US" smtClean="0"/>
              <a:t>3/13/2019</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1" y="4415791"/>
            <a:ext cx="5608320" cy="4183381"/>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1"/>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1"/>
          </a:xfrm>
          <a:prstGeom prst="rect">
            <a:avLst/>
          </a:prstGeom>
        </p:spPr>
        <p:txBody>
          <a:bodyPr vert="horz" lIns="93162" tIns="46581" rIns="93162" bIns="46581" rtlCol="0" anchor="b"/>
          <a:lstStyle>
            <a:lvl1pPr algn="r">
              <a:defRPr sz="1200"/>
            </a:lvl1pPr>
          </a:lstStyle>
          <a:p>
            <a:fld id="{57B364F1-7988-44A9-9AEE-C93F42B2633E}" type="slidenum">
              <a:rPr lang="en-US" smtClean="0"/>
              <a:t>‹#›</a:t>
            </a:fld>
            <a:endParaRPr lang="en-US" dirty="0"/>
          </a:p>
        </p:txBody>
      </p:sp>
    </p:spTree>
    <p:extLst>
      <p:ext uri="{BB962C8B-B14F-4D97-AF65-F5344CB8AC3E}">
        <p14:creationId xmlns:p14="http://schemas.microsoft.com/office/powerpoint/2010/main" val="335998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astcodesign.com/1671135/how-were-all-haunted-by-the-feature-cree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364F1-7988-44A9-9AEE-C93F42B2633E}" type="slidenum">
              <a:rPr lang="en-US" smtClean="0"/>
              <a:t>1</a:t>
            </a:fld>
            <a:endParaRPr lang="en-US" dirty="0"/>
          </a:p>
        </p:txBody>
      </p:sp>
    </p:spTree>
    <p:extLst>
      <p:ext uri="{BB962C8B-B14F-4D97-AF65-F5344CB8AC3E}">
        <p14:creationId xmlns:p14="http://schemas.microsoft.com/office/powerpoint/2010/main" val="365372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98453AB1-3DFC-2C45-A461-76E8E261AC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A233D13-6166-8A4E-A2F2-BB88597C591F}" type="slidenum">
              <a:rPr lang="en-GB" altLang="en-US" smtClean="0"/>
              <a:pPr>
                <a:spcBef>
                  <a:spcPct val="0"/>
                </a:spcBef>
              </a:pPr>
              <a:t>10</a:t>
            </a:fld>
            <a:endParaRPr lang="en-GB" altLang="en-US"/>
          </a:p>
        </p:txBody>
      </p:sp>
      <p:sp>
        <p:nvSpPr>
          <p:cNvPr id="193538" name="Rectangle 2">
            <a:extLst>
              <a:ext uri="{FF2B5EF4-FFF2-40B4-BE49-F238E27FC236}">
                <a16:creationId xmlns:a16="http://schemas.microsoft.com/office/drawing/2014/main" id="{42C970D6-59F0-3B4C-AA03-B6A42A1AEE6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45892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11</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14798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12</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98901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13</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90190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738C6B7B-6140-BE40-844F-713298CE7A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C85814-2E3F-F54C-B976-C4738DD97F38}" type="slidenum">
              <a:rPr lang="en-GB" altLang="en-US" smtClean="0"/>
              <a:pPr>
                <a:spcBef>
                  <a:spcPct val="0"/>
                </a:spcBef>
              </a:pPr>
              <a:t>14</a:t>
            </a:fld>
            <a:endParaRPr lang="en-GB" altLang="en-US"/>
          </a:p>
        </p:txBody>
      </p:sp>
      <p:sp>
        <p:nvSpPr>
          <p:cNvPr id="197634" name="Rectangle 2">
            <a:extLst>
              <a:ext uri="{FF2B5EF4-FFF2-40B4-BE49-F238E27FC236}">
                <a16:creationId xmlns:a16="http://schemas.microsoft.com/office/drawing/2014/main" id="{0B34F548-2829-224D-8AE9-8CF8ED37F17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44F2AD4E-2A8C-1C46-B682-8BAA8930E327}"/>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7217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D3710871-5233-BB44-B008-AAAA246402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DF93F40-5339-EB48-A937-4B708B8138FA}" type="slidenum">
              <a:rPr lang="en-GB" altLang="en-US" smtClean="0"/>
              <a:pPr>
                <a:spcBef>
                  <a:spcPct val="0"/>
                </a:spcBef>
              </a:pPr>
              <a:t>15</a:t>
            </a:fld>
            <a:endParaRPr lang="en-GB" altLang="en-US"/>
          </a:p>
        </p:txBody>
      </p:sp>
      <p:sp>
        <p:nvSpPr>
          <p:cNvPr id="199682" name="Rectangle 2">
            <a:extLst>
              <a:ext uri="{FF2B5EF4-FFF2-40B4-BE49-F238E27FC236}">
                <a16:creationId xmlns:a16="http://schemas.microsoft.com/office/drawing/2014/main" id="{F6AE3238-4C87-D543-BD70-12DCC58F5F1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94761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24FD5A72-79B6-4541-AB12-2B76C4B43C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049C7FB-E6B5-7246-A4A8-F1D4C0B6C2FF}" type="slidenum">
              <a:rPr lang="en-GB" altLang="en-US" smtClean="0"/>
              <a:pPr>
                <a:spcBef>
                  <a:spcPct val="0"/>
                </a:spcBef>
              </a:pPr>
              <a:t>16</a:t>
            </a:fld>
            <a:endParaRPr lang="en-GB" altLang="en-US"/>
          </a:p>
        </p:txBody>
      </p:sp>
      <p:sp>
        <p:nvSpPr>
          <p:cNvPr id="201730" name="Rectangle 2">
            <a:extLst>
              <a:ext uri="{FF2B5EF4-FFF2-40B4-BE49-F238E27FC236}">
                <a16:creationId xmlns:a16="http://schemas.microsoft.com/office/drawing/2014/main" id="{D570D7E2-296A-7040-9771-A270A5EFA17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197621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3C08054C-668F-9D43-9926-DB554CFF53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954FE8-B511-5A45-86D4-2A8C77281220}" type="slidenum">
              <a:rPr lang="en-GB" altLang="en-US" smtClean="0"/>
              <a:pPr>
                <a:spcBef>
                  <a:spcPct val="0"/>
                </a:spcBef>
              </a:pPr>
              <a:t>17</a:t>
            </a:fld>
            <a:endParaRPr lang="en-GB" altLang="en-US"/>
          </a:p>
        </p:txBody>
      </p:sp>
      <p:sp>
        <p:nvSpPr>
          <p:cNvPr id="203778" name="Rectangle 2">
            <a:extLst>
              <a:ext uri="{FF2B5EF4-FFF2-40B4-BE49-F238E27FC236}">
                <a16:creationId xmlns:a16="http://schemas.microsoft.com/office/drawing/2014/main" id="{083A92B7-E32D-8140-9B94-0AB8CD2A323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37048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3D136E3A-411A-3248-85AE-5FB40D8C2F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CC7206-127F-AB40-AABC-0554A8F29A1B}" type="slidenum">
              <a:rPr lang="en-GB" altLang="en-US" smtClean="0"/>
              <a:pPr>
                <a:spcBef>
                  <a:spcPct val="0"/>
                </a:spcBef>
              </a:pPr>
              <a:t>18</a:t>
            </a:fld>
            <a:endParaRPr lang="en-GB" altLang="en-US"/>
          </a:p>
        </p:txBody>
      </p:sp>
      <p:sp>
        <p:nvSpPr>
          <p:cNvPr id="205826" name="Rectangle 2">
            <a:extLst>
              <a:ext uri="{FF2B5EF4-FFF2-40B4-BE49-F238E27FC236}">
                <a16:creationId xmlns:a16="http://schemas.microsoft.com/office/drawing/2014/main" id="{0AD39731-3606-904E-9168-97431671FD1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1A43EBB0-CD1C-AA4F-9390-2C9053BABD6B}"/>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40642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FACF12C4-4905-CF4F-B1E3-45BA323022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4DE77A-2AFC-1E44-B53B-DD4E7DA8B0C7}" type="slidenum">
              <a:rPr lang="en-GB" altLang="en-US" smtClean="0"/>
              <a:pPr>
                <a:spcBef>
                  <a:spcPct val="0"/>
                </a:spcBef>
              </a:pPr>
              <a:t>19</a:t>
            </a:fld>
            <a:endParaRPr lang="en-GB" altLang="en-US"/>
          </a:p>
        </p:txBody>
      </p:sp>
      <p:sp>
        <p:nvSpPr>
          <p:cNvPr id="209922" name="Rectangle 2">
            <a:extLst>
              <a:ext uri="{FF2B5EF4-FFF2-40B4-BE49-F238E27FC236}">
                <a16:creationId xmlns:a16="http://schemas.microsoft.com/office/drawing/2014/main" id="{A820F5AC-FCC0-8049-9824-522DF6F2D44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FBF74B7F-762B-2143-B4E5-CD567B18937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37073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A1759EC6-759C-D94D-AAE7-5FA0D84F68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668406-B3BD-D847-867A-20937C1BF7C1}" type="slidenum">
              <a:rPr lang="en-GB" altLang="en-US" smtClean="0"/>
              <a:pPr>
                <a:spcBef>
                  <a:spcPct val="0"/>
                </a:spcBef>
              </a:pPr>
              <a:t>2</a:t>
            </a:fld>
            <a:endParaRPr lang="en-GB" altLang="en-US"/>
          </a:p>
        </p:txBody>
      </p:sp>
      <p:sp>
        <p:nvSpPr>
          <p:cNvPr id="168962" name="Rectangle 2">
            <a:extLst>
              <a:ext uri="{FF2B5EF4-FFF2-40B4-BE49-F238E27FC236}">
                <a16:creationId xmlns:a16="http://schemas.microsoft.com/office/drawing/2014/main" id="{5F2F35EE-42C2-2D44-BC64-250F8BF5234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00074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D91D988-285E-4A40-B40A-B806DFC75C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BC04B83-D141-FA4C-AC06-1FB1039EB0D0}" type="slidenum">
              <a:rPr lang="en-GB" altLang="en-US" smtClean="0"/>
              <a:pPr>
                <a:spcBef>
                  <a:spcPct val="0"/>
                </a:spcBef>
              </a:pPr>
              <a:t>20</a:t>
            </a:fld>
            <a:endParaRPr lang="en-GB" altLang="en-US"/>
          </a:p>
        </p:txBody>
      </p:sp>
      <p:sp>
        <p:nvSpPr>
          <p:cNvPr id="211970" name="Rectangle 2">
            <a:extLst>
              <a:ext uri="{FF2B5EF4-FFF2-40B4-BE49-F238E27FC236}">
                <a16:creationId xmlns:a16="http://schemas.microsoft.com/office/drawing/2014/main" id="{CE03A1E3-EF3D-6F43-BA8D-6F83679AA9C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7337CBF-205E-9746-9814-5CB6D0EA269F}"/>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678747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DB370202-23E4-6748-BA9F-55E7FE3F60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656E3A-55F1-834B-A39D-D98950D86AD6}" type="slidenum">
              <a:rPr lang="en-GB" altLang="en-US" smtClean="0"/>
              <a:pPr>
                <a:spcBef>
                  <a:spcPct val="0"/>
                </a:spcBef>
              </a:pPr>
              <a:t>21</a:t>
            </a:fld>
            <a:endParaRPr lang="en-GB" altLang="en-US"/>
          </a:p>
        </p:txBody>
      </p:sp>
      <p:sp>
        <p:nvSpPr>
          <p:cNvPr id="214018" name="Rectangle 2">
            <a:extLst>
              <a:ext uri="{FF2B5EF4-FFF2-40B4-BE49-F238E27FC236}">
                <a16:creationId xmlns:a16="http://schemas.microsoft.com/office/drawing/2014/main" id="{AABD1F5D-6ECD-5541-BDF9-3CF90E3D7698}"/>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28C8ABE-9611-6544-A694-EE8A6D2B22E2}"/>
              </a:ext>
            </a:extLst>
          </p:cNvPr>
          <p:cNvSpPr>
            <a:spLocks noGrp="1" noChangeArrowheads="1"/>
          </p:cNvSpPr>
          <p:nvPr>
            <p:ph type="body" idx="1"/>
          </p:nvPr>
        </p:nvSpPr>
        <p:spPr>
          <a:extLst>
            <a:ext uri="{AF507438-7753-43e0-B8FC-AC1667EBCBE1}"/>
          </a:extLst>
        </p:spPr>
        <p:txBody>
          <a:bodyPr/>
          <a:lstStyle/>
          <a:p>
            <a:pPr eaLnBrk="1" hangingPunct="1">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minimum viable product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MVP</a:t>
            </a:r>
            <a:r>
              <a:rPr lang="en-US" sz="1200" b="0" i="0" kern="1200" dirty="0">
                <a:solidFill>
                  <a:schemeClr val="tx1"/>
                </a:solidFill>
                <a:effectLst/>
                <a:latin typeface="+mn-lt"/>
                <a:ea typeface="+mn-ea"/>
                <a:cs typeface="+mn-cs"/>
              </a:rPr>
              <a:t>) is a development technique in which a new </a:t>
            </a:r>
            <a:r>
              <a:rPr lang="en-US" sz="1200" b="1" i="0" kern="1200" dirty="0">
                <a:solidFill>
                  <a:schemeClr val="tx1"/>
                </a:solidFill>
                <a:effectLst/>
                <a:latin typeface="+mn-lt"/>
                <a:ea typeface="+mn-ea"/>
                <a:cs typeface="+mn-cs"/>
              </a:rPr>
              <a:t>product</a:t>
            </a:r>
            <a:r>
              <a:rPr lang="en-US" sz="1200" b="0" i="0" kern="1200" dirty="0">
                <a:solidFill>
                  <a:schemeClr val="tx1"/>
                </a:solidFill>
                <a:effectLst/>
                <a:latin typeface="+mn-lt"/>
                <a:ea typeface="+mn-ea"/>
                <a:cs typeface="+mn-cs"/>
              </a:rPr>
              <a:t> or website is developed with sufficient features to satisfy early adopters. The final, complete set of features is only designed and developed after considering feedback from the </a:t>
            </a:r>
            <a:r>
              <a:rPr lang="en-US" sz="1200" b="1" i="0" kern="1200" dirty="0">
                <a:solidFill>
                  <a:schemeClr val="tx1"/>
                </a:solidFill>
                <a:effectLst/>
                <a:latin typeface="+mn-lt"/>
                <a:ea typeface="+mn-ea"/>
                <a:cs typeface="+mn-cs"/>
              </a:rPr>
              <a:t>product's</a:t>
            </a:r>
            <a:r>
              <a:rPr lang="en-US" sz="1200" b="0" i="0" kern="1200" dirty="0">
                <a:solidFill>
                  <a:schemeClr val="tx1"/>
                </a:solidFill>
                <a:effectLst/>
                <a:latin typeface="+mn-lt"/>
                <a:ea typeface="+mn-ea"/>
                <a:cs typeface="+mn-cs"/>
              </a:rPr>
              <a:t> initial users.</a:t>
            </a:r>
            <a:endParaRPr lang="en-GB" dirty="0">
              <a:latin typeface="Times New Roman" charset="0"/>
              <a:cs typeface="+mn-cs"/>
            </a:endParaRPr>
          </a:p>
        </p:txBody>
      </p:sp>
    </p:spTree>
    <p:extLst>
      <p:ext uri="{BB962C8B-B14F-4D97-AF65-F5344CB8AC3E}">
        <p14:creationId xmlns:p14="http://schemas.microsoft.com/office/powerpoint/2010/main" val="309291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356012B7-E457-9843-98D3-7443DADBB5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B8AFCB-D8A6-5347-841D-F74641AB0C8E}" type="slidenum">
              <a:rPr lang="en-GB" altLang="en-US" smtClean="0"/>
              <a:pPr>
                <a:spcBef>
                  <a:spcPct val="0"/>
                </a:spcBef>
              </a:pPr>
              <a:t>23</a:t>
            </a:fld>
            <a:endParaRPr lang="en-GB" altLang="en-US"/>
          </a:p>
        </p:txBody>
      </p:sp>
      <p:sp>
        <p:nvSpPr>
          <p:cNvPr id="216066" name="Rectangle 2">
            <a:extLst>
              <a:ext uri="{FF2B5EF4-FFF2-40B4-BE49-F238E27FC236}">
                <a16:creationId xmlns:a16="http://schemas.microsoft.com/office/drawing/2014/main" id="{56BDF3A6-6E3C-864D-A048-A5B6209992E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31B8755-0EE0-1345-9F63-42C78960B8B7}"/>
              </a:ext>
            </a:extLst>
          </p:cNvPr>
          <p:cNvSpPr>
            <a:spLocks noGrp="1" noChangeArrowheads="1"/>
          </p:cNvSpPr>
          <p:nvPr>
            <p:ph type="body" idx="1"/>
          </p:nvPr>
        </p:nvSpPr>
        <p:spPr>
          <a:extLst>
            <a:ext uri="{AF507438-7753-43e0-B8FC-AC1667EBCBE1}"/>
          </a:extLst>
        </p:spPr>
        <p:txBody>
          <a:bodyPr/>
          <a:lstStyle/>
          <a:p>
            <a:pPr eaLnBrk="1" hangingPunct="1">
              <a:defRPr/>
            </a:pPr>
            <a:r>
              <a:rPr lang="en-US" sz="1200" b="0" i="0" kern="1200" dirty="0">
                <a:solidFill>
                  <a:schemeClr val="tx1"/>
                </a:solidFill>
                <a:effectLst/>
                <a:latin typeface="+mn-lt"/>
                <a:ea typeface="+mn-ea"/>
                <a:cs typeface="+mn-cs"/>
              </a:rPr>
              <a:t>New York Times columnist David Pogue was one of the first people to publicly call attention to feature creep when he “famously demonstrated to a rapt audience at the 2006 TED conference what happened when he opened every possible toolbar in his Microsoft Word program—there was no room on the screen for the </a:t>
            </a:r>
            <a:r>
              <a:rPr lang="en-US" sz="1200" b="0" i="0" u="none" strike="noStrike" kern="1200" dirty="0">
                <a:solidFill>
                  <a:schemeClr val="tx1"/>
                </a:solidFill>
                <a:effectLst/>
                <a:latin typeface="+mn-lt"/>
                <a:ea typeface="+mn-ea"/>
                <a:cs typeface="+mn-cs"/>
                <a:hlinkClick r:id="rId3"/>
              </a:rPr>
              <a:t>primary value-adding function</a:t>
            </a:r>
            <a:r>
              <a:rPr lang="en-US" sz="1200" b="0" i="0" kern="1200" dirty="0">
                <a:solidFill>
                  <a:schemeClr val="tx1"/>
                </a:solidFill>
                <a:effectLst/>
                <a:latin typeface="+mn-lt"/>
                <a:ea typeface="+mn-ea"/>
                <a:cs typeface="+mn-cs"/>
              </a:rPr>
              <a:t> of composing a simple text document,” explains Matthew May.</a:t>
            </a:r>
            <a:endParaRPr lang="en-GB" dirty="0">
              <a:latin typeface="Times New Roman" charset="0"/>
              <a:cs typeface="+mn-cs"/>
            </a:endParaRPr>
          </a:p>
        </p:txBody>
      </p:sp>
    </p:spTree>
    <p:extLst>
      <p:ext uri="{BB962C8B-B14F-4D97-AF65-F5344CB8AC3E}">
        <p14:creationId xmlns:p14="http://schemas.microsoft.com/office/powerpoint/2010/main" val="175141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7E25D631-4CA2-9C4D-899A-4B3A219E42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5A68AF7-7EFA-9E4E-BC84-D11FD0EACF93}" type="slidenum">
              <a:rPr lang="en-GB" altLang="en-US" smtClean="0"/>
              <a:pPr>
                <a:spcBef>
                  <a:spcPct val="0"/>
                </a:spcBef>
              </a:pPr>
              <a:t>24</a:t>
            </a:fld>
            <a:endParaRPr lang="en-GB" altLang="en-US"/>
          </a:p>
        </p:txBody>
      </p:sp>
      <p:sp>
        <p:nvSpPr>
          <p:cNvPr id="218114" name="Rectangle 2">
            <a:extLst>
              <a:ext uri="{FF2B5EF4-FFF2-40B4-BE49-F238E27FC236}">
                <a16:creationId xmlns:a16="http://schemas.microsoft.com/office/drawing/2014/main" id="{3FA8DFA4-B73A-D849-A4E8-28DC7D6A511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31B8755-0EE0-1345-9F63-42C78960B8B7}"/>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33085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4C41672C-16ED-6B4D-9B6B-EC06215307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9DDD47-CF41-1444-BF0B-54540F80FD4A}" type="slidenum">
              <a:rPr lang="en-GB" altLang="en-US" smtClean="0"/>
              <a:pPr>
                <a:spcBef>
                  <a:spcPct val="0"/>
                </a:spcBef>
              </a:pPr>
              <a:t>25</a:t>
            </a:fld>
            <a:endParaRPr lang="en-GB" altLang="en-US"/>
          </a:p>
        </p:txBody>
      </p:sp>
      <p:sp>
        <p:nvSpPr>
          <p:cNvPr id="171010" name="Rectangle 2">
            <a:extLst>
              <a:ext uri="{FF2B5EF4-FFF2-40B4-BE49-F238E27FC236}">
                <a16:creationId xmlns:a16="http://schemas.microsoft.com/office/drawing/2014/main" id="{973DAC50-EF32-F64D-8C0F-A930B25B570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968418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2B0FC8ED-ABBF-FD4C-BD68-CC54426F3C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3AB0FC7-A73B-494A-8723-E8DD6890DAD6}" type="slidenum">
              <a:rPr lang="en-GB" altLang="en-US" smtClean="0"/>
              <a:pPr>
                <a:spcBef>
                  <a:spcPct val="0"/>
                </a:spcBef>
              </a:pPr>
              <a:t>26</a:t>
            </a:fld>
            <a:endParaRPr lang="en-GB" altLang="en-US"/>
          </a:p>
        </p:txBody>
      </p:sp>
      <p:sp>
        <p:nvSpPr>
          <p:cNvPr id="173058" name="Rectangle 2">
            <a:extLst>
              <a:ext uri="{FF2B5EF4-FFF2-40B4-BE49-F238E27FC236}">
                <a16:creationId xmlns:a16="http://schemas.microsoft.com/office/drawing/2014/main" id="{547CDDA5-97DD-7A4F-ABFE-AEB16B4620D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070482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9F9D0FA2-CB7B-0B4F-A20C-9E127E25FA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100DBA-E51D-AE44-B10C-02E7C551DAF2}" type="slidenum">
              <a:rPr lang="en-GB" altLang="en-US" smtClean="0"/>
              <a:pPr>
                <a:spcBef>
                  <a:spcPct val="0"/>
                </a:spcBef>
              </a:pPr>
              <a:t>27</a:t>
            </a:fld>
            <a:endParaRPr lang="en-GB" altLang="en-US"/>
          </a:p>
        </p:txBody>
      </p:sp>
      <p:sp>
        <p:nvSpPr>
          <p:cNvPr id="175106" name="Rectangle 2">
            <a:extLst>
              <a:ext uri="{FF2B5EF4-FFF2-40B4-BE49-F238E27FC236}">
                <a16:creationId xmlns:a16="http://schemas.microsoft.com/office/drawing/2014/main" id="{133E5DAC-705C-1448-BF3C-64CE49D9736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01644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D3537CCF-8A18-0E48-A914-D23289012B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F99231-DBDE-5648-93D0-9AB619BCB9F0}" type="slidenum">
              <a:rPr lang="en-GB" altLang="en-US" smtClean="0"/>
              <a:pPr>
                <a:spcBef>
                  <a:spcPct val="0"/>
                </a:spcBef>
              </a:pPr>
              <a:t>28</a:t>
            </a:fld>
            <a:endParaRPr lang="en-GB" altLang="en-US"/>
          </a:p>
        </p:txBody>
      </p:sp>
      <p:sp>
        <p:nvSpPr>
          <p:cNvPr id="179202" name="Rectangle 2">
            <a:extLst>
              <a:ext uri="{FF2B5EF4-FFF2-40B4-BE49-F238E27FC236}">
                <a16:creationId xmlns:a16="http://schemas.microsoft.com/office/drawing/2014/main" id="{A332927C-5F6D-0146-9087-9982A7DD14D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066652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D3537CCF-8A18-0E48-A914-D23289012B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F99231-DBDE-5648-93D0-9AB619BCB9F0}" type="slidenum">
              <a:rPr lang="en-GB" altLang="en-US" smtClean="0"/>
              <a:pPr>
                <a:spcBef>
                  <a:spcPct val="0"/>
                </a:spcBef>
              </a:pPr>
              <a:t>29</a:t>
            </a:fld>
            <a:endParaRPr lang="en-GB" altLang="en-US"/>
          </a:p>
        </p:txBody>
      </p:sp>
      <p:sp>
        <p:nvSpPr>
          <p:cNvPr id="179202" name="Rectangle 2">
            <a:extLst>
              <a:ext uri="{FF2B5EF4-FFF2-40B4-BE49-F238E27FC236}">
                <a16:creationId xmlns:a16="http://schemas.microsoft.com/office/drawing/2014/main" id="{A332927C-5F6D-0146-9087-9982A7DD14D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892160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D3537CCF-8A18-0E48-A914-D23289012B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F99231-DBDE-5648-93D0-9AB619BCB9F0}" type="slidenum">
              <a:rPr lang="en-GB" altLang="en-US" smtClean="0"/>
              <a:pPr>
                <a:spcBef>
                  <a:spcPct val="0"/>
                </a:spcBef>
              </a:pPr>
              <a:t>30</a:t>
            </a:fld>
            <a:endParaRPr lang="en-GB" altLang="en-US"/>
          </a:p>
        </p:txBody>
      </p:sp>
      <p:sp>
        <p:nvSpPr>
          <p:cNvPr id="179202" name="Rectangle 2">
            <a:extLst>
              <a:ext uri="{FF2B5EF4-FFF2-40B4-BE49-F238E27FC236}">
                <a16:creationId xmlns:a16="http://schemas.microsoft.com/office/drawing/2014/main" id="{A332927C-5F6D-0146-9087-9982A7DD14D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04519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8C99A4A-5177-F042-BD3B-BE3C010B1B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DA29D9D-982D-3748-AB9E-3AA7DD0D6E2A}" type="slidenum">
              <a:rPr lang="en-GB" altLang="en-US" smtClean="0"/>
              <a:pPr>
                <a:spcBef>
                  <a:spcPct val="0"/>
                </a:spcBef>
              </a:pPr>
              <a:t>3</a:t>
            </a:fld>
            <a:endParaRPr lang="en-GB" altLang="en-US"/>
          </a:p>
        </p:txBody>
      </p:sp>
      <p:sp>
        <p:nvSpPr>
          <p:cNvPr id="173058" name="Rectangle 2">
            <a:extLst>
              <a:ext uri="{FF2B5EF4-FFF2-40B4-BE49-F238E27FC236}">
                <a16:creationId xmlns:a16="http://schemas.microsoft.com/office/drawing/2014/main" id="{821AE529-94AE-284E-9436-89B5B4D7795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9470FF0-3506-1F4B-AD07-479C5E4C4C7F}"/>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886797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D3537CCF-8A18-0E48-A914-D23289012B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F99231-DBDE-5648-93D0-9AB619BCB9F0}" type="slidenum">
              <a:rPr lang="en-GB" altLang="en-US" smtClean="0"/>
              <a:pPr>
                <a:spcBef>
                  <a:spcPct val="0"/>
                </a:spcBef>
              </a:pPr>
              <a:t>31</a:t>
            </a:fld>
            <a:endParaRPr lang="en-GB" altLang="en-US"/>
          </a:p>
        </p:txBody>
      </p:sp>
      <p:sp>
        <p:nvSpPr>
          <p:cNvPr id="179202" name="Rectangle 2">
            <a:extLst>
              <a:ext uri="{FF2B5EF4-FFF2-40B4-BE49-F238E27FC236}">
                <a16:creationId xmlns:a16="http://schemas.microsoft.com/office/drawing/2014/main" id="{A332927C-5F6D-0146-9087-9982A7DD14D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205470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934A5D61-CCF9-C04E-9423-A680E992AB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8191B3-C782-E245-8F28-A4FBC0418C2D}" type="slidenum">
              <a:rPr lang="en-GB" altLang="en-US" smtClean="0"/>
              <a:pPr>
                <a:spcBef>
                  <a:spcPct val="0"/>
                </a:spcBef>
              </a:pPr>
              <a:t>32</a:t>
            </a:fld>
            <a:endParaRPr lang="en-GB" altLang="en-US"/>
          </a:p>
        </p:txBody>
      </p:sp>
      <p:sp>
        <p:nvSpPr>
          <p:cNvPr id="183298" name="Rectangle 2">
            <a:extLst>
              <a:ext uri="{FF2B5EF4-FFF2-40B4-BE49-F238E27FC236}">
                <a16:creationId xmlns:a16="http://schemas.microsoft.com/office/drawing/2014/main" id="{0F3A9008-CDE1-854B-AEF4-1FA47D3049A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500681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9AD2C533-B9EF-6C40-9AAE-173B1B1305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38BD53B-10C3-634E-B9C6-A728CA51B5C2}" type="slidenum">
              <a:rPr lang="en-GB" altLang="en-US" smtClean="0"/>
              <a:pPr>
                <a:spcBef>
                  <a:spcPct val="0"/>
                </a:spcBef>
              </a:pPr>
              <a:t>33</a:t>
            </a:fld>
            <a:endParaRPr lang="en-GB" altLang="en-US"/>
          </a:p>
        </p:txBody>
      </p:sp>
      <p:sp>
        <p:nvSpPr>
          <p:cNvPr id="187394" name="Rectangle 2">
            <a:extLst>
              <a:ext uri="{FF2B5EF4-FFF2-40B4-BE49-F238E27FC236}">
                <a16:creationId xmlns:a16="http://schemas.microsoft.com/office/drawing/2014/main" id="{88877973-C1C0-D440-906E-2597099BF52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088144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4C41672C-16ED-6B4D-9B6B-EC06215307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9DDD47-CF41-1444-BF0B-54540F80FD4A}" type="slidenum">
              <a:rPr lang="en-GB" altLang="en-US" smtClean="0"/>
              <a:pPr>
                <a:spcBef>
                  <a:spcPct val="0"/>
                </a:spcBef>
              </a:pPr>
              <a:t>34</a:t>
            </a:fld>
            <a:endParaRPr lang="en-GB" altLang="en-US"/>
          </a:p>
        </p:txBody>
      </p:sp>
      <p:sp>
        <p:nvSpPr>
          <p:cNvPr id="171010" name="Rectangle 2">
            <a:extLst>
              <a:ext uri="{FF2B5EF4-FFF2-40B4-BE49-F238E27FC236}">
                <a16:creationId xmlns:a16="http://schemas.microsoft.com/office/drawing/2014/main" id="{973DAC50-EF32-F64D-8C0F-A930B25B570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311764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3775145F-4E75-034B-A7D4-7F6A064703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4EF48C-825F-6844-B38F-568019FA39D9}" type="slidenum">
              <a:rPr lang="en-GB" altLang="en-US" smtClean="0"/>
              <a:pPr>
                <a:spcBef>
                  <a:spcPct val="0"/>
                </a:spcBef>
              </a:pPr>
              <a:t>35</a:t>
            </a:fld>
            <a:endParaRPr lang="en-GB" altLang="en-US"/>
          </a:p>
        </p:txBody>
      </p:sp>
      <p:sp>
        <p:nvSpPr>
          <p:cNvPr id="189442" name="Rectangle 2">
            <a:extLst>
              <a:ext uri="{FF2B5EF4-FFF2-40B4-BE49-F238E27FC236}">
                <a16:creationId xmlns:a16="http://schemas.microsoft.com/office/drawing/2014/main" id="{84CB4664-B006-9740-A134-A558E733024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DC70BAB-A186-0D4D-B79C-C956E41AB89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140232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5341154A-B4D8-A44A-A669-5F04373A38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3DE930-D2DE-494A-B59E-8AB2251B5AB6}" type="slidenum">
              <a:rPr lang="en-GB" altLang="en-US" smtClean="0"/>
              <a:pPr>
                <a:spcBef>
                  <a:spcPct val="0"/>
                </a:spcBef>
              </a:pPr>
              <a:t>36</a:t>
            </a:fld>
            <a:endParaRPr lang="en-GB" altLang="en-US"/>
          </a:p>
        </p:txBody>
      </p:sp>
      <p:sp>
        <p:nvSpPr>
          <p:cNvPr id="191490" name="Rectangle 2">
            <a:extLst>
              <a:ext uri="{FF2B5EF4-FFF2-40B4-BE49-F238E27FC236}">
                <a16:creationId xmlns:a16="http://schemas.microsoft.com/office/drawing/2014/main" id="{988A2F7D-8306-4A4E-8171-3E52C8CA829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EC329680-42B3-274B-90E8-F3F28B861BC8}"/>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028147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3C58E0B6-864C-DD41-B9DE-E34E2D3949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BA4EE1-020A-D840-BACE-F83083AF6E76}" type="slidenum">
              <a:rPr lang="en-GB" altLang="en-US" smtClean="0"/>
              <a:pPr>
                <a:spcBef>
                  <a:spcPct val="0"/>
                </a:spcBef>
              </a:pPr>
              <a:t>37</a:t>
            </a:fld>
            <a:endParaRPr lang="en-GB" altLang="en-US"/>
          </a:p>
        </p:txBody>
      </p:sp>
      <p:sp>
        <p:nvSpPr>
          <p:cNvPr id="193538" name="Rectangle 2">
            <a:extLst>
              <a:ext uri="{FF2B5EF4-FFF2-40B4-BE49-F238E27FC236}">
                <a16:creationId xmlns:a16="http://schemas.microsoft.com/office/drawing/2014/main" id="{CBB14435-AC8A-6B49-83BE-1C951CF695C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3C1E8C5-223E-654E-BAB4-7E148A54FB66}"/>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678362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525D3507-0D6D-1940-96E1-91D3F49F96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9F7008-3132-8E49-85C1-415CAFCA349F}" type="slidenum">
              <a:rPr lang="en-GB" altLang="en-US" smtClean="0"/>
              <a:pPr>
                <a:spcBef>
                  <a:spcPct val="0"/>
                </a:spcBef>
              </a:pPr>
              <a:t>38</a:t>
            </a:fld>
            <a:endParaRPr lang="en-GB" altLang="en-US"/>
          </a:p>
        </p:txBody>
      </p:sp>
      <p:sp>
        <p:nvSpPr>
          <p:cNvPr id="195586" name="Rectangle 2">
            <a:extLst>
              <a:ext uri="{FF2B5EF4-FFF2-40B4-BE49-F238E27FC236}">
                <a16:creationId xmlns:a16="http://schemas.microsoft.com/office/drawing/2014/main" id="{3A056B91-2434-6C45-9E1F-2954B5B3C7F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3C1E8C5-223E-654E-BAB4-7E148A54FB66}"/>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31039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C1D9AF4-A541-7142-AAC2-E084054F25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91E89D-7C06-DA44-BE35-7EFBED2F6F45}" type="slidenum">
              <a:rPr lang="en-GB" altLang="en-US" smtClean="0"/>
              <a:pPr>
                <a:spcBef>
                  <a:spcPct val="0"/>
                </a:spcBef>
              </a:pPr>
              <a:t>39</a:t>
            </a:fld>
            <a:endParaRPr lang="en-GB" altLang="en-US"/>
          </a:p>
        </p:txBody>
      </p:sp>
      <p:sp>
        <p:nvSpPr>
          <p:cNvPr id="201730" name="Rectangle 2">
            <a:extLst>
              <a:ext uri="{FF2B5EF4-FFF2-40B4-BE49-F238E27FC236}">
                <a16:creationId xmlns:a16="http://schemas.microsoft.com/office/drawing/2014/main" id="{A1BA0F94-55B4-8245-AD23-A0ECD7260F8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3C1E8C5-223E-654E-BAB4-7E148A54FB66}"/>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244356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a:extLst>
              <a:ext uri="{FF2B5EF4-FFF2-40B4-BE49-F238E27FC236}">
                <a16:creationId xmlns:a16="http://schemas.microsoft.com/office/drawing/2014/main" id="{546F3ED4-1959-994A-AEE9-F68F760D07A0}"/>
              </a:ext>
            </a:extLst>
          </p:cNvPr>
          <p:cNvSpPr>
            <a:spLocks noGrp="1" noRot="1" noChangeAspect="1" noChangeArrowheads="1" noTextEdit="1"/>
          </p:cNvSpPr>
          <p:nvPr>
            <p:ph type="sldImg"/>
          </p:nvPr>
        </p:nvSpPr>
        <p:spPr>
          <a:ln/>
        </p:spPr>
      </p:sp>
      <p:sp>
        <p:nvSpPr>
          <p:cNvPr id="203778" name="Notes Placeholder 2">
            <a:extLst>
              <a:ext uri="{FF2B5EF4-FFF2-40B4-BE49-F238E27FC236}">
                <a16:creationId xmlns:a16="http://schemas.microsoft.com/office/drawing/2014/main" id="{9F142236-0873-DD43-A51F-91049CBF9786}"/>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325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B10BE0AE-9663-A548-98A5-A1F6E7B08A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E888C3-DC9C-B942-BD36-62AB11A07632}" type="slidenum">
              <a:rPr lang="en-GB" altLang="en-US" smtClean="0"/>
              <a:pPr>
                <a:spcBef>
                  <a:spcPct val="0"/>
                </a:spcBef>
              </a:pPr>
              <a:t>4</a:t>
            </a:fld>
            <a:endParaRPr lang="en-GB" altLang="en-US"/>
          </a:p>
        </p:txBody>
      </p:sp>
      <p:sp>
        <p:nvSpPr>
          <p:cNvPr id="177154" name="Rectangle 2">
            <a:extLst>
              <a:ext uri="{FF2B5EF4-FFF2-40B4-BE49-F238E27FC236}">
                <a16:creationId xmlns:a16="http://schemas.microsoft.com/office/drawing/2014/main" id="{5C4CADA0-8BC3-CF40-8D38-29C46666CA9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207487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B74F0D18-7AD5-5549-9CD8-6851EFD1A7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0B0417C-F8C6-CC4C-8F6C-8BB64C2DAA63}" type="slidenum">
              <a:rPr lang="en-GB" altLang="en-US" smtClean="0"/>
              <a:pPr>
                <a:spcBef>
                  <a:spcPct val="0"/>
                </a:spcBef>
              </a:pPr>
              <a:t>41</a:t>
            </a:fld>
            <a:endParaRPr lang="en-GB" altLang="en-US"/>
          </a:p>
        </p:txBody>
      </p:sp>
      <p:sp>
        <p:nvSpPr>
          <p:cNvPr id="205826" name="Rectangle 2">
            <a:extLst>
              <a:ext uri="{FF2B5EF4-FFF2-40B4-BE49-F238E27FC236}">
                <a16:creationId xmlns:a16="http://schemas.microsoft.com/office/drawing/2014/main" id="{2E7316B7-50F5-064D-BC99-50503223A99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83C3363-E4AE-5948-BF83-1A695F5D9B8B}"/>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845563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E75BFABD-8B6A-A246-BCE4-03659F57D8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F11E9C7-670A-D94A-AE25-602F12A14978}" type="slidenum">
              <a:rPr lang="en-GB" altLang="en-US" smtClean="0"/>
              <a:pPr>
                <a:spcBef>
                  <a:spcPct val="0"/>
                </a:spcBef>
              </a:pPr>
              <a:t>42</a:t>
            </a:fld>
            <a:endParaRPr lang="en-GB" altLang="en-US"/>
          </a:p>
        </p:txBody>
      </p:sp>
      <p:sp>
        <p:nvSpPr>
          <p:cNvPr id="207874" name="Rectangle 2">
            <a:extLst>
              <a:ext uri="{FF2B5EF4-FFF2-40B4-BE49-F238E27FC236}">
                <a16:creationId xmlns:a16="http://schemas.microsoft.com/office/drawing/2014/main" id="{F4EFE6A6-5ECE-7E4E-BF4A-26B5DD4814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BDAC397-5635-6049-8487-1C0C3D833B3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67599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D644982C-7E34-3147-969D-5A44B28B29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7A3147-5913-F948-BFCC-E0F9F9EB9F6B}" type="slidenum">
              <a:rPr lang="en-GB" altLang="en-US" smtClean="0"/>
              <a:pPr>
                <a:spcBef>
                  <a:spcPct val="0"/>
                </a:spcBef>
              </a:pPr>
              <a:t>43</a:t>
            </a:fld>
            <a:endParaRPr lang="en-GB" altLang="en-US"/>
          </a:p>
        </p:txBody>
      </p:sp>
      <p:sp>
        <p:nvSpPr>
          <p:cNvPr id="211970" name="Rectangle 2">
            <a:extLst>
              <a:ext uri="{FF2B5EF4-FFF2-40B4-BE49-F238E27FC236}">
                <a16:creationId xmlns:a16="http://schemas.microsoft.com/office/drawing/2014/main" id="{1445CB14-ACA8-EB49-9E65-89738E250E7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BDAC397-5635-6049-8487-1C0C3D833B3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856208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3CF1AA94-7F41-3E46-9913-3C9869AA3A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7DDE7D-085F-624A-AFBC-D03C94329310}" type="slidenum">
              <a:rPr lang="en-GB" altLang="en-US" smtClean="0"/>
              <a:pPr>
                <a:spcBef>
                  <a:spcPct val="0"/>
                </a:spcBef>
              </a:pPr>
              <a:t>44</a:t>
            </a:fld>
            <a:endParaRPr lang="en-GB" altLang="en-US"/>
          </a:p>
        </p:txBody>
      </p:sp>
      <p:sp>
        <p:nvSpPr>
          <p:cNvPr id="214018" name="Rectangle 2">
            <a:extLst>
              <a:ext uri="{FF2B5EF4-FFF2-40B4-BE49-F238E27FC236}">
                <a16:creationId xmlns:a16="http://schemas.microsoft.com/office/drawing/2014/main" id="{B2D40317-EBD3-544D-BEB7-5923A433763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AFC109A-7711-DC47-89A6-2496E5E75D14}"/>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461481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B74F0D18-7AD5-5549-9CD8-6851EFD1A7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0B0417C-F8C6-CC4C-8F6C-8BB64C2DAA63}" type="slidenum">
              <a:rPr lang="en-GB" altLang="en-US" smtClean="0"/>
              <a:pPr>
                <a:spcBef>
                  <a:spcPct val="0"/>
                </a:spcBef>
              </a:pPr>
              <a:t>45</a:t>
            </a:fld>
            <a:endParaRPr lang="en-GB" altLang="en-US"/>
          </a:p>
        </p:txBody>
      </p:sp>
      <p:sp>
        <p:nvSpPr>
          <p:cNvPr id="205826" name="Rectangle 2">
            <a:extLst>
              <a:ext uri="{FF2B5EF4-FFF2-40B4-BE49-F238E27FC236}">
                <a16:creationId xmlns:a16="http://schemas.microsoft.com/office/drawing/2014/main" id="{2E7316B7-50F5-064D-BC99-50503223A99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83C3363-E4AE-5948-BF83-1A695F5D9B8B}"/>
              </a:ext>
            </a:extLst>
          </p:cNvPr>
          <p:cNvSpPr>
            <a:spLocks noGrp="1" noChangeArrowheads="1"/>
          </p:cNvSpPr>
          <p:nvPr>
            <p:ph type="body" idx="1"/>
          </p:nvPr>
        </p:nvSpPr>
        <p:spPr>
          <a:extLst>
            <a:ext uri="{AF507438-7753-43e0-B8FC-AC1667EBCBE1}"/>
          </a:extLst>
        </p:spPr>
        <p:txBody>
          <a:bodyPr/>
          <a:lstStyle/>
          <a:p>
            <a:pPr eaLnBrk="1" hangingPunct="1">
              <a:defRPr/>
            </a:pPr>
            <a:r>
              <a:rPr lang="en-US" sz="1200" b="0" i="0" u="none" strike="noStrike" kern="1200" dirty="0">
                <a:solidFill>
                  <a:schemeClr val="tx1"/>
                </a:solidFill>
                <a:effectLst/>
                <a:latin typeface="+mn-lt"/>
                <a:ea typeface="+mn-ea"/>
                <a:cs typeface="+mn-cs"/>
              </a:rPr>
              <a:t>In Figure 3, we see both the inheritance relationship and two association relationships. The </a:t>
            </a:r>
            <a:r>
              <a:rPr lang="en-US" sz="1200" b="0" i="0" u="none" strike="noStrike" kern="1200" dirty="0" err="1">
                <a:solidFill>
                  <a:schemeClr val="tx1"/>
                </a:solidFill>
                <a:effectLst/>
                <a:latin typeface="+mn-lt"/>
                <a:ea typeface="+mn-ea"/>
                <a:cs typeface="+mn-cs"/>
              </a:rPr>
              <a:t>CDSalesReport</a:t>
            </a:r>
            <a:r>
              <a:rPr lang="en-US" sz="1200" b="0" i="0" u="none" strike="noStrike" kern="1200" dirty="0">
                <a:solidFill>
                  <a:schemeClr val="tx1"/>
                </a:solidFill>
                <a:effectLst/>
                <a:latin typeface="+mn-lt"/>
                <a:ea typeface="+mn-ea"/>
                <a:cs typeface="+mn-cs"/>
              </a:rPr>
              <a:t> class inherits from the Report class. A </a:t>
            </a:r>
            <a:r>
              <a:rPr lang="en-US" sz="1200" b="0" i="0" u="none" strike="noStrike" kern="1200" dirty="0" err="1">
                <a:solidFill>
                  <a:schemeClr val="tx1"/>
                </a:solidFill>
                <a:effectLst/>
                <a:latin typeface="+mn-lt"/>
                <a:ea typeface="+mn-ea"/>
                <a:cs typeface="+mn-cs"/>
              </a:rPr>
              <a:t>CDSalesReport</a:t>
            </a:r>
            <a:r>
              <a:rPr lang="en-US" sz="1200" b="0" i="0" u="none" strike="noStrike" kern="1200" dirty="0">
                <a:solidFill>
                  <a:schemeClr val="tx1"/>
                </a:solidFill>
                <a:effectLst/>
                <a:latin typeface="+mn-lt"/>
                <a:ea typeface="+mn-ea"/>
                <a:cs typeface="+mn-cs"/>
              </a:rPr>
              <a:t> is associated with one CD, but the CD class doesn't know anything about the </a:t>
            </a:r>
            <a:r>
              <a:rPr lang="en-US" sz="1200" b="0" i="0" u="none" strike="noStrike" kern="1200" dirty="0" err="1">
                <a:solidFill>
                  <a:schemeClr val="tx1"/>
                </a:solidFill>
                <a:effectLst/>
                <a:latin typeface="+mn-lt"/>
                <a:ea typeface="+mn-ea"/>
                <a:cs typeface="+mn-cs"/>
              </a:rPr>
              <a:t>CDSalesReport</a:t>
            </a:r>
            <a:r>
              <a:rPr lang="en-US" sz="1200" b="0" i="0" u="none" strike="noStrike" kern="1200" dirty="0">
                <a:solidFill>
                  <a:schemeClr val="tx1"/>
                </a:solidFill>
                <a:effectLst/>
                <a:latin typeface="+mn-lt"/>
                <a:ea typeface="+mn-ea"/>
                <a:cs typeface="+mn-cs"/>
              </a:rPr>
              <a:t> class. The CD and the Band classes both know about each other, and both classes can be associated to one or more of each other.</a:t>
            </a:r>
            <a:endParaRPr lang="en-GB" dirty="0">
              <a:latin typeface="Times New Roman" charset="0"/>
              <a:cs typeface="+mn-cs"/>
            </a:endParaRPr>
          </a:p>
        </p:txBody>
      </p:sp>
    </p:spTree>
    <p:extLst>
      <p:ext uri="{BB962C8B-B14F-4D97-AF65-F5344CB8AC3E}">
        <p14:creationId xmlns:p14="http://schemas.microsoft.com/office/powerpoint/2010/main" val="3548545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89FDA948-A5B7-204C-85FC-81E00EB677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7DB03BC-65B2-C740-B66F-4CFC7F4E80AF}" type="slidenum">
              <a:rPr lang="en-GB" altLang="en-US" smtClean="0"/>
              <a:pPr>
                <a:spcBef>
                  <a:spcPct val="0"/>
                </a:spcBef>
              </a:pPr>
              <a:t>46</a:t>
            </a:fld>
            <a:endParaRPr lang="en-GB" altLang="en-US"/>
          </a:p>
        </p:txBody>
      </p:sp>
      <p:sp>
        <p:nvSpPr>
          <p:cNvPr id="218114" name="Rectangle 2">
            <a:extLst>
              <a:ext uri="{FF2B5EF4-FFF2-40B4-BE49-F238E27FC236}">
                <a16:creationId xmlns:a16="http://schemas.microsoft.com/office/drawing/2014/main" id="{AC2B00B5-12F9-A34D-A389-F2E375DCD01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3CE92FA-0795-A042-9B17-087090F7E58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763987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DA7A8A2F-BF8A-FC46-AA65-69C6479B10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8C65D2-E0FB-6841-A3E5-C6C82055523A}" type="slidenum">
              <a:rPr lang="en-GB" altLang="en-US" smtClean="0"/>
              <a:pPr>
                <a:spcBef>
                  <a:spcPct val="0"/>
                </a:spcBef>
              </a:pPr>
              <a:t>48</a:t>
            </a:fld>
            <a:endParaRPr lang="en-GB" altLang="en-US"/>
          </a:p>
        </p:txBody>
      </p:sp>
      <p:sp>
        <p:nvSpPr>
          <p:cNvPr id="222210" name="Rectangle 2">
            <a:extLst>
              <a:ext uri="{FF2B5EF4-FFF2-40B4-BE49-F238E27FC236}">
                <a16:creationId xmlns:a16="http://schemas.microsoft.com/office/drawing/2014/main" id="{8ACFB030-759E-834E-9B83-0A72B57D5D5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1D260D6-D2EA-A248-86E9-6302B05A05D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4461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7AE57035-EF40-0249-958B-D97E79660B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F01204-3BBA-E74C-B99C-A878975742B0}" type="slidenum">
              <a:rPr lang="en-GB" altLang="en-US" smtClean="0"/>
              <a:pPr>
                <a:spcBef>
                  <a:spcPct val="0"/>
                </a:spcBef>
              </a:pPr>
              <a:t>5</a:t>
            </a:fld>
            <a:endParaRPr lang="en-GB" altLang="en-US"/>
          </a:p>
        </p:txBody>
      </p:sp>
      <p:sp>
        <p:nvSpPr>
          <p:cNvPr id="183298" name="Rectangle 2">
            <a:extLst>
              <a:ext uri="{FF2B5EF4-FFF2-40B4-BE49-F238E27FC236}">
                <a16:creationId xmlns:a16="http://schemas.microsoft.com/office/drawing/2014/main" id="{5F07EE35-75F0-EB42-B94B-178BEB4B08B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A4470B7-38D0-9D44-8CEB-30B1E7EDD5D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48225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94E0DA41-A361-0D4E-AC08-410B4FA871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8419D6-30FB-5C46-970F-12EF48139274}" type="slidenum">
              <a:rPr lang="en-GB" altLang="en-US" smtClean="0"/>
              <a:pPr>
                <a:spcBef>
                  <a:spcPct val="0"/>
                </a:spcBef>
              </a:pPr>
              <a:t>6</a:t>
            </a:fld>
            <a:endParaRPr lang="en-GB" altLang="en-US"/>
          </a:p>
        </p:txBody>
      </p:sp>
      <p:sp>
        <p:nvSpPr>
          <p:cNvPr id="185346" name="Rectangle 2">
            <a:extLst>
              <a:ext uri="{FF2B5EF4-FFF2-40B4-BE49-F238E27FC236}">
                <a16:creationId xmlns:a16="http://schemas.microsoft.com/office/drawing/2014/main" id="{8E1500C4-86AF-2648-99CF-BBCF69BC73E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C0B5810-8461-364D-BF5A-1237E286499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85348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4A2D22E-2F32-5E49-B85F-FF2A14EB7D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9D6531-F816-0949-B0F1-EDD10B148F71}" type="slidenum">
              <a:rPr lang="en-GB" altLang="en-US" smtClean="0"/>
              <a:pPr>
                <a:spcBef>
                  <a:spcPct val="0"/>
                </a:spcBef>
              </a:pPr>
              <a:t>7</a:t>
            </a:fld>
            <a:endParaRPr lang="en-GB" altLang="en-US"/>
          </a:p>
        </p:txBody>
      </p:sp>
      <p:sp>
        <p:nvSpPr>
          <p:cNvPr id="187394" name="Rectangle 2">
            <a:extLst>
              <a:ext uri="{FF2B5EF4-FFF2-40B4-BE49-F238E27FC236}">
                <a16:creationId xmlns:a16="http://schemas.microsoft.com/office/drawing/2014/main" id="{79B0C3D2-A2F7-F344-8804-2C82F3D5A9A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65898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2DDAFCC7-A717-B844-B834-60E174359F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1487EF-BCCD-AD41-8701-77207A9669D5}" type="slidenum">
              <a:rPr lang="en-GB" altLang="en-US" smtClean="0"/>
              <a:pPr>
                <a:spcBef>
                  <a:spcPct val="0"/>
                </a:spcBef>
              </a:pPr>
              <a:t>8</a:t>
            </a:fld>
            <a:endParaRPr lang="en-GB" altLang="en-US"/>
          </a:p>
        </p:txBody>
      </p:sp>
      <p:sp>
        <p:nvSpPr>
          <p:cNvPr id="189442" name="Rectangle 2">
            <a:extLst>
              <a:ext uri="{FF2B5EF4-FFF2-40B4-BE49-F238E27FC236}">
                <a16:creationId xmlns:a16="http://schemas.microsoft.com/office/drawing/2014/main" id="{B9A1F9D8-BFF6-FC4C-B9A8-04068E6D4AF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53111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D8C81F02-00D8-5F4C-9AAC-3BCE7E487B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0EBF53-1E99-0249-9704-DC54340BCEEE}" type="slidenum">
              <a:rPr lang="en-GB" altLang="en-US" smtClean="0"/>
              <a:pPr>
                <a:spcBef>
                  <a:spcPct val="0"/>
                </a:spcBef>
              </a:pPr>
              <a:t>9</a:t>
            </a:fld>
            <a:endParaRPr lang="en-GB" altLang="en-US"/>
          </a:p>
        </p:txBody>
      </p:sp>
      <p:sp>
        <p:nvSpPr>
          <p:cNvPr id="191490" name="Rectangle 2">
            <a:extLst>
              <a:ext uri="{FF2B5EF4-FFF2-40B4-BE49-F238E27FC236}">
                <a16:creationId xmlns:a16="http://schemas.microsoft.com/office/drawing/2014/main" id="{3DD97334-0D18-FD42-BDB1-C8584A2490E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8572FE00-1A8D-A947-A304-61A5694E8D0E}"/>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218298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7772400" cy="4343399"/>
          </a:xfrm>
        </p:spPr>
        <p:txBody>
          <a:bodyPr anchor="ctr">
            <a:noAutofit/>
          </a:bodyPr>
          <a:lstStyle>
            <a:lvl1pPr>
              <a:lnSpc>
                <a:spcPct val="100000"/>
              </a:lnSpc>
              <a:defRPr sz="8800" spc="-8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57200" y="4800600"/>
            <a:ext cx="77724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800600" y="5791200"/>
            <a:ext cx="3429000" cy="304800"/>
          </a:xfrm>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a:xfrm>
            <a:off x="4800600" y="6201727"/>
            <a:ext cx="3429000" cy="28384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027EEFF-BB7A-4911-8AC2-B29144801651}" type="slidenum">
              <a:rPr lang="en-US" smtClean="0"/>
              <a:t>‹#›</a:t>
            </a:fld>
            <a:endParaRPr lang="en-US" dirty="0"/>
          </a:p>
        </p:txBody>
      </p:sp>
      <p:sp>
        <p:nvSpPr>
          <p:cNvPr id="11" name="Rectangle 10"/>
          <p:cNvSpPr/>
          <p:nvPr userDrawn="1"/>
        </p:nvSpPr>
        <p:spPr>
          <a:xfrm>
            <a:off x="0" y="6629400"/>
            <a:ext cx="9144000" cy="22860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752" y="6137911"/>
            <a:ext cx="2125766" cy="274320"/>
          </a:xfrm>
          <a:prstGeom prst="rect">
            <a:avLst/>
          </a:prstGeom>
        </p:spPr>
      </p:pic>
      <p:sp>
        <p:nvSpPr>
          <p:cNvPr id="13" name="Rectangle 12"/>
          <p:cNvSpPr/>
          <p:nvPr userDrawn="1"/>
        </p:nvSpPr>
        <p:spPr>
          <a:xfrm>
            <a:off x="0" y="0"/>
            <a:ext cx="9144000" cy="2286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martArt Image Sqr">
    <p:spTree>
      <p:nvGrpSpPr>
        <p:cNvPr id="1" name=""/>
        <p:cNvGrpSpPr/>
        <p:nvPr/>
      </p:nvGrpSpPr>
      <p:grpSpPr>
        <a:xfrm>
          <a:off x="0" y="0"/>
          <a:ext cx="0" cy="0"/>
          <a:chOff x="0" y="0"/>
          <a:chExt cx="0" cy="0"/>
        </a:xfrm>
      </p:grpSpPr>
      <p:sp>
        <p:nvSpPr>
          <p:cNvPr id="4" name="Content Placeholder 2"/>
          <p:cNvSpPr>
            <a:spLocks noGrp="1"/>
          </p:cNvSpPr>
          <p:nvPr>
            <p:ph idx="1"/>
          </p:nvPr>
        </p:nvSpPr>
        <p:spPr>
          <a:xfrm>
            <a:off x="468313" y="1500173"/>
            <a:ext cx="3743647" cy="4592651"/>
          </a:xfrm>
          <a:prstGeom prst="rect">
            <a:avLst/>
          </a:prstGeom>
        </p:spPr>
        <p:txBody>
          <a:bodyPr/>
          <a:lstStyle>
            <a:lvl1pPr>
              <a:buNone/>
              <a:defRPr sz="2000">
                <a:solidFill>
                  <a:schemeClr val="tx1"/>
                </a:solidFill>
              </a:defRPr>
            </a:lvl1pPr>
            <a:lvl2pPr>
              <a:defRPr sz="1800">
                <a:solidFill>
                  <a:schemeClr val="tx1"/>
                </a:solidFill>
              </a:defRPr>
            </a:lvl2pPr>
            <a:lvl3pPr>
              <a:defRPr sz="1600">
                <a:solidFill>
                  <a:schemeClr val="tx1"/>
                </a:solidFill>
              </a:defRPr>
            </a:lvl3pPr>
            <a:lvl4pPr>
              <a:defRPr>
                <a:solidFill>
                  <a:schemeClr val="tx2"/>
                </a:solidFill>
              </a:defRPr>
            </a:lvl4pPr>
            <a:lvl5pPr>
              <a:defRPr sz="1600">
                <a:solidFill>
                  <a:schemeClr val="tx2"/>
                </a:solidFill>
              </a:defRPr>
            </a:lvl5pPr>
          </a:lstStyle>
          <a:p>
            <a:pPr lvl="0"/>
            <a:endParaRPr lang="en-US" dirty="0"/>
          </a:p>
        </p:txBody>
      </p:sp>
      <p:sp>
        <p:nvSpPr>
          <p:cNvPr id="6" name="Picture Placeholder 7"/>
          <p:cNvSpPr>
            <a:spLocks noGrp="1"/>
          </p:cNvSpPr>
          <p:nvPr>
            <p:ph type="pic" sz="quarter" idx="11"/>
          </p:nvPr>
        </p:nvSpPr>
        <p:spPr>
          <a:xfrm>
            <a:off x="4427983" y="1484784"/>
            <a:ext cx="4360461" cy="4515984"/>
          </a:xfrm>
          <a:prstGeom prst="roundRect">
            <a:avLst>
              <a:gd name="adj" fmla="val 7123"/>
            </a:avLst>
          </a:prstGeom>
          <a:gradFill>
            <a:gsLst>
              <a:gs pos="0">
                <a:schemeClr val="accent1"/>
              </a:gs>
              <a:gs pos="71000">
                <a:schemeClr val="accent1">
                  <a:lumMod val="60000"/>
                  <a:lumOff val="40000"/>
                </a:schemeClr>
              </a:gs>
            </a:gsLst>
            <a:lin ang="21540000" scaled="0"/>
          </a:gradFill>
          <a:ln w="28575">
            <a:solidFill>
              <a:schemeClr val="accent1">
                <a:lumMod val="40000"/>
                <a:lumOff val="60000"/>
              </a:schemeClr>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81000" indent="-381000" algn="ctr" defTabSz="914400" rtl="0" eaLnBrk="1" fontAlgn="base" latinLnBrk="0" hangingPunct="1">
              <a:lnSpc>
                <a:spcPct val="95000"/>
              </a:lnSpc>
              <a:spcBef>
                <a:spcPct val="0"/>
              </a:spcBef>
              <a:spcAft>
                <a:spcPct val="0"/>
              </a:spcAft>
              <a:buClr>
                <a:schemeClr val="accent1"/>
              </a:buClr>
              <a:buSzPct val="80000"/>
              <a:buFont typeface="Wingdings" pitchFamily="2" charset="2"/>
              <a:buNone/>
              <a:defRPr lang="en-US" sz="2000" kern="1200">
                <a:solidFill>
                  <a:schemeClr val="lt1"/>
                </a:solidFill>
                <a:latin typeface="+mn-lt"/>
                <a:ea typeface="+mn-ea"/>
                <a:cs typeface="+mn-cs"/>
              </a:defRPr>
            </a:lvl1pPr>
          </a:lstStyle>
          <a:p>
            <a:endParaRPr lang="en-US"/>
          </a:p>
        </p:txBody>
      </p:sp>
      <p:sp>
        <p:nvSpPr>
          <p:cNvPr id="7" name="Title 1"/>
          <p:cNvSpPr>
            <a:spLocks noGrp="1"/>
          </p:cNvSpPr>
          <p:nvPr>
            <p:ph type="title"/>
          </p:nvPr>
        </p:nvSpPr>
        <p:spPr>
          <a:xfrm>
            <a:off x="457200" y="116632"/>
            <a:ext cx="8229600" cy="850106"/>
          </a:xfrm>
          <a:prstGeom prst="rect">
            <a:avLst/>
          </a:prstGeom>
        </p:spPr>
        <p:txBody>
          <a:bodyPr anchor="b" anchorCtr="0"/>
          <a:lstStyle>
            <a:lvl1pPr algn="l">
              <a:defRPr sz="3200" b="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2434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8" name="Slide Number Placeholder 7"/>
          <p:cNvSpPr>
            <a:spLocks noGrp="1"/>
          </p:cNvSpPr>
          <p:nvPr>
            <p:ph type="sldNum" sz="quarter" idx="11"/>
          </p:nvPr>
        </p:nvSpPr>
        <p:spPr/>
        <p:txBody>
          <a:bodyPr/>
          <a:lstStyle/>
          <a:p>
            <a:fld id="{5027EEFF-BB7A-4911-8AC2-B29144801651}"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27EEFF-BB7A-4911-8AC2-B29144801651}"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8610600"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027EEFF-BB7A-4911-8AC2-B29144801651}" type="slidenum">
              <a:rPr lang="en-US" smtClean="0"/>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dirty="0"/>
              <a:t>Click to edit Master title style</a:t>
            </a:r>
          </a:p>
        </p:txBody>
      </p:sp>
      <p:sp>
        <p:nvSpPr>
          <p:cNvPr id="14" name="Rectangle 13"/>
          <p:cNvSpPr/>
          <p:nvPr userDrawn="1"/>
        </p:nvSpPr>
        <p:spPr>
          <a:xfrm>
            <a:off x="8822889" y="4846320"/>
            <a:ext cx="321111" cy="201168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8822889" y="365760"/>
            <a:ext cx="321111" cy="448056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22889" y="0"/>
            <a:ext cx="318370" cy="365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6800"/>
            <a:ext cx="7620000" cy="48006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48200" y="5867400"/>
            <a:ext cx="3429000" cy="304800"/>
          </a:xfrm>
          <a:prstGeom prst="rect">
            <a:avLst/>
          </a:prstGeom>
        </p:spPr>
        <p:txBody>
          <a:bodyPr vert="horz" lIns="91440" tIns="45720" rIns="91440" bIns="0" rtlCol="0" anchor="b"/>
          <a:lstStyle>
            <a:lvl1pPr algn="l">
              <a:defRPr sz="1000">
                <a:solidFill>
                  <a:schemeClr val="tx1"/>
                </a:solidFill>
              </a:defRPr>
            </a:lvl1pPr>
          </a:lstStyle>
          <a:p>
            <a:fld id="{C2A359D1-A1C5-473F-AFCA-C92300299581}" type="datetimeFigureOut">
              <a:rPr lang="en-US" smtClean="0"/>
              <a:t>3/13/2019</a:t>
            </a:fld>
            <a:endParaRPr lang="en-US" dirty="0"/>
          </a:p>
        </p:txBody>
      </p:sp>
      <p:sp>
        <p:nvSpPr>
          <p:cNvPr id="5" name="Footer Placeholder 4"/>
          <p:cNvSpPr>
            <a:spLocks noGrp="1"/>
          </p:cNvSpPr>
          <p:nvPr>
            <p:ph type="ftr" sz="quarter" idx="3"/>
          </p:nvPr>
        </p:nvSpPr>
        <p:spPr>
          <a:xfrm>
            <a:off x="4648200" y="6172200"/>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7906702" y="5580698"/>
            <a:ext cx="1315721" cy="365125"/>
          </a:xfrm>
          <a:prstGeom prst="rect">
            <a:avLst/>
          </a:prstGeom>
        </p:spPr>
        <p:txBody>
          <a:bodyPr vert="horz" lIns="91440" tIns="45720" rIns="91440" bIns="45720" rtlCol="0" anchor="ctr"/>
          <a:lstStyle>
            <a:lvl1pPr algn="l">
              <a:defRPr sz="2400" b="1">
                <a:solidFill>
                  <a:schemeClr val="tx2"/>
                </a:solidFill>
              </a:defRPr>
            </a:lvl1pPr>
          </a:lstStyle>
          <a:p>
            <a:fld id="{5027EEFF-BB7A-4911-8AC2-B29144801651}" type="slidenum">
              <a:rPr lang="en-US" smtClean="0"/>
              <a:t>‹#›</a:t>
            </a:fld>
            <a:endParaRPr lang="en-US" dirty="0"/>
          </a:p>
        </p:txBody>
      </p:sp>
      <p:sp>
        <p:nvSpPr>
          <p:cNvPr id="9" name="Rectangle 8"/>
          <p:cNvSpPr/>
          <p:nvPr userDrawn="1"/>
        </p:nvSpPr>
        <p:spPr>
          <a:xfrm>
            <a:off x="1" y="6553200"/>
            <a:ext cx="9144000" cy="30480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752" y="6137910"/>
            <a:ext cx="2125766" cy="274320"/>
          </a:xfrm>
          <a:prstGeom prst="rect">
            <a:avLst/>
          </a:prstGeom>
        </p:spPr>
      </p:pic>
      <p:sp>
        <p:nvSpPr>
          <p:cNvPr id="12" name="Rectangle 11"/>
          <p:cNvSpPr/>
          <p:nvPr userDrawn="1"/>
        </p:nvSpPr>
        <p:spPr>
          <a:xfrm>
            <a:off x="1" y="0"/>
            <a:ext cx="9144000" cy="4572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8625" y="0"/>
            <a:ext cx="7620000" cy="457200"/>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spcBef>
          <a:spcPct val="0"/>
        </a:spcBef>
        <a:buNone/>
        <a:defRPr sz="2400" kern="1200" cap="none" spc="-60" baseline="0">
          <a:solidFill>
            <a:schemeClr val="bg1"/>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Wingdings" pitchFamily="2" charset="2"/>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usability.gov/how-to-and-tools/methods/personas.html" TargetMode="External"/><Relationship Id="rId4" Type="http://schemas.openxmlformats.org/officeDocument/2006/relationships/hyperlink" Target="https://www.usability.gov/how-to-and-tools/methods/scenario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hyperlink" Target="https://www.chargify.com/blog/feature-creep/"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blog.close.io/the-feature-creep-monster-launch-and-sell-your-product-early-to-kill-i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lickr.com/photos/rohdesig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axur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justinmind.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mockplus.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ockplus.com/blog/post/justinmind-vs-axure-vs-mockplus-the-best-prototyping-tools-out-ther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ibm.com/developerworks/rational/library/769.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ommons.wikimedia.org/wiki/File:Darth_Vader_-_cosplay_(white).jp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8138160" cy="2756416"/>
          </a:xfrm>
        </p:spPr>
        <p:txBody>
          <a:bodyPr>
            <a:noAutofit/>
          </a:bodyPr>
          <a:lstStyle/>
          <a:p>
            <a:pPr>
              <a:spcBef>
                <a:spcPts val="9600"/>
              </a:spcBef>
            </a:pPr>
            <a:r>
              <a:rPr lang="en-US" sz="4400" dirty="0">
                <a:solidFill>
                  <a:schemeClr val="tx1">
                    <a:lumMod val="65000"/>
                    <a:lumOff val="35000"/>
                  </a:schemeClr>
                </a:solidFill>
              </a:rPr>
              <a:t>Prototyping</a:t>
            </a:r>
            <a:br>
              <a:rPr lang="en-US" sz="4400" dirty="0">
                <a:solidFill>
                  <a:schemeClr val="tx1">
                    <a:lumMod val="65000"/>
                    <a:lumOff val="35000"/>
                  </a:schemeClr>
                </a:solidFill>
              </a:rPr>
            </a:br>
            <a:r>
              <a:rPr lang="en-US" sz="3600" dirty="0">
                <a:solidFill>
                  <a:schemeClr val="bg1">
                    <a:lumMod val="65000"/>
                  </a:schemeClr>
                </a:solidFill>
              </a:rPr>
              <a:t>Modeling the user and</a:t>
            </a:r>
            <a:br>
              <a:rPr lang="en-US" sz="3600" dirty="0">
                <a:solidFill>
                  <a:schemeClr val="bg1">
                    <a:lumMod val="65000"/>
                  </a:schemeClr>
                </a:solidFill>
              </a:rPr>
            </a:br>
            <a:r>
              <a:rPr lang="en-US" sz="3600" dirty="0">
                <a:solidFill>
                  <a:schemeClr val="bg1">
                    <a:lumMod val="65000"/>
                  </a:schemeClr>
                </a:solidFill>
              </a:rPr>
              <a:t>the system</a:t>
            </a:r>
            <a:endParaRPr lang="en-US" sz="700" dirty="0">
              <a:solidFill>
                <a:schemeClr val="bg1">
                  <a:lumMod val="65000"/>
                </a:schemeClr>
              </a:solidFill>
            </a:endParaRPr>
          </a:p>
        </p:txBody>
      </p:sp>
      <p:cxnSp>
        <p:nvCxnSpPr>
          <p:cNvPr id="7" name="Straight Connector 6"/>
          <p:cNvCxnSpPr/>
          <p:nvPr/>
        </p:nvCxnSpPr>
        <p:spPr>
          <a:xfrm>
            <a:off x="457200" y="3429000"/>
            <a:ext cx="8138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
            <a:extLst>
              <a:ext uri="{FF2B5EF4-FFF2-40B4-BE49-F238E27FC236}">
                <a16:creationId xmlns:a16="http://schemas.microsoft.com/office/drawing/2014/main" id="{9C0626EA-6812-CE40-8E5E-62F4FA905C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23697">
            <a:off x="4544534" y="910182"/>
            <a:ext cx="4717417" cy="667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54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3" name="TextBox 3">
            <a:extLst>
              <a:ext uri="{FF2B5EF4-FFF2-40B4-BE49-F238E27FC236}">
                <a16:creationId xmlns:a16="http://schemas.microsoft.com/office/drawing/2014/main" id="{ED0CA6B7-E650-3048-8600-A0CE3AE1BE1B}"/>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US" altLang="en-US" sz="3600" i="0" dirty="0">
                <a:solidFill>
                  <a:srgbClr val="000000"/>
                </a:solidFill>
              </a:rPr>
              <a:t>Modeling the user</a:t>
            </a:r>
          </a:p>
        </p:txBody>
      </p:sp>
    </p:spTree>
    <p:extLst>
      <p:ext uri="{BB962C8B-B14F-4D97-AF65-F5344CB8AC3E}">
        <p14:creationId xmlns:p14="http://schemas.microsoft.com/office/powerpoint/2010/main" val="368370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a:t>User personas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457200" y="990600"/>
            <a:ext cx="8218488" cy="5135563"/>
          </a:xfrm>
        </p:spPr>
        <p:txBody>
          <a:bodyPr>
            <a:noAutofit/>
          </a:bodyPr>
          <a:lstStyle/>
          <a:p>
            <a:pPr marL="342900" indent="-342900" eaLnBrk="1" hangingPunct="1">
              <a:spcBef>
                <a:spcPts val="0"/>
              </a:spcBef>
              <a:spcAft>
                <a:spcPts val="1800"/>
              </a:spcAft>
              <a:buFont typeface="Arial" panose="020B0604020202020204" pitchFamily="34" charset="0"/>
              <a:buChar char="•"/>
              <a:defRPr/>
            </a:pPr>
            <a:r>
              <a:rPr lang="en-GB" altLang="en-US" b="0" dirty="0"/>
              <a:t>User “personas” are </a:t>
            </a:r>
            <a:r>
              <a:rPr lang="en-GB" altLang="en-US" dirty="0"/>
              <a:t>stories or structured descriptions </a:t>
            </a:r>
            <a:r>
              <a:rPr lang="en-GB" altLang="en-US" b="0" dirty="0"/>
              <a:t>that capture the person, personality, motivations, context, etc. of intended primary/early adopter users.</a:t>
            </a:r>
          </a:p>
          <a:p>
            <a:pPr marL="342900" indent="-342900" eaLnBrk="1" hangingPunct="1">
              <a:spcBef>
                <a:spcPts val="0"/>
              </a:spcBef>
              <a:spcAft>
                <a:spcPts val="1800"/>
              </a:spcAft>
              <a:buFont typeface="Arial" panose="020B0604020202020204" pitchFamily="34" charset="0"/>
              <a:buChar char="•"/>
              <a:defRPr/>
            </a:pPr>
            <a:r>
              <a:rPr lang="en-GB" altLang="en-US" b="0" dirty="0"/>
              <a:t>Personas should be based on </a:t>
            </a:r>
            <a:r>
              <a:rPr lang="en-GB" altLang="en-US" dirty="0"/>
              <a:t>research</a:t>
            </a:r>
            <a:r>
              <a:rPr lang="en-GB" altLang="en-US" b="0" dirty="0"/>
              <a:t>; the aim is not to fantasise about users but to capture important attributes of user as a </a:t>
            </a:r>
            <a:r>
              <a:rPr lang="en-GB" altLang="en-US" dirty="0"/>
              <a:t>believable character</a:t>
            </a:r>
            <a:r>
              <a:rPr lang="en-GB" altLang="en-US" b="0" dirty="0"/>
              <a:t>. Do not make the personas generic but rather </a:t>
            </a:r>
            <a:r>
              <a:rPr lang="en-GB" altLang="en-US" dirty="0"/>
              <a:t>rich and realistic</a:t>
            </a:r>
            <a:r>
              <a:rPr lang="en-GB" altLang="en-US" b="0" dirty="0"/>
              <a:t>.</a:t>
            </a:r>
          </a:p>
          <a:p>
            <a:pPr marL="342900" indent="-342900" eaLnBrk="1" hangingPunct="1">
              <a:spcBef>
                <a:spcPts val="0"/>
              </a:spcBef>
              <a:spcAft>
                <a:spcPts val="1800"/>
              </a:spcAft>
              <a:buFont typeface="Arial" panose="020B0604020202020204" pitchFamily="34" charset="0"/>
              <a:buChar char="•"/>
              <a:defRPr/>
            </a:pPr>
            <a:r>
              <a:rPr lang="en-GB" altLang="en-US" dirty="0"/>
              <a:t>Three or four personas is usually best </a:t>
            </a:r>
            <a:r>
              <a:rPr lang="en-GB" altLang="en-US" b="0" dirty="0"/>
              <a:t>(one or two maybe enough) – they are not intended to be representative of all intended audiences and the whole team must internalize the personas (i.e. they are difficult to change afterwards).</a:t>
            </a:r>
          </a:p>
          <a:p>
            <a:pPr marL="342900" indent="-342900" eaLnBrk="1" hangingPunct="1">
              <a:spcBef>
                <a:spcPts val="0"/>
              </a:spcBef>
              <a:spcAft>
                <a:spcPts val="1800"/>
              </a:spcAft>
              <a:buFont typeface="Arial" panose="020B0604020202020204" pitchFamily="34" charset="0"/>
              <a:buChar char="•"/>
              <a:defRPr/>
            </a:pPr>
            <a:r>
              <a:rPr lang="en-GB" altLang="en-US" b="0" dirty="0"/>
              <a:t>Personas help in different </a:t>
            </a:r>
            <a:r>
              <a:rPr lang="en-GB" altLang="en-US" dirty="0"/>
              <a:t>design decision </a:t>
            </a:r>
            <a:r>
              <a:rPr lang="en-GB" altLang="en-US" b="0" dirty="0"/>
              <a:t>by providing an external reference point for discussing the look and feel, tone of voice and overall interaction patterns of the product.</a:t>
            </a:r>
          </a:p>
        </p:txBody>
      </p:sp>
    </p:spTree>
    <p:extLst>
      <p:ext uri="{BB962C8B-B14F-4D97-AF65-F5344CB8AC3E}">
        <p14:creationId xmlns:p14="http://schemas.microsoft.com/office/powerpoint/2010/main" val="259947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a:t>User personas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393456" y="2362200"/>
            <a:ext cx="8218488" cy="1143000"/>
          </a:xfrm>
        </p:spPr>
        <p:txBody>
          <a:bodyPr>
            <a:noAutofit/>
          </a:bodyPr>
          <a:lstStyle/>
          <a:p>
            <a:pPr algn="ctr" eaLnBrk="1" hangingPunct="1">
              <a:spcBef>
                <a:spcPts val="0"/>
              </a:spcBef>
              <a:spcAft>
                <a:spcPts val="1800"/>
              </a:spcAft>
              <a:defRPr/>
            </a:pPr>
            <a:r>
              <a:rPr lang="en-GB" altLang="en-US" sz="3600" b="0" dirty="0"/>
              <a:t>What are the Best Practices for developing Personas?</a:t>
            </a:r>
          </a:p>
        </p:txBody>
      </p:sp>
    </p:spTree>
    <p:extLst>
      <p:ext uri="{BB962C8B-B14F-4D97-AF65-F5344CB8AC3E}">
        <p14:creationId xmlns:p14="http://schemas.microsoft.com/office/powerpoint/2010/main" val="83487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dirty="0"/>
              <a:t>User personas – Best Practices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428625" y="1295400"/>
            <a:ext cx="8218488" cy="4114800"/>
          </a:xfrm>
        </p:spPr>
        <p:txBody>
          <a:bodyPr>
            <a:noAutofit/>
          </a:bodyPr>
          <a:lstStyle/>
          <a:p>
            <a:pPr marL="457200" indent="-457200" eaLnBrk="1" hangingPunct="1">
              <a:spcBef>
                <a:spcPts val="0"/>
              </a:spcBef>
              <a:spcAft>
                <a:spcPts val="1800"/>
              </a:spcAft>
              <a:buFont typeface="+mj-lt"/>
              <a:buAutoNum type="arabicPeriod"/>
              <a:defRPr/>
            </a:pPr>
            <a:r>
              <a:rPr lang="en-GB" altLang="en-US" sz="2800" b="0" dirty="0"/>
              <a:t>Conduct user research</a:t>
            </a:r>
          </a:p>
          <a:p>
            <a:pPr marL="457200" indent="-457200" eaLnBrk="1" hangingPunct="1">
              <a:spcBef>
                <a:spcPts val="0"/>
              </a:spcBef>
              <a:spcAft>
                <a:spcPts val="1800"/>
              </a:spcAft>
              <a:buFont typeface="+mj-lt"/>
              <a:buAutoNum type="arabicPeriod"/>
              <a:defRPr/>
            </a:pPr>
            <a:r>
              <a:rPr lang="en-GB" altLang="en-US" sz="2800" b="0" dirty="0"/>
              <a:t>Condense your research (what is universal to the system and its users?)</a:t>
            </a:r>
          </a:p>
          <a:p>
            <a:pPr marL="457200" indent="-457200" eaLnBrk="1" hangingPunct="1">
              <a:spcBef>
                <a:spcPts val="0"/>
              </a:spcBef>
              <a:spcAft>
                <a:spcPts val="1800"/>
              </a:spcAft>
              <a:buFont typeface="+mj-lt"/>
              <a:buAutoNum type="arabicPeriod"/>
              <a:defRPr/>
            </a:pPr>
            <a:r>
              <a:rPr lang="en-GB" altLang="en-US" sz="2800" b="0" dirty="0"/>
              <a:t>Brainstorm</a:t>
            </a:r>
          </a:p>
          <a:p>
            <a:pPr marL="457200" indent="-457200" eaLnBrk="1" hangingPunct="1">
              <a:spcBef>
                <a:spcPts val="0"/>
              </a:spcBef>
              <a:spcAft>
                <a:spcPts val="1800"/>
              </a:spcAft>
              <a:buFont typeface="+mj-lt"/>
              <a:buAutoNum type="arabicPeriod"/>
              <a:defRPr/>
            </a:pPr>
            <a:r>
              <a:rPr lang="en-GB" altLang="en-US" sz="2800" b="0" dirty="0"/>
              <a:t>Refine</a:t>
            </a:r>
          </a:p>
          <a:p>
            <a:pPr marL="457200" indent="-457200" eaLnBrk="1" hangingPunct="1">
              <a:spcBef>
                <a:spcPts val="0"/>
              </a:spcBef>
              <a:spcAft>
                <a:spcPts val="1800"/>
              </a:spcAft>
              <a:buFont typeface="+mj-lt"/>
              <a:buAutoNum type="arabicPeriod"/>
              <a:defRPr/>
            </a:pPr>
            <a:r>
              <a:rPr lang="en-GB" altLang="en-US" sz="2800" b="0" dirty="0"/>
              <a:t>Make them realistic!</a:t>
            </a:r>
          </a:p>
          <a:p>
            <a:pPr marL="342900" indent="-342900" eaLnBrk="1" hangingPunct="1">
              <a:spcBef>
                <a:spcPts val="0"/>
              </a:spcBef>
              <a:spcAft>
                <a:spcPts val="1800"/>
              </a:spcAft>
              <a:buFont typeface="Arial" panose="020B0604020202020204" pitchFamily="34" charset="0"/>
              <a:buChar char="•"/>
              <a:defRPr/>
            </a:pPr>
            <a:endParaRPr lang="en-GB" altLang="en-US" sz="2800" b="0" dirty="0"/>
          </a:p>
        </p:txBody>
      </p:sp>
    </p:spTree>
    <p:extLst>
      <p:ext uri="{BB962C8B-B14F-4D97-AF65-F5344CB8AC3E}">
        <p14:creationId xmlns:p14="http://schemas.microsoft.com/office/powerpoint/2010/main" val="164402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5" descr="John.jpg">
            <a:extLst>
              <a:ext uri="{FF2B5EF4-FFF2-40B4-BE49-F238E27FC236}">
                <a16:creationId xmlns:a16="http://schemas.microsoft.com/office/drawing/2014/main" id="{B722C1A3-5C58-584B-89A5-90AF34AA33FF}"/>
              </a:ext>
            </a:extLst>
          </p:cNvPr>
          <p:cNvPicPr>
            <a:picLocks noChangeAspect="1"/>
          </p:cNvPicPr>
          <p:nvPr/>
        </p:nvPicPr>
        <p:blipFill>
          <a:blip r:embed="rId3">
            <a:extLst>
              <a:ext uri="{28A0092B-C50C-407E-A947-70E740481C1C}">
                <a14:useLocalDpi xmlns:a14="http://schemas.microsoft.com/office/drawing/2010/main" val="0"/>
              </a:ext>
            </a:extLst>
          </a:blip>
          <a:srcRect l="5777" t="48286" b="4599"/>
          <a:stretch>
            <a:fillRect/>
          </a:stretch>
        </p:blipFill>
        <p:spPr bwMode="auto">
          <a:xfrm>
            <a:off x="0" y="3627438"/>
            <a:ext cx="91440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Rectangle 3">
            <a:extLst>
              <a:ext uri="{FF2B5EF4-FFF2-40B4-BE49-F238E27FC236}">
                <a16:creationId xmlns:a16="http://schemas.microsoft.com/office/drawing/2014/main" id="{1E870F9C-BE09-0E4F-A3F4-95EACDA4FE22}"/>
              </a:ext>
            </a:extLst>
          </p:cNvPr>
          <p:cNvSpPr txBox="1">
            <a:spLocks/>
          </p:cNvSpPr>
          <p:nvPr/>
        </p:nvSpPr>
        <p:spPr bwMode="auto">
          <a:xfrm>
            <a:off x="457200" y="990600"/>
            <a:ext cx="82184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marL="431800" indent="-431800">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r>
              <a:rPr lang="en-GB" altLang="en-US" sz="2400" i="0" dirty="0">
                <a:solidFill>
                  <a:schemeClr val="tx1"/>
                </a:solidFill>
              </a:rPr>
              <a:t>For Moves app, </a:t>
            </a:r>
            <a:r>
              <a:rPr lang="en-GB" altLang="en-US" sz="2400" b="1" i="0" dirty="0">
                <a:solidFill>
                  <a:schemeClr val="tx1"/>
                </a:solidFill>
              </a:rPr>
              <a:t>we developed “John” by interviewing a real person</a:t>
            </a:r>
            <a:r>
              <a:rPr lang="en-GB" altLang="en-US" sz="2400" i="0" dirty="0">
                <a:solidFill>
                  <a:schemeClr val="tx1"/>
                </a:solidFill>
              </a:rPr>
              <a:t> about his exercise habits and by writing a fictional but plausible story describing his daily life.</a:t>
            </a:r>
          </a:p>
          <a:p>
            <a:pPr eaLnBrk="1" hangingPunct="1"/>
            <a:endParaRPr lang="en-GB" altLang="en-US" sz="2400" i="0" dirty="0"/>
          </a:p>
          <a:p>
            <a:pPr eaLnBrk="1" hangingPunct="1"/>
            <a:r>
              <a:rPr lang="en-GB" altLang="en-US" sz="2400" i="0" dirty="0"/>
              <a:t>During the development, it was then possible to answer questions such as: “Would John like to use this? Would this be useful for John?”</a:t>
            </a:r>
          </a:p>
        </p:txBody>
      </p:sp>
      <p:sp>
        <p:nvSpPr>
          <p:cNvPr id="196611" name="Rectangle 2">
            <a:extLst>
              <a:ext uri="{FF2B5EF4-FFF2-40B4-BE49-F238E27FC236}">
                <a16:creationId xmlns:a16="http://schemas.microsoft.com/office/drawing/2014/main" id="{F7C34F62-0BCA-944D-9C10-97A696208A25}"/>
              </a:ext>
            </a:extLst>
          </p:cNvPr>
          <p:cNvSpPr>
            <a:spLocks noGrp="1"/>
          </p:cNvSpPr>
          <p:nvPr>
            <p:ph type="title"/>
          </p:nvPr>
        </p:nvSpPr>
        <p:spPr/>
        <p:txBody>
          <a:bodyPr/>
          <a:lstStyle/>
          <a:p>
            <a:pPr eaLnBrk="1" hangingPunct="1"/>
            <a:r>
              <a:rPr lang="en-GB" altLang="en-US"/>
              <a:t>User personas example</a:t>
            </a:r>
          </a:p>
        </p:txBody>
      </p:sp>
      <p:sp>
        <p:nvSpPr>
          <p:cNvPr id="2" name="TextBox 1"/>
          <p:cNvSpPr txBox="1"/>
          <p:nvPr/>
        </p:nvSpPr>
        <p:spPr>
          <a:xfrm>
            <a:off x="5486400" y="4724400"/>
            <a:ext cx="457200" cy="369332"/>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41435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3">
            <a:extLst>
              <a:ext uri="{FF2B5EF4-FFF2-40B4-BE49-F238E27FC236}">
                <a16:creationId xmlns:a16="http://schemas.microsoft.com/office/drawing/2014/main" id="{704DEB6D-231F-1F47-B60E-BDA9368408E6}"/>
              </a:ext>
            </a:extLst>
          </p:cNvPr>
          <p:cNvSpPr>
            <a:spLocks noGrp="1"/>
          </p:cNvSpPr>
          <p:nvPr>
            <p:ph type="body" idx="1"/>
          </p:nvPr>
        </p:nvSpPr>
        <p:spPr>
          <a:xfrm>
            <a:off x="457200" y="990600"/>
            <a:ext cx="8218488" cy="5135563"/>
          </a:xfrm>
        </p:spPr>
        <p:txBody>
          <a:bodyPr>
            <a:noAutofit/>
          </a:bodyPr>
          <a:lstStyle/>
          <a:p>
            <a:pPr marL="342900" indent="-342900" eaLnBrk="1" hangingPunct="1">
              <a:spcBef>
                <a:spcPts val="0"/>
              </a:spcBef>
              <a:spcAft>
                <a:spcPts val="1800"/>
              </a:spcAft>
              <a:buFont typeface="Arial" panose="020B0604020202020204" pitchFamily="34" charset="0"/>
              <a:buChar char="•"/>
              <a:defRPr/>
            </a:pPr>
            <a:r>
              <a:rPr lang="en-GB" altLang="en-US" sz="2400" b="0" dirty="0"/>
              <a:t>Scenarios are stories of </a:t>
            </a:r>
            <a:r>
              <a:rPr lang="en-GB" altLang="en-US" sz="2400" dirty="0"/>
              <a:t>how</a:t>
            </a:r>
            <a:r>
              <a:rPr lang="en-GB" altLang="en-US" sz="2400" b="0" dirty="0"/>
              <a:t> and </a:t>
            </a:r>
            <a:r>
              <a:rPr lang="en-GB" altLang="en-US" sz="2400" dirty="0"/>
              <a:t>why</a:t>
            </a:r>
            <a:r>
              <a:rPr lang="en-GB" altLang="en-US" sz="2400" b="0" dirty="0"/>
              <a:t> users use the product </a:t>
            </a:r>
            <a:r>
              <a:rPr lang="en-GB" altLang="en-US" sz="2400" b="0" i="1" dirty="0"/>
              <a:t>– from the </a:t>
            </a:r>
            <a:r>
              <a:rPr lang="en-GB" altLang="en-US" sz="2400" i="1" dirty="0"/>
              <a:t>individual user’s perspective</a:t>
            </a:r>
            <a:r>
              <a:rPr lang="en-GB" altLang="en-US" sz="2400" b="0" dirty="0"/>
              <a:t>.</a:t>
            </a:r>
          </a:p>
          <a:p>
            <a:pPr marL="342900" indent="-342900" eaLnBrk="1" hangingPunct="1">
              <a:spcBef>
                <a:spcPts val="0"/>
              </a:spcBef>
              <a:spcAft>
                <a:spcPts val="1800"/>
              </a:spcAft>
              <a:buFont typeface="Arial" panose="020B0604020202020204" pitchFamily="34" charset="0"/>
              <a:buChar char="•"/>
              <a:defRPr/>
            </a:pPr>
            <a:r>
              <a:rPr lang="en-GB" altLang="en-US" sz="2400" b="0" dirty="0"/>
              <a:t>A scenario can capture the initial take up, typical usage session, when something goes wrong, etc., i.e. how does the product operate in the user’s context and </a:t>
            </a:r>
            <a:r>
              <a:rPr lang="en-GB" altLang="en-US" sz="2400" dirty="0"/>
              <a:t>serve his or her aims and preferences.</a:t>
            </a:r>
          </a:p>
          <a:p>
            <a:pPr marL="342900" indent="-342900" eaLnBrk="1" hangingPunct="1">
              <a:spcBef>
                <a:spcPts val="0"/>
              </a:spcBef>
              <a:spcAft>
                <a:spcPts val="1800"/>
              </a:spcAft>
              <a:buFont typeface="Arial" panose="020B0604020202020204" pitchFamily="34" charset="0"/>
              <a:buChar char="•"/>
              <a:defRPr/>
            </a:pPr>
            <a:r>
              <a:rPr lang="en-GB" altLang="en-US" sz="2400" b="0" dirty="0"/>
              <a:t>Scenarios help both in </a:t>
            </a:r>
            <a:r>
              <a:rPr lang="en-GB" altLang="en-US" sz="2400" dirty="0"/>
              <a:t>design</a:t>
            </a:r>
            <a:r>
              <a:rPr lang="en-GB" altLang="en-US" sz="2400" b="0" dirty="0"/>
              <a:t> and </a:t>
            </a:r>
            <a:r>
              <a:rPr lang="en-GB" altLang="en-US" sz="2400" dirty="0"/>
              <a:t>testing</a:t>
            </a:r>
            <a:r>
              <a:rPr lang="en-GB" altLang="en-US" sz="2400" b="0" dirty="0"/>
              <a:t> the user interface.</a:t>
            </a:r>
          </a:p>
          <a:p>
            <a:pPr marL="342900" indent="-342900" eaLnBrk="1" hangingPunct="1">
              <a:spcBef>
                <a:spcPts val="0"/>
              </a:spcBef>
              <a:spcAft>
                <a:spcPts val="1800"/>
              </a:spcAft>
              <a:buFont typeface="Arial" panose="020B0604020202020204" pitchFamily="34" charset="0"/>
              <a:buChar char="•"/>
              <a:defRPr/>
            </a:pPr>
            <a:r>
              <a:rPr lang="en-GB" altLang="en-US" sz="2400" b="0" dirty="0"/>
              <a:t>Scenarios help, for instance, capturing major requirements (but perhaps not details), arguing against excessive features – and to </a:t>
            </a:r>
            <a:r>
              <a:rPr lang="en-GB" altLang="en-US" sz="2400" dirty="0"/>
              <a:t>move gradually toward use cases</a:t>
            </a:r>
            <a:r>
              <a:rPr lang="en-GB" altLang="en-US" sz="2400" b="0" dirty="0"/>
              <a:t>.</a:t>
            </a:r>
          </a:p>
        </p:txBody>
      </p:sp>
      <p:sp>
        <p:nvSpPr>
          <p:cNvPr id="2" name="Title 2">
            <a:extLst>
              <a:ext uri="{FF2B5EF4-FFF2-40B4-BE49-F238E27FC236}">
                <a16:creationId xmlns:a16="http://schemas.microsoft.com/office/drawing/2014/main" id="{EB59DCB2-D26F-6A49-B777-E0BFE419E890}"/>
              </a:ext>
            </a:extLst>
          </p:cNvPr>
          <p:cNvSpPr>
            <a:spLocks noGrp="1"/>
          </p:cNvSpPr>
          <p:nvPr>
            <p:ph type="title"/>
          </p:nvPr>
        </p:nvSpPr>
        <p:spPr/>
        <p:txBody>
          <a:bodyPr/>
          <a:lstStyle/>
          <a:p>
            <a:r>
              <a:rPr lang="fi-FI" altLang="en-US" dirty="0"/>
              <a:t>User scenario</a:t>
            </a:r>
            <a:endParaRPr lang="en-US" altLang="en-US" dirty="0"/>
          </a:p>
        </p:txBody>
      </p:sp>
    </p:spTree>
    <p:extLst>
      <p:ext uri="{BB962C8B-B14F-4D97-AF65-F5344CB8AC3E}">
        <p14:creationId xmlns:p14="http://schemas.microsoft.com/office/powerpoint/2010/main" val="301564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5">
            <a:extLst>
              <a:ext uri="{FF2B5EF4-FFF2-40B4-BE49-F238E27FC236}">
                <a16:creationId xmlns:a16="http://schemas.microsoft.com/office/drawing/2014/main" id="{B2E77C1D-9FB8-F64D-BCEF-1B7484F69C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75" y="692150"/>
            <a:ext cx="4873625" cy="537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06" name="Rectangle 3">
            <a:extLst>
              <a:ext uri="{FF2B5EF4-FFF2-40B4-BE49-F238E27FC236}">
                <a16:creationId xmlns:a16="http://schemas.microsoft.com/office/drawing/2014/main" id="{8D1CD69B-5434-3D48-B920-52848A681F91}"/>
              </a:ext>
            </a:extLst>
          </p:cNvPr>
          <p:cNvSpPr txBox="1">
            <a:spLocks/>
          </p:cNvSpPr>
          <p:nvPr/>
        </p:nvSpPr>
        <p:spPr bwMode="auto">
          <a:xfrm>
            <a:off x="468313" y="692150"/>
            <a:ext cx="2879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buFont typeface="Wingdings 2" pitchFamily="2" charset="2"/>
              <a:buNone/>
            </a:pPr>
            <a:r>
              <a:rPr lang="en-GB" altLang="en-US" sz="2000" b="1" i="0" dirty="0"/>
              <a:t>nngroup.com </a:t>
            </a:r>
            <a:r>
              <a:rPr lang="en-GB" altLang="en-US" sz="2000" i="0" dirty="0"/>
              <a:t>has lots of good resources and articles </a:t>
            </a:r>
            <a:r>
              <a:rPr lang="en-GB" altLang="en-US" sz="2000" i="0" dirty="0" smtClean="0"/>
              <a:t>regarding </a:t>
            </a:r>
            <a:r>
              <a:rPr lang="en-GB" altLang="en-US" sz="2000" i="0" dirty="0"/>
              <a:t>user research and usability, provided by some of the pioneers in the field.</a:t>
            </a:r>
          </a:p>
          <a:p>
            <a:pPr eaLnBrk="1" hangingPunct="1">
              <a:buFont typeface="Wingdings 2" pitchFamily="2" charset="2"/>
              <a:buNone/>
            </a:pPr>
            <a:endParaRPr lang="en-GB" altLang="en-US" sz="2000" dirty="0"/>
          </a:p>
          <a:p>
            <a:pPr eaLnBrk="1" hangingPunct="1">
              <a:buFont typeface="Wingdings 2" pitchFamily="2" charset="2"/>
              <a:buNone/>
            </a:pPr>
            <a:r>
              <a:rPr lang="en-GB" altLang="en-US" sz="2000" i="0" dirty="0"/>
              <a:t>See also links on the community site:</a:t>
            </a:r>
          </a:p>
          <a:p>
            <a:pPr eaLnBrk="1" hangingPunct="1">
              <a:buFont typeface="Wingdings 2" pitchFamily="2" charset="2"/>
              <a:buNone/>
            </a:pPr>
            <a:endParaRPr lang="en-GB" altLang="en-US" sz="2000" i="0" dirty="0"/>
          </a:p>
          <a:p>
            <a:pPr>
              <a:buNone/>
            </a:pPr>
            <a:r>
              <a:rPr lang="en-GB" altLang="en-US" sz="1400" dirty="0">
                <a:hlinkClick r:id="rId4"/>
              </a:rPr>
              <a:t>https://www.usability.gov/how-to-and-tools/methods/scenarios.html</a:t>
            </a:r>
            <a:endParaRPr lang="en-GB" altLang="en-US" sz="1400" dirty="0"/>
          </a:p>
          <a:p>
            <a:pPr>
              <a:buNone/>
            </a:pPr>
            <a:endParaRPr lang="en-GB" altLang="en-US" sz="1400" dirty="0">
              <a:hlinkClick r:id="rId5"/>
            </a:endParaRPr>
          </a:p>
          <a:p>
            <a:pPr>
              <a:buNone/>
            </a:pPr>
            <a:r>
              <a:rPr lang="en-GB" altLang="en-US" sz="1400" dirty="0">
                <a:hlinkClick r:id="rId5"/>
              </a:rPr>
              <a:t>https://www.usability.gov/how-to-and-tools/methods/personas.html</a:t>
            </a:r>
            <a:endParaRPr lang="en-GB" altLang="en-US" sz="1400" dirty="0"/>
          </a:p>
          <a:p>
            <a:pPr>
              <a:buNone/>
            </a:pPr>
            <a:endParaRPr lang="en-GB" altLang="en-US" sz="2000" dirty="0"/>
          </a:p>
        </p:txBody>
      </p:sp>
    </p:spTree>
    <p:extLst>
      <p:ext uri="{BB962C8B-B14F-4D97-AF65-F5344CB8AC3E}">
        <p14:creationId xmlns:p14="http://schemas.microsoft.com/office/powerpoint/2010/main" val="510816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Rectangle 3">
            <a:extLst>
              <a:ext uri="{FF2B5EF4-FFF2-40B4-BE49-F238E27FC236}">
                <a16:creationId xmlns:a16="http://schemas.microsoft.com/office/drawing/2014/main" id="{FD6F19FB-5E6A-AB4E-8F5A-B5DBD5F430BC}"/>
              </a:ext>
            </a:extLst>
          </p:cNvPr>
          <p:cNvSpPr txBox="1">
            <a:spLocks/>
          </p:cNvSpPr>
          <p:nvPr/>
        </p:nvSpPr>
        <p:spPr bwMode="auto">
          <a:xfrm>
            <a:off x="468313" y="692150"/>
            <a:ext cx="3671887"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buFont typeface="Wingdings 2" pitchFamily="2" charset="2"/>
              <a:buNone/>
            </a:pPr>
            <a:r>
              <a:rPr lang="en-GB" altLang="en-US" sz="2000" b="1" i="0" dirty="0"/>
              <a:t>There is no standard notation for user personas and scenarios.</a:t>
            </a:r>
          </a:p>
          <a:p>
            <a:pPr eaLnBrk="1" hangingPunct="1">
              <a:buFont typeface="Wingdings 2" pitchFamily="2" charset="2"/>
              <a:buNone/>
            </a:pPr>
            <a:endParaRPr lang="en-GB" altLang="en-US" sz="2000" i="0" dirty="0"/>
          </a:p>
          <a:p>
            <a:pPr eaLnBrk="1" hangingPunct="1">
              <a:buFont typeface="Wingdings 2" pitchFamily="2" charset="2"/>
              <a:buNone/>
            </a:pPr>
            <a:r>
              <a:rPr lang="en-GB" altLang="en-US" sz="2000" i="0" dirty="0"/>
              <a:t>You can use ordinary writing, structured text, role playing, video clips, etc. to capture and communicate live experience.</a:t>
            </a:r>
          </a:p>
        </p:txBody>
      </p:sp>
      <p:pic>
        <p:nvPicPr>
          <p:cNvPr id="202754" name="Picture 1">
            <a:extLst>
              <a:ext uri="{FF2B5EF4-FFF2-40B4-BE49-F238E27FC236}">
                <a16:creationId xmlns:a16="http://schemas.microsoft.com/office/drawing/2014/main" id="{C82039CA-8C16-BF48-8518-424206891830}"/>
              </a:ext>
            </a:extLst>
          </p:cNvPr>
          <p:cNvPicPr>
            <a:picLocks noChangeAspect="1"/>
          </p:cNvPicPr>
          <p:nvPr/>
        </p:nvPicPr>
        <p:blipFill>
          <a:blip r:embed="rId3" cstate="print">
            <a:extLst>
              <a:ext uri="{28A0092B-C50C-407E-A947-70E740481C1C}">
                <a14:useLocalDpi xmlns:a14="http://schemas.microsoft.com/office/drawing/2010/main" val="0"/>
              </a:ext>
            </a:extLst>
          </a:blip>
          <a:srcRect l="12949" t="9052" r="16423" b="650"/>
          <a:stretch>
            <a:fillRect/>
          </a:stretch>
        </p:blipFill>
        <p:spPr bwMode="auto">
          <a:xfrm>
            <a:off x="4978400" y="692150"/>
            <a:ext cx="3625850" cy="5113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2755" name="Picture 2">
            <a:extLst>
              <a:ext uri="{FF2B5EF4-FFF2-40B4-BE49-F238E27FC236}">
                <a16:creationId xmlns:a16="http://schemas.microsoft.com/office/drawing/2014/main" id="{0966B1E8-EF40-3647-A758-09BD958F8D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2028">
            <a:off x="519113" y="3482975"/>
            <a:ext cx="4003675" cy="232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7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E8786558-1B97-A14D-A3C3-09F8871693ED}"/>
              </a:ext>
            </a:extLst>
          </p:cNvPr>
          <p:cNvSpPr>
            <a:spLocks noGrp="1"/>
          </p:cNvSpPr>
          <p:nvPr>
            <p:ph type="title"/>
          </p:nvPr>
        </p:nvSpPr>
        <p:spPr/>
        <p:txBody>
          <a:bodyPr/>
          <a:lstStyle/>
          <a:p>
            <a:pPr eaLnBrk="1" hangingPunct="1"/>
            <a:r>
              <a:rPr lang="en-GB" altLang="en-US"/>
              <a:t>Use cases (UML)</a:t>
            </a:r>
          </a:p>
        </p:txBody>
      </p:sp>
      <p:sp>
        <p:nvSpPr>
          <p:cNvPr id="204802" name="Rectangle 3">
            <a:extLst>
              <a:ext uri="{FF2B5EF4-FFF2-40B4-BE49-F238E27FC236}">
                <a16:creationId xmlns:a16="http://schemas.microsoft.com/office/drawing/2014/main" id="{7569A903-3982-CC4A-83AD-495154405D29}"/>
              </a:ext>
            </a:extLst>
          </p:cNvPr>
          <p:cNvSpPr>
            <a:spLocks noGrp="1"/>
          </p:cNvSpPr>
          <p:nvPr>
            <p:ph type="body" idx="1"/>
          </p:nvPr>
        </p:nvSpPr>
        <p:spPr>
          <a:xfrm>
            <a:off x="457200" y="914400"/>
            <a:ext cx="8218488" cy="5211763"/>
          </a:xfrm>
        </p:spPr>
        <p:txBody>
          <a:bodyPr>
            <a:normAutofit/>
          </a:bodyPr>
          <a:lstStyle/>
          <a:p>
            <a:pPr marL="342900" indent="-342900" eaLnBrk="1" hangingPunct="1">
              <a:spcBef>
                <a:spcPts val="0"/>
              </a:spcBef>
              <a:spcAft>
                <a:spcPts val="1800"/>
              </a:spcAft>
              <a:buFont typeface="Arial" panose="020B0604020202020204" pitchFamily="34" charset="0"/>
              <a:buChar char="•"/>
            </a:pPr>
            <a:r>
              <a:rPr lang="en-GB" altLang="en-US" sz="2400" b="0" dirty="0"/>
              <a:t>A use case </a:t>
            </a:r>
            <a:r>
              <a:rPr lang="en-GB" altLang="en-US" sz="2400" dirty="0"/>
              <a:t>describes a function </a:t>
            </a:r>
            <a:r>
              <a:rPr lang="en-GB" altLang="en-US" sz="2400" b="0" dirty="0"/>
              <a:t>the system provides for an external actor. It </a:t>
            </a:r>
            <a:r>
              <a:rPr lang="en-GB" altLang="en-US" sz="2400" dirty="0"/>
              <a:t>revolves around the system</a:t>
            </a:r>
            <a:r>
              <a:rPr lang="en-GB" altLang="en-US" sz="2400" b="0" dirty="0"/>
              <a:t>, unlike user personas and use scenarios – important difference!</a:t>
            </a:r>
          </a:p>
          <a:p>
            <a:pPr marL="342900" indent="-342900" eaLnBrk="1" hangingPunct="1">
              <a:spcBef>
                <a:spcPts val="0"/>
              </a:spcBef>
              <a:spcAft>
                <a:spcPts val="1800"/>
              </a:spcAft>
              <a:buFont typeface="Arial" panose="020B0604020202020204" pitchFamily="34" charset="0"/>
              <a:buChar char="•"/>
            </a:pPr>
            <a:r>
              <a:rPr lang="en-GB" altLang="en-US" sz="2400" b="0" dirty="0"/>
              <a:t>An external actor can be a human or another system.</a:t>
            </a:r>
          </a:p>
          <a:p>
            <a:pPr marL="342900" indent="-342900" eaLnBrk="1" hangingPunct="1">
              <a:spcBef>
                <a:spcPts val="0"/>
              </a:spcBef>
              <a:spcAft>
                <a:spcPts val="1800"/>
              </a:spcAft>
              <a:buFont typeface="Arial" panose="020B0604020202020204" pitchFamily="34" charset="0"/>
              <a:buChar char="•"/>
            </a:pPr>
            <a:r>
              <a:rPr lang="en-GB" altLang="en-US" sz="2400" b="0" dirty="0"/>
              <a:t>Use cases are described as a diagram </a:t>
            </a:r>
            <a:br>
              <a:rPr lang="en-GB" altLang="en-US" sz="2400" b="0" dirty="0"/>
            </a:br>
            <a:r>
              <a:rPr lang="en-GB" altLang="en-US" sz="2400" b="0" dirty="0"/>
              <a:t>and a narrative with potentially some </a:t>
            </a:r>
            <a:br>
              <a:rPr lang="en-GB" altLang="en-US" sz="2400" b="0" dirty="0"/>
            </a:br>
            <a:r>
              <a:rPr lang="en-GB" altLang="en-US" sz="2400" b="0" dirty="0"/>
              <a:t>structured definition.</a:t>
            </a:r>
          </a:p>
          <a:p>
            <a:pPr marL="342900" indent="-342900" eaLnBrk="1" hangingPunct="1">
              <a:spcBef>
                <a:spcPts val="0"/>
              </a:spcBef>
              <a:spcAft>
                <a:spcPts val="1800"/>
              </a:spcAft>
              <a:buFont typeface="Arial" panose="020B0604020202020204" pitchFamily="34" charset="0"/>
              <a:buChar char="•"/>
            </a:pPr>
            <a:r>
              <a:rPr lang="en-GB" altLang="en-US" sz="2400" b="0" dirty="0"/>
              <a:t>NOT A FLOW CHART!</a:t>
            </a:r>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000" b="0" dirty="0"/>
          </a:p>
          <a:p>
            <a:pPr lvl="1" eaLnBrk="1" hangingPunct="1"/>
            <a:endParaRPr lang="en-GB" altLang="en-US" sz="2000" dirty="0"/>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400" b="0" dirty="0"/>
          </a:p>
        </p:txBody>
      </p:sp>
      <p:pic>
        <p:nvPicPr>
          <p:cNvPr id="204803" name="Picture 4">
            <a:extLst>
              <a:ext uri="{FF2B5EF4-FFF2-40B4-BE49-F238E27FC236}">
                <a16:creationId xmlns:a16="http://schemas.microsoft.com/office/drawing/2014/main" id="{5A22EFE3-AA77-0C4C-B4C5-2978DAA90C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437063"/>
            <a:ext cx="3060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59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8CB30-EC7A-C144-95A3-55BE7DE941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897" name="Picture 1" descr="ATM Use Case model.png">
            <a:extLst>
              <a:ext uri="{FF2B5EF4-FFF2-40B4-BE49-F238E27FC236}">
                <a16:creationId xmlns:a16="http://schemas.microsoft.com/office/drawing/2014/main" id="{F14234DB-3C54-3F43-9159-CC210E4B3C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044" y="453232"/>
            <a:ext cx="74279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505200" y="83900"/>
            <a:ext cx="1828800" cy="369332"/>
          </a:xfrm>
          <a:prstGeom prst="rect">
            <a:avLst/>
          </a:prstGeom>
          <a:noFill/>
        </p:spPr>
        <p:txBody>
          <a:bodyPr wrap="square" rtlCol="0">
            <a:spAutoFit/>
          </a:bodyPr>
          <a:lstStyle/>
          <a:p>
            <a:pPr algn="ctr"/>
            <a:r>
              <a:rPr lang="en-US" dirty="0">
                <a:solidFill>
                  <a:srgbClr val="C00000"/>
                </a:solidFill>
              </a:rPr>
              <a:t>2) Boundaries</a:t>
            </a:r>
          </a:p>
        </p:txBody>
      </p:sp>
      <p:sp>
        <p:nvSpPr>
          <p:cNvPr id="5" name="TextBox 4"/>
          <p:cNvSpPr txBox="1"/>
          <p:nvPr/>
        </p:nvSpPr>
        <p:spPr>
          <a:xfrm>
            <a:off x="381000" y="2500114"/>
            <a:ext cx="1828800" cy="923330"/>
          </a:xfrm>
          <a:prstGeom prst="rect">
            <a:avLst/>
          </a:prstGeom>
          <a:noFill/>
        </p:spPr>
        <p:txBody>
          <a:bodyPr wrap="square" rtlCol="0">
            <a:spAutoFit/>
          </a:bodyPr>
          <a:lstStyle/>
          <a:p>
            <a:pPr algn="ctr"/>
            <a:r>
              <a:rPr lang="en-US" dirty="0">
                <a:solidFill>
                  <a:srgbClr val="C00000"/>
                </a:solidFill>
              </a:rPr>
              <a:t>1) External Actors (human or system)</a:t>
            </a:r>
          </a:p>
        </p:txBody>
      </p:sp>
      <p:sp>
        <p:nvSpPr>
          <p:cNvPr id="6" name="TextBox 5"/>
          <p:cNvSpPr txBox="1"/>
          <p:nvPr/>
        </p:nvSpPr>
        <p:spPr>
          <a:xfrm>
            <a:off x="2209800" y="770666"/>
            <a:ext cx="1828800" cy="369332"/>
          </a:xfrm>
          <a:prstGeom prst="rect">
            <a:avLst/>
          </a:prstGeom>
          <a:noFill/>
        </p:spPr>
        <p:txBody>
          <a:bodyPr wrap="square" rtlCol="0">
            <a:spAutoFit/>
          </a:bodyPr>
          <a:lstStyle/>
          <a:p>
            <a:pPr algn="ctr"/>
            <a:r>
              <a:rPr lang="en-US" dirty="0">
                <a:solidFill>
                  <a:srgbClr val="C00000"/>
                </a:solidFill>
              </a:rPr>
              <a:t>3) Use Cases</a:t>
            </a:r>
          </a:p>
        </p:txBody>
      </p:sp>
    </p:spTree>
    <p:extLst>
      <p:ext uri="{BB962C8B-B14F-4D97-AF65-F5344CB8AC3E}">
        <p14:creationId xmlns:p14="http://schemas.microsoft.com/office/powerpoint/2010/main" val="3697794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TextBox 3">
            <a:extLst>
              <a:ext uri="{FF2B5EF4-FFF2-40B4-BE49-F238E27FC236}">
                <a16:creationId xmlns:a16="http://schemas.microsoft.com/office/drawing/2014/main" id="{5ED1903A-476C-6D44-BEAE-DB57674048DE}"/>
              </a:ext>
            </a:extLst>
          </p:cNvPr>
          <p:cNvSpPr txBox="1">
            <a:spLocks noChangeArrowheads="1"/>
          </p:cNvSpPr>
          <p:nvPr/>
        </p:nvSpPr>
        <p:spPr bwMode="auto">
          <a:xfrm>
            <a:off x="1042988" y="692150"/>
            <a:ext cx="777716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dirty="0">
                <a:solidFill>
                  <a:srgbClr val="000000"/>
                </a:solidFill>
              </a:rPr>
              <a:t>Think of different types of “models” or “modeling” – how many can you list?</a:t>
            </a:r>
          </a:p>
        </p:txBody>
      </p:sp>
    </p:spTree>
    <p:extLst>
      <p:ext uri="{BB962C8B-B14F-4D97-AF65-F5344CB8AC3E}">
        <p14:creationId xmlns:p14="http://schemas.microsoft.com/office/powerpoint/2010/main" val="2037118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5" name="Picture 3" descr="Back of envelope design 2015-02-20.jpg">
            <a:extLst>
              <a:ext uri="{FF2B5EF4-FFF2-40B4-BE49-F238E27FC236}">
                <a16:creationId xmlns:a16="http://schemas.microsoft.com/office/drawing/2014/main" id="{17CC24A7-11A9-6542-89A5-6A6BBD5AFAB7}"/>
              </a:ext>
            </a:extLst>
          </p:cNvPr>
          <p:cNvPicPr>
            <a:picLocks noChangeAspect="1"/>
          </p:cNvPicPr>
          <p:nvPr/>
        </p:nvPicPr>
        <p:blipFill>
          <a:blip r:embed="rId3">
            <a:extLst>
              <a:ext uri="{28A0092B-C50C-407E-A947-70E740481C1C}">
                <a14:useLocalDpi xmlns:a14="http://schemas.microsoft.com/office/drawing/2010/main" val="0"/>
              </a:ext>
            </a:extLst>
          </a:blip>
          <a:srcRect l="2226" t="31458" r="2731" b="18292"/>
          <a:stretch>
            <a:fillRect/>
          </a:stretch>
        </p:blipFill>
        <p:spPr bwMode="auto">
          <a:xfrm>
            <a:off x="-28575"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ssessment vetting use case diagram.pdf">
            <a:extLst>
              <a:ext uri="{FF2B5EF4-FFF2-40B4-BE49-F238E27FC236}">
                <a16:creationId xmlns:a16="http://schemas.microsoft.com/office/drawing/2014/main" id="{05C3175B-A1D9-EB44-8A45-CFE5D3D98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028700"/>
            <a:ext cx="3884612" cy="54959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Box 5">
            <a:extLst>
              <a:ext uri="{FF2B5EF4-FFF2-40B4-BE49-F238E27FC236}">
                <a16:creationId xmlns:a16="http://schemas.microsoft.com/office/drawing/2014/main" id="{17E370A4-8262-524D-AA6E-B6355DBE17E9}"/>
              </a:ext>
            </a:extLst>
          </p:cNvPr>
          <p:cNvSpPr txBox="1">
            <a:spLocks noChangeArrowheads="1"/>
          </p:cNvSpPr>
          <p:nvPr/>
        </p:nvSpPr>
        <p:spPr bwMode="auto">
          <a:xfrm>
            <a:off x="539750" y="5300663"/>
            <a:ext cx="39608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spcAft>
                <a:spcPts val="200"/>
              </a:spcAft>
              <a:buSzPct val="80000"/>
              <a:buFont typeface="Wingdings 2" charset="2"/>
              <a:buChar char=""/>
              <a:defRPr sz="3100">
                <a:solidFill>
                  <a:srgbClr val="404040"/>
                </a:solidFill>
                <a:latin typeface="Calibri" charset="0"/>
                <a:ea typeface="ＭＳ Ｐゴシック" charset="-128"/>
              </a:defRPr>
            </a:lvl1pPr>
            <a:lvl2pPr marL="742950" indent="-285750">
              <a:spcBef>
                <a:spcPct val="20000"/>
              </a:spcBef>
              <a:buSzPct val="90000"/>
              <a:buFont typeface="Wingdings 2" charset="2"/>
              <a:buChar char=""/>
              <a:defRPr sz="2700">
                <a:solidFill>
                  <a:srgbClr val="404040"/>
                </a:solidFill>
                <a:latin typeface="Calibri" charset="0"/>
                <a:ea typeface="ＭＳ Ｐゴシック" charset="-128"/>
              </a:defRPr>
            </a:lvl2pPr>
            <a:lvl3pPr marL="1143000" indent="-228600">
              <a:spcBef>
                <a:spcPct val="20000"/>
              </a:spcBef>
              <a:buSzPct val="85000"/>
              <a:buFont typeface="Arial" charset="0"/>
              <a:buChar char="○"/>
              <a:defRPr sz="2500">
                <a:solidFill>
                  <a:srgbClr val="404040"/>
                </a:solidFill>
                <a:latin typeface="Calibri" charset="0"/>
                <a:ea typeface="ＭＳ Ｐゴシック" charset="-128"/>
              </a:defRPr>
            </a:lvl3pPr>
            <a:lvl4pPr marL="1600200" indent="-228600">
              <a:spcBef>
                <a:spcPct val="20000"/>
              </a:spcBef>
              <a:buSzPct val="90000"/>
              <a:buFont typeface="Wingdings 2" charset="2"/>
              <a:buChar char=""/>
              <a:defRPr sz="2100">
                <a:solidFill>
                  <a:srgbClr val="404040"/>
                </a:solidFill>
                <a:latin typeface="Calibri" charset="0"/>
                <a:ea typeface="ＭＳ Ｐゴシック" charset="-128"/>
              </a:defRPr>
            </a:lvl4pPr>
            <a:lvl5pPr marL="2057400" indent="-228600">
              <a:spcBef>
                <a:spcPct val="20000"/>
              </a:spcBef>
              <a:buSzPct val="100000"/>
              <a:buFont typeface="Arial" charset="0"/>
              <a:buChar char="-"/>
              <a:defRPr sz="2100">
                <a:solidFill>
                  <a:srgbClr val="404040"/>
                </a:solidFill>
                <a:latin typeface="Calibri" charset="0"/>
                <a:ea typeface="ＭＳ Ｐゴシック" charset="-128"/>
              </a:defRPr>
            </a:lvl5pPr>
            <a:lvl6pPr marL="25146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6pPr>
            <a:lvl7pPr marL="29718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7pPr>
            <a:lvl8pPr marL="34290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8pPr>
            <a:lvl9pPr marL="38862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9pPr>
          </a:lstStyle>
          <a:p>
            <a:pPr eaLnBrk="1" hangingPunct="1">
              <a:spcBef>
                <a:spcPct val="0"/>
              </a:spcBef>
              <a:spcAft>
                <a:spcPct val="0"/>
              </a:spcAft>
              <a:buSzTx/>
              <a:buFontTx/>
              <a:buNone/>
              <a:defRPr/>
            </a:pPr>
            <a:r>
              <a:rPr lang="en-US" altLang="en-US" sz="2800" i="0" dirty="0">
                <a:solidFill>
                  <a:schemeClr val="tx1"/>
                </a:solidFill>
                <a:latin typeface="+mn-lt"/>
              </a:rPr>
              <a:t>The back-of-an-envelope design for a new system</a:t>
            </a:r>
          </a:p>
        </p:txBody>
      </p:sp>
    </p:spTree>
    <p:extLst>
      <p:ext uri="{BB962C8B-B14F-4D97-AF65-F5344CB8AC3E}">
        <p14:creationId xmlns:p14="http://schemas.microsoft.com/office/powerpoint/2010/main" val="344062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5AA01650-E580-F345-B90C-4549C1D8D7D2}"/>
              </a:ext>
            </a:extLst>
          </p:cNvPr>
          <p:cNvSpPr>
            <a:spLocks noGrp="1"/>
          </p:cNvSpPr>
          <p:nvPr>
            <p:ph type="title"/>
          </p:nvPr>
        </p:nvSpPr>
        <p:spPr>
          <a:xfrm>
            <a:off x="457200" y="274638"/>
            <a:ext cx="8264525" cy="2146300"/>
          </a:xfrm>
        </p:spPr>
        <p:txBody>
          <a:bodyPr/>
          <a:lstStyle/>
          <a:p>
            <a:pPr algn="ctr" eaLnBrk="1" hangingPunct="1"/>
            <a:r>
              <a:rPr lang="en-GB" altLang="en-US" sz="3600" b="1" dirty="0">
                <a:solidFill>
                  <a:schemeClr val="tx1"/>
                </a:solidFill>
              </a:rPr>
              <a:t>User modelling tips</a:t>
            </a:r>
          </a:p>
        </p:txBody>
      </p:sp>
      <p:sp>
        <p:nvSpPr>
          <p:cNvPr id="212994" name="Rectangle 3">
            <a:extLst>
              <a:ext uri="{FF2B5EF4-FFF2-40B4-BE49-F238E27FC236}">
                <a16:creationId xmlns:a16="http://schemas.microsoft.com/office/drawing/2014/main" id="{34D0C796-A0D3-014D-A93F-83EA629FDD17}"/>
              </a:ext>
            </a:extLst>
          </p:cNvPr>
          <p:cNvSpPr>
            <a:spLocks noGrp="1"/>
          </p:cNvSpPr>
          <p:nvPr>
            <p:ph type="body" idx="1"/>
          </p:nvPr>
        </p:nvSpPr>
        <p:spPr>
          <a:xfrm>
            <a:off x="457200" y="1600200"/>
            <a:ext cx="8218488" cy="4525963"/>
          </a:xfrm>
        </p:spPr>
        <p:txBody>
          <a:bodyPr anchor="ctr">
            <a:normAutofit/>
          </a:bodyPr>
          <a:lstStyle/>
          <a:p>
            <a:pPr marL="0" indent="0" algn="ctr" eaLnBrk="1" hangingPunct="1">
              <a:buFont typeface="Wingdings 2" pitchFamily="2" charset="2"/>
              <a:buNone/>
            </a:pPr>
            <a:r>
              <a:rPr lang="en-GB" altLang="en-US" sz="2800" b="0" dirty="0"/>
              <a:t>Do the modelling yourself, that is,</a:t>
            </a:r>
            <a:br>
              <a:rPr lang="en-GB" altLang="en-US" sz="2800" b="0" dirty="0"/>
            </a:br>
            <a:r>
              <a:rPr lang="en-GB" altLang="en-US" sz="2800" b="0" dirty="0"/>
              <a:t>do </a:t>
            </a:r>
            <a:r>
              <a:rPr lang="en-GB" altLang="en-US" sz="2800" b="0" i="1" dirty="0"/>
              <a:t>not</a:t>
            </a:r>
            <a:r>
              <a:rPr lang="en-GB" altLang="en-US" sz="2800" b="0" dirty="0"/>
              <a:t> use consultants except for facilitating the process.</a:t>
            </a:r>
          </a:p>
          <a:p>
            <a:pPr marL="0" indent="0" algn="ctr" eaLnBrk="1" hangingPunct="1">
              <a:buFont typeface="Wingdings 2" pitchFamily="2" charset="2"/>
              <a:buNone/>
            </a:pPr>
            <a:endParaRPr lang="en-GB" altLang="en-US" sz="2800" b="0" dirty="0"/>
          </a:p>
          <a:p>
            <a:pPr marL="0" indent="0" algn="ctr" eaLnBrk="1" hangingPunct="1">
              <a:buFont typeface="Wingdings 2" pitchFamily="2" charset="2"/>
              <a:buNone/>
            </a:pPr>
            <a:r>
              <a:rPr lang="en-GB" altLang="en-US" sz="2800" b="0" dirty="0"/>
              <a:t>Strong user models combined with MVP (minimum viable product) thinking helps you to avoid</a:t>
            </a:r>
            <a:br>
              <a:rPr lang="en-GB" altLang="en-US" sz="2800" b="0" dirty="0"/>
            </a:br>
            <a:r>
              <a:rPr lang="en-GB" altLang="en-US" sz="2800" i="1" u="sng" dirty="0">
                <a:solidFill>
                  <a:srgbClr val="A32638"/>
                </a:solidFill>
              </a:rPr>
              <a:t>feature creep. </a:t>
            </a:r>
          </a:p>
          <a:p>
            <a:pPr marL="0" indent="0" algn="ctr" eaLnBrk="1" hangingPunct="1">
              <a:buFont typeface="Wingdings 2" pitchFamily="2" charset="2"/>
              <a:buNone/>
            </a:pPr>
            <a:r>
              <a:rPr lang="en-GB" altLang="en-US" sz="2800" i="1" dirty="0">
                <a:solidFill>
                  <a:srgbClr val="A32638"/>
                </a:solidFill>
              </a:rPr>
              <a:t>What is that?</a:t>
            </a:r>
          </a:p>
        </p:txBody>
      </p:sp>
    </p:spTree>
    <p:extLst>
      <p:ext uri="{BB962C8B-B14F-4D97-AF65-F5344CB8AC3E}">
        <p14:creationId xmlns:p14="http://schemas.microsoft.com/office/powerpoint/2010/main" val="114513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feature creep?</a:t>
            </a:r>
          </a:p>
        </p:txBody>
      </p:sp>
      <p:sp>
        <p:nvSpPr>
          <p:cNvPr id="3" name="Content Placeholder 2"/>
          <p:cNvSpPr>
            <a:spLocks noGrp="1"/>
          </p:cNvSpPr>
          <p:nvPr>
            <p:ph idx="1"/>
          </p:nvPr>
        </p:nvSpPr>
        <p:spPr>
          <a:xfrm>
            <a:off x="609600" y="1828800"/>
            <a:ext cx="7620000" cy="2667000"/>
          </a:xfrm>
        </p:spPr>
        <p:txBody>
          <a:bodyPr>
            <a:noAutofit/>
          </a:bodyPr>
          <a:lstStyle/>
          <a:p>
            <a:pPr algn="ctr"/>
            <a:r>
              <a:rPr lang="en-US" sz="3600" b="0" dirty="0"/>
              <a:t> “Tendency to </a:t>
            </a:r>
            <a:r>
              <a:rPr lang="en-US" sz="3600" b="0" u="sng" dirty="0">
                <a:solidFill>
                  <a:srgbClr val="C00000"/>
                </a:solidFill>
              </a:rPr>
              <a:t>constantly add features</a:t>
            </a:r>
            <a:r>
              <a:rPr lang="en-US" sz="3600" b="0" dirty="0"/>
              <a:t> which inevitably leads to complex products that are confusing and hard to use.”</a:t>
            </a:r>
            <a:endParaRPr lang="en-US" sz="3600" dirty="0"/>
          </a:p>
        </p:txBody>
      </p:sp>
    </p:spTree>
    <p:extLst>
      <p:ext uri="{BB962C8B-B14F-4D97-AF65-F5344CB8AC3E}">
        <p14:creationId xmlns:p14="http://schemas.microsoft.com/office/powerpoint/2010/main" val="2238460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1" name="Picture 2">
            <a:extLst>
              <a:ext uri="{FF2B5EF4-FFF2-40B4-BE49-F238E27FC236}">
                <a16:creationId xmlns:a16="http://schemas.microsoft.com/office/drawing/2014/main" id="{93BF5160-1968-9B41-B832-6E4EA18A8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685800"/>
            <a:ext cx="4248150" cy="1327150"/>
          </a:xfrm>
          <a:prstGeom prst="rect">
            <a:avLst/>
          </a:prstGeom>
          <a:noFill/>
          <a:ln>
            <a:noFill/>
          </a:ln>
          <a:effectLst>
            <a:outerShdw dist="76201"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Content Placeholder 2">
            <a:extLst>
              <a:ext uri="{FF2B5EF4-FFF2-40B4-BE49-F238E27FC236}">
                <a16:creationId xmlns:a16="http://schemas.microsoft.com/office/drawing/2014/main" id="{5E7A85B9-7610-0948-8367-847D91F173B3}"/>
              </a:ext>
            </a:extLst>
          </p:cNvPr>
          <p:cNvSpPr>
            <a:spLocks noGrp="1"/>
          </p:cNvSpPr>
          <p:nvPr>
            <p:ph idx="1"/>
          </p:nvPr>
        </p:nvSpPr>
        <p:spPr>
          <a:xfrm>
            <a:off x="5508625" y="2420939"/>
            <a:ext cx="3248025" cy="3568700"/>
          </a:xfrm>
        </p:spPr>
        <p:txBody>
          <a:bodyPr/>
          <a:lstStyle/>
          <a:p>
            <a:pPr marL="0" indent="0">
              <a:spcBef>
                <a:spcPct val="0"/>
              </a:spcBef>
              <a:spcAft>
                <a:spcPts val="1800"/>
              </a:spcAft>
              <a:buFont typeface="Wingdings 2" pitchFamily="2" charset="2"/>
              <a:buNone/>
            </a:pPr>
            <a:r>
              <a:rPr lang="en-GB" altLang="en-US" dirty="0"/>
              <a:t>Microsoft Word, circa 2006</a:t>
            </a:r>
            <a:r>
              <a:rPr lang="mr-IN" altLang="en-US" dirty="0"/>
              <a:t>…</a:t>
            </a:r>
            <a:endParaRPr lang="en-US" altLang="en-US" dirty="0"/>
          </a:p>
          <a:p>
            <a:pPr marL="0" indent="0">
              <a:spcBef>
                <a:spcPct val="0"/>
              </a:spcBef>
              <a:spcAft>
                <a:spcPts val="1800"/>
              </a:spcAft>
              <a:buFont typeface="Wingdings 2" pitchFamily="2" charset="2"/>
              <a:buNone/>
            </a:pPr>
            <a:endParaRPr lang="en-US" altLang="en-US" dirty="0"/>
          </a:p>
          <a:p>
            <a:pPr marL="0" indent="0">
              <a:spcBef>
                <a:spcPct val="0"/>
              </a:spcBef>
              <a:spcAft>
                <a:spcPts val="1800"/>
              </a:spcAft>
              <a:buFont typeface="Wingdings 2" pitchFamily="2" charset="2"/>
              <a:buNone/>
            </a:pPr>
            <a:endParaRPr lang="en-US" altLang="en-US" dirty="0"/>
          </a:p>
          <a:p>
            <a:pPr marL="0" indent="0">
              <a:spcBef>
                <a:spcPct val="0"/>
              </a:spcBef>
              <a:spcAft>
                <a:spcPts val="1800"/>
              </a:spcAft>
              <a:buFont typeface="Wingdings 2" pitchFamily="2" charset="2"/>
              <a:buNone/>
            </a:pPr>
            <a:r>
              <a:rPr lang="en-US" altLang="en-US" dirty="0"/>
              <a:t>More details here :</a:t>
            </a:r>
            <a:endParaRPr lang="en-GB" altLang="en-US" dirty="0"/>
          </a:p>
          <a:p>
            <a:pPr marL="0" indent="0">
              <a:spcBef>
                <a:spcPct val="0"/>
              </a:spcBef>
              <a:spcAft>
                <a:spcPts val="1800"/>
              </a:spcAft>
              <a:buFont typeface="Wingdings 2" pitchFamily="2" charset="2"/>
              <a:buNone/>
            </a:pPr>
            <a:r>
              <a:rPr lang="en-GB" altLang="en-US" sz="1600" b="0" dirty="0">
                <a:hlinkClick r:id="rId4"/>
              </a:rPr>
              <a:t>https://www.chargify.com/blog/feature-creep/</a:t>
            </a:r>
            <a:endParaRPr lang="en-GB" altLang="en-US" sz="1600" b="0" dirty="0"/>
          </a:p>
          <a:p>
            <a:pPr marL="0" indent="0">
              <a:spcBef>
                <a:spcPct val="0"/>
              </a:spcBef>
              <a:spcAft>
                <a:spcPts val="1800"/>
              </a:spcAft>
              <a:buFont typeface="Wingdings 2" pitchFamily="2" charset="2"/>
              <a:buNone/>
            </a:pPr>
            <a:endParaRPr lang="en-GB" altLang="en-US" sz="1600" dirty="0"/>
          </a:p>
        </p:txBody>
      </p:sp>
      <p:pic>
        <p:nvPicPr>
          <p:cNvPr id="215043" name="Picture 4">
            <a:extLst>
              <a:ext uri="{FF2B5EF4-FFF2-40B4-BE49-F238E27FC236}">
                <a16:creationId xmlns:a16="http://schemas.microsoft.com/office/drawing/2014/main" id="{B766E7F6-1F87-EF4B-A20A-FBA1B75D85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420938"/>
            <a:ext cx="4622800" cy="3568700"/>
          </a:xfrm>
          <a:prstGeom prst="rect">
            <a:avLst/>
          </a:prstGeom>
          <a:noFill/>
          <a:ln w="9525">
            <a:solidFill>
              <a:schemeClr val="tx1"/>
            </a:solidFill>
            <a:miter lim="800000"/>
            <a:headEnd/>
            <a:tailEnd/>
          </a:ln>
          <a:effectLst>
            <a:outerShdw dist="76201"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81D0414-6F4F-AD4E-B44C-AA5D1413672A}"/>
              </a:ext>
            </a:extLst>
          </p:cNvPr>
          <p:cNvSpPr txBox="1">
            <a:spLocks/>
          </p:cNvSpPr>
          <p:nvPr/>
        </p:nvSpPr>
        <p:spPr>
          <a:xfrm>
            <a:off x="468314" y="868362"/>
            <a:ext cx="3875086" cy="132715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Wingdings" pitchFamily="2" charset="2"/>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ct val="0"/>
              </a:spcBef>
              <a:spcAft>
                <a:spcPts val="1800"/>
              </a:spcAft>
              <a:buFont typeface="Wingdings 2" pitchFamily="2" charset="2"/>
              <a:buNone/>
            </a:pPr>
            <a:r>
              <a:rPr lang="en-US" altLang="en-US" dirty="0"/>
              <a:t>Feature creep is another word for ”overshooting customers” – from the disruption theory.</a:t>
            </a:r>
            <a:endParaRPr lang="en-US" altLang="en-US" sz="1600" b="0" dirty="0"/>
          </a:p>
          <a:p>
            <a:pPr>
              <a:spcBef>
                <a:spcPct val="0"/>
              </a:spcBef>
              <a:spcAft>
                <a:spcPts val="1800"/>
              </a:spcAft>
              <a:buFont typeface="Wingdings 2" pitchFamily="2" charset="2"/>
              <a:buNone/>
            </a:pPr>
            <a:endParaRPr lang="en-US" altLang="en-US" sz="1600" dirty="0"/>
          </a:p>
        </p:txBody>
      </p:sp>
    </p:spTree>
    <p:extLst>
      <p:ext uri="{BB962C8B-B14F-4D97-AF65-F5344CB8AC3E}">
        <p14:creationId xmlns:p14="http://schemas.microsoft.com/office/powerpoint/2010/main" val="429179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Steli Efti feature cree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8769152" cy="183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9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TextBox 3">
            <a:extLst>
              <a:ext uri="{FF2B5EF4-FFF2-40B4-BE49-F238E27FC236}">
                <a16:creationId xmlns:a16="http://schemas.microsoft.com/office/drawing/2014/main" id="{353C8576-1325-C841-A832-3BC5D3E06A6A}"/>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a:solidFill>
                  <a:srgbClr val="000000"/>
                </a:solidFill>
              </a:rPr>
              <a:t>Modelling the information system</a:t>
            </a:r>
            <a:endParaRPr lang="en-GB" altLang="en-US" sz="2400">
              <a:solidFill>
                <a:srgbClr val="000000"/>
              </a:solidFill>
            </a:endParaRPr>
          </a:p>
        </p:txBody>
      </p:sp>
    </p:spTree>
    <p:extLst>
      <p:ext uri="{BB962C8B-B14F-4D97-AF65-F5344CB8AC3E}">
        <p14:creationId xmlns:p14="http://schemas.microsoft.com/office/powerpoint/2010/main" val="371239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0279141A-0D03-1044-A849-3350D68E3617}"/>
              </a:ext>
            </a:extLst>
          </p:cNvPr>
          <p:cNvSpPr>
            <a:spLocks noGrp="1"/>
          </p:cNvSpPr>
          <p:nvPr>
            <p:ph type="title"/>
          </p:nvPr>
        </p:nvSpPr>
        <p:spPr/>
        <p:txBody>
          <a:bodyPr/>
          <a:lstStyle/>
          <a:p>
            <a:pPr eaLnBrk="1" hangingPunct="1"/>
            <a:r>
              <a:rPr lang="en-GB" altLang="en-US"/>
              <a:t>Wireframe (user-interface) models</a:t>
            </a:r>
          </a:p>
        </p:txBody>
      </p:sp>
      <p:sp>
        <p:nvSpPr>
          <p:cNvPr id="172034" name="Rectangle 3">
            <a:extLst>
              <a:ext uri="{FF2B5EF4-FFF2-40B4-BE49-F238E27FC236}">
                <a16:creationId xmlns:a16="http://schemas.microsoft.com/office/drawing/2014/main" id="{B7C4363B-B79F-F349-B94A-2723BED9736A}"/>
              </a:ext>
            </a:extLst>
          </p:cNvPr>
          <p:cNvSpPr>
            <a:spLocks noGrp="1"/>
          </p:cNvSpPr>
          <p:nvPr>
            <p:ph type="body" idx="1"/>
          </p:nvPr>
        </p:nvSpPr>
        <p:spPr>
          <a:xfrm>
            <a:off x="457200" y="1066800"/>
            <a:ext cx="8218488" cy="5059363"/>
          </a:xfrm>
        </p:spPr>
        <p:txBody>
          <a:bodyPr/>
          <a:lstStyle/>
          <a:p>
            <a:pPr marL="342900" indent="-342900" eaLnBrk="1" hangingPunct="1">
              <a:buFont typeface="Arial" panose="020B0604020202020204" pitchFamily="34" charset="0"/>
              <a:buChar char="•"/>
            </a:pPr>
            <a:r>
              <a:rPr lang="en-GB" altLang="en-US" sz="2400" b="0" dirty="0"/>
              <a:t>There are many different ways to model the user-interface of an information system that often </a:t>
            </a:r>
            <a:r>
              <a:rPr lang="en-GB" altLang="en-US" sz="2400" dirty="0"/>
              <a:t>mix prototyping </a:t>
            </a:r>
            <a:r>
              <a:rPr lang="en-GB" altLang="en-US" sz="2400" b="0" dirty="0"/>
              <a:t>and even </a:t>
            </a:r>
            <a:r>
              <a:rPr lang="en-GB" altLang="en-US" sz="2400" dirty="0"/>
              <a:t>simulating</a:t>
            </a:r>
            <a:r>
              <a:rPr lang="en-GB" altLang="en-US" sz="2400" b="0" dirty="0"/>
              <a:t> the system-to-be-built.</a:t>
            </a:r>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r>
              <a:rPr lang="en-GB" altLang="en-US" sz="2400" b="0" dirty="0"/>
              <a:t>These are often called “</a:t>
            </a:r>
            <a:r>
              <a:rPr lang="en-GB" altLang="en-US" sz="2400" dirty="0"/>
              <a:t>wireframe</a:t>
            </a:r>
            <a:r>
              <a:rPr lang="en-GB" altLang="en-US" sz="2400" b="0" dirty="0"/>
              <a:t>” models if they depict user interface elements and their functions without actual visual imagery and design.</a:t>
            </a:r>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r>
              <a:rPr lang="en-GB" altLang="en-US" sz="2400" b="0" dirty="0"/>
              <a:t>Provide a </a:t>
            </a:r>
            <a:r>
              <a:rPr lang="en-GB" altLang="en-US" sz="2400" dirty="0"/>
              <a:t>common point-of reference </a:t>
            </a:r>
            <a:r>
              <a:rPr lang="en-GB" altLang="en-US" sz="2400" b="0" dirty="0"/>
              <a:t>that designers, engineers, marketing and business people can understand.</a:t>
            </a:r>
          </a:p>
          <a:p>
            <a:pPr eaLnBrk="1" hangingPunct="1"/>
            <a:endParaRPr lang="en-GB" altLang="en-US" sz="2400" b="0" dirty="0"/>
          </a:p>
          <a:p>
            <a:pPr eaLnBrk="1" hangingPunct="1"/>
            <a:endParaRPr lang="en-GB" altLang="en-US" sz="2400" b="0" dirty="0"/>
          </a:p>
          <a:p>
            <a:pPr eaLnBrk="1" hangingPunct="1"/>
            <a:endParaRPr lang="en-GB" altLang="en-US" sz="2400" b="0" dirty="0"/>
          </a:p>
          <a:p>
            <a:pPr eaLnBrk="1" hangingPunct="1"/>
            <a:endParaRPr lang="en-GB" altLang="en-US" sz="2000" b="0" dirty="0"/>
          </a:p>
          <a:p>
            <a:pPr lvl="1" eaLnBrk="1" hangingPunct="1"/>
            <a:endParaRPr lang="en-GB" altLang="en-US" sz="2000" dirty="0"/>
          </a:p>
          <a:p>
            <a:pPr eaLnBrk="1" hangingPunct="1"/>
            <a:endParaRPr lang="en-GB" altLang="en-US" sz="2400" b="0" dirty="0"/>
          </a:p>
          <a:p>
            <a:pPr eaLnBrk="1" hangingPunct="1"/>
            <a:endParaRPr lang="en-GB" altLang="en-US" sz="2400" b="0" dirty="0"/>
          </a:p>
          <a:p>
            <a:pPr eaLnBrk="1" hangingPunct="1"/>
            <a:endParaRPr lang="en-GB" altLang="en-US" sz="2400" b="0" dirty="0"/>
          </a:p>
        </p:txBody>
      </p:sp>
    </p:spTree>
    <p:extLst>
      <p:ext uri="{BB962C8B-B14F-4D97-AF65-F5344CB8AC3E}">
        <p14:creationId xmlns:p14="http://schemas.microsoft.com/office/powerpoint/2010/main" val="94466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1" name="Rectangle 5">
            <a:extLst>
              <a:ext uri="{FF2B5EF4-FFF2-40B4-BE49-F238E27FC236}">
                <a16:creationId xmlns:a16="http://schemas.microsoft.com/office/drawing/2014/main" id="{9C5473EE-28D0-0A49-9A2C-8F94D70523CC}"/>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174082" name="Picture 3">
            <a:extLst>
              <a:ext uri="{FF2B5EF4-FFF2-40B4-BE49-F238E27FC236}">
                <a16:creationId xmlns:a16="http://schemas.microsoft.com/office/drawing/2014/main" id="{8BBE60AC-27D4-3541-8308-877B3337E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B04AA1B-0873-104C-8FB1-D348260E1965}"/>
              </a:ext>
            </a:extLst>
          </p:cNvPr>
          <p:cNvSpPr/>
          <p:nvPr/>
        </p:nvSpPr>
        <p:spPr>
          <a:xfrm>
            <a:off x="0" y="6396038"/>
            <a:ext cx="2268538" cy="461962"/>
          </a:xfrm>
          <a:prstGeom prst="rect">
            <a:avLst/>
          </a:prstGeom>
        </p:spPr>
        <p:txBody>
          <a:bodyPr>
            <a:spAutoFit/>
          </a:bodyPr>
          <a:lstStyle/>
          <a:p>
            <a:pPr algn="ctr" eaLnBrk="1" hangingPunct="1">
              <a:defRPr/>
            </a:pPr>
            <a:r>
              <a:rPr lang="en-GB" altLang="en-US" sz="1200" i="0" dirty="0">
                <a:solidFill>
                  <a:schemeClr val="bg1"/>
                </a:solidFill>
                <a:latin typeface="+mn-lt"/>
              </a:rPr>
              <a:t>Image by </a:t>
            </a:r>
            <a:r>
              <a:rPr lang="en-GB" sz="1200" i="0" dirty="0">
                <a:latin typeface="+mn-lt"/>
                <a:hlinkClick r:id="rId4" tooltip="Go to Mike Rohde's photostream"/>
              </a:rPr>
              <a:t>Mike Rohde</a:t>
            </a:r>
            <a:r>
              <a:rPr lang="en-GB" sz="1200" dirty="0">
                <a:latin typeface="+mn-lt"/>
              </a:rPr>
              <a:t/>
            </a:r>
            <a:br>
              <a:rPr lang="en-GB" sz="1200" dirty="0">
                <a:latin typeface="+mn-lt"/>
              </a:rPr>
            </a:br>
            <a:r>
              <a:rPr lang="en-GB" altLang="en-US" sz="1200" i="0" dirty="0">
                <a:solidFill>
                  <a:schemeClr val="bg1"/>
                </a:solidFill>
                <a:latin typeface="+mn-lt"/>
              </a:rPr>
              <a:t> (CC BY-NC-ND 2.0)</a:t>
            </a:r>
          </a:p>
        </p:txBody>
      </p:sp>
      <p:sp>
        <p:nvSpPr>
          <p:cNvPr id="9" name="Rectangle 8">
            <a:extLst>
              <a:ext uri="{FF2B5EF4-FFF2-40B4-BE49-F238E27FC236}">
                <a16:creationId xmlns:a16="http://schemas.microsoft.com/office/drawing/2014/main" id="{1641F20B-43A9-A94F-A513-9A4806952A4E}"/>
              </a:ext>
            </a:extLst>
          </p:cNvPr>
          <p:cNvSpPr/>
          <p:nvPr/>
        </p:nvSpPr>
        <p:spPr>
          <a:xfrm>
            <a:off x="5219700" y="476250"/>
            <a:ext cx="3673475" cy="6180138"/>
          </a:xfrm>
          <a:prstGeom prst="rect">
            <a:avLst/>
          </a:prstGeom>
        </p:spPr>
        <p:txBody>
          <a:bodyPr/>
          <a:lstStyle/>
          <a:p>
            <a:pPr eaLnBrk="1" hangingPunct="1">
              <a:defRPr/>
            </a:pPr>
            <a:r>
              <a:rPr lang="en-GB" altLang="en-US" sz="2400" i="0" dirty="0">
                <a:solidFill>
                  <a:schemeClr val="bg1"/>
                </a:solidFill>
                <a:latin typeface="+mn-lt"/>
              </a:rPr>
              <a:t>Hand-drawn, paper prototypes are great for quick sketching and can even serve user testing with real users.</a:t>
            </a:r>
          </a:p>
        </p:txBody>
      </p:sp>
    </p:spTree>
    <p:extLst>
      <p:ext uri="{BB962C8B-B14F-4D97-AF65-F5344CB8AC3E}">
        <p14:creationId xmlns:p14="http://schemas.microsoft.com/office/powerpoint/2010/main" val="38864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7" name="Rectangle 5">
            <a:extLst>
              <a:ext uri="{FF2B5EF4-FFF2-40B4-BE49-F238E27FC236}">
                <a16:creationId xmlns:a16="http://schemas.microsoft.com/office/drawing/2014/main" id="{4094FDB4-E254-654C-AFC8-7A7142A52AB9}"/>
              </a:ext>
            </a:extLst>
          </p:cNvPr>
          <p:cNvSpPr>
            <a:spLocks noChangeArrowheads="1"/>
          </p:cNvSpPr>
          <p:nvPr/>
        </p:nvSpPr>
        <p:spPr bwMode="auto">
          <a:xfrm>
            <a:off x="0" y="0"/>
            <a:ext cx="9144000" cy="6858000"/>
          </a:xfrm>
          <a:prstGeom prst="rect">
            <a:avLst/>
          </a:prstGeom>
          <a:solidFill>
            <a:schemeClr val="bg1"/>
          </a:solidFill>
          <a:ln>
            <a:noFill/>
          </a:ln>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178178" name="Picture 1">
            <a:extLst>
              <a:ext uri="{FF2B5EF4-FFF2-40B4-BE49-F238E27FC236}">
                <a16:creationId xmlns:a16="http://schemas.microsoft.com/office/drawing/2014/main" id="{CACA7248-F067-E84A-8ECE-D540170790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86" y="685800"/>
            <a:ext cx="8070850" cy="4840287"/>
          </a:xfrm>
          <a:prstGeom prst="rect">
            <a:avLst/>
          </a:prstGeom>
          <a:noFill/>
          <a:ln w="9525">
            <a:solidFill>
              <a:schemeClr val="accent1"/>
            </a:solidFill>
            <a:miter lim="800000"/>
            <a:headEnd/>
            <a:tailEnd/>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528574-2EE3-254A-B54C-2906928EED2D}"/>
              </a:ext>
            </a:extLst>
          </p:cNvPr>
          <p:cNvSpPr/>
          <p:nvPr/>
        </p:nvSpPr>
        <p:spPr>
          <a:xfrm>
            <a:off x="287337" y="76200"/>
            <a:ext cx="8569325" cy="708025"/>
          </a:xfrm>
          <a:prstGeom prst="rect">
            <a:avLst/>
          </a:prstGeom>
        </p:spPr>
        <p:txBody>
          <a:bodyPr>
            <a:spAutoFit/>
          </a:bodyPr>
          <a:lstStyle/>
          <a:p>
            <a:pPr algn="ctr" eaLnBrk="1" hangingPunct="1">
              <a:defRPr/>
            </a:pPr>
            <a:r>
              <a:rPr lang="en-GB" altLang="en-US" sz="2000" i="0" dirty="0">
                <a:solidFill>
                  <a:schemeClr val="bg1"/>
                </a:solidFill>
                <a:latin typeface="+mn-lt"/>
                <a:hlinkClick r:id="rId4"/>
              </a:rPr>
              <a:t>https://www.axure.com</a:t>
            </a:r>
            <a:endParaRPr lang="en-GB" altLang="en-US" sz="2000" i="0" dirty="0">
              <a:solidFill>
                <a:schemeClr val="bg1"/>
              </a:solidFill>
              <a:latin typeface="+mn-lt"/>
            </a:endParaRPr>
          </a:p>
          <a:p>
            <a:pPr algn="ctr" eaLnBrk="1" hangingPunct="1">
              <a:defRPr/>
            </a:pPr>
            <a:r>
              <a:rPr lang="en-GB" altLang="en-US" sz="2000" i="0" dirty="0">
                <a:solidFill>
                  <a:schemeClr val="bg1"/>
                </a:solidFill>
                <a:latin typeface="+mn-lt"/>
              </a:rPr>
              <a:t>(free trial available)</a:t>
            </a:r>
          </a:p>
        </p:txBody>
      </p:sp>
      <p:sp>
        <p:nvSpPr>
          <p:cNvPr id="2" name="TextBox 1">
            <a:extLst>
              <a:ext uri="{FF2B5EF4-FFF2-40B4-BE49-F238E27FC236}">
                <a16:creationId xmlns:a16="http://schemas.microsoft.com/office/drawing/2014/main" id="{E76CA0F3-91E3-4094-A0C2-F7BC966FC5BA}"/>
              </a:ext>
            </a:extLst>
          </p:cNvPr>
          <p:cNvSpPr txBox="1"/>
          <p:nvPr/>
        </p:nvSpPr>
        <p:spPr>
          <a:xfrm>
            <a:off x="1255711" y="5783520"/>
            <a:ext cx="6705600" cy="1138773"/>
          </a:xfrm>
          <a:prstGeom prst="rect">
            <a:avLst/>
          </a:prstGeom>
          <a:noFill/>
        </p:spPr>
        <p:txBody>
          <a:bodyPr wrap="square" rtlCol="0">
            <a:spAutoFit/>
          </a:bodyPr>
          <a:lstStyle/>
          <a:p>
            <a:pPr algn="ctr"/>
            <a:r>
              <a:rPr lang="en-US" sz="1600" dirty="0"/>
              <a:t>DESIGN THE RIGHT SOLUTION</a:t>
            </a:r>
          </a:p>
          <a:p>
            <a:pPr algn="ctr"/>
            <a:r>
              <a:rPr lang="en-US" sz="1600" dirty="0"/>
              <a:t>Download a free trial and see why 87% of the Fortune 100 use Axure RP </a:t>
            </a:r>
          </a:p>
          <a:p>
            <a:pPr algn="ctr"/>
            <a:r>
              <a:rPr lang="en-US" sz="1600" dirty="0"/>
              <a:t>to wireframe and prototype their most important software projects.</a:t>
            </a:r>
          </a:p>
          <a:p>
            <a:endParaRPr lang="en-US" dirty="0"/>
          </a:p>
        </p:txBody>
      </p:sp>
    </p:spTree>
    <p:extLst>
      <p:ext uri="{BB962C8B-B14F-4D97-AF65-F5344CB8AC3E}">
        <p14:creationId xmlns:p14="http://schemas.microsoft.com/office/powerpoint/2010/main" val="264329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7" name="Rectangle 5">
            <a:extLst>
              <a:ext uri="{FF2B5EF4-FFF2-40B4-BE49-F238E27FC236}">
                <a16:creationId xmlns:a16="http://schemas.microsoft.com/office/drawing/2014/main" id="{4094FDB4-E254-654C-AFC8-7A7142A52AB9}"/>
              </a:ext>
            </a:extLst>
          </p:cNvPr>
          <p:cNvSpPr>
            <a:spLocks noChangeArrowheads="1"/>
          </p:cNvSpPr>
          <p:nvPr/>
        </p:nvSpPr>
        <p:spPr bwMode="auto">
          <a:xfrm>
            <a:off x="0" y="0"/>
            <a:ext cx="9144000" cy="7197725"/>
          </a:xfrm>
          <a:prstGeom prst="rect">
            <a:avLst/>
          </a:prstGeom>
          <a:solidFill>
            <a:schemeClr val="bg1"/>
          </a:solidFill>
          <a:ln>
            <a:noFill/>
          </a:ln>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2" name="Picture 1">
            <a:extLst>
              <a:ext uri="{FF2B5EF4-FFF2-40B4-BE49-F238E27FC236}">
                <a16:creationId xmlns:a16="http://schemas.microsoft.com/office/drawing/2014/main" id="{B5AE4090-2FF3-E54C-9B83-2CBE708430B6}"/>
              </a:ext>
            </a:extLst>
          </p:cNvPr>
          <p:cNvPicPr>
            <a:picLocks noChangeAspect="1"/>
          </p:cNvPicPr>
          <p:nvPr/>
        </p:nvPicPr>
        <p:blipFill>
          <a:blip r:embed="rId3"/>
          <a:stretch>
            <a:fillRect/>
          </a:stretch>
        </p:blipFill>
        <p:spPr>
          <a:xfrm>
            <a:off x="69850" y="1217612"/>
            <a:ext cx="9004300" cy="4762500"/>
          </a:xfrm>
          <a:prstGeom prst="rect">
            <a:avLst/>
          </a:prstGeom>
        </p:spPr>
      </p:pic>
      <p:sp>
        <p:nvSpPr>
          <p:cNvPr id="6" name="Rectangle 5">
            <a:extLst>
              <a:ext uri="{FF2B5EF4-FFF2-40B4-BE49-F238E27FC236}">
                <a16:creationId xmlns:a16="http://schemas.microsoft.com/office/drawing/2014/main" id="{353D55FC-7C7C-B643-9294-A4DDB0391FDC}"/>
              </a:ext>
            </a:extLst>
          </p:cNvPr>
          <p:cNvSpPr/>
          <p:nvPr/>
        </p:nvSpPr>
        <p:spPr>
          <a:xfrm>
            <a:off x="287337" y="477778"/>
            <a:ext cx="8569325" cy="400110"/>
          </a:xfrm>
          <a:prstGeom prst="rect">
            <a:avLst/>
          </a:prstGeom>
        </p:spPr>
        <p:txBody>
          <a:bodyPr>
            <a:spAutoFit/>
          </a:bodyPr>
          <a:lstStyle/>
          <a:p>
            <a:pPr algn="ctr">
              <a:defRPr/>
            </a:pPr>
            <a:r>
              <a:rPr lang="en-GB" altLang="en-US" sz="2000" dirty="0">
                <a:solidFill>
                  <a:schemeClr val="bg1"/>
                </a:solidFill>
                <a:hlinkClick r:id="rId4"/>
              </a:rPr>
              <a:t>www.justinmind.com</a:t>
            </a:r>
            <a:endParaRPr lang="en-GB" altLang="en-US" sz="2000" dirty="0">
              <a:solidFill>
                <a:schemeClr val="bg1"/>
              </a:solidFill>
            </a:endParaRPr>
          </a:p>
        </p:txBody>
      </p:sp>
    </p:spTree>
    <p:extLst>
      <p:ext uri="{BB962C8B-B14F-4D97-AF65-F5344CB8AC3E}">
        <p14:creationId xmlns:p14="http://schemas.microsoft.com/office/powerpoint/2010/main" val="274383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TextBox 3">
            <a:extLst>
              <a:ext uri="{FF2B5EF4-FFF2-40B4-BE49-F238E27FC236}">
                <a16:creationId xmlns:a16="http://schemas.microsoft.com/office/drawing/2014/main" id="{5FE2C9A9-F127-4F49-9A73-4E0FFD243113}"/>
              </a:ext>
            </a:extLst>
          </p:cNvPr>
          <p:cNvSpPr txBox="1">
            <a:spLocks noChangeArrowheads="1"/>
          </p:cNvSpPr>
          <p:nvPr/>
        </p:nvSpPr>
        <p:spPr bwMode="auto">
          <a:xfrm>
            <a:off x="4535488" y="3357563"/>
            <a:ext cx="460851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r>
              <a:rPr lang="en-GB" altLang="en-US" sz="2000" i="0" dirty="0">
                <a:solidFill>
                  <a:srgbClr val="000000"/>
                </a:solidFill>
              </a:rPr>
              <a:t>Mathematical model</a:t>
            </a:r>
            <a:endParaRPr lang="en-GB" altLang="en-US" sz="2000" dirty="0">
              <a:solidFill>
                <a:srgbClr val="000000"/>
              </a:solidFill>
            </a:endParaRPr>
          </a:p>
        </p:txBody>
      </p:sp>
      <p:sp>
        <p:nvSpPr>
          <p:cNvPr id="172034" name="TextBox 3">
            <a:extLst>
              <a:ext uri="{FF2B5EF4-FFF2-40B4-BE49-F238E27FC236}">
                <a16:creationId xmlns:a16="http://schemas.microsoft.com/office/drawing/2014/main" id="{87BB8AB4-0AFB-114A-8670-E49B4B0C1F57}"/>
              </a:ext>
            </a:extLst>
          </p:cNvPr>
          <p:cNvSpPr txBox="1">
            <a:spLocks noChangeArrowheads="1"/>
          </p:cNvSpPr>
          <p:nvPr/>
        </p:nvSpPr>
        <p:spPr bwMode="auto">
          <a:xfrm>
            <a:off x="4535488" y="0"/>
            <a:ext cx="4608512" cy="3357563"/>
          </a:xfrm>
          <a:prstGeom prst="rect">
            <a:avLst/>
          </a:prstGeom>
          <a:solidFill>
            <a:schemeClr val="bg1"/>
          </a:solidFill>
          <a:ln>
            <a:noFill/>
          </a:ln>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2000" i="0">
                <a:solidFill>
                  <a:srgbClr val="000000"/>
                </a:solidFill>
              </a:rPr>
              <a:t>Physical scale model</a:t>
            </a:r>
            <a:endParaRPr lang="en-GB" altLang="en-US" sz="2000">
              <a:solidFill>
                <a:srgbClr val="000000"/>
              </a:solidFill>
            </a:endParaRPr>
          </a:p>
        </p:txBody>
      </p:sp>
      <p:pic>
        <p:nvPicPr>
          <p:cNvPr id="172035" name="Picture 2">
            <a:extLst>
              <a:ext uri="{FF2B5EF4-FFF2-40B4-BE49-F238E27FC236}">
                <a16:creationId xmlns:a16="http://schemas.microsoft.com/office/drawing/2014/main" id="{A3D31443-9DAE-674E-83EB-85A9FD639EE1}"/>
              </a:ext>
            </a:extLst>
          </p:cNvPr>
          <p:cNvPicPr>
            <a:picLocks noChangeAspect="1"/>
          </p:cNvPicPr>
          <p:nvPr/>
        </p:nvPicPr>
        <p:blipFill>
          <a:blip r:embed="rId3">
            <a:extLst>
              <a:ext uri="{28A0092B-C50C-407E-A947-70E740481C1C}">
                <a14:useLocalDpi xmlns:a14="http://schemas.microsoft.com/office/drawing/2010/main" val="0"/>
              </a:ext>
            </a:extLst>
          </a:blip>
          <a:srcRect b="2567"/>
          <a:stretch>
            <a:fillRect/>
          </a:stretch>
        </p:blipFill>
        <p:spPr bwMode="auto">
          <a:xfrm>
            <a:off x="0" y="0"/>
            <a:ext cx="453548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2">
            <a:extLst>
              <a:ext uri="{FF2B5EF4-FFF2-40B4-BE49-F238E27FC236}">
                <a16:creationId xmlns:a16="http://schemas.microsoft.com/office/drawing/2014/main" id="{948C3F9D-09D9-F243-B1D3-813B03F5B4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4868863"/>
            <a:ext cx="3276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3">
            <a:extLst>
              <a:ext uri="{FF2B5EF4-FFF2-40B4-BE49-F238E27FC236}">
                <a16:creationId xmlns:a16="http://schemas.microsoft.com/office/drawing/2014/main" id="{CD28C262-3F40-2746-A947-17F1C85AB0DE}"/>
              </a:ext>
            </a:extLst>
          </p:cNvPr>
          <p:cNvPicPr>
            <a:picLocks noChangeAspect="1"/>
          </p:cNvPicPr>
          <p:nvPr/>
        </p:nvPicPr>
        <p:blipFill>
          <a:blip r:embed="rId5">
            <a:extLst>
              <a:ext uri="{28A0092B-C50C-407E-A947-70E740481C1C}">
                <a14:useLocalDpi xmlns:a14="http://schemas.microsoft.com/office/drawing/2010/main" val="0"/>
              </a:ext>
            </a:extLst>
          </a:blip>
          <a:srcRect l="7420" t="18448" r="14458" b="4308"/>
          <a:stretch>
            <a:fillRect/>
          </a:stretch>
        </p:blipFill>
        <p:spPr bwMode="auto">
          <a:xfrm>
            <a:off x="5435600" y="908050"/>
            <a:ext cx="29718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5">
            <a:extLst>
              <a:ext uri="{FF2B5EF4-FFF2-40B4-BE49-F238E27FC236}">
                <a16:creationId xmlns:a16="http://schemas.microsoft.com/office/drawing/2014/main" id="{9E646C33-5184-B64C-B657-887B6D296A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638" y="4710113"/>
            <a:ext cx="2970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TextBox 3">
            <a:extLst>
              <a:ext uri="{FF2B5EF4-FFF2-40B4-BE49-F238E27FC236}">
                <a16:creationId xmlns:a16="http://schemas.microsoft.com/office/drawing/2014/main" id="{C724EDE8-A5FB-6C44-9131-E5329F804F10}"/>
              </a:ext>
            </a:extLst>
          </p:cNvPr>
          <p:cNvSpPr txBox="1">
            <a:spLocks noChangeArrowheads="1"/>
          </p:cNvSpPr>
          <p:nvPr/>
        </p:nvSpPr>
        <p:spPr bwMode="auto">
          <a:xfrm>
            <a:off x="0" y="0"/>
            <a:ext cx="4535488" cy="3357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2000" i="0">
                <a:solidFill>
                  <a:srgbClr val="000000"/>
                </a:solidFill>
              </a:rPr>
              <a:t>Architectural 3D model</a:t>
            </a:r>
            <a:endParaRPr lang="en-GB" altLang="en-US" sz="2000">
              <a:solidFill>
                <a:srgbClr val="000000"/>
              </a:solidFill>
            </a:endParaRPr>
          </a:p>
        </p:txBody>
      </p:sp>
      <p:sp>
        <p:nvSpPr>
          <p:cNvPr id="172040" name="TextBox 3">
            <a:extLst>
              <a:ext uri="{FF2B5EF4-FFF2-40B4-BE49-F238E27FC236}">
                <a16:creationId xmlns:a16="http://schemas.microsoft.com/office/drawing/2014/main" id="{7EE07C1E-AF83-E948-A60B-6F1973A1095D}"/>
              </a:ext>
            </a:extLst>
          </p:cNvPr>
          <p:cNvSpPr txBox="1">
            <a:spLocks noChangeArrowheads="1"/>
          </p:cNvSpPr>
          <p:nvPr/>
        </p:nvSpPr>
        <p:spPr bwMode="auto">
          <a:xfrm>
            <a:off x="0" y="3365500"/>
            <a:ext cx="45354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r>
              <a:rPr lang="en-GB" altLang="en-US" sz="2000" i="0" dirty="0">
                <a:solidFill>
                  <a:srgbClr val="000000"/>
                </a:solidFill>
              </a:rPr>
              <a:t>Relational database model (ERD)</a:t>
            </a:r>
            <a:endParaRPr lang="en-GB" altLang="en-US" sz="2000" dirty="0">
              <a:solidFill>
                <a:srgbClr val="000000"/>
              </a:solidFill>
            </a:endParaRPr>
          </a:p>
        </p:txBody>
      </p:sp>
    </p:spTree>
    <p:extLst>
      <p:ext uri="{BB962C8B-B14F-4D97-AF65-F5344CB8AC3E}">
        <p14:creationId xmlns:p14="http://schemas.microsoft.com/office/powerpoint/2010/main" val="3309251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7" name="Rectangle 5">
            <a:extLst>
              <a:ext uri="{FF2B5EF4-FFF2-40B4-BE49-F238E27FC236}">
                <a16:creationId xmlns:a16="http://schemas.microsoft.com/office/drawing/2014/main" id="{4094FDB4-E254-654C-AFC8-7A7142A52AB9}"/>
              </a:ext>
            </a:extLst>
          </p:cNvPr>
          <p:cNvSpPr>
            <a:spLocks noChangeArrowheads="1"/>
          </p:cNvSpPr>
          <p:nvPr/>
        </p:nvSpPr>
        <p:spPr bwMode="auto">
          <a:xfrm>
            <a:off x="0" y="0"/>
            <a:ext cx="9144000" cy="7197725"/>
          </a:xfrm>
          <a:prstGeom prst="rect">
            <a:avLst/>
          </a:prstGeom>
          <a:solidFill>
            <a:schemeClr val="bg1"/>
          </a:solidFill>
          <a:ln>
            <a:noFill/>
          </a:ln>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8" name="Picture 7">
            <a:extLst>
              <a:ext uri="{FF2B5EF4-FFF2-40B4-BE49-F238E27FC236}">
                <a16:creationId xmlns:a16="http://schemas.microsoft.com/office/drawing/2014/main" id="{B5DD5327-D58A-4D0A-915F-280E52AEC5C2}"/>
              </a:ext>
            </a:extLst>
          </p:cNvPr>
          <p:cNvPicPr>
            <a:picLocks noChangeAspect="1"/>
          </p:cNvPicPr>
          <p:nvPr/>
        </p:nvPicPr>
        <p:blipFill>
          <a:blip r:embed="rId3"/>
          <a:stretch>
            <a:fillRect/>
          </a:stretch>
        </p:blipFill>
        <p:spPr>
          <a:xfrm>
            <a:off x="342900" y="1338936"/>
            <a:ext cx="8458200" cy="4519851"/>
          </a:xfrm>
          <a:prstGeom prst="rect">
            <a:avLst/>
          </a:prstGeom>
        </p:spPr>
      </p:pic>
      <p:sp>
        <p:nvSpPr>
          <p:cNvPr id="9" name="TextBox 8">
            <a:extLst>
              <a:ext uri="{FF2B5EF4-FFF2-40B4-BE49-F238E27FC236}">
                <a16:creationId xmlns:a16="http://schemas.microsoft.com/office/drawing/2014/main" id="{11924218-58E8-45D7-95AA-EF8C2AF4852F}"/>
              </a:ext>
            </a:extLst>
          </p:cNvPr>
          <p:cNvSpPr txBox="1"/>
          <p:nvPr/>
        </p:nvSpPr>
        <p:spPr>
          <a:xfrm>
            <a:off x="3086100" y="392515"/>
            <a:ext cx="2971800" cy="923330"/>
          </a:xfrm>
          <a:prstGeom prst="rect">
            <a:avLst/>
          </a:prstGeom>
          <a:noFill/>
        </p:spPr>
        <p:txBody>
          <a:bodyPr wrap="square" rtlCol="0">
            <a:spAutoFit/>
          </a:bodyPr>
          <a:lstStyle/>
          <a:p>
            <a:r>
              <a:rPr lang="en-US" dirty="0">
                <a:hlinkClick r:id="rId4"/>
              </a:rPr>
              <a:t>https://www.mockplus.com</a:t>
            </a:r>
            <a:endParaRPr lang="en-US" dirty="0"/>
          </a:p>
          <a:p>
            <a:endParaRPr lang="en-US" dirty="0"/>
          </a:p>
          <a:p>
            <a:endParaRPr lang="en-US" dirty="0"/>
          </a:p>
        </p:txBody>
      </p:sp>
    </p:spTree>
    <p:extLst>
      <p:ext uri="{BB962C8B-B14F-4D97-AF65-F5344CB8AC3E}">
        <p14:creationId xmlns:p14="http://schemas.microsoft.com/office/powerpoint/2010/main" val="3964835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7" name="Rectangle 5">
            <a:extLst>
              <a:ext uri="{FF2B5EF4-FFF2-40B4-BE49-F238E27FC236}">
                <a16:creationId xmlns:a16="http://schemas.microsoft.com/office/drawing/2014/main" id="{4094FDB4-E254-654C-AFC8-7A7142A52AB9}"/>
              </a:ext>
            </a:extLst>
          </p:cNvPr>
          <p:cNvSpPr>
            <a:spLocks noChangeArrowheads="1"/>
          </p:cNvSpPr>
          <p:nvPr/>
        </p:nvSpPr>
        <p:spPr bwMode="auto">
          <a:xfrm>
            <a:off x="0" y="0"/>
            <a:ext cx="9144000" cy="7197725"/>
          </a:xfrm>
          <a:prstGeom prst="rect">
            <a:avLst/>
          </a:prstGeom>
          <a:solidFill>
            <a:schemeClr val="bg1"/>
          </a:solidFill>
          <a:ln>
            <a:noFill/>
          </a:ln>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7" name="Rectangle 6">
            <a:extLst>
              <a:ext uri="{FF2B5EF4-FFF2-40B4-BE49-F238E27FC236}">
                <a16:creationId xmlns:a16="http://schemas.microsoft.com/office/drawing/2014/main" id="{656CD49B-AFE5-374D-8066-777BB4FBD3CA}"/>
              </a:ext>
            </a:extLst>
          </p:cNvPr>
          <p:cNvSpPr/>
          <p:nvPr/>
        </p:nvSpPr>
        <p:spPr>
          <a:xfrm>
            <a:off x="0" y="273175"/>
            <a:ext cx="9004300" cy="1908215"/>
          </a:xfrm>
          <a:prstGeom prst="rect">
            <a:avLst/>
          </a:prstGeom>
        </p:spPr>
        <p:txBody>
          <a:bodyPr wrap="square">
            <a:spAutoFit/>
          </a:bodyPr>
          <a:lstStyle/>
          <a:p>
            <a:pPr algn="ctr">
              <a:defRPr/>
            </a:pPr>
            <a:r>
              <a:rPr lang="en-GB" altLang="en-US" sz="2400" i="0" u="sng" dirty="0">
                <a:latin typeface="+mn-lt"/>
              </a:rPr>
              <a:t>Comparison </a:t>
            </a:r>
            <a:r>
              <a:rPr lang="en-GB" altLang="en-US" sz="2400" u="sng" dirty="0"/>
              <a:t>of the 3 prototyping tools:</a:t>
            </a:r>
          </a:p>
          <a:p>
            <a:pPr algn="ctr">
              <a:defRPr/>
            </a:pPr>
            <a:endParaRPr lang="en-GB" altLang="en-US" dirty="0"/>
          </a:p>
          <a:p>
            <a:pPr algn="ctr">
              <a:defRPr/>
            </a:pPr>
            <a:r>
              <a:rPr lang="en-GB" altLang="en-US" sz="1400" dirty="0"/>
              <a:t> </a:t>
            </a:r>
            <a:r>
              <a:rPr lang="en-GB" altLang="en-US" sz="1400" dirty="0">
                <a:hlinkClick r:id="rId3"/>
              </a:rPr>
              <a:t>https://www.mockplus.com/blog/post/justinmind-vs-axure-vs-mockplus-the-best-prototyping-tools-out-there</a:t>
            </a:r>
            <a:endParaRPr lang="en-GB" altLang="en-US" sz="1400" dirty="0"/>
          </a:p>
          <a:p>
            <a:pPr algn="ctr">
              <a:defRPr/>
            </a:pPr>
            <a:endParaRPr lang="en-GB" sz="1400" dirty="0"/>
          </a:p>
          <a:p>
            <a:pPr algn="ctr">
              <a:defRPr/>
            </a:pPr>
            <a:r>
              <a:rPr lang="en-US" sz="1600" dirty="0"/>
              <a:t>“Each prototyping tool gains its special characters. If you need “realistic” prototypes, </a:t>
            </a:r>
            <a:r>
              <a:rPr lang="en-US" sz="1600" dirty="0" err="1"/>
              <a:t>Justinmind</a:t>
            </a:r>
            <a:r>
              <a:rPr lang="en-US" sz="1600" dirty="0"/>
              <a:t> is recommended. If you prefer the “comprehensive” prototypes, Axure is recommended. If you like “fast” prototypes, </a:t>
            </a:r>
            <a:r>
              <a:rPr lang="en-US" sz="1600" dirty="0" err="1"/>
              <a:t>Mockplus</a:t>
            </a:r>
            <a:r>
              <a:rPr lang="en-US" sz="1600" dirty="0"/>
              <a:t> is recommended. ”</a:t>
            </a:r>
            <a:endParaRPr lang="en-GB" altLang="en-US" sz="1600" dirty="0"/>
          </a:p>
        </p:txBody>
      </p:sp>
      <p:pic>
        <p:nvPicPr>
          <p:cNvPr id="3" name="Picture 2">
            <a:extLst>
              <a:ext uri="{FF2B5EF4-FFF2-40B4-BE49-F238E27FC236}">
                <a16:creationId xmlns:a16="http://schemas.microsoft.com/office/drawing/2014/main" id="{946A988B-FFF9-4F24-B9A0-3F38C259E8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590800"/>
            <a:ext cx="6553200" cy="4368800"/>
          </a:xfrm>
          <a:prstGeom prst="rect">
            <a:avLst/>
          </a:prstGeom>
        </p:spPr>
      </p:pic>
    </p:spTree>
    <p:extLst>
      <p:ext uri="{BB962C8B-B14F-4D97-AF65-F5344CB8AC3E}">
        <p14:creationId xmlns:p14="http://schemas.microsoft.com/office/powerpoint/2010/main" val="2729397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5">
            <a:extLst>
              <a:ext uri="{FF2B5EF4-FFF2-40B4-BE49-F238E27FC236}">
                <a16:creationId xmlns:a16="http://schemas.microsoft.com/office/drawing/2014/main" id="{7622D5EF-6FE7-A443-B3A1-A8DBC49E9A58}"/>
              </a:ext>
            </a:extLst>
          </p:cNvPr>
          <p:cNvSpPr>
            <a:spLocks noChangeArrowheads="1"/>
          </p:cNvSpPr>
          <p:nvPr/>
        </p:nvSpPr>
        <p:spPr bwMode="auto">
          <a:xfrm>
            <a:off x="0" y="0"/>
            <a:ext cx="9144000" cy="6858000"/>
          </a:xfrm>
          <a:prstGeom prst="rect">
            <a:avLst/>
          </a:prstGeom>
          <a:solidFill>
            <a:schemeClr val="bg1"/>
          </a:solidFill>
          <a:ln>
            <a:noFill/>
          </a:ln>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7" name="Rectangle 6">
            <a:extLst>
              <a:ext uri="{FF2B5EF4-FFF2-40B4-BE49-F238E27FC236}">
                <a16:creationId xmlns:a16="http://schemas.microsoft.com/office/drawing/2014/main" id="{7466045B-1773-5A4A-80D3-FAAC4D6A57F9}"/>
              </a:ext>
            </a:extLst>
          </p:cNvPr>
          <p:cNvSpPr/>
          <p:nvPr/>
        </p:nvSpPr>
        <p:spPr>
          <a:xfrm>
            <a:off x="0" y="5924550"/>
            <a:ext cx="9144000" cy="400050"/>
          </a:xfrm>
          <a:prstGeom prst="rect">
            <a:avLst/>
          </a:prstGeom>
        </p:spPr>
        <p:txBody>
          <a:bodyPr>
            <a:spAutoFit/>
          </a:bodyPr>
          <a:lstStyle/>
          <a:p>
            <a:pPr algn="ctr" eaLnBrk="1" hangingPunct="1">
              <a:defRPr/>
            </a:pPr>
            <a:r>
              <a:rPr lang="en-GB" altLang="en-US" sz="2000" i="0" dirty="0">
                <a:latin typeface="+mn-lt"/>
              </a:rPr>
              <a:t>Quick-and-dirty build using advanced software development tools.</a:t>
            </a:r>
          </a:p>
        </p:txBody>
      </p:sp>
      <p:pic>
        <p:nvPicPr>
          <p:cNvPr id="182275" name="Picture 3">
            <a:extLst>
              <a:ext uri="{FF2B5EF4-FFF2-40B4-BE49-F238E27FC236}">
                <a16:creationId xmlns:a16="http://schemas.microsoft.com/office/drawing/2014/main" id="{E4038661-2FE1-AE40-8170-2B0D0FC5B211}"/>
              </a:ext>
            </a:extLst>
          </p:cNvPr>
          <p:cNvPicPr>
            <a:picLocks noChangeAspect="1"/>
          </p:cNvPicPr>
          <p:nvPr/>
        </p:nvPicPr>
        <p:blipFill>
          <a:blip r:embed="rId3" cstate="print">
            <a:extLst>
              <a:ext uri="{28A0092B-C50C-407E-A947-70E740481C1C}">
                <a14:useLocalDpi xmlns:a14="http://schemas.microsoft.com/office/drawing/2010/main" val="0"/>
              </a:ext>
            </a:extLst>
          </a:blip>
          <a:srcRect l="20863" b="16533"/>
          <a:stretch>
            <a:fillRect/>
          </a:stretch>
        </p:blipFill>
        <p:spPr bwMode="auto">
          <a:xfrm>
            <a:off x="0" y="0"/>
            <a:ext cx="9144000" cy="5424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24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41B63734-0662-9D49-AEF5-5106A36DBE82}"/>
              </a:ext>
            </a:extLst>
          </p:cNvPr>
          <p:cNvSpPr>
            <a:spLocks noGrp="1"/>
          </p:cNvSpPr>
          <p:nvPr>
            <p:ph type="title"/>
          </p:nvPr>
        </p:nvSpPr>
        <p:spPr/>
        <p:txBody>
          <a:bodyPr/>
          <a:lstStyle/>
          <a:p>
            <a:pPr eaLnBrk="1" hangingPunct="1"/>
            <a:r>
              <a:rPr lang="en-GB" altLang="en-US"/>
              <a:t>User-interface mock-up benefits</a:t>
            </a:r>
          </a:p>
        </p:txBody>
      </p:sp>
      <p:sp>
        <p:nvSpPr>
          <p:cNvPr id="186370" name="Rectangle 3">
            <a:extLst>
              <a:ext uri="{FF2B5EF4-FFF2-40B4-BE49-F238E27FC236}">
                <a16:creationId xmlns:a16="http://schemas.microsoft.com/office/drawing/2014/main" id="{99B69F99-88F0-404E-BAEB-5C04E7945DD1}"/>
              </a:ext>
            </a:extLst>
          </p:cNvPr>
          <p:cNvSpPr>
            <a:spLocks noGrp="1"/>
          </p:cNvSpPr>
          <p:nvPr>
            <p:ph type="body" idx="1"/>
          </p:nvPr>
        </p:nvSpPr>
        <p:spPr>
          <a:xfrm>
            <a:off x="457200" y="1066800"/>
            <a:ext cx="8218488" cy="5059363"/>
          </a:xfrm>
        </p:spPr>
        <p:txBody>
          <a:bodyPr/>
          <a:lstStyle/>
          <a:p>
            <a:pPr marL="457200" indent="-457200" eaLnBrk="1" hangingPunct="1">
              <a:buFont typeface="+mj-lt"/>
              <a:buAutoNum type="arabicPeriod"/>
            </a:pPr>
            <a:r>
              <a:rPr lang="en-GB" altLang="en-US" sz="2400" b="0" dirty="0"/>
              <a:t>Provides a </a:t>
            </a:r>
            <a:r>
              <a:rPr lang="en-GB" altLang="en-US" sz="2400" dirty="0"/>
              <a:t>common point-of reference </a:t>
            </a:r>
            <a:r>
              <a:rPr lang="en-GB" altLang="en-US" sz="2400" b="0" dirty="0"/>
              <a:t>that designers, engineers, marketing and business people can understand. NOTE! This can be critical to project success!</a:t>
            </a:r>
          </a:p>
          <a:p>
            <a:pPr marL="457200" indent="-457200" eaLnBrk="1" hangingPunct="1">
              <a:buFont typeface="+mj-lt"/>
              <a:buAutoNum type="arabicPeriod"/>
            </a:pPr>
            <a:endParaRPr lang="en-GB" altLang="en-US" sz="2400" b="0" dirty="0"/>
          </a:p>
          <a:p>
            <a:pPr marL="457200" indent="-457200" eaLnBrk="1" hangingPunct="1">
              <a:buFont typeface="+mj-lt"/>
              <a:buAutoNum type="arabicPeriod"/>
            </a:pPr>
            <a:r>
              <a:rPr lang="en-GB" altLang="en-US" sz="2400" b="0" dirty="0"/>
              <a:t>Should be </a:t>
            </a:r>
            <a:r>
              <a:rPr lang="en-GB" altLang="en-US" sz="2400" dirty="0"/>
              <a:t>quick to change and modify </a:t>
            </a:r>
            <a:r>
              <a:rPr lang="en-GB" altLang="en-US" sz="2400" b="0" dirty="0"/>
              <a:t>to allow various degrees of rapid prototyping.</a:t>
            </a:r>
          </a:p>
          <a:p>
            <a:pPr marL="457200" indent="-457200" eaLnBrk="1" hangingPunct="1">
              <a:buFont typeface="+mj-lt"/>
              <a:buAutoNum type="arabicPeriod"/>
            </a:pPr>
            <a:endParaRPr lang="en-GB" altLang="en-US" sz="2400" b="0" dirty="0"/>
          </a:p>
          <a:p>
            <a:pPr marL="457200" indent="-457200" eaLnBrk="1" hangingPunct="1">
              <a:buFont typeface="+mj-lt"/>
              <a:buAutoNum type="arabicPeriod"/>
            </a:pPr>
            <a:r>
              <a:rPr lang="en-GB" altLang="en-US" sz="2400" b="0" dirty="0"/>
              <a:t>Can sometimes be used for user studies/testing </a:t>
            </a:r>
            <a:r>
              <a:rPr lang="en-GB" altLang="en-US" sz="2400" i="1" dirty="0"/>
              <a:t>before</a:t>
            </a:r>
            <a:r>
              <a:rPr lang="en-GB" altLang="en-US" sz="2400" dirty="0"/>
              <a:t> the system has been built.</a:t>
            </a:r>
          </a:p>
        </p:txBody>
      </p:sp>
    </p:spTree>
    <p:extLst>
      <p:ext uri="{BB962C8B-B14F-4D97-AF65-F5344CB8AC3E}">
        <p14:creationId xmlns:p14="http://schemas.microsoft.com/office/powerpoint/2010/main" val="267131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TextBox 3">
            <a:extLst>
              <a:ext uri="{FF2B5EF4-FFF2-40B4-BE49-F238E27FC236}">
                <a16:creationId xmlns:a16="http://schemas.microsoft.com/office/drawing/2014/main" id="{353C8576-1325-C841-A832-3BC5D3E06A6A}"/>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dirty="0">
                <a:solidFill>
                  <a:srgbClr val="000000"/>
                </a:solidFill>
              </a:rPr>
              <a:t>Unified </a:t>
            </a:r>
            <a:r>
              <a:rPr lang="en-GB" altLang="en-US" sz="3200" i="0" dirty="0" err="1" smtClean="0">
                <a:solidFill>
                  <a:srgbClr val="000000"/>
                </a:solidFill>
              </a:rPr>
              <a:t>Modeling</a:t>
            </a:r>
            <a:r>
              <a:rPr lang="en-GB" altLang="en-US" sz="3200" i="0" dirty="0" smtClean="0">
                <a:solidFill>
                  <a:srgbClr val="000000"/>
                </a:solidFill>
              </a:rPr>
              <a:t> </a:t>
            </a:r>
            <a:r>
              <a:rPr lang="en-GB" altLang="en-US" sz="3200" i="0" dirty="0">
                <a:solidFill>
                  <a:srgbClr val="000000"/>
                </a:solidFill>
              </a:rPr>
              <a:t>Language (UML)</a:t>
            </a:r>
          </a:p>
        </p:txBody>
      </p:sp>
    </p:spTree>
    <p:extLst>
      <p:ext uri="{BB962C8B-B14F-4D97-AF65-F5344CB8AC3E}">
        <p14:creationId xmlns:p14="http://schemas.microsoft.com/office/powerpoint/2010/main" val="107106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4CD56740-D678-EA42-8938-F37BD0621FE9}"/>
              </a:ext>
            </a:extLst>
          </p:cNvPr>
          <p:cNvSpPr>
            <a:spLocks noGrp="1"/>
          </p:cNvSpPr>
          <p:nvPr>
            <p:ph type="title"/>
          </p:nvPr>
        </p:nvSpPr>
        <p:spPr/>
        <p:txBody>
          <a:bodyPr/>
          <a:lstStyle/>
          <a:p>
            <a:pPr eaLnBrk="1" hangingPunct="1"/>
            <a:r>
              <a:rPr lang="en-GB" altLang="en-US" dirty="0"/>
              <a:t>Unified </a:t>
            </a:r>
            <a:r>
              <a:rPr lang="en-GB" altLang="en-US" dirty="0" err="1" smtClean="0"/>
              <a:t>Modeling</a:t>
            </a:r>
            <a:r>
              <a:rPr lang="en-GB" altLang="en-US" dirty="0" smtClean="0"/>
              <a:t> </a:t>
            </a:r>
            <a:r>
              <a:rPr lang="en-GB" altLang="en-US" dirty="0"/>
              <a:t>Language (UML)</a:t>
            </a:r>
          </a:p>
        </p:txBody>
      </p:sp>
      <p:sp>
        <p:nvSpPr>
          <p:cNvPr id="194562" name="Rectangle 3">
            <a:extLst>
              <a:ext uri="{FF2B5EF4-FFF2-40B4-BE49-F238E27FC236}">
                <a16:creationId xmlns:a16="http://schemas.microsoft.com/office/drawing/2014/main" id="{6B3C126B-A6DC-9349-B76E-C6FDAE083FB7}"/>
              </a:ext>
            </a:extLst>
          </p:cNvPr>
          <p:cNvSpPr>
            <a:spLocks noGrp="1"/>
          </p:cNvSpPr>
          <p:nvPr>
            <p:ph type="body" idx="1"/>
          </p:nvPr>
        </p:nvSpPr>
        <p:spPr>
          <a:xfrm>
            <a:off x="457200" y="990600"/>
            <a:ext cx="8218488" cy="5135563"/>
          </a:xfrm>
        </p:spPr>
        <p:txBody>
          <a:bodyPr/>
          <a:lstStyle/>
          <a:p>
            <a:pPr marL="457200" indent="-457200" eaLnBrk="1" hangingPunct="1">
              <a:buFont typeface="+mj-lt"/>
              <a:buAutoNum type="arabicPeriod"/>
              <a:defRPr/>
            </a:pPr>
            <a:r>
              <a:rPr lang="en-GB" sz="2400" b="0" dirty="0"/>
              <a:t>It is important that people from different organizations and communities of practice can have a </a:t>
            </a:r>
            <a:r>
              <a:rPr lang="en-GB" sz="2400" dirty="0"/>
              <a:t>shared idea </a:t>
            </a:r>
            <a:r>
              <a:rPr lang="en-GB" sz="2400" b="0" dirty="0"/>
              <a:t>about the details of a </a:t>
            </a:r>
            <a:r>
              <a:rPr lang="en-GB" sz="2400" dirty="0"/>
              <a:t>complex system</a:t>
            </a:r>
            <a:r>
              <a:rPr lang="en-GB" sz="2400" b="0" dirty="0"/>
              <a:t>.</a:t>
            </a:r>
          </a:p>
          <a:p>
            <a:pPr marL="457200" indent="-457200" eaLnBrk="1" hangingPunct="1">
              <a:buFont typeface="+mj-lt"/>
              <a:buAutoNum type="arabicPeriod"/>
              <a:defRPr/>
            </a:pPr>
            <a:endParaRPr lang="en-GB" sz="2400" b="0" dirty="0"/>
          </a:p>
          <a:p>
            <a:pPr marL="457200" indent="-457200" eaLnBrk="1" hangingPunct="1">
              <a:buFont typeface="+mj-lt"/>
              <a:buAutoNum type="arabicPeriod"/>
              <a:defRPr/>
            </a:pPr>
            <a:r>
              <a:rPr lang="en-GB" sz="2400" b="0" dirty="0"/>
              <a:t>UML is a popular, fairly standardized notation for performing </a:t>
            </a:r>
            <a:r>
              <a:rPr lang="en-GB" sz="2400" dirty="0"/>
              <a:t>object-oriented analysis and design</a:t>
            </a:r>
            <a:r>
              <a:rPr lang="en-GB" sz="2400" b="0" dirty="0"/>
              <a:t>.</a:t>
            </a:r>
          </a:p>
          <a:p>
            <a:pPr marL="457200" indent="-457200" eaLnBrk="1" hangingPunct="1">
              <a:buFont typeface="+mj-lt"/>
              <a:buAutoNum type="arabicPeriod"/>
              <a:defRPr/>
            </a:pPr>
            <a:endParaRPr lang="en-GB" sz="2400" b="0" dirty="0"/>
          </a:p>
          <a:p>
            <a:pPr marL="457200" indent="-457200" eaLnBrk="1" hangingPunct="1">
              <a:buFont typeface="+mj-lt"/>
              <a:buAutoNum type="arabicPeriod"/>
              <a:defRPr/>
            </a:pPr>
            <a:r>
              <a:rPr lang="en-GB" sz="2400" b="0" dirty="0"/>
              <a:t>UML offers a </a:t>
            </a:r>
            <a:r>
              <a:rPr lang="en-GB" sz="2400" dirty="0"/>
              <a:t>gradual transition</a:t>
            </a:r>
            <a:r>
              <a:rPr lang="en-GB" sz="2400" b="0" dirty="0"/>
              <a:t> from analysing a human activity system to design and implementation of an information system.</a:t>
            </a:r>
          </a:p>
        </p:txBody>
      </p:sp>
    </p:spTree>
    <p:extLst>
      <p:ext uri="{BB962C8B-B14F-4D97-AF65-F5344CB8AC3E}">
        <p14:creationId xmlns:p14="http://schemas.microsoft.com/office/powerpoint/2010/main" val="371519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476E5AA3-29D3-244B-AA2A-9AF14CEF9759}"/>
              </a:ext>
            </a:extLst>
          </p:cNvPr>
          <p:cNvSpPr>
            <a:spLocks noGrp="1"/>
          </p:cNvSpPr>
          <p:nvPr>
            <p:ph type="title"/>
          </p:nvPr>
        </p:nvSpPr>
        <p:spPr/>
        <p:txBody>
          <a:bodyPr/>
          <a:lstStyle/>
          <a:p>
            <a:pPr eaLnBrk="1" hangingPunct="1"/>
            <a:r>
              <a:rPr lang="en-GB" altLang="en-US"/>
              <a:t>UML diagrams</a:t>
            </a:r>
          </a:p>
        </p:txBody>
      </p:sp>
      <p:sp>
        <p:nvSpPr>
          <p:cNvPr id="190466" name="Rectangle 3">
            <a:extLst>
              <a:ext uri="{FF2B5EF4-FFF2-40B4-BE49-F238E27FC236}">
                <a16:creationId xmlns:a16="http://schemas.microsoft.com/office/drawing/2014/main" id="{447DAC7B-9865-F241-BA86-C89CAE4A6BFA}"/>
              </a:ext>
            </a:extLst>
          </p:cNvPr>
          <p:cNvSpPr>
            <a:spLocks noGrp="1"/>
          </p:cNvSpPr>
          <p:nvPr>
            <p:ph type="body" idx="1"/>
          </p:nvPr>
        </p:nvSpPr>
        <p:spPr>
          <a:xfrm>
            <a:off x="457200" y="990600"/>
            <a:ext cx="8218488" cy="5135563"/>
          </a:xfrm>
        </p:spPr>
        <p:txBody>
          <a:bodyPr>
            <a:normAutofit/>
          </a:bodyPr>
          <a:lstStyle/>
          <a:p>
            <a:pPr eaLnBrk="1" hangingPunct="1"/>
            <a:r>
              <a:rPr lang="en-GB" altLang="en-US" sz="2400" dirty="0"/>
              <a:t>Use case diagram</a:t>
            </a:r>
          </a:p>
          <a:p>
            <a:pPr eaLnBrk="1" hangingPunct="1"/>
            <a:r>
              <a:rPr lang="en-GB" altLang="en-US" sz="2400" dirty="0"/>
              <a:t>Class diagram</a:t>
            </a:r>
          </a:p>
          <a:p>
            <a:pPr eaLnBrk="1" hangingPunct="1"/>
            <a:r>
              <a:rPr lang="en-GB" altLang="en-US" sz="2400" dirty="0"/>
              <a:t>Activity diagram</a:t>
            </a:r>
          </a:p>
          <a:p>
            <a:pPr eaLnBrk="1" hangingPunct="1"/>
            <a:r>
              <a:rPr lang="en-GB" altLang="en-US" sz="2400" b="0" dirty="0"/>
              <a:t>Sequence diagram</a:t>
            </a:r>
          </a:p>
          <a:p>
            <a:pPr eaLnBrk="1" hangingPunct="1"/>
            <a:r>
              <a:rPr lang="en-GB" altLang="en-US" sz="2400" b="0" dirty="0"/>
              <a:t>State diagram</a:t>
            </a:r>
          </a:p>
          <a:p>
            <a:pPr eaLnBrk="1" hangingPunct="1"/>
            <a:r>
              <a:rPr lang="en-GB" altLang="en-US" sz="2400" b="0" dirty="0"/>
              <a:t>Package diagram</a:t>
            </a:r>
          </a:p>
          <a:p>
            <a:pPr eaLnBrk="1" hangingPunct="1"/>
            <a:r>
              <a:rPr lang="en-GB" altLang="en-US" sz="2400" b="0" dirty="0"/>
              <a:t>Timing diagram</a:t>
            </a:r>
          </a:p>
          <a:p>
            <a:pPr eaLnBrk="1" hangingPunct="1"/>
            <a:r>
              <a:rPr lang="en-GB" altLang="en-US" sz="2400" b="0" dirty="0"/>
              <a:t>Deployment diagram</a:t>
            </a:r>
          </a:p>
          <a:p>
            <a:pPr eaLnBrk="1" hangingPunct="1"/>
            <a:r>
              <a:rPr lang="en-GB" altLang="en-US" sz="2400" b="0" dirty="0"/>
              <a:t>Etc.</a:t>
            </a:r>
          </a:p>
        </p:txBody>
      </p:sp>
      <p:pic>
        <p:nvPicPr>
          <p:cNvPr id="190467" name="Picture 4" descr="ATM Use Case model.pdf">
            <a:extLst>
              <a:ext uri="{FF2B5EF4-FFF2-40B4-BE49-F238E27FC236}">
                <a16:creationId xmlns:a16="http://schemas.microsoft.com/office/drawing/2014/main" id="{5076FAB0-430E-D54C-A83B-59D7238A02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765175"/>
            <a:ext cx="28527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2" descr="Inheritance and cardinality.pdf">
            <a:extLst>
              <a:ext uri="{FF2B5EF4-FFF2-40B4-BE49-F238E27FC236}">
                <a16:creationId xmlns:a16="http://schemas.microsoft.com/office/drawing/2014/main" id="{FB604F13-326C-B849-9009-51D7F6D7E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646488"/>
            <a:ext cx="29511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872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6C6FF434-F9CE-E34B-B1B2-098138570DE7}"/>
              </a:ext>
            </a:extLst>
          </p:cNvPr>
          <p:cNvSpPr>
            <a:spLocks noGrp="1"/>
          </p:cNvSpPr>
          <p:nvPr>
            <p:ph type="title"/>
          </p:nvPr>
        </p:nvSpPr>
        <p:spPr/>
        <p:txBody>
          <a:bodyPr/>
          <a:lstStyle/>
          <a:p>
            <a:pPr eaLnBrk="1" hangingPunct="1"/>
            <a:r>
              <a:rPr lang="en-GB" altLang="en-US" dirty="0"/>
              <a:t>Activity diagram (example)</a:t>
            </a:r>
          </a:p>
        </p:txBody>
      </p:sp>
      <p:pic>
        <p:nvPicPr>
          <p:cNvPr id="4098" name="Picture 2" descr="Activity diagram, with two swimlanes">
            <a:extLst>
              <a:ext uri="{FF2B5EF4-FFF2-40B4-BE49-F238E27FC236}">
                <a16:creationId xmlns:a16="http://schemas.microsoft.com/office/drawing/2014/main" id="{DFF892B2-69A3-425F-87FD-57E6400FE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4181475" cy="4962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7F71CD-881B-44E0-8CB5-BC9A003B25F5}"/>
              </a:ext>
            </a:extLst>
          </p:cNvPr>
          <p:cNvSpPr txBox="1"/>
          <p:nvPr/>
        </p:nvSpPr>
        <p:spPr>
          <a:xfrm>
            <a:off x="5562600" y="1371600"/>
            <a:ext cx="3124200" cy="3416320"/>
          </a:xfrm>
          <a:prstGeom prst="rect">
            <a:avLst/>
          </a:prstGeom>
          <a:noFill/>
        </p:spPr>
        <p:txBody>
          <a:bodyPr wrap="square" rtlCol="0">
            <a:spAutoFit/>
          </a:bodyPr>
          <a:lstStyle/>
          <a:p>
            <a:r>
              <a:rPr lang="en-US" dirty="0"/>
              <a:t>Similar to swim lane diagram :</a:t>
            </a:r>
          </a:p>
          <a:p>
            <a:endParaRPr lang="en-US" dirty="0"/>
          </a:p>
          <a:p>
            <a:pPr marL="285750" indent="-285750">
              <a:buFontTx/>
              <a:buChar char="-"/>
            </a:pPr>
            <a:r>
              <a:rPr lang="en-US" dirty="0"/>
              <a:t>two swim lanes to indicate control of activity by two objects: the band </a:t>
            </a:r>
            <a:r>
              <a:rPr lang="en-US" dirty="0" smtClean="0"/>
              <a:t>manager </a:t>
            </a:r>
            <a:r>
              <a:rPr lang="en-US" dirty="0"/>
              <a:t>and the reporting tool</a:t>
            </a:r>
          </a:p>
          <a:p>
            <a:pPr marL="285750" indent="-285750">
              <a:buFontTx/>
              <a:buChar char="-"/>
            </a:pPr>
            <a:endParaRPr lang="en-US" dirty="0"/>
          </a:p>
          <a:p>
            <a:pPr marL="285750" indent="-285750">
              <a:buFontTx/>
              <a:buChar char="-"/>
            </a:pPr>
            <a:r>
              <a:rPr lang="en-US" dirty="0"/>
              <a:t>activity diagrams are best used to model higher-level processes. Business-minded people tend to understand them more quickly. </a:t>
            </a:r>
          </a:p>
        </p:txBody>
      </p:sp>
    </p:spTree>
    <p:extLst>
      <p:ext uri="{BB962C8B-B14F-4D97-AF65-F5344CB8AC3E}">
        <p14:creationId xmlns:p14="http://schemas.microsoft.com/office/powerpoint/2010/main" val="2245148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C91C1BBA-C50D-364E-A062-881BCECF93A6}"/>
              </a:ext>
            </a:extLst>
          </p:cNvPr>
          <p:cNvSpPr>
            <a:spLocks noGrp="1"/>
          </p:cNvSpPr>
          <p:nvPr>
            <p:ph type="title"/>
          </p:nvPr>
        </p:nvSpPr>
        <p:spPr/>
        <p:txBody>
          <a:bodyPr/>
          <a:lstStyle/>
          <a:p>
            <a:pPr eaLnBrk="1" hangingPunct="1"/>
            <a:r>
              <a:rPr lang="en-GB" altLang="en-US"/>
              <a:t>Object-oriented analysis</a:t>
            </a:r>
          </a:p>
        </p:txBody>
      </p:sp>
      <p:sp>
        <p:nvSpPr>
          <p:cNvPr id="192514" name="Rectangle 3">
            <a:extLst>
              <a:ext uri="{FF2B5EF4-FFF2-40B4-BE49-F238E27FC236}">
                <a16:creationId xmlns:a16="http://schemas.microsoft.com/office/drawing/2014/main" id="{C6B3FBDC-2B38-D745-96E1-D5D3446E1B56}"/>
              </a:ext>
            </a:extLst>
          </p:cNvPr>
          <p:cNvSpPr>
            <a:spLocks noGrp="1"/>
          </p:cNvSpPr>
          <p:nvPr>
            <p:ph type="body" idx="1"/>
          </p:nvPr>
        </p:nvSpPr>
        <p:spPr>
          <a:xfrm>
            <a:off x="462756" y="1219200"/>
            <a:ext cx="8218488" cy="4114800"/>
          </a:xfrm>
        </p:spPr>
        <p:txBody>
          <a:bodyPr>
            <a:noAutofit/>
          </a:bodyPr>
          <a:lstStyle/>
          <a:p>
            <a:pPr marL="457200" indent="-457200" eaLnBrk="1" hangingPunct="1">
              <a:spcBef>
                <a:spcPts val="0"/>
              </a:spcBef>
              <a:spcAft>
                <a:spcPts val="2400"/>
              </a:spcAft>
              <a:buFont typeface="+mj-lt"/>
              <a:buAutoNum type="arabicPeriod"/>
              <a:defRPr/>
            </a:pPr>
            <a:r>
              <a:rPr lang="en-GB" altLang="en-US" sz="2400" b="0" dirty="0"/>
              <a:t>Thinking in terms of </a:t>
            </a:r>
            <a:r>
              <a:rPr lang="en-GB" altLang="en-US" sz="2400" i="1" dirty="0"/>
              <a:t>classes of objects</a:t>
            </a:r>
            <a:r>
              <a:rPr lang="en-GB" altLang="en-US" sz="2400" dirty="0"/>
              <a:t> </a:t>
            </a:r>
            <a:r>
              <a:rPr lang="en-GB" altLang="en-US" sz="2400" b="0" dirty="0"/>
              <a:t>is a powerful way to model systems.</a:t>
            </a:r>
          </a:p>
          <a:p>
            <a:pPr marL="457200" indent="-457200" eaLnBrk="1" hangingPunct="1">
              <a:spcBef>
                <a:spcPts val="0"/>
              </a:spcBef>
              <a:spcAft>
                <a:spcPts val="2400"/>
              </a:spcAft>
              <a:buFont typeface="+mj-lt"/>
              <a:buAutoNum type="arabicPeriod"/>
              <a:defRPr/>
            </a:pPr>
            <a:r>
              <a:rPr lang="en-GB" altLang="en-US" sz="2400" b="0" dirty="0"/>
              <a:t>A key distinction is between a </a:t>
            </a:r>
            <a:r>
              <a:rPr lang="en-GB" altLang="en-US" sz="2400" dirty="0"/>
              <a:t>class</a:t>
            </a:r>
            <a:r>
              <a:rPr lang="en-GB" altLang="en-US" sz="2400" b="0" dirty="0"/>
              <a:t> (a type of thing, for example “car”) and an </a:t>
            </a:r>
            <a:r>
              <a:rPr lang="en-GB" altLang="en-US" sz="2400" dirty="0"/>
              <a:t>object</a:t>
            </a:r>
            <a:r>
              <a:rPr lang="en-GB" altLang="en-US" sz="2400" b="0" dirty="0"/>
              <a:t> (instance of a class, that is, a thing for example a white BMW X5).</a:t>
            </a:r>
          </a:p>
          <a:p>
            <a:pPr marL="457200" indent="-457200" eaLnBrk="1" hangingPunct="1">
              <a:spcBef>
                <a:spcPts val="0"/>
              </a:spcBef>
              <a:spcAft>
                <a:spcPts val="2400"/>
              </a:spcAft>
              <a:buFont typeface="+mj-lt"/>
              <a:buAutoNum type="arabicPeriod"/>
              <a:defRPr/>
            </a:pPr>
            <a:r>
              <a:rPr lang="en-GB" altLang="en-US" sz="2400" b="0" dirty="0"/>
              <a:t>Object-oriented analysis provides a stepwise transition from </a:t>
            </a:r>
            <a:r>
              <a:rPr lang="en-GB" altLang="en-US" sz="2400" dirty="0"/>
              <a:t>real-world things and events to a software system </a:t>
            </a:r>
            <a:r>
              <a:rPr lang="en-GB" altLang="en-US" sz="2400" b="0" dirty="0"/>
              <a:t>that can be implemented using standard tools, languages and techniques.</a:t>
            </a:r>
          </a:p>
        </p:txBody>
      </p:sp>
    </p:spTree>
    <p:extLst>
      <p:ext uri="{BB962C8B-B14F-4D97-AF65-F5344CB8AC3E}">
        <p14:creationId xmlns:p14="http://schemas.microsoft.com/office/powerpoint/2010/main" val="262711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4789DF3A-0E65-5F4D-B6B2-FD77860B04AB}"/>
              </a:ext>
            </a:extLst>
          </p:cNvPr>
          <p:cNvSpPr>
            <a:spLocks noGrp="1"/>
          </p:cNvSpPr>
          <p:nvPr>
            <p:ph type="title"/>
          </p:nvPr>
        </p:nvSpPr>
        <p:spPr/>
        <p:txBody>
          <a:bodyPr/>
          <a:lstStyle/>
          <a:p>
            <a:pPr eaLnBrk="1" hangingPunct="1"/>
            <a:r>
              <a:rPr lang="en-GB" altLang="en-US"/>
              <a:t>Object-oriented analysis</a:t>
            </a:r>
          </a:p>
        </p:txBody>
      </p:sp>
      <p:sp>
        <p:nvSpPr>
          <p:cNvPr id="200706" name="Rectangle 3">
            <a:extLst>
              <a:ext uri="{FF2B5EF4-FFF2-40B4-BE49-F238E27FC236}">
                <a16:creationId xmlns:a16="http://schemas.microsoft.com/office/drawing/2014/main" id="{5C28DDE0-5205-7541-9782-21E09EB2D0C2}"/>
              </a:ext>
            </a:extLst>
          </p:cNvPr>
          <p:cNvSpPr>
            <a:spLocks noGrp="1"/>
          </p:cNvSpPr>
          <p:nvPr>
            <p:ph type="body" idx="1"/>
          </p:nvPr>
        </p:nvSpPr>
        <p:spPr>
          <a:xfrm>
            <a:off x="457200" y="990600"/>
            <a:ext cx="8218488" cy="5135563"/>
          </a:xfrm>
        </p:spPr>
        <p:txBody>
          <a:bodyPr/>
          <a:lstStyle/>
          <a:p>
            <a:pPr eaLnBrk="1" hangingPunct="1"/>
            <a:r>
              <a:rPr lang="en-GB" altLang="en-US" sz="2400" b="0" dirty="0"/>
              <a:t>Relationship between classes and instances is similar to that of a database table (columns definitions) and its rows.</a:t>
            </a:r>
          </a:p>
          <a:p>
            <a:pPr eaLnBrk="1" hangingPunct="1"/>
            <a:endParaRPr lang="en-GB" altLang="en-US" sz="2400" b="0" dirty="0"/>
          </a:p>
          <a:p>
            <a:pPr eaLnBrk="1" hangingPunct="1"/>
            <a:r>
              <a:rPr lang="en-GB" altLang="en-US" sz="2400" dirty="0"/>
              <a:t>Class diagrams </a:t>
            </a:r>
            <a:r>
              <a:rPr lang="en-GB" altLang="en-US" sz="2400" b="0" dirty="0"/>
              <a:t>are </a:t>
            </a:r>
            <a:r>
              <a:rPr lang="en-GB" altLang="en-US" sz="2400" dirty="0"/>
              <a:t>similar to entity relationship diagrams </a:t>
            </a:r>
            <a:r>
              <a:rPr lang="en-GB" altLang="en-US" sz="2400" b="0" dirty="0"/>
              <a:t>in that they are used to model possible relationships between classes of objects.</a:t>
            </a:r>
          </a:p>
          <a:p>
            <a:pPr eaLnBrk="1" hangingPunct="1"/>
            <a:endParaRPr lang="en-GB" altLang="en-US" sz="2400" b="0" dirty="0"/>
          </a:p>
          <a:p>
            <a:pPr eaLnBrk="1" hangingPunct="1"/>
            <a:r>
              <a:rPr lang="en-GB" altLang="en-US" sz="2400" b="0" dirty="0"/>
              <a:t>However, classes </a:t>
            </a:r>
            <a:r>
              <a:rPr lang="en-GB" altLang="en-US" sz="2400" dirty="0"/>
              <a:t>encapsulate</a:t>
            </a:r>
            <a:r>
              <a:rPr lang="en-GB" altLang="en-US" sz="2400" b="0" dirty="0"/>
              <a:t> not just data (attributes) but also </a:t>
            </a:r>
            <a:r>
              <a:rPr lang="en-GB" altLang="en-US" sz="2400" dirty="0"/>
              <a:t>actions (methods) </a:t>
            </a:r>
            <a:r>
              <a:rPr lang="en-GB" altLang="en-US" sz="2400" b="0" dirty="0"/>
              <a:t>that the object can do or perform.</a:t>
            </a:r>
            <a:endParaRPr lang="en-GB" altLang="en-US" sz="2000" b="0" dirty="0"/>
          </a:p>
          <a:p>
            <a:pPr eaLnBrk="1" hangingPunct="1"/>
            <a:endParaRPr lang="en-GB" altLang="en-US" sz="2400" b="0" dirty="0"/>
          </a:p>
        </p:txBody>
      </p:sp>
    </p:spTree>
    <p:extLst>
      <p:ext uri="{BB962C8B-B14F-4D97-AF65-F5344CB8AC3E}">
        <p14:creationId xmlns:p14="http://schemas.microsoft.com/office/powerpoint/2010/main" val="3328854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29" name="TextBox 3">
            <a:extLst>
              <a:ext uri="{FF2B5EF4-FFF2-40B4-BE49-F238E27FC236}">
                <a16:creationId xmlns:a16="http://schemas.microsoft.com/office/drawing/2014/main" id="{AD30F91D-36E6-0649-98CC-3EC540253FE5}"/>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dirty="0">
                <a:solidFill>
                  <a:srgbClr val="000000"/>
                </a:solidFill>
              </a:rPr>
              <a:t>A </a:t>
            </a:r>
            <a:r>
              <a:rPr lang="en-GB" altLang="en-US" sz="3200" b="1" i="0" dirty="0">
                <a:solidFill>
                  <a:srgbClr val="000000"/>
                </a:solidFill>
              </a:rPr>
              <a:t>model</a:t>
            </a:r>
            <a:r>
              <a:rPr lang="en-GB" altLang="en-US" sz="3200" i="0" dirty="0">
                <a:solidFill>
                  <a:srgbClr val="000000"/>
                </a:solidFill>
              </a:rPr>
              <a:t> is a particular kind of representation of reality (or intended reality). It picks out and emphasises certain aspects – while ignoring many (most) others.</a:t>
            </a:r>
            <a:endParaRPr lang="en-GB" altLang="en-US" sz="2400" dirty="0">
              <a:solidFill>
                <a:srgbClr val="000000"/>
              </a:solidFill>
            </a:endParaRPr>
          </a:p>
        </p:txBody>
      </p:sp>
    </p:spTree>
    <p:extLst>
      <p:ext uri="{BB962C8B-B14F-4D97-AF65-F5344CB8AC3E}">
        <p14:creationId xmlns:p14="http://schemas.microsoft.com/office/powerpoint/2010/main" val="78627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a:extLst>
              <a:ext uri="{FF2B5EF4-FFF2-40B4-BE49-F238E27FC236}">
                <a16:creationId xmlns:a16="http://schemas.microsoft.com/office/drawing/2014/main" id="{2CC13C87-B5ED-7D4A-A25B-C392A99628DE}"/>
              </a:ext>
            </a:extLst>
          </p:cNvPr>
          <p:cNvSpPr>
            <a:spLocks noGrp="1"/>
          </p:cNvSpPr>
          <p:nvPr>
            <p:ph type="title"/>
          </p:nvPr>
        </p:nvSpPr>
        <p:spPr/>
        <p:txBody>
          <a:bodyPr/>
          <a:lstStyle/>
          <a:p>
            <a:r>
              <a:rPr lang="en-GB" altLang="en-US" dirty="0"/>
              <a:t>Entity relationship diagram (ERD)</a:t>
            </a:r>
          </a:p>
        </p:txBody>
      </p:sp>
      <p:grpSp>
        <p:nvGrpSpPr>
          <p:cNvPr id="202754" name="Group 46">
            <a:extLst>
              <a:ext uri="{FF2B5EF4-FFF2-40B4-BE49-F238E27FC236}">
                <a16:creationId xmlns:a16="http://schemas.microsoft.com/office/drawing/2014/main" id="{C028A260-A657-4B45-9927-11930988F595}"/>
              </a:ext>
            </a:extLst>
          </p:cNvPr>
          <p:cNvGrpSpPr>
            <a:grpSpLocks/>
          </p:cNvGrpSpPr>
          <p:nvPr/>
        </p:nvGrpSpPr>
        <p:grpSpPr bwMode="auto">
          <a:xfrm>
            <a:off x="982663" y="1600200"/>
            <a:ext cx="6713537" cy="1584325"/>
            <a:chOff x="1064568" y="1339988"/>
            <a:chExt cx="7272808" cy="1584956"/>
          </a:xfrm>
        </p:grpSpPr>
        <p:cxnSp>
          <p:nvCxnSpPr>
            <p:cNvPr id="40" name="Straight Connector 39">
              <a:extLst>
                <a:ext uri="{FF2B5EF4-FFF2-40B4-BE49-F238E27FC236}">
                  <a16:creationId xmlns:a16="http://schemas.microsoft.com/office/drawing/2014/main" id="{A46ABBB1-1157-7743-AA00-4032E740394A}"/>
                </a:ext>
              </a:extLst>
            </p:cNvPr>
            <p:cNvCxnSpPr/>
            <p:nvPr/>
          </p:nvCxnSpPr>
          <p:spPr>
            <a:xfrm flipV="1">
              <a:off x="4889285" y="1845014"/>
              <a:ext cx="288917" cy="2826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76D06B8-61E7-3B43-9AA8-5C38B21987A8}"/>
                </a:ext>
              </a:extLst>
            </p:cNvPr>
            <p:cNvCxnSpPr/>
            <p:nvPr/>
          </p:nvCxnSpPr>
          <p:spPr>
            <a:xfrm>
              <a:off x="4889285" y="2127702"/>
              <a:ext cx="288917" cy="2938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02761" name="Group 45">
              <a:extLst>
                <a:ext uri="{FF2B5EF4-FFF2-40B4-BE49-F238E27FC236}">
                  <a16:creationId xmlns:a16="http://schemas.microsoft.com/office/drawing/2014/main" id="{7DFC951C-DDDC-924B-A246-E774B067C010}"/>
                </a:ext>
              </a:extLst>
            </p:cNvPr>
            <p:cNvGrpSpPr>
              <a:grpSpLocks/>
            </p:cNvGrpSpPr>
            <p:nvPr/>
          </p:nvGrpSpPr>
          <p:grpSpPr bwMode="auto">
            <a:xfrm>
              <a:off x="1064568" y="1339988"/>
              <a:ext cx="7272808" cy="1584956"/>
              <a:chOff x="1064568" y="1339988"/>
              <a:chExt cx="7272808" cy="1584956"/>
            </a:xfrm>
          </p:grpSpPr>
          <p:grpSp>
            <p:nvGrpSpPr>
              <p:cNvPr id="202762" name="Group 6">
                <a:extLst>
                  <a:ext uri="{FF2B5EF4-FFF2-40B4-BE49-F238E27FC236}">
                    <a16:creationId xmlns:a16="http://schemas.microsoft.com/office/drawing/2014/main" id="{F7CACD60-0E59-BF48-8D20-358CF8B5CCA4}"/>
                  </a:ext>
                </a:extLst>
              </p:cNvPr>
              <p:cNvGrpSpPr>
                <a:grpSpLocks/>
              </p:cNvGrpSpPr>
              <p:nvPr/>
            </p:nvGrpSpPr>
            <p:grpSpPr bwMode="auto">
              <a:xfrm>
                <a:off x="1064568" y="1340767"/>
                <a:ext cx="5560721" cy="1584177"/>
                <a:chOff x="1064568" y="2997730"/>
                <a:chExt cx="5560721" cy="1584177"/>
              </a:xfrm>
            </p:grpSpPr>
            <p:grpSp>
              <p:nvGrpSpPr>
                <p:cNvPr id="202765" name="Group 7">
                  <a:extLst>
                    <a:ext uri="{FF2B5EF4-FFF2-40B4-BE49-F238E27FC236}">
                      <a16:creationId xmlns:a16="http://schemas.microsoft.com/office/drawing/2014/main" id="{95B87D6C-A510-864F-84B3-0828A10B26DC}"/>
                    </a:ext>
                  </a:extLst>
                </p:cNvPr>
                <p:cNvGrpSpPr>
                  <a:grpSpLocks/>
                </p:cNvGrpSpPr>
                <p:nvPr/>
              </p:nvGrpSpPr>
              <p:grpSpPr bwMode="auto">
                <a:xfrm>
                  <a:off x="1064568" y="2997731"/>
                  <a:ext cx="3375323" cy="1584176"/>
                  <a:chOff x="3080792" y="3712443"/>
                  <a:chExt cx="3375323" cy="1584176"/>
                </a:xfrm>
              </p:grpSpPr>
              <p:sp>
                <p:nvSpPr>
                  <p:cNvPr id="13" name="Rectangle 12">
                    <a:extLst>
                      <a:ext uri="{FF2B5EF4-FFF2-40B4-BE49-F238E27FC236}">
                        <a16:creationId xmlns:a16="http://schemas.microsoft.com/office/drawing/2014/main" id="{012E8B17-DD95-3743-A81D-2A051DABE2E6}"/>
                      </a:ext>
                    </a:extLst>
                  </p:cNvPr>
                  <p:cNvSpPr/>
                  <p:nvPr/>
                </p:nvSpPr>
                <p:spPr>
                  <a:xfrm>
                    <a:off x="4943277" y="3711663"/>
                    <a:ext cx="1484142" cy="1584956"/>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5400" i="1">
                        <a:solidFill>
                          <a:schemeClr val="tx1"/>
                        </a:solidFill>
                        <a:latin typeface="Times New Roman" charset="0"/>
                        <a:ea typeface="ＭＳ Ｐゴシック" charset="-128"/>
                      </a:defRPr>
                    </a:lvl1pPr>
                    <a:lvl2pPr marL="742950" indent="-285750" eaLnBrk="0" hangingPunct="0">
                      <a:defRPr sz="5400" i="1">
                        <a:solidFill>
                          <a:schemeClr val="tx1"/>
                        </a:solidFill>
                        <a:latin typeface="Times New Roman" charset="0"/>
                        <a:ea typeface="ＭＳ Ｐゴシック" charset="-128"/>
                      </a:defRPr>
                    </a:lvl2pPr>
                    <a:lvl3pPr marL="1143000" indent="-228600" eaLnBrk="0" hangingPunct="0">
                      <a:defRPr sz="5400" i="1">
                        <a:solidFill>
                          <a:schemeClr val="tx1"/>
                        </a:solidFill>
                        <a:latin typeface="Times New Roman" charset="0"/>
                        <a:ea typeface="ＭＳ Ｐゴシック" charset="-128"/>
                      </a:defRPr>
                    </a:lvl3pPr>
                    <a:lvl4pPr marL="1600200" indent="-228600" eaLnBrk="0" hangingPunct="0">
                      <a:defRPr sz="5400" i="1">
                        <a:solidFill>
                          <a:schemeClr val="tx1"/>
                        </a:solidFill>
                        <a:latin typeface="Times New Roman" charset="0"/>
                        <a:ea typeface="ＭＳ Ｐゴシック" charset="-128"/>
                      </a:defRPr>
                    </a:lvl4pPr>
                    <a:lvl5pPr marL="2057400" indent="-228600" eaLnBrk="0" hangingPunct="0">
                      <a:defRPr sz="5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5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5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5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5400" i="1">
                        <a:solidFill>
                          <a:schemeClr val="tx1"/>
                        </a:solidFill>
                        <a:latin typeface="Times New Roman" charset="0"/>
                        <a:ea typeface="ＭＳ Ｐゴシック" charset="-128"/>
                      </a:defRPr>
                    </a:lvl9pPr>
                  </a:lstStyle>
                  <a:p>
                    <a:pPr algn="ctr" eaLnBrk="1" hangingPunct="1">
                      <a:defRPr/>
                    </a:pPr>
                    <a:r>
                      <a:rPr lang="en-GB" altLang="en-US" sz="1600">
                        <a:latin typeface="Calibri" charset="0"/>
                      </a:rPr>
                      <a:t>DEPARTMENT</a:t>
                    </a:r>
                  </a:p>
                  <a:p>
                    <a:pPr algn="ctr" eaLnBrk="1" hangingPunct="1">
                      <a:defRPr/>
                    </a:pPr>
                    <a:endParaRPr lang="en-GB" altLang="en-US" sz="1600">
                      <a:latin typeface="Calibri" charset="0"/>
                    </a:endParaRPr>
                  </a:p>
                  <a:p>
                    <a:pPr algn="ctr" eaLnBrk="1" hangingPunct="1">
                      <a:defRPr/>
                    </a:pPr>
                    <a:r>
                      <a:rPr lang="en-GB" altLang="en-US" sz="1600">
                        <a:latin typeface="Calibri" charset="0"/>
                      </a:rPr>
                      <a:t>*deptname</a:t>
                    </a:r>
                  </a:p>
                  <a:p>
                    <a:pPr algn="ctr" eaLnBrk="1" hangingPunct="1">
                      <a:defRPr/>
                    </a:pPr>
                    <a:r>
                      <a:rPr lang="en-GB" altLang="en-US" sz="1600">
                        <a:latin typeface="Calibri" charset="0"/>
                      </a:rPr>
                      <a:t>…</a:t>
                    </a:r>
                  </a:p>
                </p:txBody>
              </p:sp>
              <p:sp>
                <p:nvSpPr>
                  <p:cNvPr id="14" name="Rectangle 13">
                    <a:extLst>
                      <a:ext uri="{FF2B5EF4-FFF2-40B4-BE49-F238E27FC236}">
                        <a16:creationId xmlns:a16="http://schemas.microsoft.com/office/drawing/2014/main" id="{4B0905BD-635B-9B49-B099-8F3C11420222}"/>
                      </a:ext>
                    </a:extLst>
                  </p:cNvPr>
                  <p:cNvSpPr/>
                  <p:nvPr/>
                </p:nvSpPr>
                <p:spPr>
                  <a:xfrm>
                    <a:off x="3080792" y="3711663"/>
                    <a:ext cx="1080001" cy="1584956"/>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5400" i="1">
                        <a:solidFill>
                          <a:schemeClr val="tx1"/>
                        </a:solidFill>
                        <a:latin typeface="Times New Roman" charset="0"/>
                        <a:ea typeface="ＭＳ Ｐゴシック" charset="-128"/>
                      </a:defRPr>
                    </a:lvl1pPr>
                    <a:lvl2pPr marL="742950" indent="-285750" eaLnBrk="0" hangingPunct="0">
                      <a:defRPr sz="5400" i="1">
                        <a:solidFill>
                          <a:schemeClr val="tx1"/>
                        </a:solidFill>
                        <a:latin typeface="Times New Roman" charset="0"/>
                        <a:ea typeface="ＭＳ Ｐゴシック" charset="-128"/>
                      </a:defRPr>
                    </a:lvl2pPr>
                    <a:lvl3pPr marL="1143000" indent="-228600" eaLnBrk="0" hangingPunct="0">
                      <a:defRPr sz="5400" i="1">
                        <a:solidFill>
                          <a:schemeClr val="tx1"/>
                        </a:solidFill>
                        <a:latin typeface="Times New Roman" charset="0"/>
                        <a:ea typeface="ＭＳ Ｐゴシック" charset="-128"/>
                      </a:defRPr>
                    </a:lvl3pPr>
                    <a:lvl4pPr marL="1600200" indent="-228600" eaLnBrk="0" hangingPunct="0">
                      <a:defRPr sz="5400" i="1">
                        <a:solidFill>
                          <a:schemeClr val="tx1"/>
                        </a:solidFill>
                        <a:latin typeface="Times New Roman" charset="0"/>
                        <a:ea typeface="ＭＳ Ｐゴシック" charset="-128"/>
                      </a:defRPr>
                    </a:lvl4pPr>
                    <a:lvl5pPr marL="2057400" indent="-228600" eaLnBrk="0" hangingPunct="0">
                      <a:defRPr sz="5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5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5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5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5400" i="1">
                        <a:solidFill>
                          <a:schemeClr val="tx1"/>
                        </a:solidFill>
                        <a:latin typeface="Times New Roman" charset="0"/>
                        <a:ea typeface="ＭＳ Ｐゴシック" charset="-128"/>
                      </a:defRPr>
                    </a:lvl9pPr>
                  </a:lstStyle>
                  <a:p>
                    <a:pPr algn="ctr" eaLnBrk="1" hangingPunct="1">
                      <a:defRPr/>
                    </a:pPr>
                    <a:r>
                      <a:rPr lang="en-GB" altLang="en-US" sz="1600">
                        <a:latin typeface="Calibri" charset="0"/>
                      </a:rPr>
                      <a:t>DIVISION</a:t>
                    </a:r>
                  </a:p>
                  <a:p>
                    <a:pPr algn="ctr" eaLnBrk="1" hangingPunct="1">
                      <a:defRPr/>
                    </a:pPr>
                    <a:endParaRPr lang="en-GB" altLang="en-US" sz="1600">
                      <a:latin typeface="Calibri" charset="0"/>
                    </a:endParaRPr>
                  </a:p>
                  <a:p>
                    <a:pPr algn="ctr" eaLnBrk="1" hangingPunct="1">
                      <a:defRPr/>
                    </a:pPr>
                    <a:r>
                      <a:rPr lang="en-GB" altLang="en-US" sz="1600">
                        <a:latin typeface="Calibri" charset="0"/>
                      </a:rPr>
                      <a:t>*divname</a:t>
                    </a:r>
                  </a:p>
                  <a:p>
                    <a:pPr algn="ctr" eaLnBrk="1" hangingPunct="1">
                      <a:defRPr/>
                    </a:pPr>
                    <a:r>
                      <a:rPr lang="en-GB" altLang="en-US" sz="1600">
                        <a:latin typeface="Calibri" charset="0"/>
                      </a:rPr>
                      <a:t>…</a:t>
                    </a:r>
                  </a:p>
                </p:txBody>
              </p:sp>
              <p:cxnSp>
                <p:nvCxnSpPr>
                  <p:cNvPr id="15" name="Straight Connector 14">
                    <a:extLst>
                      <a:ext uri="{FF2B5EF4-FFF2-40B4-BE49-F238E27FC236}">
                        <a16:creationId xmlns:a16="http://schemas.microsoft.com/office/drawing/2014/main" id="{C723A8BD-3C44-3F40-998A-9DB04011D7A3}"/>
                      </a:ext>
                    </a:extLst>
                  </p:cNvPr>
                  <p:cNvCxnSpPr>
                    <a:stCxn id="14" idx="3"/>
                    <a:endCxn id="13" idx="1"/>
                  </p:cNvCxnSpPr>
                  <p:nvPr/>
                </p:nvCxnSpPr>
                <p:spPr>
                  <a:xfrm>
                    <a:off x="4160793" y="4504141"/>
                    <a:ext cx="78248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FF05E2F-4A28-C340-84E4-B108BBD52B4A}"/>
                      </a:ext>
                    </a:extLst>
                  </p:cNvPr>
                  <p:cNvCxnSpPr/>
                  <p:nvPr/>
                </p:nvCxnSpPr>
                <p:spPr>
                  <a:xfrm flipV="1">
                    <a:off x="4664678" y="4219865"/>
                    <a:ext cx="287198" cy="28427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4FD00E6-D374-4145-BB39-8B62E60D10B8}"/>
                      </a:ext>
                    </a:extLst>
                  </p:cNvPr>
                  <p:cNvCxnSpPr/>
                  <p:nvPr/>
                </p:nvCxnSpPr>
                <p:spPr>
                  <a:xfrm>
                    <a:off x="4664678" y="4504141"/>
                    <a:ext cx="287198" cy="2922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 name="Rectangle 8">
                  <a:extLst>
                    <a:ext uri="{FF2B5EF4-FFF2-40B4-BE49-F238E27FC236}">
                      <a16:creationId xmlns:a16="http://schemas.microsoft.com/office/drawing/2014/main" id="{1DB79CA4-42CB-CE42-8E76-D1AD33C78A34}"/>
                    </a:ext>
                  </a:extLst>
                </p:cNvPr>
                <p:cNvSpPr/>
                <p:nvPr/>
              </p:nvSpPr>
              <p:spPr>
                <a:xfrm>
                  <a:off x="5167883" y="2996951"/>
                  <a:ext cx="1152230" cy="1584956"/>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5400" i="1">
                      <a:solidFill>
                        <a:schemeClr val="tx1"/>
                      </a:solidFill>
                      <a:latin typeface="Times New Roman" charset="0"/>
                      <a:ea typeface="ＭＳ Ｐゴシック" charset="-128"/>
                    </a:defRPr>
                  </a:lvl1pPr>
                  <a:lvl2pPr marL="742950" indent="-285750" eaLnBrk="0" hangingPunct="0">
                    <a:defRPr sz="5400" i="1">
                      <a:solidFill>
                        <a:schemeClr val="tx1"/>
                      </a:solidFill>
                      <a:latin typeface="Times New Roman" charset="0"/>
                      <a:ea typeface="ＭＳ Ｐゴシック" charset="-128"/>
                    </a:defRPr>
                  </a:lvl2pPr>
                  <a:lvl3pPr marL="1143000" indent="-228600" eaLnBrk="0" hangingPunct="0">
                    <a:defRPr sz="5400" i="1">
                      <a:solidFill>
                        <a:schemeClr val="tx1"/>
                      </a:solidFill>
                      <a:latin typeface="Times New Roman" charset="0"/>
                      <a:ea typeface="ＭＳ Ｐゴシック" charset="-128"/>
                    </a:defRPr>
                  </a:lvl3pPr>
                  <a:lvl4pPr marL="1600200" indent="-228600" eaLnBrk="0" hangingPunct="0">
                    <a:defRPr sz="5400" i="1">
                      <a:solidFill>
                        <a:schemeClr val="tx1"/>
                      </a:solidFill>
                      <a:latin typeface="Times New Roman" charset="0"/>
                      <a:ea typeface="ＭＳ Ｐゴシック" charset="-128"/>
                    </a:defRPr>
                  </a:lvl4pPr>
                  <a:lvl5pPr marL="2057400" indent="-228600" eaLnBrk="0" hangingPunct="0">
                    <a:defRPr sz="5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5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5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5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5400" i="1">
                      <a:solidFill>
                        <a:schemeClr val="tx1"/>
                      </a:solidFill>
                      <a:latin typeface="Times New Roman" charset="0"/>
                      <a:ea typeface="ＭＳ Ｐゴシック" charset="-128"/>
                    </a:defRPr>
                  </a:lvl9pPr>
                </a:lstStyle>
                <a:p>
                  <a:pPr algn="ctr" eaLnBrk="1" hangingPunct="1">
                    <a:defRPr/>
                  </a:pPr>
                  <a:r>
                    <a:rPr lang="en-GB" altLang="en-US" sz="1600">
                      <a:latin typeface="Calibri" charset="0"/>
                    </a:rPr>
                    <a:t>POSITION</a:t>
                  </a:r>
                </a:p>
                <a:p>
                  <a:pPr algn="ctr" eaLnBrk="1" hangingPunct="1">
                    <a:defRPr/>
                  </a:pPr>
                  <a:endParaRPr lang="en-GB" altLang="en-US" sz="1600">
                    <a:latin typeface="Calibri" charset="0"/>
                  </a:endParaRPr>
                </a:p>
                <a:p>
                  <a:pPr algn="ctr" eaLnBrk="1" hangingPunct="1">
                    <a:defRPr/>
                  </a:pPr>
                  <a:r>
                    <a:rPr lang="en-GB" altLang="en-US" sz="1600">
                      <a:latin typeface="Calibri" charset="0"/>
                    </a:rPr>
                    <a:t>*begdate</a:t>
                  </a:r>
                </a:p>
                <a:p>
                  <a:pPr algn="ctr" eaLnBrk="1" hangingPunct="1">
                    <a:defRPr/>
                  </a:pPr>
                  <a:r>
                    <a:rPr lang="en-GB" altLang="en-US" sz="1600">
                      <a:latin typeface="Calibri" charset="0"/>
                    </a:rPr>
                    <a:t>enddate</a:t>
                  </a:r>
                </a:p>
                <a:p>
                  <a:pPr algn="ctr" eaLnBrk="1" hangingPunct="1">
                    <a:defRPr/>
                  </a:pPr>
                  <a:r>
                    <a:rPr lang="en-GB" altLang="en-US" sz="1600">
                      <a:latin typeface="Calibri" charset="0"/>
                    </a:rPr>
                    <a:t>posttitle</a:t>
                  </a:r>
                </a:p>
                <a:p>
                  <a:pPr algn="ctr" eaLnBrk="1" hangingPunct="1">
                    <a:defRPr/>
                  </a:pPr>
                  <a:r>
                    <a:rPr lang="en-GB" altLang="en-US" sz="1600">
                      <a:latin typeface="Calibri" charset="0"/>
                    </a:rPr>
                    <a:t>…</a:t>
                  </a:r>
                </a:p>
              </p:txBody>
            </p:sp>
            <p:cxnSp>
              <p:nvCxnSpPr>
                <p:cNvPr id="10" name="Straight Connector 9">
                  <a:extLst>
                    <a:ext uri="{FF2B5EF4-FFF2-40B4-BE49-F238E27FC236}">
                      <a16:creationId xmlns:a16="http://schemas.microsoft.com/office/drawing/2014/main" id="{DC2F7B0C-8BEC-C747-AF10-8697D238061D}"/>
                    </a:ext>
                  </a:extLst>
                </p:cNvPr>
                <p:cNvCxnSpPr>
                  <a:stCxn id="13" idx="3"/>
                  <a:endCxn id="9" idx="1"/>
                </p:cNvCxnSpPr>
                <p:nvPr/>
              </p:nvCxnSpPr>
              <p:spPr>
                <a:xfrm>
                  <a:off x="4438711" y="3789429"/>
                  <a:ext cx="7291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BCCD840-0068-E944-B26E-F24FEB78507E}"/>
                    </a:ext>
                  </a:extLst>
                </p:cNvPr>
                <p:cNvCxnSpPr/>
                <p:nvPr/>
              </p:nvCxnSpPr>
              <p:spPr>
                <a:xfrm flipH="1" flipV="1">
                  <a:off x="6320113" y="3505153"/>
                  <a:ext cx="288917" cy="28427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58800AC-FDFF-0246-A003-C90F970217C6}"/>
                    </a:ext>
                  </a:extLst>
                </p:cNvPr>
                <p:cNvCxnSpPr/>
                <p:nvPr/>
              </p:nvCxnSpPr>
              <p:spPr>
                <a:xfrm flipV="1">
                  <a:off x="6337311" y="3786253"/>
                  <a:ext cx="287197" cy="2826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a:extLst>
                  <a:ext uri="{FF2B5EF4-FFF2-40B4-BE49-F238E27FC236}">
                    <a16:creationId xmlns:a16="http://schemas.microsoft.com/office/drawing/2014/main" id="{193CCF9B-0AEC-ED41-BE6D-758A111E5389}"/>
                  </a:ext>
                </a:extLst>
              </p:cNvPr>
              <p:cNvSpPr/>
              <p:nvPr/>
            </p:nvSpPr>
            <p:spPr>
              <a:xfrm>
                <a:off x="7112916" y="1339988"/>
                <a:ext cx="1224460" cy="1584956"/>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5400" i="1">
                    <a:solidFill>
                      <a:schemeClr val="tx1"/>
                    </a:solidFill>
                    <a:latin typeface="Times New Roman" charset="0"/>
                    <a:ea typeface="ＭＳ Ｐゴシック" charset="-128"/>
                  </a:defRPr>
                </a:lvl1pPr>
                <a:lvl2pPr marL="742950" indent="-285750" eaLnBrk="0" hangingPunct="0">
                  <a:defRPr sz="5400" i="1">
                    <a:solidFill>
                      <a:schemeClr val="tx1"/>
                    </a:solidFill>
                    <a:latin typeface="Times New Roman" charset="0"/>
                    <a:ea typeface="ＭＳ Ｐゴシック" charset="-128"/>
                  </a:defRPr>
                </a:lvl2pPr>
                <a:lvl3pPr marL="1143000" indent="-228600" eaLnBrk="0" hangingPunct="0">
                  <a:defRPr sz="5400" i="1">
                    <a:solidFill>
                      <a:schemeClr val="tx1"/>
                    </a:solidFill>
                    <a:latin typeface="Times New Roman" charset="0"/>
                    <a:ea typeface="ＭＳ Ｐゴシック" charset="-128"/>
                  </a:defRPr>
                </a:lvl3pPr>
                <a:lvl4pPr marL="1600200" indent="-228600" eaLnBrk="0" hangingPunct="0">
                  <a:defRPr sz="5400" i="1">
                    <a:solidFill>
                      <a:schemeClr val="tx1"/>
                    </a:solidFill>
                    <a:latin typeface="Times New Roman" charset="0"/>
                    <a:ea typeface="ＭＳ Ｐゴシック" charset="-128"/>
                  </a:defRPr>
                </a:lvl4pPr>
                <a:lvl5pPr marL="2057400" indent="-228600" eaLnBrk="0" hangingPunct="0">
                  <a:defRPr sz="5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5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5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5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5400" i="1">
                    <a:solidFill>
                      <a:schemeClr val="tx1"/>
                    </a:solidFill>
                    <a:latin typeface="Times New Roman" charset="0"/>
                    <a:ea typeface="ＭＳ Ｐゴシック" charset="-128"/>
                  </a:defRPr>
                </a:lvl9pPr>
              </a:lstStyle>
              <a:p>
                <a:pPr algn="ctr" eaLnBrk="1" hangingPunct="1">
                  <a:defRPr/>
                </a:pPr>
                <a:r>
                  <a:rPr lang="en-GB" altLang="en-US" sz="1600">
                    <a:latin typeface="Calibri" charset="0"/>
                  </a:rPr>
                  <a:t>EMPLOYEE</a:t>
                </a:r>
              </a:p>
              <a:p>
                <a:pPr algn="ctr" eaLnBrk="1" hangingPunct="1">
                  <a:defRPr/>
                </a:pPr>
                <a:endParaRPr lang="en-GB" altLang="en-US" sz="1600">
                  <a:latin typeface="Calibri" charset="0"/>
                </a:endParaRPr>
              </a:p>
              <a:p>
                <a:pPr algn="ctr" eaLnBrk="1" hangingPunct="1">
                  <a:defRPr/>
                </a:pPr>
                <a:r>
                  <a:rPr lang="en-GB" altLang="en-US" sz="1600">
                    <a:latin typeface="Calibri" charset="0"/>
                  </a:rPr>
                  <a:t>*empid</a:t>
                </a:r>
              </a:p>
              <a:p>
                <a:pPr algn="ctr" eaLnBrk="1" hangingPunct="1">
                  <a:defRPr/>
                </a:pPr>
                <a:r>
                  <a:rPr lang="en-GB" altLang="en-US" sz="1600">
                    <a:latin typeface="Calibri" charset="0"/>
                  </a:rPr>
                  <a:t>…</a:t>
                </a:r>
              </a:p>
            </p:txBody>
          </p:sp>
          <p:cxnSp>
            <p:nvCxnSpPr>
              <p:cNvPr id="43" name="Straight Connector 42">
                <a:extLst>
                  <a:ext uri="{FF2B5EF4-FFF2-40B4-BE49-F238E27FC236}">
                    <a16:creationId xmlns:a16="http://schemas.microsoft.com/office/drawing/2014/main" id="{C3CFA35E-F330-3149-AF4D-8AC6F673C29C}"/>
                  </a:ext>
                </a:extLst>
              </p:cNvPr>
              <p:cNvCxnSpPr>
                <a:stCxn id="9" idx="3"/>
                <a:endCxn id="42" idx="1"/>
              </p:cNvCxnSpPr>
              <p:nvPr/>
            </p:nvCxnSpPr>
            <p:spPr>
              <a:xfrm flipV="1">
                <a:off x="6321833" y="2132467"/>
                <a:ext cx="7910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22" name="Rectangle 21">
            <a:extLst>
              <a:ext uri="{FF2B5EF4-FFF2-40B4-BE49-F238E27FC236}">
                <a16:creationId xmlns:a16="http://schemas.microsoft.com/office/drawing/2014/main" id="{59E138A6-F993-4E49-BAF0-3323A7E49161}"/>
              </a:ext>
            </a:extLst>
          </p:cNvPr>
          <p:cNvSpPr/>
          <p:nvPr/>
        </p:nvSpPr>
        <p:spPr>
          <a:xfrm>
            <a:off x="6565900" y="4048125"/>
            <a:ext cx="1130300" cy="1584325"/>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5400" i="1">
                <a:solidFill>
                  <a:schemeClr val="tx1"/>
                </a:solidFill>
                <a:latin typeface="Times New Roman" charset="0"/>
                <a:ea typeface="ＭＳ Ｐゴシック" charset="-128"/>
              </a:defRPr>
            </a:lvl1pPr>
            <a:lvl2pPr marL="742950" indent="-285750" eaLnBrk="0" hangingPunct="0">
              <a:defRPr sz="5400" i="1">
                <a:solidFill>
                  <a:schemeClr val="tx1"/>
                </a:solidFill>
                <a:latin typeface="Times New Roman" charset="0"/>
                <a:ea typeface="ＭＳ Ｐゴシック" charset="-128"/>
              </a:defRPr>
            </a:lvl2pPr>
            <a:lvl3pPr marL="1143000" indent="-228600" eaLnBrk="0" hangingPunct="0">
              <a:defRPr sz="5400" i="1">
                <a:solidFill>
                  <a:schemeClr val="tx1"/>
                </a:solidFill>
                <a:latin typeface="Times New Roman" charset="0"/>
                <a:ea typeface="ＭＳ Ｐゴシック" charset="-128"/>
              </a:defRPr>
            </a:lvl3pPr>
            <a:lvl4pPr marL="1600200" indent="-228600" eaLnBrk="0" hangingPunct="0">
              <a:defRPr sz="5400" i="1">
                <a:solidFill>
                  <a:schemeClr val="tx1"/>
                </a:solidFill>
                <a:latin typeface="Times New Roman" charset="0"/>
                <a:ea typeface="ＭＳ Ｐゴシック" charset="-128"/>
              </a:defRPr>
            </a:lvl4pPr>
            <a:lvl5pPr marL="2057400" indent="-228600" eaLnBrk="0" hangingPunct="0">
              <a:defRPr sz="5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5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5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5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5400" i="1">
                <a:solidFill>
                  <a:schemeClr val="tx1"/>
                </a:solidFill>
                <a:latin typeface="Times New Roman" charset="0"/>
                <a:ea typeface="ＭＳ Ｐゴシック" charset="-128"/>
              </a:defRPr>
            </a:lvl9pPr>
          </a:lstStyle>
          <a:p>
            <a:pPr algn="ctr" eaLnBrk="1" hangingPunct="1">
              <a:defRPr/>
            </a:pPr>
            <a:r>
              <a:rPr lang="en-GB" altLang="en-US" sz="1600">
                <a:latin typeface="Calibri" charset="0"/>
              </a:rPr>
              <a:t>PAYCHECK</a:t>
            </a:r>
          </a:p>
          <a:p>
            <a:pPr algn="ctr" eaLnBrk="1" hangingPunct="1">
              <a:defRPr/>
            </a:pPr>
            <a:endParaRPr lang="en-GB" altLang="en-US" sz="1600">
              <a:latin typeface="Calibri" charset="0"/>
            </a:endParaRPr>
          </a:p>
          <a:p>
            <a:pPr algn="ctr" eaLnBrk="1" hangingPunct="1">
              <a:defRPr/>
            </a:pPr>
            <a:r>
              <a:rPr lang="en-GB" altLang="en-US" sz="1600">
                <a:latin typeface="Calibri" charset="0"/>
              </a:rPr>
              <a:t>*payid</a:t>
            </a:r>
          </a:p>
          <a:p>
            <a:pPr algn="ctr" eaLnBrk="1" hangingPunct="1">
              <a:defRPr/>
            </a:pPr>
            <a:r>
              <a:rPr lang="en-GB" altLang="en-US" sz="1600">
                <a:latin typeface="Calibri" charset="0"/>
              </a:rPr>
              <a:t>paydate</a:t>
            </a:r>
          </a:p>
          <a:p>
            <a:pPr algn="ctr" eaLnBrk="1" hangingPunct="1">
              <a:defRPr/>
            </a:pPr>
            <a:r>
              <a:rPr lang="en-GB" altLang="en-US" sz="1600">
                <a:latin typeface="Calibri" charset="0"/>
              </a:rPr>
              <a:t>payamount</a:t>
            </a:r>
          </a:p>
          <a:p>
            <a:pPr algn="ctr" eaLnBrk="1" hangingPunct="1">
              <a:defRPr/>
            </a:pPr>
            <a:r>
              <a:rPr lang="en-GB" altLang="en-US" sz="1600">
                <a:latin typeface="Calibri" charset="0"/>
              </a:rPr>
              <a:t>…</a:t>
            </a:r>
          </a:p>
        </p:txBody>
      </p:sp>
      <p:cxnSp>
        <p:nvCxnSpPr>
          <p:cNvPr id="23" name="Straight Connector 22">
            <a:extLst>
              <a:ext uri="{FF2B5EF4-FFF2-40B4-BE49-F238E27FC236}">
                <a16:creationId xmlns:a16="http://schemas.microsoft.com/office/drawing/2014/main" id="{82148988-013F-E24A-9EC2-96893630BA38}"/>
              </a:ext>
            </a:extLst>
          </p:cNvPr>
          <p:cNvCxnSpPr>
            <a:stCxn id="22" idx="0"/>
            <a:endCxn id="42" idx="2"/>
          </p:cNvCxnSpPr>
          <p:nvPr/>
        </p:nvCxnSpPr>
        <p:spPr>
          <a:xfrm flipV="1">
            <a:off x="7131050" y="3182938"/>
            <a:ext cx="0" cy="86518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4DF44B-8006-C841-9BE8-96258888DB13}"/>
              </a:ext>
            </a:extLst>
          </p:cNvPr>
          <p:cNvCxnSpPr/>
          <p:nvPr/>
        </p:nvCxnSpPr>
        <p:spPr>
          <a:xfrm flipV="1">
            <a:off x="6897688" y="3759200"/>
            <a:ext cx="233362" cy="28892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07807E6-4E27-2D4C-AD0E-A451934DF3E1}"/>
              </a:ext>
            </a:extLst>
          </p:cNvPr>
          <p:cNvCxnSpPr/>
          <p:nvPr/>
        </p:nvCxnSpPr>
        <p:spPr>
          <a:xfrm flipH="1" flipV="1">
            <a:off x="7131050" y="3765550"/>
            <a:ext cx="265113" cy="2825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873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33E436BB-BF55-5749-8E66-B60185931CE6}"/>
              </a:ext>
            </a:extLst>
          </p:cNvPr>
          <p:cNvSpPr>
            <a:spLocks noGrp="1"/>
          </p:cNvSpPr>
          <p:nvPr>
            <p:ph type="title"/>
          </p:nvPr>
        </p:nvSpPr>
        <p:spPr/>
        <p:txBody>
          <a:bodyPr/>
          <a:lstStyle/>
          <a:p>
            <a:pPr eaLnBrk="1" hangingPunct="1"/>
            <a:r>
              <a:rPr lang="en-GB" altLang="en-US" dirty="0"/>
              <a:t>Class diagram</a:t>
            </a:r>
          </a:p>
        </p:txBody>
      </p:sp>
      <p:sp>
        <p:nvSpPr>
          <p:cNvPr id="4" name="Rectangle 3">
            <a:extLst>
              <a:ext uri="{FF2B5EF4-FFF2-40B4-BE49-F238E27FC236}">
                <a16:creationId xmlns:a16="http://schemas.microsoft.com/office/drawing/2014/main" id="{918C9BA9-A33C-40CC-BBFC-02F718F27344}"/>
              </a:ext>
            </a:extLst>
          </p:cNvPr>
          <p:cNvSpPr/>
          <p:nvPr/>
        </p:nvSpPr>
        <p:spPr>
          <a:xfrm>
            <a:off x="-81107" y="2945262"/>
            <a:ext cx="1609725" cy="369332"/>
          </a:xfrm>
          <a:prstGeom prst="rect">
            <a:avLst/>
          </a:prstGeom>
          <a:ln>
            <a:noFill/>
          </a:ln>
        </p:spPr>
        <p:txBody>
          <a:bodyPr>
            <a:spAutoFit/>
          </a:bodyPr>
          <a:lstStyle/>
          <a:p>
            <a:pPr algn="ctr" eaLnBrk="1" hangingPunct="1">
              <a:defRPr/>
            </a:pPr>
            <a:r>
              <a:rPr lang="en-GB" altLang="en-US" i="0" dirty="0">
                <a:latin typeface="+mn-lt"/>
              </a:rPr>
              <a:t>Class name</a:t>
            </a:r>
          </a:p>
        </p:txBody>
      </p:sp>
      <p:sp>
        <p:nvSpPr>
          <p:cNvPr id="6" name="Rectangle 5">
            <a:extLst>
              <a:ext uri="{FF2B5EF4-FFF2-40B4-BE49-F238E27FC236}">
                <a16:creationId xmlns:a16="http://schemas.microsoft.com/office/drawing/2014/main" id="{8B9021E0-220C-4C89-8717-09C60159B390}"/>
              </a:ext>
            </a:extLst>
          </p:cNvPr>
          <p:cNvSpPr/>
          <p:nvPr/>
        </p:nvSpPr>
        <p:spPr>
          <a:xfrm>
            <a:off x="-85725" y="3335308"/>
            <a:ext cx="1609725" cy="369332"/>
          </a:xfrm>
          <a:prstGeom prst="rect">
            <a:avLst/>
          </a:prstGeom>
          <a:ln>
            <a:noFill/>
          </a:ln>
        </p:spPr>
        <p:txBody>
          <a:bodyPr>
            <a:spAutoFit/>
          </a:bodyPr>
          <a:lstStyle/>
          <a:p>
            <a:pPr algn="ctr" eaLnBrk="1" hangingPunct="1">
              <a:defRPr/>
            </a:pPr>
            <a:r>
              <a:rPr lang="en-GB" altLang="en-US" i="0" dirty="0">
                <a:latin typeface="+mn-lt"/>
              </a:rPr>
              <a:t>Attributes</a:t>
            </a:r>
          </a:p>
        </p:txBody>
      </p:sp>
      <p:sp>
        <p:nvSpPr>
          <p:cNvPr id="8" name="Rectangle 7">
            <a:extLst>
              <a:ext uri="{FF2B5EF4-FFF2-40B4-BE49-F238E27FC236}">
                <a16:creationId xmlns:a16="http://schemas.microsoft.com/office/drawing/2014/main" id="{D5B76AE7-BB8E-485C-BB7B-098FE70B2054}"/>
              </a:ext>
            </a:extLst>
          </p:cNvPr>
          <p:cNvSpPr/>
          <p:nvPr/>
        </p:nvSpPr>
        <p:spPr>
          <a:xfrm>
            <a:off x="-85725" y="3725354"/>
            <a:ext cx="1609725" cy="369332"/>
          </a:xfrm>
          <a:prstGeom prst="rect">
            <a:avLst/>
          </a:prstGeom>
          <a:ln>
            <a:noFill/>
          </a:ln>
        </p:spPr>
        <p:txBody>
          <a:bodyPr>
            <a:spAutoFit/>
          </a:bodyPr>
          <a:lstStyle/>
          <a:p>
            <a:pPr algn="ctr" eaLnBrk="1" hangingPunct="1">
              <a:defRPr/>
            </a:pPr>
            <a:r>
              <a:rPr lang="en-GB" altLang="en-US" i="0" dirty="0">
                <a:latin typeface="+mn-lt"/>
              </a:rPr>
              <a:t>Methods</a:t>
            </a:r>
          </a:p>
        </p:txBody>
      </p:sp>
      <p:pic>
        <p:nvPicPr>
          <p:cNvPr id="2052" name="Picture 4" descr="A complete class diagram">
            <a:extLst>
              <a:ext uri="{FF2B5EF4-FFF2-40B4-BE49-F238E27FC236}">
                <a16:creationId xmlns:a16="http://schemas.microsoft.com/office/drawing/2014/main" id="{A4E7B67A-1141-4D3D-91A6-56E9E8C40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41960"/>
            <a:ext cx="6648450" cy="275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5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49" name="Rectangle 2">
            <a:extLst>
              <a:ext uri="{FF2B5EF4-FFF2-40B4-BE49-F238E27FC236}">
                <a16:creationId xmlns:a16="http://schemas.microsoft.com/office/drawing/2014/main" id="{18CE4FAC-2A0D-CA48-AFD2-178B3498A908}"/>
              </a:ext>
            </a:extLst>
          </p:cNvPr>
          <p:cNvSpPr>
            <a:spLocks noGrp="1"/>
          </p:cNvSpPr>
          <p:nvPr>
            <p:ph type="title"/>
          </p:nvPr>
        </p:nvSpPr>
        <p:spPr/>
        <p:txBody>
          <a:bodyPr/>
          <a:lstStyle/>
          <a:p>
            <a:pPr eaLnBrk="1" hangingPunct="1"/>
            <a:r>
              <a:rPr lang="en-GB" altLang="en-US" dirty="0"/>
              <a:t>The anatomy of class diagram</a:t>
            </a:r>
          </a:p>
        </p:txBody>
      </p:sp>
      <p:sp>
        <p:nvSpPr>
          <p:cNvPr id="206850" name="Rectangle 1">
            <a:extLst>
              <a:ext uri="{FF2B5EF4-FFF2-40B4-BE49-F238E27FC236}">
                <a16:creationId xmlns:a16="http://schemas.microsoft.com/office/drawing/2014/main" id="{80BEADD5-C912-DB4E-81A8-927CC18FFF18}"/>
              </a:ext>
            </a:extLst>
          </p:cNvPr>
          <p:cNvSpPr>
            <a:spLocks noChangeArrowheads="1"/>
          </p:cNvSpPr>
          <p:nvPr/>
        </p:nvSpPr>
        <p:spPr bwMode="auto">
          <a:xfrm>
            <a:off x="2627313" y="1524000"/>
            <a:ext cx="2160587" cy="273685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cxnSp>
        <p:nvCxnSpPr>
          <p:cNvPr id="206851" name="Straight Connector 3">
            <a:extLst>
              <a:ext uri="{FF2B5EF4-FFF2-40B4-BE49-F238E27FC236}">
                <a16:creationId xmlns:a16="http://schemas.microsoft.com/office/drawing/2014/main" id="{C70E85CF-FD47-7D4F-AD74-8FCAEE6AC19E}"/>
              </a:ext>
            </a:extLst>
          </p:cNvPr>
          <p:cNvCxnSpPr>
            <a:cxnSpLocks noChangeShapeType="1"/>
          </p:cNvCxnSpPr>
          <p:nvPr/>
        </p:nvCxnSpPr>
        <p:spPr bwMode="auto">
          <a:xfrm>
            <a:off x="2627313" y="2028825"/>
            <a:ext cx="21605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6852" name="Straight Connector 5">
            <a:extLst>
              <a:ext uri="{FF2B5EF4-FFF2-40B4-BE49-F238E27FC236}">
                <a16:creationId xmlns:a16="http://schemas.microsoft.com/office/drawing/2014/main" id="{B430F336-4DFE-5143-8AE2-2A6CE2C1F306}"/>
              </a:ext>
            </a:extLst>
          </p:cNvPr>
          <p:cNvCxnSpPr>
            <a:cxnSpLocks noChangeShapeType="1"/>
          </p:cNvCxnSpPr>
          <p:nvPr/>
        </p:nvCxnSpPr>
        <p:spPr bwMode="auto">
          <a:xfrm>
            <a:off x="2627313" y="3108325"/>
            <a:ext cx="21605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9109CC4A-A9CC-D34B-9E83-7A2594487E4F}"/>
              </a:ext>
            </a:extLst>
          </p:cNvPr>
          <p:cNvSpPr txBox="1"/>
          <p:nvPr/>
        </p:nvSpPr>
        <p:spPr>
          <a:xfrm>
            <a:off x="2627313" y="1524000"/>
            <a:ext cx="2160587" cy="504825"/>
          </a:xfrm>
          <a:prstGeom prst="rect">
            <a:avLst/>
          </a:prstGeom>
          <a:noFill/>
          <a:ln>
            <a:solidFill>
              <a:schemeClr val="tx1"/>
            </a:solidFill>
          </a:ln>
        </p:spPr>
        <p:txBody>
          <a:bodyPr/>
          <a:lstStyle/>
          <a:p>
            <a:pPr>
              <a:defRPr/>
            </a:pPr>
            <a:r>
              <a:rPr lang="en-US" sz="2400" b="1" i="0" dirty="0">
                <a:latin typeface="+mn-lt"/>
              </a:rPr>
              <a:t>Car</a:t>
            </a:r>
          </a:p>
        </p:txBody>
      </p:sp>
      <p:sp>
        <p:nvSpPr>
          <p:cNvPr id="8" name="TextBox 7">
            <a:extLst>
              <a:ext uri="{FF2B5EF4-FFF2-40B4-BE49-F238E27FC236}">
                <a16:creationId xmlns:a16="http://schemas.microsoft.com/office/drawing/2014/main" id="{B84E4CDD-3156-1A40-8F2C-0EFDA4AFED66}"/>
              </a:ext>
            </a:extLst>
          </p:cNvPr>
          <p:cNvSpPr txBox="1"/>
          <p:nvPr/>
        </p:nvSpPr>
        <p:spPr>
          <a:xfrm>
            <a:off x="2627313" y="2028825"/>
            <a:ext cx="2166937" cy="1079500"/>
          </a:xfrm>
          <a:prstGeom prst="rect">
            <a:avLst/>
          </a:prstGeom>
          <a:noFill/>
          <a:ln>
            <a:solidFill>
              <a:schemeClr val="tx1"/>
            </a:solidFill>
          </a:ln>
        </p:spPr>
        <p:txBody>
          <a:bodyPr/>
          <a:lstStyle/>
          <a:p>
            <a:pPr>
              <a:defRPr/>
            </a:pPr>
            <a:r>
              <a:rPr lang="en-US" sz="2000" i="0" dirty="0">
                <a:latin typeface="+mn-lt"/>
              </a:rPr>
              <a:t>Color</a:t>
            </a:r>
          </a:p>
          <a:p>
            <a:pPr>
              <a:defRPr/>
            </a:pPr>
            <a:r>
              <a:rPr lang="en-US" sz="2000" i="0" dirty="0">
                <a:latin typeface="+mn-lt"/>
              </a:rPr>
              <a:t>Make</a:t>
            </a:r>
          </a:p>
          <a:p>
            <a:pPr>
              <a:defRPr/>
            </a:pPr>
            <a:r>
              <a:rPr lang="en-US" sz="2000" i="0" dirty="0">
                <a:latin typeface="+mn-lt"/>
              </a:rPr>
              <a:t>Model</a:t>
            </a:r>
          </a:p>
        </p:txBody>
      </p:sp>
      <p:sp>
        <p:nvSpPr>
          <p:cNvPr id="9" name="TextBox 8">
            <a:extLst>
              <a:ext uri="{FF2B5EF4-FFF2-40B4-BE49-F238E27FC236}">
                <a16:creationId xmlns:a16="http://schemas.microsoft.com/office/drawing/2014/main" id="{A6EFDC23-6FEB-5A45-8250-AD0D3506872C}"/>
              </a:ext>
            </a:extLst>
          </p:cNvPr>
          <p:cNvSpPr txBox="1"/>
          <p:nvPr/>
        </p:nvSpPr>
        <p:spPr>
          <a:xfrm>
            <a:off x="2620963" y="3108325"/>
            <a:ext cx="2166937" cy="1152525"/>
          </a:xfrm>
          <a:prstGeom prst="rect">
            <a:avLst/>
          </a:prstGeom>
          <a:noFill/>
          <a:ln>
            <a:solidFill>
              <a:schemeClr val="tx1"/>
            </a:solidFill>
          </a:ln>
        </p:spPr>
        <p:txBody>
          <a:bodyPr/>
          <a:lstStyle/>
          <a:p>
            <a:pPr>
              <a:defRPr/>
            </a:pPr>
            <a:r>
              <a:rPr lang="en-US" sz="2000" i="0" dirty="0">
                <a:latin typeface="+mn-lt"/>
              </a:rPr>
              <a:t>accelerate()</a:t>
            </a:r>
          </a:p>
          <a:p>
            <a:pPr>
              <a:defRPr/>
            </a:pPr>
            <a:r>
              <a:rPr lang="en-US" sz="2000" i="0" dirty="0">
                <a:latin typeface="+mn-lt"/>
              </a:rPr>
              <a:t>decelerate()</a:t>
            </a:r>
          </a:p>
          <a:p>
            <a:pPr>
              <a:defRPr/>
            </a:pPr>
            <a:r>
              <a:rPr lang="en-US" sz="2000" i="0" dirty="0" err="1">
                <a:latin typeface="+mn-lt"/>
              </a:rPr>
              <a:t>openTrunk</a:t>
            </a:r>
            <a:r>
              <a:rPr lang="en-US" sz="2000" i="0" dirty="0">
                <a:latin typeface="+mn-lt"/>
              </a:rPr>
              <a:t>()</a:t>
            </a:r>
          </a:p>
        </p:txBody>
      </p:sp>
      <p:sp>
        <p:nvSpPr>
          <p:cNvPr id="10" name="Rectangle 9">
            <a:extLst>
              <a:ext uri="{FF2B5EF4-FFF2-40B4-BE49-F238E27FC236}">
                <a16:creationId xmlns:a16="http://schemas.microsoft.com/office/drawing/2014/main" id="{6ED185E4-B9CE-654E-B7B7-33E3EF900FE0}"/>
              </a:ext>
            </a:extLst>
          </p:cNvPr>
          <p:cNvSpPr/>
          <p:nvPr/>
        </p:nvSpPr>
        <p:spPr>
          <a:xfrm>
            <a:off x="457200" y="1576388"/>
            <a:ext cx="1609725" cy="400050"/>
          </a:xfrm>
          <a:prstGeom prst="rect">
            <a:avLst/>
          </a:prstGeom>
          <a:ln>
            <a:noFill/>
          </a:ln>
        </p:spPr>
        <p:txBody>
          <a:bodyPr>
            <a:spAutoFit/>
          </a:bodyPr>
          <a:lstStyle/>
          <a:p>
            <a:pPr algn="ctr" eaLnBrk="1" hangingPunct="1">
              <a:defRPr/>
            </a:pPr>
            <a:r>
              <a:rPr lang="en-GB" altLang="en-US" sz="2000" i="0" dirty="0">
                <a:latin typeface="+mn-lt"/>
              </a:rPr>
              <a:t>Class name</a:t>
            </a:r>
          </a:p>
        </p:txBody>
      </p:sp>
      <p:cxnSp>
        <p:nvCxnSpPr>
          <p:cNvPr id="206857" name="Straight Arrow Connector 7">
            <a:extLst>
              <a:ext uri="{FF2B5EF4-FFF2-40B4-BE49-F238E27FC236}">
                <a16:creationId xmlns:a16="http://schemas.microsoft.com/office/drawing/2014/main" id="{7C8F769C-E18B-384C-99A8-737A71FA515D}"/>
              </a:ext>
            </a:extLst>
          </p:cNvPr>
          <p:cNvCxnSpPr>
            <a:cxnSpLocks/>
            <a:stCxn id="10" idx="3"/>
          </p:cNvCxnSpPr>
          <p:nvPr/>
        </p:nvCxnSpPr>
        <p:spPr bwMode="auto">
          <a:xfrm>
            <a:off x="2066925" y="1776413"/>
            <a:ext cx="344488" cy="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0CB80339-7037-2D43-BBA5-D640A0540079}"/>
              </a:ext>
            </a:extLst>
          </p:cNvPr>
          <p:cNvSpPr/>
          <p:nvPr/>
        </p:nvSpPr>
        <p:spPr>
          <a:xfrm>
            <a:off x="457200" y="2368550"/>
            <a:ext cx="1609725" cy="400050"/>
          </a:xfrm>
          <a:prstGeom prst="rect">
            <a:avLst/>
          </a:prstGeom>
          <a:ln>
            <a:noFill/>
          </a:ln>
        </p:spPr>
        <p:txBody>
          <a:bodyPr>
            <a:spAutoFit/>
          </a:bodyPr>
          <a:lstStyle/>
          <a:p>
            <a:pPr algn="ctr" eaLnBrk="1" hangingPunct="1">
              <a:defRPr/>
            </a:pPr>
            <a:r>
              <a:rPr lang="en-GB" altLang="en-US" sz="2000" i="0" dirty="0">
                <a:latin typeface="+mn-lt"/>
              </a:rPr>
              <a:t>Attributes</a:t>
            </a:r>
          </a:p>
        </p:txBody>
      </p:sp>
      <p:cxnSp>
        <p:nvCxnSpPr>
          <p:cNvPr id="206859" name="Straight Arrow Connector 7">
            <a:extLst>
              <a:ext uri="{FF2B5EF4-FFF2-40B4-BE49-F238E27FC236}">
                <a16:creationId xmlns:a16="http://schemas.microsoft.com/office/drawing/2014/main" id="{274D9EEB-253A-CD4D-AB74-9EA792CB9FB7}"/>
              </a:ext>
            </a:extLst>
          </p:cNvPr>
          <p:cNvCxnSpPr>
            <a:cxnSpLocks/>
          </p:cNvCxnSpPr>
          <p:nvPr/>
        </p:nvCxnSpPr>
        <p:spPr bwMode="auto">
          <a:xfrm>
            <a:off x="2051050" y="2640013"/>
            <a:ext cx="346075" cy="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Rectangle 15">
            <a:extLst>
              <a:ext uri="{FF2B5EF4-FFF2-40B4-BE49-F238E27FC236}">
                <a16:creationId xmlns:a16="http://schemas.microsoft.com/office/drawing/2014/main" id="{3568D8E2-5877-344D-9A1D-1DB4A2869EAA}"/>
              </a:ext>
            </a:extLst>
          </p:cNvPr>
          <p:cNvSpPr/>
          <p:nvPr/>
        </p:nvSpPr>
        <p:spPr>
          <a:xfrm>
            <a:off x="468313" y="3463925"/>
            <a:ext cx="1609725" cy="400050"/>
          </a:xfrm>
          <a:prstGeom prst="rect">
            <a:avLst/>
          </a:prstGeom>
          <a:ln>
            <a:noFill/>
          </a:ln>
        </p:spPr>
        <p:txBody>
          <a:bodyPr>
            <a:spAutoFit/>
          </a:bodyPr>
          <a:lstStyle/>
          <a:p>
            <a:pPr algn="ctr" eaLnBrk="1" hangingPunct="1">
              <a:defRPr/>
            </a:pPr>
            <a:r>
              <a:rPr lang="en-GB" altLang="en-US" sz="2000" i="0" dirty="0">
                <a:latin typeface="+mn-lt"/>
              </a:rPr>
              <a:t>Methods</a:t>
            </a:r>
          </a:p>
        </p:txBody>
      </p:sp>
      <p:cxnSp>
        <p:nvCxnSpPr>
          <p:cNvPr id="206861" name="Straight Arrow Connector 7">
            <a:extLst>
              <a:ext uri="{FF2B5EF4-FFF2-40B4-BE49-F238E27FC236}">
                <a16:creationId xmlns:a16="http://schemas.microsoft.com/office/drawing/2014/main" id="{A6A59424-E1E7-D647-B31E-40658017A108}"/>
              </a:ext>
            </a:extLst>
          </p:cNvPr>
          <p:cNvCxnSpPr>
            <a:cxnSpLocks/>
          </p:cNvCxnSpPr>
          <p:nvPr/>
        </p:nvCxnSpPr>
        <p:spPr bwMode="auto">
          <a:xfrm>
            <a:off x="2051050" y="3721100"/>
            <a:ext cx="346075" cy="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Rectangle 17">
            <a:extLst>
              <a:ext uri="{FF2B5EF4-FFF2-40B4-BE49-F238E27FC236}">
                <a16:creationId xmlns:a16="http://schemas.microsoft.com/office/drawing/2014/main" id="{819F76F6-5644-3741-A9EB-356863039915}"/>
              </a:ext>
            </a:extLst>
          </p:cNvPr>
          <p:cNvSpPr/>
          <p:nvPr/>
        </p:nvSpPr>
        <p:spPr>
          <a:xfrm>
            <a:off x="228600" y="4583402"/>
            <a:ext cx="8382000" cy="790575"/>
          </a:xfrm>
          <a:prstGeom prst="rect">
            <a:avLst/>
          </a:prstGeom>
          <a:ln>
            <a:noFill/>
          </a:ln>
        </p:spPr>
        <p:txBody>
          <a:bodyPr anchor="ctr"/>
          <a:lstStyle/>
          <a:p>
            <a:pPr algn="ctr" eaLnBrk="1" hangingPunct="1">
              <a:defRPr/>
            </a:pPr>
            <a:r>
              <a:rPr lang="en-GB" altLang="en-US" sz="2000" i="0" dirty="0">
                <a:latin typeface="+mn-lt"/>
              </a:rPr>
              <a:t>An instance of a class (object) has </a:t>
            </a:r>
            <a:r>
              <a:rPr lang="en-GB" altLang="en-US" sz="2000" dirty="0">
                <a:latin typeface="+mn-lt"/>
              </a:rPr>
              <a:t>values</a:t>
            </a:r>
            <a:r>
              <a:rPr lang="en-GB" altLang="en-US" sz="2000" i="0" dirty="0">
                <a:latin typeface="+mn-lt"/>
              </a:rPr>
              <a:t> for its attributes (White, BMW, X5).</a:t>
            </a:r>
          </a:p>
        </p:txBody>
      </p:sp>
      <p:sp>
        <p:nvSpPr>
          <p:cNvPr id="206863" name="Rectangle 18">
            <a:extLst>
              <a:ext uri="{FF2B5EF4-FFF2-40B4-BE49-F238E27FC236}">
                <a16:creationId xmlns:a16="http://schemas.microsoft.com/office/drawing/2014/main" id="{78D1CAC6-788D-BE40-8688-DB551A1D00DD}"/>
              </a:ext>
            </a:extLst>
          </p:cNvPr>
          <p:cNvSpPr>
            <a:spLocks noChangeArrowheads="1"/>
          </p:cNvSpPr>
          <p:nvPr/>
        </p:nvSpPr>
        <p:spPr bwMode="auto">
          <a:xfrm>
            <a:off x="7380288" y="1524000"/>
            <a:ext cx="2160587" cy="2736850"/>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txBody>
          <a:bodyPr wrap="none"/>
          <a:lstStyle>
            <a:lvl1pPr>
              <a:defRPr sz="5400" i="1">
                <a:solidFill>
                  <a:schemeClr val="tx1"/>
                </a:solidFill>
                <a:latin typeface="Times New Roman" panose="02020603050405020304" pitchFamily="18" charset="0"/>
                <a:ea typeface="ＭＳ Ｐゴシック" panose="020B0600070205080204" pitchFamily="34" charset="-128"/>
              </a:defRPr>
            </a:lvl1pPr>
            <a:lvl2pPr marL="742950" indent="-285750">
              <a:defRPr sz="5400" i="1">
                <a:solidFill>
                  <a:schemeClr val="tx1"/>
                </a:solidFill>
                <a:latin typeface="Times New Roman" panose="02020603050405020304" pitchFamily="18" charset="0"/>
                <a:ea typeface="ＭＳ Ｐゴシック" panose="020B0600070205080204" pitchFamily="34" charset="-128"/>
              </a:defRPr>
            </a:lvl2pPr>
            <a:lvl3pPr marL="1143000" indent="-228600">
              <a:defRPr sz="5400" i="1">
                <a:solidFill>
                  <a:schemeClr val="tx1"/>
                </a:solidFill>
                <a:latin typeface="Times New Roman" panose="02020603050405020304" pitchFamily="18" charset="0"/>
                <a:ea typeface="ＭＳ Ｐゴシック" panose="020B0600070205080204" pitchFamily="34" charset="-128"/>
              </a:defRPr>
            </a:lvl3pPr>
            <a:lvl4pPr marL="1600200" indent="-228600">
              <a:defRPr sz="5400" i="1">
                <a:solidFill>
                  <a:schemeClr val="tx1"/>
                </a:solidFill>
                <a:latin typeface="Times New Roman" panose="02020603050405020304" pitchFamily="18" charset="0"/>
                <a:ea typeface="ＭＳ Ｐゴシック" panose="020B0600070205080204" pitchFamily="34" charset="-128"/>
              </a:defRPr>
            </a:lvl4pPr>
            <a:lvl5pPr marL="2057400" indent="-228600">
              <a:defRPr sz="5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5400" i="1">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20" name="Rectangle 19">
            <a:extLst>
              <a:ext uri="{FF2B5EF4-FFF2-40B4-BE49-F238E27FC236}">
                <a16:creationId xmlns:a16="http://schemas.microsoft.com/office/drawing/2014/main" id="{3FD72BDF-F1EB-3745-928B-43D7525475E4}"/>
              </a:ext>
            </a:extLst>
          </p:cNvPr>
          <p:cNvSpPr/>
          <p:nvPr/>
        </p:nvSpPr>
        <p:spPr>
          <a:xfrm>
            <a:off x="7524750" y="2109788"/>
            <a:ext cx="1430338" cy="1569660"/>
          </a:xfrm>
          <a:prstGeom prst="rect">
            <a:avLst/>
          </a:prstGeom>
          <a:ln>
            <a:solidFill>
              <a:schemeClr val="tx1"/>
            </a:solidFill>
          </a:ln>
        </p:spPr>
        <p:txBody>
          <a:bodyPr>
            <a:spAutoFit/>
          </a:bodyPr>
          <a:lstStyle/>
          <a:p>
            <a:pPr algn="ctr" eaLnBrk="1" hangingPunct="1">
              <a:defRPr/>
            </a:pPr>
            <a:r>
              <a:rPr lang="en-GB" altLang="en-US" sz="3200" i="1" dirty="0">
                <a:latin typeface="+mn-lt"/>
              </a:rPr>
              <a:t>Some other class</a:t>
            </a:r>
          </a:p>
        </p:txBody>
      </p:sp>
      <p:cxnSp>
        <p:nvCxnSpPr>
          <p:cNvPr id="206865" name="Straight Connector 20">
            <a:extLst>
              <a:ext uri="{FF2B5EF4-FFF2-40B4-BE49-F238E27FC236}">
                <a16:creationId xmlns:a16="http://schemas.microsoft.com/office/drawing/2014/main" id="{0C525EDC-5E2E-8940-986B-A14A852B2EF3}"/>
              </a:ext>
            </a:extLst>
          </p:cNvPr>
          <p:cNvCxnSpPr>
            <a:cxnSpLocks noChangeShapeType="1"/>
            <a:stCxn id="206850" idx="3"/>
            <a:endCxn id="206863" idx="1"/>
          </p:cNvCxnSpPr>
          <p:nvPr/>
        </p:nvCxnSpPr>
        <p:spPr bwMode="auto">
          <a:xfrm>
            <a:off x="4787900" y="2892425"/>
            <a:ext cx="2592388" cy="0"/>
          </a:xfrm>
          <a:prstGeom prst="line">
            <a:avLst/>
          </a:prstGeom>
          <a:noFill/>
          <a:ln w="9525"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A0BC3902-D65C-A049-BC78-CB7E491B2530}"/>
              </a:ext>
            </a:extLst>
          </p:cNvPr>
          <p:cNvSpPr/>
          <p:nvPr/>
        </p:nvSpPr>
        <p:spPr>
          <a:xfrm>
            <a:off x="4730750" y="2501900"/>
            <a:ext cx="739775" cy="400050"/>
          </a:xfrm>
          <a:prstGeom prst="rect">
            <a:avLst/>
          </a:prstGeom>
          <a:ln>
            <a:noFill/>
          </a:ln>
        </p:spPr>
        <p:txBody>
          <a:bodyPr>
            <a:spAutoFit/>
          </a:bodyPr>
          <a:lstStyle/>
          <a:p>
            <a:pPr algn="ctr" eaLnBrk="1" hangingPunct="1">
              <a:defRPr/>
            </a:pPr>
            <a:r>
              <a:rPr lang="en-GB" altLang="en-US" sz="2000" i="0" dirty="0">
                <a:latin typeface="+mn-lt"/>
              </a:rPr>
              <a:t>0…1</a:t>
            </a:r>
          </a:p>
        </p:txBody>
      </p:sp>
      <p:sp>
        <p:nvSpPr>
          <p:cNvPr id="24" name="Rectangle 23">
            <a:extLst>
              <a:ext uri="{FF2B5EF4-FFF2-40B4-BE49-F238E27FC236}">
                <a16:creationId xmlns:a16="http://schemas.microsoft.com/office/drawing/2014/main" id="{EC92B1E1-378F-E14D-BDAB-FD11A288A4E9}"/>
              </a:ext>
            </a:extLst>
          </p:cNvPr>
          <p:cNvSpPr/>
          <p:nvPr/>
        </p:nvSpPr>
        <p:spPr>
          <a:xfrm>
            <a:off x="6938963" y="2490788"/>
            <a:ext cx="512762" cy="400050"/>
          </a:xfrm>
          <a:prstGeom prst="rect">
            <a:avLst/>
          </a:prstGeom>
          <a:ln>
            <a:noFill/>
          </a:ln>
        </p:spPr>
        <p:txBody>
          <a:bodyPr>
            <a:spAutoFit/>
          </a:bodyPr>
          <a:lstStyle/>
          <a:p>
            <a:pPr algn="ctr" eaLnBrk="1" hangingPunct="1">
              <a:defRPr/>
            </a:pPr>
            <a:r>
              <a:rPr lang="en-GB" altLang="en-US" sz="2000" i="0" dirty="0">
                <a:latin typeface="+mn-lt"/>
              </a:rPr>
              <a:t>4</a:t>
            </a:r>
          </a:p>
        </p:txBody>
      </p:sp>
      <p:cxnSp>
        <p:nvCxnSpPr>
          <p:cNvPr id="206868" name="Straight Arrow Connector 7">
            <a:extLst>
              <a:ext uri="{FF2B5EF4-FFF2-40B4-BE49-F238E27FC236}">
                <a16:creationId xmlns:a16="http://schemas.microsoft.com/office/drawing/2014/main" id="{5454969B-099B-A246-97DC-04A967ED4AEA}"/>
              </a:ext>
            </a:extLst>
          </p:cNvPr>
          <p:cNvCxnSpPr>
            <a:cxnSpLocks/>
          </p:cNvCxnSpPr>
          <p:nvPr/>
        </p:nvCxnSpPr>
        <p:spPr bwMode="auto">
          <a:xfrm>
            <a:off x="6732588" y="2424113"/>
            <a:ext cx="273050" cy="149225"/>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6EBF0C5A-3DE8-1F41-A606-066BE98274C3}"/>
              </a:ext>
            </a:extLst>
          </p:cNvPr>
          <p:cNvSpPr/>
          <p:nvPr/>
        </p:nvSpPr>
        <p:spPr>
          <a:xfrm>
            <a:off x="5353050" y="1949450"/>
            <a:ext cx="1609725" cy="400050"/>
          </a:xfrm>
          <a:prstGeom prst="rect">
            <a:avLst/>
          </a:prstGeom>
          <a:ln>
            <a:noFill/>
          </a:ln>
        </p:spPr>
        <p:txBody>
          <a:bodyPr>
            <a:spAutoFit/>
          </a:bodyPr>
          <a:lstStyle/>
          <a:p>
            <a:pPr algn="ctr" eaLnBrk="1" hangingPunct="1">
              <a:defRPr/>
            </a:pPr>
            <a:r>
              <a:rPr lang="en-GB" altLang="en-US" sz="2000" i="0" dirty="0">
                <a:latin typeface="+mn-lt"/>
              </a:rPr>
              <a:t>Cardinality</a:t>
            </a:r>
          </a:p>
        </p:txBody>
      </p:sp>
    </p:spTree>
    <p:extLst>
      <p:ext uri="{BB962C8B-B14F-4D97-AF65-F5344CB8AC3E}">
        <p14:creationId xmlns:p14="http://schemas.microsoft.com/office/powerpoint/2010/main" val="56960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C5BD5A42-5AA2-5146-A9AE-43B1BF9E0215}"/>
              </a:ext>
            </a:extLst>
          </p:cNvPr>
          <p:cNvSpPr>
            <a:spLocks noGrp="1"/>
          </p:cNvSpPr>
          <p:nvPr>
            <p:ph type="title"/>
          </p:nvPr>
        </p:nvSpPr>
        <p:spPr/>
        <p:txBody>
          <a:bodyPr/>
          <a:lstStyle/>
          <a:p>
            <a:pPr eaLnBrk="1" hangingPunct="1"/>
            <a:r>
              <a:rPr lang="en-GB" altLang="en-US" dirty="0"/>
              <a:t>Class can be almost anything</a:t>
            </a:r>
          </a:p>
        </p:txBody>
      </p:sp>
      <p:sp>
        <p:nvSpPr>
          <p:cNvPr id="210946" name="Rectangle 3">
            <a:extLst>
              <a:ext uri="{FF2B5EF4-FFF2-40B4-BE49-F238E27FC236}">
                <a16:creationId xmlns:a16="http://schemas.microsoft.com/office/drawing/2014/main" id="{2289B54B-201B-204E-92AA-E0307CC2F699}"/>
              </a:ext>
            </a:extLst>
          </p:cNvPr>
          <p:cNvSpPr>
            <a:spLocks noGrp="1"/>
          </p:cNvSpPr>
          <p:nvPr>
            <p:ph type="body" idx="1"/>
          </p:nvPr>
        </p:nvSpPr>
        <p:spPr>
          <a:xfrm>
            <a:off x="457200" y="990600"/>
            <a:ext cx="8218488" cy="5135563"/>
          </a:xfrm>
        </p:spPr>
        <p:txBody>
          <a:bodyPr/>
          <a:lstStyle/>
          <a:p>
            <a:r>
              <a:rPr lang="en-US" altLang="en-US" sz="2400" dirty="0"/>
              <a:t>Tangible thing </a:t>
            </a:r>
            <a:r>
              <a:rPr lang="en-US" altLang="en-US" sz="2400" b="0" dirty="0"/>
              <a:t>– boat, car, plane…</a:t>
            </a:r>
          </a:p>
          <a:p>
            <a:r>
              <a:rPr lang="en-US" altLang="en-US" sz="2400" dirty="0"/>
              <a:t>Role</a:t>
            </a:r>
            <a:r>
              <a:rPr lang="en-US" altLang="en-US" sz="2400" b="0" dirty="0"/>
              <a:t> – student, customer, inspector…</a:t>
            </a:r>
          </a:p>
          <a:p>
            <a:r>
              <a:rPr lang="en-US" altLang="en-US" sz="2400" dirty="0"/>
              <a:t>Incident</a:t>
            </a:r>
            <a:r>
              <a:rPr lang="en-US" altLang="en-US" sz="2400" b="0" dirty="0"/>
              <a:t> – election, booking, arrival of order… </a:t>
            </a:r>
          </a:p>
          <a:p>
            <a:r>
              <a:rPr lang="en-US" altLang="en-US" sz="2400" dirty="0"/>
              <a:t>Interaction</a:t>
            </a:r>
            <a:r>
              <a:rPr lang="en-US" altLang="en-US" sz="2400" b="0" dirty="0"/>
              <a:t> – marriage, contract, purchase…</a:t>
            </a:r>
          </a:p>
          <a:p>
            <a:r>
              <a:rPr lang="en-US" altLang="en-US" sz="2400" dirty="0"/>
              <a:t>Specification</a:t>
            </a:r>
            <a:r>
              <a:rPr lang="en-US" altLang="en-US" sz="2400" b="0" dirty="0"/>
              <a:t> – recipes, orders, rules…</a:t>
            </a:r>
          </a:p>
          <a:p>
            <a:r>
              <a:rPr lang="en-US" altLang="en-US" sz="2400" b="0" dirty="0"/>
              <a:t>Etc.</a:t>
            </a:r>
            <a:br>
              <a:rPr lang="en-US" altLang="en-US" sz="2400" b="0" dirty="0"/>
            </a:br>
            <a:endParaRPr lang="en-US" altLang="en-US" sz="2400" b="0" dirty="0"/>
          </a:p>
          <a:p>
            <a:pPr>
              <a:buFont typeface="Wingdings 2" pitchFamily="2" charset="2"/>
              <a:buNone/>
            </a:pPr>
            <a:r>
              <a:rPr lang="en-US" altLang="en-US" sz="2400" b="0" dirty="0">
                <a:sym typeface="Wingdings" pitchFamily="2" charset="2"/>
              </a:rPr>
              <a:t> </a:t>
            </a:r>
            <a:r>
              <a:rPr lang="en-US" altLang="en-US" sz="2400" b="0" i="1" dirty="0">
                <a:sym typeface="Wingdings" pitchFamily="2" charset="2"/>
              </a:rPr>
              <a:t>The difficult task is to identify classes so that they are useful for the task at hand.</a:t>
            </a:r>
            <a:endParaRPr lang="en-US" altLang="en-US" sz="2400" b="0" i="1" dirty="0"/>
          </a:p>
        </p:txBody>
      </p:sp>
    </p:spTree>
    <p:extLst>
      <p:ext uri="{BB962C8B-B14F-4D97-AF65-F5344CB8AC3E}">
        <p14:creationId xmlns:p14="http://schemas.microsoft.com/office/powerpoint/2010/main" val="2427436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BF550245-E339-2D44-8E85-F81D763D886E}"/>
              </a:ext>
            </a:extLst>
          </p:cNvPr>
          <p:cNvSpPr>
            <a:spLocks noGrp="1"/>
          </p:cNvSpPr>
          <p:nvPr>
            <p:ph type="title"/>
          </p:nvPr>
        </p:nvSpPr>
        <p:spPr/>
        <p:txBody>
          <a:bodyPr/>
          <a:lstStyle/>
          <a:p>
            <a:pPr eaLnBrk="1" hangingPunct="1"/>
            <a:r>
              <a:rPr lang="en-GB" altLang="en-US" i="1"/>
              <a:t>Encapsulation</a:t>
            </a:r>
            <a:r>
              <a:rPr lang="en-GB" altLang="en-US"/>
              <a:t> and </a:t>
            </a:r>
            <a:r>
              <a:rPr lang="en-GB" altLang="en-US" i="1"/>
              <a:t>inheritance</a:t>
            </a:r>
          </a:p>
        </p:txBody>
      </p:sp>
      <p:sp>
        <p:nvSpPr>
          <p:cNvPr id="212994" name="Rectangle 3">
            <a:extLst>
              <a:ext uri="{FF2B5EF4-FFF2-40B4-BE49-F238E27FC236}">
                <a16:creationId xmlns:a16="http://schemas.microsoft.com/office/drawing/2014/main" id="{53D1FA92-9399-3C47-A0D9-EEEAAA4D2ABF}"/>
              </a:ext>
            </a:extLst>
          </p:cNvPr>
          <p:cNvSpPr>
            <a:spLocks noGrp="1"/>
          </p:cNvSpPr>
          <p:nvPr>
            <p:ph type="body" idx="1"/>
          </p:nvPr>
        </p:nvSpPr>
        <p:spPr>
          <a:xfrm>
            <a:off x="457200" y="1066800"/>
            <a:ext cx="8218488" cy="5059363"/>
          </a:xfrm>
        </p:spPr>
        <p:txBody>
          <a:bodyPr>
            <a:normAutofit lnSpcReduction="10000"/>
          </a:bodyPr>
          <a:lstStyle/>
          <a:p>
            <a:pPr marL="457200" indent="-457200" eaLnBrk="1" hangingPunct="1">
              <a:buFont typeface="+mj-lt"/>
              <a:buAutoNum type="arabicPeriod"/>
            </a:pPr>
            <a:r>
              <a:rPr lang="en-GB" altLang="en-US" sz="2400" b="0" dirty="0"/>
              <a:t>An object has </a:t>
            </a:r>
            <a:r>
              <a:rPr lang="en-GB" altLang="en-US" sz="2400" b="0" i="1" dirty="0"/>
              <a:t>attributes</a:t>
            </a:r>
            <a:r>
              <a:rPr lang="en-GB" altLang="en-US" sz="2400" b="0" dirty="0"/>
              <a:t> and </a:t>
            </a:r>
            <a:r>
              <a:rPr lang="en-GB" altLang="en-US" sz="2400" b="0" i="1" dirty="0"/>
              <a:t>methods</a:t>
            </a:r>
            <a:r>
              <a:rPr lang="en-GB" altLang="en-US" sz="2400" b="0" dirty="0"/>
              <a:t> (operations)</a:t>
            </a:r>
          </a:p>
          <a:p>
            <a:pPr lvl="1"/>
            <a:r>
              <a:rPr lang="en-GB" altLang="en-US" sz="2000" dirty="0"/>
              <a:t>This is known as </a:t>
            </a:r>
            <a:r>
              <a:rPr lang="en-GB" altLang="en-US" sz="2000" b="1" dirty="0"/>
              <a:t>encapsulation</a:t>
            </a:r>
          </a:p>
          <a:p>
            <a:pPr lvl="1"/>
            <a:r>
              <a:rPr lang="en-GB" altLang="en-US" sz="2000" dirty="0"/>
              <a:t>The entire system is made up of objects and their relationships.</a:t>
            </a:r>
          </a:p>
          <a:p>
            <a:pPr marL="457200" indent="-457200" eaLnBrk="1" hangingPunct="1">
              <a:buFont typeface="+mj-lt"/>
              <a:buAutoNum type="arabicPeriod"/>
            </a:pPr>
            <a:endParaRPr lang="en-GB" altLang="en-US" sz="2400" b="0" dirty="0"/>
          </a:p>
          <a:p>
            <a:pPr marL="457200" indent="-457200" eaLnBrk="1" hangingPunct="1">
              <a:buFont typeface="+mj-lt"/>
              <a:buAutoNum type="arabicPeriod"/>
            </a:pPr>
            <a:r>
              <a:rPr lang="en-GB" altLang="en-US" sz="2400" b="0" dirty="0"/>
              <a:t>The attributes (Name) and methods (</a:t>
            </a:r>
            <a:r>
              <a:rPr lang="en-GB" altLang="en-US" sz="2400" b="0" dirty="0" err="1"/>
              <a:t>setSalary</a:t>
            </a:r>
            <a:r>
              <a:rPr lang="en-GB" altLang="en-US" sz="2400" b="0" dirty="0"/>
              <a:t>) of individual </a:t>
            </a:r>
            <a:r>
              <a:rPr lang="en-GB" altLang="en-US" sz="2400" b="0" i="1" dirty="0"/>
              <a:t>objects</a:t>
            </a:r>
            <a:r>
              <a:rPr lang="en-GB" altLang="en-US" sz="2400" b="0" dirty="0"/>
              <a:t> (John, Mary, Sean) are described by their </a:t>
            </a:r>
            <a:r>
              <a:rPr lang="en-GB" altLang="en-US" sz="2400" b="0" i="1" dirty="0"/>
              <a:t>class </a:t>
            </a:r>
            <a:r>
              <a:rPr lang="en-GB" altLang="en-US" sz="2400" b="0" dirty="0"/>
              <a:t>(Employee), that is, an object </a:t>
            </a:r>
            <a:r>
              <a:rPr lang="en-GB" altLang="en-US" sz="2400" b="0" i="1" dirty="0"/>
              <a:t>instantiates </a:t>
            </a:r>
            <a:r>
              <a:rPr lang="en-GB" altLang="en-US" sz="2400" b="0" dirty="0"/>
              <a:t>a class.</a:t>
            </a:r>
          </a:p>
          <a:p>
            <a:pPr marL="457200" indent="-457200" eaLnBrk="1" hangingPunct="1">
              <a:buFont typeface="+mj-lt"/>
              <a:buAutoNum type="arabicPeriod"/>
            </a:pPr>
            <a:endParaRPr lang="en-GB" altLang="en-US" sz="2400" b="0" dirty="0"/>
          </a:p>
          <a:p>
            <a:pPr marL="457200" indent="-457200" eaLnBrk="1" hangingPunct="1">
              <a:buFont typeface="+mj-lt"/>
              <a:buAutoNum type="arabicPeriod"/>
            </a:pPr>
            <a:r>
              <a:rPr lang="en-GB" altLang="en-US" sz="2400" b="0" dirty="0"/>
              <a:t>A class (Employee) can </a:t>
            </a:r>
            <a:r>
              <a:rPr lang="en-GB" altLang="en-US" sz="2400" dirty="0"/>
              <a:t>inherit</a:t>
            </a:r>
            <a:r>
              <a:rPr lang="en-GB" altLang="en-US" sz="2400" b="0" dirty="0"/>
              <a:t> attributes (Name) and methods from a </a:t>
            </a:r>
            <a:r>
              <a:rPr lang="en-GB" altLang="en-US" sz="2400" b="0" i="1" dirty="0"/>
              <a:t>superclass. </a:t>
            </a:r>
            <a:r>
              <a:rPr lang="en-GB" altLang="en-US" sz="2400" b="0" dirty="0"/>
              <a:t>I.e. classes are organized into a hierarchy, where children inherit the attributes and methods of the parents.</a:t>
            </a:r>
          </a:p>
        </p:txBody>
      </p:sp>
    </p:spTree>
    <p:extLst>
      <p:ext uri="{BB962C8B-B14F-4D97-AF65-F5344CB8AC3E}">
        <p14:creationId xmlns:p14="http://schemas.microsoft.com/office/powerpoint/2010/main" val="3452318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33E436BB-BF55-5749-8E66-B60185931CE6}"/>
              </a:ext>
            </a:extLst>
          </p:cNvPr>
          <p:cNvSpPr>
            <a:spLocks noGrp="1"/>
          </p:cNvSpPr>
          <p:nvPr>
            <p:ph type="title"/>
          </p:nvPr>
        </p:nvSpPr>
        <p:spPr/>
        <p:txBody>
          <a:bodyPr/>
          <a:lstStyle/>
          <a:p>
            <a:pPr eaLnBrk="1" hangingPunct="1"/>
            <a:r>
              <a:rPr lang="en-GB" altLang="en-US" dirty="0"/>
              <a:t>Class diagram</a:t>
            </a:r>
          </a:p>
        </p:txBody>
      </p:sp>
      <p:sp>
        <p:nvSpPr>
          <p:cNvPr id="4" name="Rectangle 3">
            <a:extLst>
              <a:ext uri="{FF2B5EF4-FFF2-40B4-BE49-F238E27FC236}">
                <a16:creationId xmlns:a16="http://schemas.microsoft.com/office/drawing/2014/main" id="{918C9BA9-A33C-40CC-BBFC-02F718F27344}"/>
              </a:ext>
            </a:extLst>
          </p:cNvPr>
          <p:cNvSpPr/>
          <p:nvPr/>
        </p:nvSpPr>
        <p:spPr>
          <a:xfrm>
            <a:off x="-81107" y="2945262"/>
            <a:ext cx="1609725" cy="369332"/>
          </a:xfrm>
          <a:prstGeom prst="rect">
            <a:avLst/>
          </a:prstGeom>
          <a:ln>
            <a:noFill/>
          </a:ln>
        </p:spPr>
        <p:txBody>
          <a:bodyPr>
            <a:spAutoFit/>
          </a:bodyPr>
          <a:lstStyle/>
          <a:p>
            <a:pPr algn="ctr" eaLnBrk="1" hangingPunct="1">
              <a:defRPr/>
            </a:pPr>
            <a:r>
              <a:rPr lang="en-GB" altLang="en-US" i="0" dirty="0">
                <a:latin typeface="+mn-lt"/>
              </a:rPr>
              <a:t>Class name</a:t>
            </a:r>
          </a:p>
        </p:txBody>
      </p:sp>
      <p:sp>
        <p:nvSpPr>
          <p:cNvPr id="6" name="Rectangle 5">
            <a:extLst>
              <a:ext uri="{FF2B5EF4-FFF2-40B4-BE49-F238E27FC236}">
                <a16:creationId xmlns:a16="http://schemas.microsoft.com/office/drawing/2014/main" id="{8B9021E0-220C-4C89-8717-09C60159B390}"/>
              </a:ext>
            </a:extLst>
          </p:cNvPr>
          <p:cNvSpPr/>
          <p:nvPr/>
        </p:nvSpPr>
        <p:spPr>
          <a:xfrm>
            <a:off x="-85725" y="3335308"/>
            <a:ext cx="1609725" cy="369332"/>
          </a:xfrm>
          <a:prstGeom prst="rect">
            <a:avLst/>
          </a:prstGeom>
          <a:ln>
            <a:noFill/>
          </a:ln>
        </p:spPr>
        <p:txBody>
          <a:bodyPr>
            <a:spAutoFit/>
          </a:bodyPr>
          <a:lstStyle/>
          <a:p>
            <a:pPr algn="ctr" eaLnBrk="1" hangingPunct="1">
              <a:defRPr/>
            </a:pPr>
            <a:r>
              <a:rPr lang="en-GB" altLang="en-US" i="0" dirty="0">
                <a:latin typeface="+mn-lt"/>
              </a:rPr>
              <a:t>Attributes</a:t>
            </a:r>
          </a:p>
        </p:txBody>
      </p:sp>
      <p:sp>
        <p:nvSpPr>
          <p:cNvPr id="8" name="Rectangle 7">
            <a:extLst>
              <a:ext uri="{FF2B5EF4-FFF2-40B4-BE49-F238E27FC236}">
                <a16:creationId xmlns:a16="http://schemas.microsoft.com/office/drawing/2014/main" id="{D5B76AE7-BB8E-485C-BB7B-098FE70B2054}"/>
              </a:ext>
            </a:extLst>
          </p:cNvPr>
          <p:cNvSpPr/>
          <p:nvPr/>
        </p:nvSpPr>
        <p:spPr>
          <a:xfrm>
            <a:off x="-85725" y="3725354"/>
            <a:ext cx="1609725" cy="369332"/>
          </a:xfrm>
          <a:prstGeom prst="rect">
            <a:avLst/>
          </a:prstGeom>
          <a:ln>
            <a:noFill/>
          </a:ln>
        </p:spPr>
        <p:txBody>
          <a:bodyPr>
            <a:spAutoFit/>
          </a:bodyPr>
          <a:lstStyle/>
          <a:p>
            <a:pPr algn="ctr" eaLnBrk="1" hangingPunct="1">
              <a:defRPr/>
            </a:pPr>
            <a:r>
              <a:rPr lang="en-GB" altLang="en-US" i="0" dirty="0">
                <a:latin typeface="+mn-lt"/>
              </a:rPr>
              <a:t>Methods</a:t>
            </a:r>
          </a:p>
        </p:txBody>
      </p:sp>
      <p:pic>
        <p:nvPicPr>
          <p:cNvPr id="2052" name="Picture 4" descr="A complete class diagram">
            <a:extLst>
              <a:ext uri="{FF2B5EF4-FFF2-40B4-BE49-F238E27FC236}">
                <a16:creationId xmlns:a16="http://schemas.microsoft.com/office/drawing/2014/main" id="{A4E7B67A-1141-4D3D-91A6-56E9E8C40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41960"/>
            <a:ext cx="6648450" cy="275272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99DC4129-B772-4F8F-8442-8163A3B02130}"/>
              </a:ext>
            </a:extLst>
          </p:cNvPr>
          <p:cNvSpPr/>
          <p:nvPr/>
        </p:nvSpPr>
        <p:spPr>
          <a:xfrm>
            <a:off x="1371600" y="2667000"/>
            <a:ext cx="23622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966C76B-D9F0-4215-BB70-42716B76BF22}"/>
              </a:ext>
            </a:extLst>
          </p:cNvPr>
          <p:cNvCxnSpPr>
            <a:cxnSpLocks/>
          </p:cNvCxnSpPr>
          <p:nvPr/>
        </p:nvCxnSpPr>
        <p:spPr>
          <a:xfrm>
            <a:off x="2971800" y="4419600"/>
            <a:ext cx="76200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64261FC-4E23-4BBC-AA71-D352F0C7F562}"/>
              </a:ext>
            </a:extLst>
          </p:cNvPr>
          <p:cNvSpPr txBox="1"/>
          <p:nvPr/>
        </p:nvSpPr>
        <p:spPr>
          <a:xfrm>
            <a:off x="3657600" y="4615934"/>
            <a:ext cx="1828800" cy="369332"/>
          </a:xfrm>
          <a:prstGeom prst="rect">
            <a:avLst/>
          </a:prstGeom>
          <a:noFill/>
        </p:spPr>
        <p:txBody>
          <a:bodyPr wrap="square" rtlCol="0">
            <a:spAutoFit/>
          </a:bodyPr>
          <a:lstStyle/>
          <a:p>
            <a:r>
              <a:rPr lang="en-US" dirty="0"/>
              <a:t>Encapsulation</a:t>
            </a:r>
          </a:p>
        </p:txBody>
      </p:sp>
      <p:sp>
        <p:nvSpPr>
          <p:cNvPr id="10" name="TextBox 9">
            <a:extLst>
              <a:ext uri="{FF2B5EF4-FFF2-40B4-BE49-F238E27FC236}">
                <a16:creationId xmlns:a16="http://schemas.microsoft.com/office/drawing/2014/main" id="{CAAE55E6-D61B-449D-94D5-D68A52F22860}"/>
              </a:ext>
            </a:extLst>
          </p:cNvPr>
          <p:cNvSpPr txBox="1"/>
          <p:nvPr/>
        </p:nvSpPr>
        <p:spPr>
          <a:xfrm>
            <a:off x="2605232" y="2199501"/>
            <a:ext cx="5867400" cy="369332"/>
          </a:xfrm>
          <a:prstGeom prst="rect">
            <a:avLst/>
          </a:prstGeom>
          <a:noFill/>
        </p:spPr>
        <p:txBody>
          <a:bodyPr wrap="square" rtlCol="0">
            <a:spAutoFit/>
          </a:bodyPr>
          <a:lstStyle/>
          <a:p>
            <a:r>
              <a:rPr lang="en-US" dirty="0"/>
              <a:t>The </a:t>
            </a:r>
            <a:r>
              <a:rPr lang="en-US" dirty="0" err="1"/>
              <a:t>CDSalesReport</a:t>
            </a:r>
            <a:r>
              <a:rPr lang="en-US" dirty="0"/>
              <a:t> class inherits from the Report class</a:t>
            </a:r>
          </a:p>
        </p:txBody>
      </p:sp>
    </p:spTree>
    <p:extLst>
      <p:ext uri="{BB962C8B-B14F-4D97-AF65-F5344CB8AC3E}">
        <p14:creationId xmlns:p14="http://schemas.microsoft.com/office/powerpoint/2010/main" val="225623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TextBox 3">
            <a:extLst>
              <a:ext uri="{FF2B5EF4-FFF2-40B4-BE49-F238E27FC236}">
                <a16:creationId xmlns:a16="http://schemas.microsoft.com/office/drawing/2014/main" id="{31E2949D-B3F3-1C46-ACAB-298BFCD4882D}"/>
              </a:ext>
            </a:extLst>
          </p:cNvPr>
          <p:cNvSpPr txBox="1">
            <a:spLocks noChangeArrowheads="1"/>
          </p:cNvSpPr>
          <p:nvPr/>
        </p:nvSpPr>
        <p:spPr bwMode="auto">
          <a:xfrm>
            <a:off x="381000" y="872331"/>
            <a:ext cx="79216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lnSpc>
                <a:spcPct val="110000"/>
              </a:lnSpc>
              <a:spcBef>
                <a:spcPct val="0"/>
              </a:spcBef>
              <a:spcAft>
                <a:spcPct val="0"/>
              </a:spcAft>
              <a:buSzTx/>
              <a:buFontTx/>
              <a:buNone/>
            </a:pPr>
            <a:endParaRPr lang="en-GB" altLang="en-US" sz="2800" i="0" dirty="0">
              <a:solidFill>
                <a:srgbClr val="000000"/>
              </a:solidFill>
            </a:endParaRPr>
          </a:p>
          <a:p>
            <a:pPr eaLnBrk="1" hangingPunct="1">
              <a:lnSpc>
                <a:spcPct val="110000"/>
              </a:lnSpc>
              <a:spcBef>
                <a:spcPct val="0"/>
              </a:spcBef>
              <a:spcAft>
                <a:spcPct val="0"/>
              </a:spcAft>
              <a:buSzTx/>
              <a:buFontTx/>
              <a:buNone/>
            </a:pPr>
            <a:endParaRPr lang="en-GB" altLang="en-US" sz="2800" i="0" dirty="0">
              <a:solidFill>
                <a:srgbClr val="000000"/>
              </a:solidFill>
            </a:endParaRPr>
          </a:p>
          <a:p>
            <a:pPr eaLnBrk="1" hangingPunct="1">
              <a:lnSpc>
                <a:spcPct val="110000"/>
              </a:lnSpc>
              <a:spcBef>
                <a:spcPct val="0"/>
              </a:spcBef>
              <a:spcAft>
                <a:spcPct val="0"/>
              </a:spcAft>
              <a:buSzTx/>
              <a:buFontTx/>
              <a:buNone/>
            </a:pPr>
            <a:endParaRPr lang="en-GB" altLang="en-US" sz="2800" dirty="0">
              <a:solidFill>
                <a:srgbClr val="000000"/>
              </a:solidFill>
            </a:endParaRPr>
          </a:p>
          <a:p>
            <a:pPr eaLnBrk="1" hangingPunct="1">
              <a:lnSpc>
                <a:spcPct val="110000"/>
              </a:lnSpc>
              <a:spcBef>
                <a:spcPct val="0"/>
              </a:spcBef>
              <a:spcAft>
                <a:spcPct val="0"/>
              </a:spcAft>
              <a:buSzTx/>
              <a:buFontTx/>
              <a:buNone/>
            </a:pPr>
            <a:endParaRPr lang="en-GB" altLang="en-US" sz="2800" i="0" dirty="0">
              <a:solidFill>
                <a:srgbClr val="000000"/>
              </a:solidFill>
            </a:endParaRPr>
          </a:p>
          <a:p>
            <a:pPr eaLnBrk="1" hangingPunct="1">
              <a:lnSpc>
                <a:spcPct val="110000"/>
              </a:lnSpc>
              <a:spcBef>
                <a:spcPct val="0"/>
              </a:spcBef>
              <a:spcAft>
                <a:spcPct val="0"/>
              </a:spcAft>
              <a:buSzTx/>
              <a:buFontTx/>
              <a:buNone/>
            </a:pPr>
            <a:endParaRPr lang="en-GB" altLang="en-US" sz="2800" dirty="0">
              <a:solidFill>
                <a:srgbClr val="000000"/>
              </a:solidFill>
            </a:endParaRPr>
          </a:p>
          <a:p>
            <a:pPr eaLnBrk="1" hangingPunct="1">
              <a:lnSpc>
                <a:spcPct val="110000"/>
              </a:lnSpc>
              <a:spcBef>
                <a:spcPct val="0"/>
              </a:spcBef>
              <a:spcAft>
                <a:spcPct val="0"/>
              </a:spcAft>
              <a:buSzTx/>
              <a:buFontTx/>
              <a:buNone/>
            </a:pPr>
            <a:endParaRPr lang="en-GB" altLang="en-US" sz="2800" i="0" dirty="0">
              <a:solidFill>
                <a:srgbClr val="000000"/>
              </a:solidFill>
            </a:endParaRPr>
          </a:p>
          <a:p>
            <a:pPr eaLnBrk="1" hangingPunct="1">
              <a:lnSpc>
                <a:spcPct val="110000"/>
              </a:lnSpc>
              <a:spcBef>
                <a:spcPct val="0"/>
              </a:spcBef>
              <a:spcAft>
                <a:spcPct val="0"/>
              </a:spcAft>
              <a:buSzTx/>
              <a:buFontTx/>
              <a:buNone/>
            </a:pPr>
            <a:endParaRPr lang="en-GB" altLang="en-US" sz="2400" i="0" dirty="0">
              <a:solidFill>
                <a:srgbClr val="000000"/>
              </a:solidFill>
            </a:endParaRPr>
          </a:p>
          <a:p>
            <a:pPr eaLnBrk="1" hangingPunct="1">
              <a:lnSpc>
                <a:spcPct val="110000"/>
              </a:lnSpc>
              <a:spcBef>
                <a:spcPct val="0"/>
              </a:spcBef>
              <a:spcAft>
                <a:spcPct val="0"/>
              </a:spcAft>
              <a:buSzTx/>
              <a:buFontTx/>
              <a:buNone/>
            </a:pPr>
            <a:r>
              <a:rPr lang="en-GB" altLang="en-US" sz="2400" i="0" dirty="0">
                <a:solidFill>
                  <a:srgbClr val="000000"/>
                </a:solidFill>
              </a:rPr>
              <a:t>Identify 3 </a:t>
            </a:r>
            <a:r>
              <a:rPr lang="en-GB" altLang="en-US" sz="2400" b="1" i="0" dirty="0">
                <a:solidFill>
                  <a:srgbClr val="000000"/>
                </a:solidFill>
              </a:rPr>
              <a:t>classes</a:t>
            </a:r>
            <a:r>
              <a:rPr lang="en-GB" altLang="en-US" sz="2400" i="0" dirty="0">
                <a:solidFill>
                  <a:srgbClr val="000000"/>
                </a:solidFill>
              </a:rPr>
              <a:t>, their </a:t>
            </a:r>
            <a:r>
              <a:rPr lang="en-GB" altLang="en-US" sz="2400" b="1" i="0" dirty="0">
                <a:solidFill>
                  <a:srgbClr val="000000"/>
                </a:solidFill>
              </a:rPr>
              <a:t>attributes</a:t>
            </a:r>
            <a:r>
              <a:rPr lang="en-GB" altLang="en-US" sz="2400" i="0" dirty="0">
                <a:solidFill>
                  <a:srgbClr val="000000"/>
                </a:solidFill>
              </a:rPr>
              <a:t> (2 to 3).</a:t>
            </a:r>
          </a:p>
          <a:p>
            <a:pPr eaLnBrk="1" hangingPunct="1">
              <a:lnSpc>
                <a:spcPct val="110000"/>
              </a:lnSpc>
              <a:spcBef>
                <a:spcPct val="0"/>
              </a:spcBef>
              <a:spcAft>
                <a:spcPct val="0"/>
              </a:spcAft>
              <a:buSzTx/>
              <a:buFontTx/>
              <a:buNone/>
            </a:pPr>
            <a:r>
              <a:rPr lang="en-GB" altLang="en-US" sz="2400" dirty="0">
                <a:solidFill>
                  <a:srgbClr val="000000"/>
                </a:solidFill>
              </a:rPr>
              <a:t>List </a:t>
            </a:r>
            <a:r>
              <a:rPr lang="en-GB" altLang="en-US" sz="2400" b="1" i="0" dirty="0">
                <a:solidFill>
                  <a:srgbClr val="000000"/>
                </a:solidFill>
              </a:rPr>
              <a:t>methods</a:t>
            </a:r>
            <a:r>
              <a:rPr lang="en-GB" altLang="en-US" sz="2400" b="1" dirty="0">
                <a:solidFill>
                  <a:srgbClr val="000000"/>
                </a:solidFill>
              </a:rPr>
              <a:t> for one class.</a:t>
            </a:r>
            <a:endParaRPr lang="en-GB" altLang="en-US" sz="2400" i="0" dirty="0">
              <a:solidFill>
                <a:srgbClr val="000000"/>
              </a:solidFill>
            </a:endParaRPr>
          </a:p>
        </p:txBody>
      </p:sp>
      <p:pic>
        <p:nvPicPr>
          <p:cNvPr id="2" name="Picture 1">
            <a:extLst>
              <a:ext uri="{FF2B5EF4-FFF2-40B4-BE49-F238E27FC236}">
                <a16:creationId xmlns:a16="http://schemas.microsoft.com/office/drawing/2014/main" id="{53ED719C-C970-43E8-86CB-71186667C79B}"/>
              </a:ext>
            </a:extLst>
          </p:cNvPr>
          <p:cNvPicPr>
            <a:picLocks noChangeAspect="1"/>
          </p:cNvPicPr>
          <p:nvPr/>
        </p:nvPicPr>
        <p:blipFill>
          <a:blip r:embed="rId3"/>
          <a:stretch>
            <a:fillRect/>
          </a:stretch>
        </p:blipFill>
        <p:spPr>
          <a:xfrm>
            <a:off x="1524000" y="872331"/>
            <a:ext cx="5151676" cy="3428206"/>
          </a:xfrm>
          <a:prstGeom prst="rect">
            <a:avLst/>
          </a:prstGeom>
        </p:spPr>
      </p:pic>
    </p:spTree>
    <p:extLst>
      <p:ext uri="{BB962C8B-B14F-4D97-AF65-F5344CB8AC3E}">
        <p14:creationId xmlns:p14="http://schemas.microsoft.com/office/powerpoint/2010/main" val="170827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8435-11D4-4114-96B3-2978AD8E3548}"/>
              </a:ext>
            </a:extLst>
          </p:cNvPr>
          <p:cNvSpPr>
            <a:spLocks noGrp="1"/>
          </p:cNvSpPr>
          <p:nvPr>
            <p:ph type="title"/>
          </p:nvPr>
        </p:nvSpPr>
        <p:spPr/>
        <p:txBody>
          <a:bodyPr/>
          <a:lstStyle/>
          <a:p>
            <a:r>
              <a:rPr lang="en-US" dirty="0"/>
              <a:t>Possible solution : Banking System Class Diagram</a:t>
            </a:r>
          </a:p>
        </p:txBody>
      </p:sp>
      <p:pic>
        <p:nvPicPr>
          <p:cNvPr id="7170" name="Picture 2" descr="Image result for UML class diagram">
            <a:extLst>
              <a:ext uri="{FF2B5EF4-FFF2-40B4-BE49-F238E27FC236}">
                <a16:creationId xmlns:a16="http://schemas.microsoft.com/office/drawing/2014/main" id="{69225796-D82B-4B63-9D4F-5E5139810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017825" cy="567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67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Rectangle 2">
            <a:extLst>
              <a:ext uri="{FF2B5EF4-FFF2-40B4-BE49-F238E27FC236}">
                <a16:creationId xmlns:a16="http://schemas.microsoft.com/office/drawing/2014/main" id="{E18C3FB2-5680-C547-A53C-487EFB778122}"/>
              </a:ext>
            </a:extLst>
          </p:cNvPr>
          <p:cNvSpPr>
            <a:spLocks noGrp="1"/>
          </p:cNvSpPr>
          <p:nvPr>
            <p:ph type="title"/>
          </p:nvPr>
        </p:nvSpPr>
        <p:spPr/>
        <p:txBody>
          <a:bodyPr/>
          <a:lstStyle/>
          <a:p>
            <a:pPr eaLnBrk="1" hangingPunct="1"/>
            <a:r>
              <a:rPr lang="en-GB" altLang="en-US"/>
              <a:t>More about UML</a:t>
            </a:r>
          </a:p>
        </p:txBody>
      </p:sp>
      <p:sp>
        <p:nvSpPr>
          <p:cNvPr id="221186" name="Rectangle 3">
            <a:extLst>
              <a:ext uri="{FF2B5EF4-FFF2-40B4-BE49-F238E27FC236}">
                <a16:creationId xmlns:a16="http://schemas.microsoft.com/office/drawing/2014/main" id="{C83501AE-66C3-AF47-BD92-8762E4D2A09A}"/>
              </a:ext>
            </a:extLst>
          </p:cNvPr>
          <p:cNvSpPr>
            <a:spLocks noGrp="1"/>
          </p:cNvSpPr>
          <p:nvPr>
            <p:ph type="body" idx="1"/>
          </p:nvPr>
        </p:nvSpPr>
        <p:spPr>
          <a:xfrm>
            <a:off x="457200" y="1066800"/>
            <a:ext cx="8229600" cy="4800601"/>
          </a:xfrm>
        </p:spPr>
        <p:txBody>
          <a:bodyPr/>
          <a:lstStyle/>
          <a:p>
            <a:pPr eaLnBrk="1" hangingPunct="1"/>
            <a:r>
              <a:rPr lang="en-GB" altLang="en-US" sz="2400" b="0" dirty="0"/>
              <a:t>There are lots of resources available </a:t>
            </a:r>
            <a:r>
              <a:rPr lang="en-GB" altLang="en-US" sz="2400" b="0" dirty="0" smtClean="0"/>
              <a:t>on </a:t>
            </a:r>
            <a:r>
              <a:rPr lang="en-GB" altLang="en-US" sz="2400" b="0" dirty="0"/>
              <a:t>the Web</a:t>
            </a:r>
          </a:p>
          <a:p>
            <a:pPr eaLnBrk="1" hangingPunct="1"/>
            <a:endParaRPr lang="en-GB" altLang="en-US" sz="2400" b="0" dirty="0"/>
          </a:p>
          <a:p>
            <a:pPr eaLnBrk="1" hangingPunct="1"/>
            <a:r>
              <a:rPr lang="en-GB" altLang="en-US" sz="2400" b="0" dirty="0"/>
              <a:t>Google “UML basics” or “UML tutorial”</a:t>
            </a:r>
          </a:p>
          <a:p>
            <a:pPr eaLnBrk="1" hangingPunct="1"/>
            <a:endParaRPr lang="en-GB" altLang="en-US" sz="2400" b="0" dirty="0"/>
          </a:p>
          <a:p>
            <a:pPr eaLnBrk="1" hangingPunct="1"/>
            <a:r>
              <a:rPr lang="en-GB" altLang="en-US" sz="2400" b="0" dirty="0">
                <a:hlinkClick r:id="rId3"/>
              </a:rPr>
              <a:t>http://www.ibm.com/developerworks/rational/library/769.html</a:t>
            </a:r>
            <a:endParaRPr lang="en-GB" altLang="en-US" sz="2400" b="0" dirty="0"/>
          </a:p>
          <a:p>
            <a:pPr eaLnBrk="1" hangingPunct="1"/>
            <a:endParaRPr lang="en-GB" altLang="en-US" sz="2400" b="0" dirty="0"/>
          </a:p>
          <a:p>
            <a:pPr eaLnBrk="1" hangingPunct="1"/>
            <a:endParaRPr lang="en-GB" altLang="en-US" sz="2400" dirty="0"/>
          </a:p>
          <a:p>
            <a:pPr eaLnBrk="1" hangingPunct="1"/>
            <a:endParaRPr lang="en-GB" altLang="en-US" sz="2000" dirty="0"/>
          </a:p>
          <a:p>
            <a:pPr lvl="1" eaLnBrk="1" hangingPunct="1"/>
            <a:endParaRPr lang="en-GB" altLang="en-US" sz="2000" dirty="0"/>
          </a:p>
          <a:p>
            <a:pPr eaLnBrk="1" hangingPunct="1"/>
            <a:endParaRPr lang="en-GB" altLang="en-US" sz="2400" dirty="0"/>
          </a:p>
          <a:p>
            <a:pPr eaLnBrk="1" hangingPunct="1"/>
            <a:endParaRPr lang="en-GB" altLang="en-US" sz="2400" dirty="0"/>
          </a:p>
          <a:p>
            <a:pPr eaLnBrk="1" hangingPunct="1"/>
            <a:endParaRPr lang="en-GB" altLang="en-US" sz="2400" dirty="0"/>
          </a:p>
        </p:txBody>
      </p:sp>
    </p:spTree>
    <p:extLst>
      <p:ext uri="{BB962C8B-B14F-4D97-AF65-F5344CB8AC3E}">
        <p14:creationId xmlns:p14="http://schemas.microsoft.com/office/powerpoint/2010/main" val="5728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BD0678FC-974A-184F-8D28-13CC1B99711A}"/>
              </a:ext>
            </a:extLst>
          </p:cNvPr>
          <p:cNvSpPr>
            <a:spLocks noGrp="1"/>
          </p:cNvSpPr>
          <p:nvPr>
            <p:ph type="title"/>
          </p:nvPr>
        </p:nvSpPr>
        <p:spPr/>
        <p:txBody>
          <a:bodyPr/>
          <a:lstStyle/>
          <a:p>
            <a:pPr eaLnBrk="1" hangingPunct="1"/>
            <a:r>
              <a:rPr lang="en-GB" altLang="en-US" dirty="0"/>
              <a:t>Agenda</a:t>
            </a:r>
          </a:p>
        </p:txBody>
      </p:sp>
      <p:sp>
        <p:nvSpPr>
          <p:cNvPr id="178178" name="Rectangle 3">
            <a:extLst>
              <a:ext uri="{FF2B5EF4-FFF2-40B4-BE49-F238E27FC236}">
                <a16:creationId xmlns:a16="http://schemas.microsoft.com/office/drawing/2014/main" id="{E2CE245B-058D-474C-84F5-0096767ECD45}"/>
              </a:ext>
            </a:extLst>
          </p:cNvPr>
          <p:cNvSpPr>
            <a:spLocks noGrp="1"/>
          </p:cNvSpPr>
          <p:nvPr>
            <p:ph type="body" idx="1"/>
          </p:nvPr>
        </p:nvSpPr>
        <p:spPr/>
        <p:txBody>
          <a:bodyPr>
            <a:noAutofit/>
          </a:bodyPr>
          <a:lstStyle/>
          <a:p>
            <a:pPr marL="457200" indent="-457200" eaLnBrk="1" hangingPunct="1">
              <a:spcBef>
                <a:spcPts val="0"/>
              </a:spcBef>
              <a:spcAft>
                <a:spcPts val="2400"/>
              </a:spcAft>
              <a:buFont typeface="+mj-lt"/>
              <a:buAutoNum type="arabicPeriod"/>
              <a:defRPr/>
            </a:pPr>
            <a:r>
              <a:rPr lang="en-GB" altLang="en-US" sz="2400" dirty="0"/>
              <a:t>M</a:t>
            </a:r>
            <a:r>
              <a:rPr lang="en-GB" altLang="en-US" sz="2400" b="1" dirty="0"/>
              <a:t>odels and modelling in general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Modelling the user:</a:t>
            </a:r>
            <a:r>
              <a:rPr lang="en-GB" altLang="en-US" sz="2400" dirty="0"/>
              <a:t/>
            </a:r>
            <a:br>
              <a:rPr lang="en-GB" altLang="en-US" sz="2400" dirty="0"/>
            </a:br>
            <a:r>
              <a:rPr lang="en-GB" altLang="en-US" sz="2400" b="0" dirty="0"/>
              <a:t>User personas</a:t>
            </a:r>
            <a:br>
              <a:rPr lang="en-GB" altLang="en-US" sz="2400" b="0" dirty="0"/>
            </a:br>
            <a:r>
              <a:rPr lang="en-GB" altLang="en-US" sz="2400" b="0" dirty="0"/>
              <a:t>User scenarios</a:t>
            </a:r>
            <a:br>
              <a:rPr lang="en-GB" altLang="en-US" sz="2400" b="0" dirty="0"/>
            </a:br>
            <a:r>
              <a:rPr lang="en-GB" altLang="en-US" sz="2400" b="0" dirty="0"/>
              <a:t>Use cases (UML)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Modelling the system:</a:t>
            </a:r>
            <a:r>
              <a:rPr lang="en-GB" altLang="en-US" sz="2400" dirty="0"/>
              <a:t/>
            </a:r>
            <a:br>
              <a:rPr lang="en-GB" altLang="en-US" sz="2400" dirty="0"/>
            </a:br>
            <a:r>
              <a:rPr lang="en-GB" altLang="en-US" sz="2400" b="0" dirty="0"/>
              <a:t>Wireframe (user-interface) models</a:t>
            </a:r>
            <a:br>
              <a:rPr lang="en-GB" altLang="en-US" sz="2400" b="0" dirty="0"/>
            </a:br>
            <a:r>
              <a:rPr lang="en-GB" altLang="en-US" sz="2400" b="0" dirty="0"/>
              <a:t>Class diagrams (UML)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Unified Modelling Language </a:t>
            </a:r>
            <a:r>
              <a:rPr lang="en-GB" altLang="en-US" sz="2400" dirty="0"/>
              <a:t>(UML)</a:t>
            </a:r>
          </a:p>
        </p:txBody>
      </p:sp>
    </p:spTree>
    <p:extLst>
      <p:ext uri="{BB962C8B-B14F-4D97-AF65-F5344CB8AC3E}">
        <p14:creationId xmlns:p14="http://schemas.microsoft.com/office/powerpoint/2010/main" val="278572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566EA199-3B58-1740-B1BB-B5F153D1A4B6}"/>
              </a:ext>
            </a:extLst>
          </p:cNvPr>
          <p:cNvSpPr>
            <a:spLocks noGrp="1"/>
          </p:cNvSpPr>
          <p:nvPr>
            <p:ph type="title"/>
          </p:nvPr>
        </p:nvSpPr>
        <p:spPr/>
        <p:txBody>
          <a:bodyPr/>
          <a:lstStyle/>
          <a:p>
            <a:pPr eaLnBrk="1" hangingPunct="1"/>
            <a:r>
              <a:rPr lang="en-GB" altLang="en-US" dirty="0"/>
              <a:t>Modelling in general - summary</a:t>
            </a:r>
          </a:p>
        </p:txBody>
      </p:sp>
      <p:sp>
        <p:nvSpPr>
          <p:cNvPr id="180226" name="Rectangle 3">
            <a:extLst>
              <a:ext uri="{FF2B5EF4-FFF2-40B4-BE49-F238E27FC236}">
                <a16:creationId xmlns:a16="http://schemas.microsoft.com/office/drawing/2014/main" id="{2AD69A16-A865-BB44-8FBF-4A3155FE5A4C}"/>
              </a:ext>
            </a:extLst>
          </p:cNvPr>
          <p:cNvSpPr>
            <a:spLocks noGrp="1"/>
          </p:cNvSpPr>
          <p:nvPr>
            <p:ph type="body" idx="1"/>
          </p:nvPr>
        </p:nvSpPr>
        <p:spPr>
          <a:xfrm>
            <a:off x="457200" y="914400"/>
            <a:ext cx="8218488" cy="5211763"/>
          </a:xfrm>
        </p:spPr>
        <p:txBody>
          <a:bodyPr>
            <a:normAutofit/>
          </a:bodyPr>
          <a:lstStyle/>
          <a:p>
            <a:pPr marL="457200" indent="-457200" eaLnBrk="1" hangingPunct="1">
              <a:spcBef>
                <a:spcPts val="0"/>
              </a:spcBef>
              <a:spcAft>
                <a:spcPts val="3000"/>
              </a:spcAft>
              <a:buFont typeface="+mj-lt"/>
              <a:buAutoNum type="arabicPeriod"/>
              <a:defRPr/>
            </a:pPr>
            <a:r>
              <a:rPr lang="en-GB" sz="2600" b="0" dirty="0"/>
              <a:t>All models are </a:t>
            </a:r>
            <a:r>
              <a:rPr lang="en-GB" sz="2600" dirty="0"/>
              <a:t>abstractions and hence simplifications </a:t>
            </a:r>
            <a:r>
              <a:rPr lang="en-GB" sz="2600" b="0" dirty="0"/>
              <a:t>of the phenomenon (e.g. system) they describe.</a:t>
            </a:r>
          </a:p>
          <a:p>
            <a:pPr marL="457200" indent="-457200" eaLnBrk="1" hangingPunct="1">
              <a:spcBef>
                <a:spcPts val="0"/>
              </a:spcBef>
              <a:spcAft>
                <a:spcPts val="3000"/>
              </a:spcAft>
              <a:buFont typeface="+mj-lt"/>
              <a:buAutoNum type="arabicPeriod"/>
              <a:defRPr/>
            </a:pPr>
            <a:r>
              <a:rPr lang="en-GB" sz="2600" b="0" dirty="0"/>
              <a:t>The purpose is </a:t>
            </a:r>
            <a:r>
              <a:rPr lang="en-GB" sz="2600" u="sng" dirty="0"/>
              <a:t>NOT</a:t>
            </a:r>
            <a:r>
              <a:rPr lang="en-GB" sz="2600" dirty="0"/>
              <a:t> to capture every detail </a:t>
            </a:r>
            <a:r>
              <a:rPr lang="en-GB" sz="2600" b="0" dirty="0"/>
              <a:t>in the real system, but rather to highlight the features (and relationships) that are relevant to the task at hand.</a:t>
            </a:r>
          </a:p>
          <a:p>
            <a:pPr marL="457200" indent="-457200" eaLnBrk="1" hangingPunct="1">
              <a:spcBef>
                <a:spcPts val="0"/>
              </a:spcBef>
              <a:spcAft>
                <a:spcPts val="3000"/>
              </a:spcAft>
              <a:buFont typeface="+mj-lt"/>
              <a:buAutoNum type="arabicPeriod"/>
              <a:defRPr/>
            </a:pPr>
            <a:r>
              <a:rPr lang="en-GB" sz="2600" dirty="0"/>
              <a:t>No model description is ‘complete</a:t>
            </a:r>
            <a:r>
              <a:rPr lang="en-GB" sz="2600" b="0" dirty="0"/>
              <a:t>’. We often need </a:t>
            </a:r>
            <a:r>
              <a:rPr lang="en-GB" sz="2600" b="0" i="1" dirty="0"/>
              <a:t>several</a:t>
            </a:r>
            <a:r>
              <a:rPr lang="en-GB" sz="2600" b="0" dirty="0"/>
              <a:t> models to adequately describe a system.</a:t>
            </a:r>
          </a:p>
          <a:p>
            <a:pPr marL="457200" indent="-457200" eaLnBrk="1" hangingPunct="1">
              <a:spcBef>
                <a:spcPts val="0"/>
              </a:spcBef>
              <a:spcAft>
                <a:spcPts val="3000"/>
              </a:spcAft>
              <a:buFont typeface="+mj-lt"/>
              <a:buAutoNum type="arabicPeriod"/>
              <a:defRPr/>
            </a:pPr>
            <a:r>
              <a:rPr lang="en-GB" sz="2600" dirty="0"/>
              <a:t>Clear idea </a:t>
            </a:r>
            <a:r>
              <a:rPr lang="en-GB" sz="2600" b="0" dirty="0"/>
              <a:t>of</a:t>
            </a:r>
            <a:r>
              <a:rPr lang="en-GB" sz="2600" dirty="0"/>
              <a:t> </a:t>
            </a:r>
            <a:r>
              <a:rPr lang="en-GB" sz="2600" b="0" dirty="0"/>
              <a:t>why/for what purpose a model is being constructed is a </a:t>
            </a:r>
            <a:r>
              <a:rPr lang="en-GB" sz="2600" dirty="0"/>
              <a:t>key</a:t>
            </a:r>
            <a:r>
              <a:rPr lang="en-GB" sz="2600" b="0" dirty="0"/>
              <a:t> to successful modelling.</a:t>
            </a:r>
          </a:p>
        </p:txBody>
      </p:sp>
    </p:spTree>
    <p:extLst>
      <p:ext uri="{BB962C8B-B14F-4D97-AF65-F5344CB8AC3E}">
        <p14:creationId xmlns:p14="http://schemas.microsoft.com/office/powerpoint/2010/main" val="5366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198651-BB3C-B448-A884-82837ADE7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70" name="TextBox 3">
            <a:extLst>
              <a:ext uri="{FF2B5EF4-FFF2-40B4-BE49-F238E27FC236}">
                <a16:creationId xmlns:a16="http://schemas.microsoft.com/office/drawing/2014/main" id="{93229B38-E669-554D-9C79-A10B469BF1D4}"/>
              </a:ext>
            </a:extLst>
          </p:cNvPr>
          <p:cNvSpPr txBox="1">
            <a:spLocks noChangeArrowheads="1"/>
          </p:cNvSpPr>
          <p:nvPr/>
        </p:nvSpPr>
        <p:spPr bwMode="auto">
          <a:xfrm>
            <a:off x="2843213" y="0"/>
            <a:ext cx="63007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lnSpc>
                <a:spcPct val="110000"/>
              </a:lnSpc>
              <a:spcBef>
                <a:spcPct val="0"/>
              </a:spcBef>
              <a:spcAft>
                <a:spcPct val="0"/>
              </a:spcAft>
              <a:buSzTx/>
              <a:buFontTx/>
              <a:buNone/>
            </a:pPr>
            <a:r>
              <a:rPr lang="en-GB" altLang="en-US" sz="2400" i="0" dirty="0">
                <a:solidFill>
                  <a:srgbClr val="000000"/>
                </a:solidFill>
              </a:rPr>
              <a:t>Multiple models are usually needed…</a:t>
            </a:r>
            <a:endParaRPr lang="en-GB" altLang="en-US" sz="2400" dirty="0">
              <a:solidFill>
                <a:srgbClr val="000000"/>
              </a:solidFill>
            </a:endParaRPr>
          </a:p>
        </p:txBody>
      </p:sp>
      <p:pic>
        <p:nvPicPr>
          <p:cNvPr id="186371" name="Picture 4">
            <a:extLst>
              <a:ext uri="{FF2B5EF4-FFF2-40B4-BE49-F238E27FC236}">
                <a16:creationId xmlns:a16="http://schemas.microsoft.com/office/drawing/2014/main" id="{16F24061-F2AA-BE40-89F0-1F405CF708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0" y="1131888"/>
            <a:ext cx="48402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7">
            <a:extLst>
              <a:ext uri="{FF2B5EF4-FFF2-40B4-BE49-F238E27FC236}">
                <a16:creationId xmlns:a16="http://schemas.microsoft.com/office/drawing/2014/main" id="{BE806BA0-D678-264C-8F61-02538DF4B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9">
            <a:extLst>
              <a:ext uri="{FF2B5EF4-FFF2-40B4-BE49-F238E27FC236}">
                <a16:creationId xmlns:a16="http://schemas.microsoft.com/office/drawing/2014/main" id="{C7C292C4-084D-D14A-8400-164963EE5A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588" y="4357688"/>
            <a:ext cx="444341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TextBox 3">
            <a:extLst>
              <a:ext uri="{FF2B5EF4-FFF2-40B4-BE49-F238E27FC236}">
                <a16:creationId xmlns:a16="http://schemas.microsoft.com/office/drawing/2014/main" id="{E6951300-EA69-EF45-91EA-73E7B2A9E049}"/>
              </a:ext>
            </a:extLst>
          </p:cNvPr>
          <p:cNvSpPr txBox="1">
            <a:spLocks noChangeArrowheads="1"/>
          </p:cNvSpPr>
          <p:nvPr/>
        </p:nvSpPr>
        <p:spPr bwMode="auto">
          <a:xfrm>
            <a:off x="152400" y="5157788"/>
            <a:ext cx="42751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r" eaLnBrk="1" hangingPunct="1">
              <a:lnSpc>
                <a:spcPct val="110000"/>
              </a:lnSpc>
              <a:spcBef>
                <a:spcPct val="0"/>
              </a:spcBef>
              <a:spcAft>
                <a:spcPct val="0"/>
              </a:spcAft>
              <a:buSzTx/>
              <a:buFontTx/>
              <a:buNone/>
            </a:pPr>
            <a:r>
              <a:rPr lang="en-GB" altLang="en-US" sz="2400" i="0" dirty="0">
                <a:solidFill>
                  <a:srgbClr val="000000"/>
                </a:solidFill>
              </a:rPr>
              <a:t>…and it is important to choose the right kind of model for the task.</a:t>
            </a:r>
            <a:endParaRPr lang="en-GB" altLang="en-US" sz="2400" dirty="0">
              <a:solidFill>
                <a:srgbClr val="000000"/>
              </a:solidFill>
            </a:endParaRPr>
          </a:p>
        </p:txBody>
      </p:sp>
    </p:spTree>
    <p:extLst>
      <p:ext uri="{BB962C8B-B14F-4D97-AF65-F5344CB8AC3E}">
        <p14:creationId xmlns:p14="http://schemas.microsoft.com/office/powerpoint/2010/main" val="307944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Box 3">
            <a:extLst>
              <a:ext uri="{FF2B5EF4-FFF2-40B4-BE49-F238E27FC236}">
                <a16:creationId xmlns:a16="http://schemas.microsoft.com/office/drawing/2014/main" id="{738832B2-8F88-5A47-8A65-E473F4C5679D}"/>
              </a:ext>
            </a:extLst>
          </p:cNvPr>
          <p:cNvSpPr txBox="1">
            <a:spLocks noChangeArrowheads="1"/>
          </p:cNvSpPr>
          <p:nvPr/>
        </p:nvSpPr>
        <p:spPr bwMode="auto">
          <a:xfrm>
            <a:off x="2916238" y="692150"/>
            <a:ext cx="5616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a:solidFill>
                  <a:srgbClr val="000000"/>
                </a:solidFill>
              </a:rPr>
              <a:t>Don’t underestimate the power</a:t>
            </a:r>
          </a:p>
          <a:p>
            <a:pPr algn="ctr" eaLnBrk="1" hangingPunct="1">
              <a:lnSpc>
                <a:spcPct val="110000"/>
              </a:lnSpc>
              <a:spcBef>
                <a:spcPct val="0"/>
              </a:spcBef>
              <a:spcAft>
                <a:spcPct val="0"/>
              </a:spcAft>
              <a:buSzTx/>
              <a:buFontTx/>
              <a:buNone/>
            </a:pPr>
            <a:r>
              <a:rPr lang="en-GB" altLang="en-US" sz="3200" i="0">
                <a:solidFill>
                  <a:srgbClr val="000000"/>
                </a:solidFill>
              </a:rPr>
              <a:t>of </a:t>
            </a:r>
            <a:r>
              <a:rPr lang="en-GB" altLang="en-US" sz="3200" b="1">
                <a:solidFill>
                  <a:srgbClr val="000000"/>
                </a:solidFill>
              </a:rPr>
              <a:t>low-end</a:t>
            </a:r>
            <a:r>
              <a:rPr lang="en-GB" altLang="en-US" sz="3200" i="0">
                <a:solidFill>
                  <a:srgbClr val="000000"/>
                </a:solidFill>
              </a:rPr>
              <a:t> tools!</a:t>
            </a:r>
          </a:p>
          <a:p>
            <a:pPr algn="ctr" eaLnBrk="1" hangingPunct="1">
              <a:lnSpc>
                <a:spcPct val="110000"/>
              </a:lnSpc>
              <a:spcBef>
                <a:spcPct val="0"/>
              </a:spcBef>
              <a:spcAft>
                <a:spcPct val="0"/>
              </a:spcAft>
              <a:buSzTx/>
              <a:buFontTx/>
              <a:buNone/>
            </a:pPr>
            <a:endParaRPr lang="en-GB" altLang="en-US" sz="3200" i="0">
              <a:solidFill>
                <a:srgbClr val="000000"/>
              </a:solidFill>
            </a:endParaRPr>
          </a:p>
          <a:p>
            <a:pPr algn="ctr" eaLnBrk="1" hangingPunct="1">
              <a:lnSpc>
                <a:spcPct val="110000"/>
              </a:lnSpc>
              <a:spcBef>
                <a:spcPct val="0"/>
              </a:spcBef>
              <a:spcAft>
                <a:spcPct val="0"/>
              </a:spcAft>
              <a:buSzTx/>
              <a:buFontTx/>
              <a:buNone/>
            </a:pPr>
            <a:r>
              <a:rPr lang="en-GB" altLang="en-US" sz="2400">
                <a:solidFill>
                  <a:srgbClr val="000000"/>
                </a:solidFill>
              </a:rPr>
              <a:t>It is easy to get carried away with the modelling tool itself. Therefore, consider using low-end tools such as a pen and paper.</a:t>
            </a:r>
          </a:p>
        </p:txBody>
      </p:sp>
      <p:pic>
        <p:nvPicPr>
          <p:cNvPr id="188418" name="Picture 1">
            <a:extLst>
              <a:ext uri="{FF2B5EF4-FFF2-40B4-BE49-F238E27FC236}">
                <a16:creationId xmlns:a16="http://schemas.microsoft.com/office/drawing/2014/main" id="{352768C1-27A9-4A49-B58E-963601A510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20725"/>
            <a:ext cx="28067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Box 3">
            <a:extLst>
              <a:ext uri="{FF2B5EF4-FFF2-40B4-BE49-F238E27FC236}">
                <a16:creationId xmlns:a16="http://schemas.microsoft.com/office/drawing/2014/main" id="{038B000F-5CFE-B346-973E-0A97E389FA7F}"/>
              </a:ext>
            </a:extLst>
          </p:cNvPr>
          <p:cNvSpPr txBox="1">
            <a:spLocks noChangeArrowheads="1"/>
          </p:cNvSpPr>
          <p:nvPr/>
        </p:nvSpPr>
        <p:spPr bwMode="auto">
          <a:xfrm>
            <a:off x="3415045" y="6172200"/>
            <a:ext cx="57626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lnSpc>
                <a:spcPct val="110000"/>
              </a:lnSpc>
              <a:spcBef>
                <a:spcPct val="0"/>
              </a:spcBef>
              <a:spcAft>
                <a:spcPct val="0"/>
              </a:spcAft>
              <a:buSzTx/>
              <a:buFont typeface="Wingdings 2" pitchFamily="2" charset="2"/>
              <a:buNone/>
            </a:pPr>
            <a:r>
              <a:rPr lang="en-GB" altLang="en-US" sz="900" i="0">
                <a:solidFill>
                  <a:srgbClr val="000000"/>
                </a:solidFill>
              </a:rPr>
              <a:t>Photo credit: </a:t>
            </a:r>
            <a:r>
              <a:rPr lang="ja-JP" altLang="en-US" sz="900"/>
              <a:t>玄史生</a:t>
            </a:r>
            <a:r>
              <a:rPr lang="en-US" altLang="ja-JP" sz="900"/>
              <a:t> </a:t>
            </a:r>
            <a:r>
              <a:rPr lang="en-GB" altLang="en-US" sz="900">
                <a:solidFill>
                  <a:srgbClr val="000000"/>
                </a:solidFill>
              </a:rPr>
              <a:t>/ MathKnight - </a:t>
            </a:r>
            <a:r>
              <a:rPr lang="en-GB" altLang="en-US" sz="900">
                <a:solidFill>
                  <a:srgbClr val="000000"/>
                </a:solidFill>
                <a:hlinkClick r:id="rId4"/>
              </a:rPr>
              <a:t>https://commons.wikimedia.org/wiki/File:Darth_Vader_-_cosplay_(white).jpg</a:t>
            </a:r>
            <a:endParaRPr lang="en-GB" altLang="en-US" sz="900">
              <a:solidFill>
                <a:srgbClr val="000000"/>
              </a:solidFill>
            </a:endParaRPr>
          </a:p>
        </p:txBody>
      </p:sp>
    </p:spTree>
    <p:extLst>
      <p:ext uri="{BB962C8B-B14F-4D97-AF65-F5344CB8AC3E}">
        <p14:creationId xmlns:p14="http://schemas.microsoft.com/office/powerpoint/2010/main" val="185681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Box 3">
            <a:extLst>
              <a:ext uri="{FF2B5EF4-FFF2-40B4-BE49-F238E27FC236}">
                <a16:creationId xmlns:a16="http://schemas.microsoft.com/office/drawing/2014/main" id="{95B628AD-5719-C04C-A50A-69026E3D496B}"/>
              </a:ext>
            </a:extLst>
          </p:cNvPr>
          <p:cNvSpPr txBox="1">
            <a:spLocks noChangeArrowheads="1"/>
          </p:cNvSpPr>
          <p:nvPr/>
        </p:nvSpPr>
        <p:spPr bwMode="auto">
          <a:xfrm>
            <a:off x="611188" y="692150"/>
            <a:ext cx="79216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charset="2"/>
              <a:buChar char=""/>
              <a:defRPr sz="3100">
                <a:solidFill>
                  <a:srgbClr val="404040"/>
                </a:solidFill>
                <a:latin typeface="Calibri" charset="0"/>
                <a:ea typeface="ＭＳ Ｐゴシック" charset="-128"/>
              </a:defRPr>
            </a:lvl1pPr>
            <a:lvl2pPr marL="742950" indent="-285750">
              <a:spcBef>
                <a:spcPct val="20000"/>
              </a:spcBef>
              <a:buSzPct val="90000"/>
              <a:buFont typeface="Wingdings 2" charset="2"/>
              <a:buChar char=""/>
              <a:defRPr sz="2700">
                <a:solidFill>
                  <a:srgbClr val="404040"/>
                </a:solidFill>
                <a:latin typeface="Calibri" charset="0"/>
                <a:ea typeface="ＭＳ Ｐゴシック" charset="-128"/>
              </a:defRPr>
            </a:lvl2pPr>
            <a:lvl3pPr marL="1143000" indent="-228600">
              <a:spcBef>
                <a:spcPct val="20000"/>
              </a:spcBef>
              <a:buSzPct val="85000"/>
              <a:buFont typeface="Arial" charset="0"/>
              <a:buChar char="○"/>
              <a:defRPr sz="2500">
                <a:solidFill>
                  <a:srgbClr val="404040"/>
                </a:solidFill>
                <a:latin typeface="Calibri" charset="0"/>
                <a:ea typeface="ＭＳ Ｐゴシック" charset="-128"/>
              </a:defRPr>
            </a:lvl3pPr>
            <a:lvl4pPr marL="1600200" indent="-228600">
              <a:spcBef>
                <a:spcPct val="20000"/>
              </a:spcBef>
              <a:buSzPct val="90000"/>
              <a:buFont typeface="Wingdings 2" charset="2"/>
              <a:buChar char=""/>
              <a:defRPr sz="2100">
                <a:solidFill>
                  <a:srgbClr val="404040"/>
                </a:solidFill>
                <a:latin typeface="Calibri" charset="0"/>
                <a:ea typeface="ＭＳ Ｐゴシック" charset="-128"/>
              </a:defRPr>
            </a:lvl4pPr>
            <a:lvl5pPr marL="2057400" indent="-228600">
              <a:spcBef>
                <a:spcPct val="20000"/>
              </a:spcBef>
              <a:buSzPct val="100000"/>
              <a:buFont typeface="Arial" charset="0"/>
              <a:buChar char="-"/>
              <a:defRPr sz="2100">
                <a:solidFill>
                  <a:srgbClr val="404040"/>
                </a:solidFill>
                <a:latin typeface="Calibri" charset="0"/>
                <a:ea typeface="ＭＳ Ｐゴシック" charset="-128"/>
              </a:defRPr>
            </a:lvl5pPr>
            <a:lvl6pPr marL="25146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6pPr>
            <a:lvl7pPr marL="29718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7pPr>
            <a:lvl8pPr marL="34290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8pPr>
            <a:lvl9pPr marL="38862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9pPr>
          </a:lstStyle>
          <a:p>
            <a:pPr eaLnBrk="1" hangingPunct="1">
              <a:lnSpc>
                <a:spcPct val="110000"/>
              </a:lnSpc>
              <a:spcBef>
                <a:spcPct val="0"/>
              </a:spcBef>
              <a:spcAft>
                <a:spcPct val="0"/>
              </a:spcAft>
              <a:buSzTx/>
              <a:buFontTx/>
              <a:buNone/>
              <a:defRPr/>
            </a:pPr>
            <a:r>
              <a:rPr lang="en-GB" altLang="en-US" sz="2800" i="0" dirty="0">
                <a:solidFill>
                  <a:schemeClr val="tx1"/>
                </a:solidFill>
              </a:rPr>
              <a:t>“Having built a hopefully relevant model or two, we are then ready to begin the structured discussion about the situation, and how it could be changed, which will eventually lead to action being taken. The models are the devices which enable that discussion to be a structured rather than a random one.”</a:t>
            </a:r>
          </a:p>
          <a:p>
            <a:pPr eaLnBrk="1" hangingPunct="1">
              <a:lnSpc>
                <a:spcPct val="110000"/>
              </a:lnSpc>
              <a:spcBef>
                <a:spcPct val="0"/>
              </a:spcBef>
              <a:spcAft>
                <a:spcPct val="0"/>
              </a:spcAft>
              <a:buSzTx/>
              <a:buFontTx/>
              <a:buNone/>
              <a:defRPr/>
            </a:pPr>
            <a:endParaRPr lang="en-GB" altLang="en-US" sz="2800" i="0" dirty="0">
              <a:solidFill>
                <a:schemeClr val="tx1"/>
              </a:solidFill>
            </a:endParaRPr>
          </a:p>
          <a:p>
            <a:pPr eaLnBrk="1" hangingPunct="1">
              <a:lnSpc>
                <a:spcPct val="110000"/>
              </a:lnSpc>
              <a:spcBef>
                <a:spcPct val="0"/>
              </a:spcBef>
              <a:spcAft>
                <a:spcPct val="0"/>
              </a:spcAft>
              <a:buSzTx/>
              <a:buFontTx/>
              <a:buNone/>
              <a:defRPr/>
            </a:pPr>
            <a:r>
              <a:rPr lang="en-GB" altLang="en-US" sz="2400" i="0" dirty="0" err="1">
                <a:solidFill>
                  <a:schemeClr val="tx1"/>
                </a:solidFill>
              </a:rPr>
              <a:t>Checkland</a:t>
            </a:r>
            <a:r>
              <a:rPr lang="en-GB" altLang="en-US" sz="2400" i="0" dirty="0">
                <a:solidFill>
                  <a:schemeClr val="tx1"/>
                </a:solidFill>
              </a:rPr>
              <a:t> and </a:t>
            </a:r>
            <a:r>
              <a:rPr lang="en-GB" altLang="en-US" sz="2400" i="0" dirty="0" err="1">
                <a:solidFill>
                  <a:schemeClr val="tx1"/>
                </a:solidFill>
              </a:rPr>
              <a:t>Poulter</a:t>
            </a:r>
            <a:r>
              <a:rPr lang="en-GB" altLang="en-US" sz="2400" i="0" dirty="0">
                <a:solidFill>
                  <a:schemeClr val="tx1"/>
                </a:solidFill>
              </a:rPr>
              <a:t> (2006, p. 49)</a:t>
            </a:r>
          </a:p>
          <a:p>
            <a:pPr eaLnBrk="1" hangingPunct="1">
              <a:lnSpc>
                <a:spcPct val="110000"/>
              </a:lnSpc>
              <a:spcBef>
                <a:spcPct val="0"/>
              </a:spcBef>
              <a:spcAft>
                <a:spcPct val="0"/>
              </a:spcAft>
              <a:buSzTx/>
              <a:buFontTx/>
              <a:buNone/>
              <a:defRPr/>
            </a:pPr>
            <a:endParaRPr lang="en-GB" altLang="en-US" sz="2800" i="0" dirty="0">
              <a:solidFill>
                <a:schemeClr val="tx1"/>
              </a:solidFill>
            </a:endParaRPr>
          </a:p>
          <a:p>
            <a:pPr marL="355600" indent="-349250" eaLnBrk="1" hangingPunct="1">
              <a:lnSpc>
                <a:spcPct val="110000"/>
              </a:lnSpc>
              <a:spcBef>
                <a:spcPct val="0"/>
              </a:spcBef>
              <a:spcAft>
                <a:spcPct val="0"/>
              </a:spcAft>
              <a:buSzTx/>
              <a:buFont typeface="Wingdings" charset="2"/>
              <a:buChar char="à"/>
              <a:defRPr/>
            </a:pPr>
            <a:r>
              <a:rPr lang="en-GB" altLang="en-US" sz="2800" dirty="0">
                <a:solidFill>
                  <a:schemeClr val="tx1"/>
                </a:solidFill>
                <a:sym typeface="Wingdings" charset="2"/>
              </a:rPr>
              <a:t>The objective is to do better business – not fancy models!</a:t>
            </a:r>
          </a:p>
        </p:txBody>
      </p:sp>
    </p:spTree>
    <p:extLst>
      <p:ext uri="{BB962C8B-B14F-4D97-AF65-F5344CB8AC3E}">
        <p14:creationId xmlns:p14="http://schemas.microsoft.com/office/powerpoint/2010/main" val="54372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Temple Red">
      <a:dk1>
        <a:srgbClr val="000000"/>
      </a:dk1>
      <a:lt1>
        <a:srgbClr val="FFFFFF"/>
      </a:lt1>
      <a:dk2>
        <a:srgbClr val="A32638"/>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17804</TotalTime>
  <Words>1887</Words>
  <Application>Microsoft Office PowerPoint</Application>
  <PresentationFormat>On-screen Show (4:3)</PresentationFormat>
  <Paragraphs>296</Paragraphs>
  <Slides>48</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Arial</vt:lpstr>
      <vt:lpstr>Calibri</vt:lpstr>
      <vt:lpstr>Mangal</vt:lpstr>
      <vt:lpstr>Times New Roman</vt:lpstr>
      <vt:lpstr>Wingdings</vt:lpstr>
      <vt:lpstr>Wingdings 2</vt:lpstr>
      <vt:lpstr>Essential</vt:lpstr>
      <vt:lpstr>Prototyping Modeling the user and the system</vt:lpstr>
      <vt:lpstr>PowerPoint Presentation</vt:lpstr>
      <vt:lpstr>PowerPoint Presentation</vt:lpstr>
      <vt:lpstr>PowerPoint Presentation</vt:lpstr>
      <vt:lpstr>Agenda</vt:lpstr>
      <vt:lpstr>Modelling in general - summary</vt:lpstr>
      <vt:lpstr>PowerPoint Presentation</vt:lpstr>
      <vt:lpstr>PowerPoint Presentation</vt:lpstr>
      <vt:lpstr>PowerPoint Presentation</vt:lpstr>
      <vt:lpstr>PowerPoint Presentation</vt:lpstr>
      <vt:lpstr>User personas</vt:lpstr>
      <vt:lpstr>User personas</vt:lpstr>
      <vt:lpstr>User personas – Best Practices</vt:lpstr>
      <vt:lpstr>User personas example</vt:lpstr>
      <vt:lpstr>User scenario</vt:lpstr>
      <vt:lpstr>PowerPoint Presentation</vt:lpstr>
      <vt:lpstr>PowerPoint Presentation</vt:lpstr>
      <vt:lpstr>Use cases (UML)</vt:lpstr>
      <vt:lpstr>PowerPoint Presentation</vt:lpstr>
      <vt:lpstr>PowerPoint Presentation</vt:lpstr>
      <vt:lpstr>User modelling tips</vt:lpstr>
      <vt:lpstr>What is feature creep?</vt:lpstr>
      <vt:lpstr>PowerPoint Presentation</vt:lpstr>
      <vt:lpstr>PowerPoint Presentation</vt:lpstr>
      <vt:lpstr>PowerPoint Presentation</vt:lpstr>
      <vt:lpstr>Wireframe (user-interface) models</vt:lpstr>
      <vt:lpstr>PowerPoint Presentation</vt:lpstr>
      <vt:lpstr>PowerPoint Presentation</vt:lpstr>
      <vt:lpstr>PowerPoint Presentation</vt:lpstr>
      <vt:lpstr>PowerPoint Presentation</vt:lpstr>
      <vt:lpstr>PowerPoint Presentation</vt:lpstr>
      <vt:lpstr>PowerPoint Presentation</vt:lpstr>
      <vt:lpstr>User-interface mock-up benefits</vt:lpstr>
      <vt:lpstr>PowerPoint Presentation</vt:lpstr>
      <vt:lpstr>Unified Modeling Language (UML)</vt:lpstr>
      <vt:lpstr>UML diagrams</vt:lpstr>
      <vt:lpstr>Activity diagram (example)</vt:lpstr>
      <vt:lpstr>Object-oriented analysis</vt:lpstr>
      <vt:lpstr>Object-oriented analysis</vt:lpstr>
      <vt:lpstr>Entity relationship diagram (ERD)</vt:lpstr>
      <vt:lpstr>Class diagram</vt:lpstr>
      <vt:lpstr>The anatomy of class diagram</vt:lpstr>
      <vt:lpstr>Class can be almost anything</vt:lpstr>
      <vt:lpstr>Encapsulation and inheritance</vt:lpstr>
      <vt:lpstr>Class diagram</vt:lpstr>
      <vt:lpstr>PowerPoint Presentation</vt:lpstr>
      <vt:lpstr>Possible solution : Banking System Class Diagram</vt:lpstr>
      <vt:lpstr>More about UML</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dc:title>
  <dc:creator>Munir Mandviwalla</dc:creator>
  <cp:lastModifiedBy>Marie Martin</cp:lastModifiedBy>
  <cp:revision>570</cp:revision>
  <cp:lastPrinted>2019-03-13T17:57:42Z</cp:lastPrinted>
  <dcterms:created xsi:type="dcterms:W3CDTF">2010-09-28T21:04:40Z</dcterms:created>
  <dcterms:modified xsi:type="dcterms:W3CDTF">2019-03-13T18:02:59Z</dcterms:modified>
</cp:coreProperties>
</file>