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13" r:id="rId2"/>
    <p:sldId id="281" r:id="rId3"/>
    <p:sldId id="408" r:id="rId4"/>
    <p:sldId id="393" r:id="rId5"/>
    <p:sldId id="395" r:id="rId6"/>
    <p:sldId id="397" r:id="rId7"/>
    <p:sldId id="402" r:id="rId8"/>
    <p:sldId id="403" r:id="rId9"/>
    <p:sldId id="396" r:id="rId10"/>
    <p:sldId id="398" r:id="rId11"/>
    <p:sldId id="399" r:id="rId12"/>
    <p:sldId id="405" r:id="rId13"/>
    <p:sldId id="401" r:id="rId14"/>
    <p:sldId id="407" r:id="rId15"/>
    <p:sldId id="404" r:id="rId16"/>
    <p:sldId id="400" r:id="rId17"/>
    <p:sldId id="409" r:id="rId18"/>
    <p:sldId id="410" r:id="rId19"/>
    <p:sldId id="39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301D"/>
    <a:srgbClr val="5A9170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7779" autoAdjust="0"/>
  </p:normalViewPr>
  <p:slideViewPr>
    <p:cSldViewPr>
      <p:cViewPr varScale="1">
        <p:scale>
          <a:sx n="100" d="100"/>
          <a:sy n="100" d="100"/>
        </p:scale>
        <p:origin x="211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F817D-CF8D-4461-8D1F-E5717598B261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3D001412-9042-462B-87CE-AF1E3127FF2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B2D4D-1606-4188-A3DB-179068CB34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4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mis.temple.edu/mis4596sec004s2019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cmartin@templ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selling-pickaxes-during-a-gold-rush-2011-2?IR=T" TargetMode="External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138160" cy="2756416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Course overview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MIS4596 | GOALS | DELIVERABLES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34290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40080" y="3810000"/>
            <a:ext cx="7772400" cy="12308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none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Marie-Christine Martin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15558D-534B-490D-8146-580CE4A49A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987787"/>
            <a:ext cx="2204716" cy="20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143000"/>
            <a:ext cx="8686801" cy="42672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There is no textbook.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All materials referenced in the community site are examinable.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You need to buy a </a:t>
            </a:r>
            <a:r>
              <a:rPr lang="en-US" sz="3200" b="0" dirty="0" err="1"/>
              <a:t>coursepack</a:t>
            </a:r>
            <a:r>
              <a:rPr lang="en-US" sz="3200" b="0" dirty="0"/>
              <a:t> from Harvard Business Publishing.</a:t>
            </a:r>
          </a:p>
          <a:p>
            <a:pPr algn="r"/>
            <a:br>
              <a:rPr lang="en-US" b="0" dirty="0"/>
            </a:br>
            <a:r>
              <a:rPr lang="en-US" b="0" dirty="0"/>
              <a:t>…s</a:t>
            </a:r>
            <a:r>
              <a:rPr lang="en-US" b="0" i="1" dirty="0"/>
              <a:t>ee Schedule and Materials pages on the community site.</a:t>
            </a:r>
          </a:p>
          <a:p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73911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dirty="0"/>
              <a:t>Case analysis: </a:t>
            </a:r>
            <a:r>
              <a:rPr lang="en-US" sz="3200" b="0" dirty="0"/>
              <a:t>3</a:t>
            </a:r>
          </a:p>
          <a:p>
            <a:r>
              <a:rPr lang="en-US" sz="3200" dirty="0"/>
              <a:t>Exams: </a:t>
            </a:r>
            <a:r>
              <a:rPr lang="en-US" sz="3200" b="0" dirty="0"/>
              <a:t>2</a:t>
            </a:r>
          </a:p>
          <a:p>
            <a:r>
              <a:rPr lang="en-US" sz="3200" dirty="0"/>
              <a:t>Class and online participation</a:t>
            </a:r>
            <a:r>
              <a:rPr lang="en-US" sz="3200" b="0" dirty="0"/>
              <a:t>: participate in every session, 3 community site posts and 6 comments</a:t>
            </a:r>
          </a:p>
          <a:p>
            <a:r>
              <a:rPr lang="en-US" sz="3200" dirty="0"/>
              <a:t>Team project: </a:t>
            </a:r>
            <a:r>
              <a:rPr lang="en-US" sz="3200" b="0" dirty="0"/>
              <a:t>next slide…</a:t>
            </a:r>
          </a:p>
          <a:p>
            <a:endParaRPr lang="en-US" sz="3200" b="0" dirty="0"/>
          </a:p>
          <a:p>
            <a:r>
              <a:rPr lang="en-US" sz="2800" b="0" i="1" dirty="0"/>
              <a:t>Optional : + 50 professional achievement points</a:t>
            </a:r>
          </a:p>
        </p:txBody>
      </p:sp>
    </p:spTree>
    <p:extLst>
      <p:ext uri="{BB962C8B-B14F-4D97-AF65-F5344CB8AC3E}">
        <p14:creationId xmlns:p14="http://schemas.microsoft.com/office/powerpoint/2010/main" val="159484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4999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GB" sz="3200" b="0" i="1" dirty="0"/>
              <a:t>…there are lots of boxes to tick!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38523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15" y="1016000"/>
            <a:ext cx="7820025" cy="4571999"/>
          </a:xfrm>
        </p:spPr>
        <p:txBody>
          <a:bodyPr anchor="t">
            <a:noAutofit/>
          </a:bodyPr>
          <a:lstStyle/>
          <a:p>
            <a:r>
              <a:rPr lang="en-US" sz="3200" b="0" dirty="0"/>
              <a:t>The team project calls you to </a:t>
            </a:r>
            <a:r>
              <a:rPr lang="en-US" sz="3200" dirty="0"/>
              <a:t>apply IT and innovative thinking to solve a problem for a client.</a:t>
            </a:r>
          </a:p>
          <a:p>
            <a:br>
              <a:rPr lang="en-US" sz="3200" b="0" dirty="0"/>
            </a:br>
            <a:r>
              <a:rPr lang="en-US" sz="3200" b="0" dirty="0"/>
              <a:t>You will develop a detailed and comprehensive understanding of the issue at the heart of the project, and </a:t>
            </a:r>
            <a:r>
              <a:rPr lang="en-US" sz="3200" dirty="0"/>
              <a:t>demonstrate a coherent and workable solution</a:t>
            </a:r>
            <a:r>
              <a:rPr lang="en-US" sz="32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45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762000"/>
            <a:ext cx="8153400" cy="4343399"/>
          </a:xfrm>
        </p:spPr>
        <p:txBody>
          <a:bodyPr anchor="t">
            <a:noAutofit/>
          </a:bodyPr>
          <a:lstStyle/>
          <a:p>
            <a:r>
              <a:rPr lang="en-US" sz="3200" b="0" dirty="0"/>
              <a:t>Your team’s work is laid out as a </a:t>
            </a:r>
            <a:r>
              <a:rPr lang="en-US" sz="3200" dirty="0"/>
              <a:t>highly iterative process </a:t>
            </a:r>
            <a:r>
              <a:rPr lang="en-US" sz="3200" b="0" dirty="0"/>
              <a:t>through out the semester : you will develop your solution through several </a:t>
            </a:r>
            <a:r>
              <a:rPr lang="en-US" sz="3200" dirty="0"/>
              <a:t>sprints</a:t>
            </a:r>
            <a:r>
              <a:rPr lang="en-US" sz="3200" b="0" dirty="0"/>
              <a:t> during the course.</a:t>
            </a:r>
          </a:p>
          <a:p>
            <a:endParaRPr lang="en-US" sz="3200" b="0" dirty="0"/>
          </a:p>
          <a:p>
            <a:r>
              <a:rPr lang="en-US" sz="3200" b="0" dirty="0"/>
              <a:t>Key to success is to </a:t>
            </a:r>
            <a:r>
              <a:rPr lang="en-US" sz="3200" dirty="0"/>
              <a:t>study, refine and rethink the project simultaneously from different perspectives </a:t>
            </a:r>
            <a:r>
              <a:rPr lang="en-US" sz="3200" b="0" dirty="0"/>
              <a:t>(user experience, business value, technical implementation…). </a:t>
            </a:r>
          </a:p>
        </p:txBody>
      </p:sp>
    </p:spTree>
    <p:extLst>
      <p:ext uri="{BB962C8B-B14F-4D97-AF65-F5344CB8AC3E}">
        <p14:creationId xmlns:p14="http://schemas.microsoft.com/office/powerpoint/2010/main" val="32268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u="sng" dirty="0">
                <a:solidFill>
                  <a:srgbClr val="C00000"/>
                </a:solidFill>
              </a:rPr>
              <a:t>To Do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Create your </a:t>
            </a:r>
            <a:r>
              <a:rPr lang="en-US" sz="3200" dirty="0"/>
              <a:t>team </a:t>
            </a:r>
            <a:r>
              <a:rPr lang="en-US" sz="3200" b="0" dirty="0"/>
              <a:t>of four or five people </a:t>
            </a:r>
            <a:r>
              <a:rPr lang="en-US" sz="3200" dirty="0"/>
              <a:t>by Wednesday 1/16 </a:t>
            </a:r>
            <a:r>
              <a:rPr lang="en-US" sz="3200" b="0" dirty="0"/>
              <a:t>– </a:t>
            </a:r>
            <a:r>
              <a:rPr lang="en-US" sz="3200" b="0"/>
              <a:t>one member </a:t>
            </a:r>
            <a:r>
              <a:rPr lang="en-US" sz="3200" b="0" dirty="0"/>
              <a:t>email me the list of group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Select your </a:t>
            </a:r>
            <a:r>
              <a:rPr lang="en-US" sz="3200" dirty="0"/>
              <a:t>project</a:t>
            </a:r>
            <a:r>
              <a:rPr lang="en-US" sz="3200" b="0" dirty="0"/>
              <a:t> by next </a:t>
            </a:r>
            <a:r>
              <a:rPr lang="en-US" sz="3200" dirty="0"/>
              <a:t>Wednesday 1/23 </a:t>
            </a:r>
            <a:r>
              <a:rPr lang="en-US" sz="3200" b="0" dirty="0"/>
              <a:t>(first come, first serve!)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Initial project debrief </a:t>
            </a:r>
            <a:r>
              <a:rPr lang="en-US" sz="3200" b="0" dirty="0"/>
              <a:t>is due by the end of the first sprint on </a:t>
            </a:r>
            <a:r>
              <a:rPr lang="en-US" sz="3200" dirty="0"/>
              <a:t>Monday 1/28 - </a:t>
            </a:r>
            <a:r>
              <a:rPr lang="en-US" sz="3200" dirty="0">
                <a:solidFill>
                  <a:srgbClr val="C00000"/>
                </a:solidFill>
              </a:rPr>
              <a:t>you will present during class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39433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DELIVERABLES: TEAM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End of sprint presentations (6)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Final project deliverables</a:t>
            </a:r>
          </a:p>
          <a:p>
            <a:pPr marL="971550" lvl="1" indent="-514350"/>
            <a:r>
              <a:rPr lang="en-US" sz="3200" dirty="0"/>
              <a:t>Project deck &amp; Appendixes</a:t>
            </a:r>
          </a:p>
          <a:p>
            <a:pPr marL="971550" lvl="1" indent="-514350"/>
            <a:r>
              <a:rPr lang="en-US" sz="3200" dirty="0"/>
              <a:t>Website</a:t>
            </a:r>
          </a:p>
          <a:p>
            <a:pPr marL="971550" lvl="1" indent="-514350"/>
            <a:r>
              <a:rPr lang="en-US" sz="3200" dirty="0"/>
              <a:t>Demonstration of your solution</a:t>
            </a:r>
            <a:br>
              <a:rPr lang="en-US" sz="3200" dirty="0"/>
            </a:br>
            <a:endParaRPr lang="en-US" sz="2800" dirty="0"/>
          </a:p>
          <a:p>
            <a:r>
              <a:rPr lang="en-US" sz="2800" b="0" dirty="0"/>
              <a:t>You will also need to submit a </a:t>
            </a:r>
            <a:r>
              <a:rPr lang="en-US" sz="2800" dirty="0"/>
              <a:t>peer evaluation </a:t>
            </a:r>
            <a:r>
              <a:rPr lang="en-US" sz="2800" b="0" dirty="0"/>
              <a:t>for your team member and you will receive  </a:t>
            </a:r>
            <a:r>
              <a:rPr lang="en-US" sz="2800" dirty="0"/>
              <a:t>evaluation from your client (two grades)</a:t>
            </a:r>
            <a:r>
              <a:rPr lang="en-US" sz="2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87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COMPONENTS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564A20-B10B-4D18-A995-759F5B4E5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4060"/>
              </p:ext>
            </p:extLst>
          </p:nvPr>
        </p:nvGraphicFramePr>
        <p:xfrm>
          <a:off x="546389" y="1752600"/>
          <a:ext cx="6997411" cy="2887980"/>
        </p:xfrm>
        <a:graphic>
          <a:graphicData uri="http://schemas.openxmlformats.org/drawingml/2006/table">
            <a:tbl>
              <a:tblPr/>
              <a:tblGrid>
                <a:gridCol w="472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53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dirty="0">
                          <a:effectLst/>
                        </a:rPr>
                        <a:t>Component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>
                          <a:effectLst/>
                        </a:rPr>
                        <a:t>Percentage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Team project deliverables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30%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Client evaluation (for team project)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10%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Exam 1 &amp; 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25%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Case analysis (3)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 Class participation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 10%</a:t>
                      </a:r>
                      <a:endParaRPr lang="en-US" sz="2400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36183"/>
                  </a:ext>
                </a:extLst>
              </a:tr>
              <a:tr h="29342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 Online participation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 10%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1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POINTS REQUIREMENT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B489A-1AD3-48FC-BC39-2C2EAF0B177A}"/>
              </a:ext>
            </a:extLst>
          </p:cNvPr>
          <p:cNvSpPr txBox="1"/>
          <p:nvPr/>
        </p:nvSpPr>
        <p:spPr>
          <a:xfrm>
            <a:off x="152400" y="1485900"/>
            <a:ext cx="8839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/>
              <a:t>1000</a:t>
            </a:r>
            <a:r>
              <a:rPr lang="en-US" sz="1400" dirty="0"/>
              <a:t>by the end of the semester!</a:t>
            </a:r>
          </a:p>
        </p:txBody>
      </p:sp>
    </p:spTree>
    <p:extLst>
      <p:ext uri="{BB962C8B-B14F-4D97-AF65-F5344CB8AC3E}">
        <p14:creationId xmlns:p14="http://schemas.microsoft.com/office/powerpoint/2010/main" val="368916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SITE OVERVIEW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220D38-6315-472D-9183-5A80FE672E1C}"/>
              </a:ext>
            </a:extLst>
          </p:cNvPr>
          <p:cNvSpPr/>
          <p:nvPr/>
        </p:nvSpPr>
        <p:spPr>
          <a:xfrm>
            <a:off x="466436" y="29673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Community site :</a:t>
            </a:r>
            <a:r>
              <a:rPr lang="en-US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http://community.mis.temple.edu/mis4596sec004s2019/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0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924800" cy="31877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20+ years of experience in the IT industry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E-mail: </a:t>
            </a:r>
            <a:r>
              <a:rPr lang="en-US" sz="2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mcmartin@temple.edu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Office: Speakman 209J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Office Hours: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   M 11am-Noon, W 11am-Noon, F 10-11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   Also by appointment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C692E2-D632-4266-A281-B0916D658CEB}"/>
              </a:ext>
            </a:extLst>
          </p:cNvPr>
          <p:cNvSpPr txBox="1"/>
          <p:nvPr/>
        </p:nvSpPr>
        <p:spPr>
          <a:xfrm>
            <a:off x="2209800" y="888712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Marie-Christine Martin</a:t>
            </a:r>
          </a:p>
        </p:txBody>
      </p:sp>
      <p:pic>
        <p:nvPicPr>
          <p:cNvPr id="2050" name="Picture 2" descr="Image result for montreal french canadian logo">
            <a:extLst>
              <a:ext uri="{FF2B5EF4-FFF2-40B4-BE49-F238E27FC236}">
                <a16:creationId xmlns:a16="http://schemas.microsoft.com/office/drawing/2014/main" id="{6C7929AF-0E58-4A17-8404-5F19AADB7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36040"/>
            <a:ext cx="2286000" cy="137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04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1"/>
            <a:ext cx="8686800" cy="51816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Education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BS Industrial Engineering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MBA, Finance</a:t>
            </a:r>
          </a:p>
          <a:p>
            <a:pPr>
              <a:lnSpc>
                <a:spcPct val="80000"/>
              </a:lnSpc>
            </a:pPr>
            <a:r>
              <a:rPr lang="en-US" dirty="0"/>
              <a:t>Pre-Temple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IBM (Canada, USA &amp; Singapore)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HP Global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Oracle, USA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Self Employed Consultant</a:t>
            </a:r>
          </a:p>
          <a:p>
            <a:pPr>
              <a:lnSpc>
                <a:spcPct val="80000"/>
              </a:lnSpc>
            </a:pPr>
            <a:r>
              <a:rPr lang="en-US" dirty="0"/>
              <a:t>Adjunct Faculty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Temple University, MIS</a:t>
            </a:r>
          </a:p>
          <a:p>
            <a:pPr>
              <a:lnSpc>
                <a:spcPct val="80000"/>
              </a:lnSpc>
            </a:pPr>
            <a:r>
              <a:rPr lang="en-US" dirty="0"/>
              <a:t>Full-Time Faculty Temple University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Undergraduate - MIS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Graduate - FOX Business School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Director of MIS Masters Programs</a:t>
            </a:r>
            <a:endParaRPr lang="en-US" sz="1600" b="0" dirty="0"/>
          </a:p>
        </p:txBody>
      </p:sp>
      <p:pic>
        <p:nvPicPr>
          <p:cNvPr id="1026" name="Picture 2" descr="Image result for ibm logo">
            <a:extLst>
              <a:ext uri="{FF2B5EF4-FFF2-40B4-BE49-F238E27FC236}">
                <a16:creationId xmlns:a16="http://schemas.microsoft.com/office/drawing/2014/main" id="{B06B25DC-CB62-4F98-A440-29D8AB966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411" y="268431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P Logo">
            <a:extLst>
              <a:ext uri="{FF2B5EF4-FFF2-40B4-BE49-F238E27FC236}">
                <a16:creationId xmlns:a16="http://schemas.microsoft.com/office/drawing/2014/main" id="{6D64F339-E890-400F-8D1B-E18E954C3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047" y="2089005"/>
            <a:ext cx="14573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racle Logo">
            <a:extLst>
              <a:ext uri="{FF2B5EF4-FFF2-40B4-BE49-F238E27FC236}">
                <a16:creationId xmlns:a16="http://schemas.microsoft.com/office/drawing/2014/main" id="{0B1BBB70-6FD5-4E70-9617-E6926902F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2843212"/>
            <a:ext cx="23431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57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70" y="457200"/>
            <a:ext cx="7820025" cy="552450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Deliverables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Team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Grading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Professional Points Requirement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/>
              <a:t>Course site overview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166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b="0" dirty="0"/>
              <a:t>The objective is to learn </a:t>
            </a:r>
            <a:r>
              <a:rPr lang="en-US" sz="3200" dirty="0"/>
              <a:t>how MIS relates to broader business and organizational</a:t>
            </a:r>
            <a:r>
              <a:rPr lang="en-US" sz="3200" b="0" dirty="0"/>
              <a:t>, even </a:t>
            </a:r>
            <a:r>
              <a:rPr lang="en-US" sz="3200" dirty="0"/>
              <a:t>strategic issues</a:t>
            </a:r>
            <a:r>
              <a:rPr lang="en-US" sz="3200" b="0" dirty="0"/>
              <a:t>. By the end of the course, you should be able to:</a:t>
            </a:r>
          </a:p>
          <a:p>
            <a:endParaRPr lang="en-US" sz="1800" b="0" dirty="0"/>
          </a:p>
          <a:p>
            <a:pPr marL="342900" indent="-342900">
              <a:buFont typeface="+mj-lt"/>
              <a:buAutoNum type="arabicPeriod"/>
            </a:pPr>
            <a:r>
              <a:rPr lang="en-US" b="0" dirty="0"/>
              <a:t>Learn how to leverage and think about enterprise level information technology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dirty="0"/>
              <a:t>Apply systems thinking to solve business problems with IT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dirty="0"/>
              <a:t>Propose, compare and evaluate specific projects and tools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/>
              <a:t>Understand the role of the MIS professionals and how IT organizations are structured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5585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METHOD: Co-creation, </a:t>
            </a:r>
            <a:r>
              <a:rPr lang="en-US" dirty="0" err="1"/>
              <a:t>Learnathon</a:t>
            </a:r>
            <a:r>
              <a:rPr lang="en-US" dirty="0"/>
              <a:t>, Meetups…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3318"/>
            <a:ext cx="8686800" cy="3507363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GB" sz="3200" b="0" i="1" dirty="0"/>
              <a:t>“Education is what people do to you,</a:t>
            </a:r>
            <a:br>
              <a:rPr lang="en-GB" sz="3200" b="0" i="1" dirty="0"/>
            </a:br>
            <a:r>
              <a:rPr lang="en-GB" sz="3200" b="0" i="1" dirty="0"/>
              <a:t>learning is what you do to yourself.”</a:t>
            </a:r>
            <a:br>
              <a:rPr lang="en-GB" sz="3200" b="0" dirty="0"/>
            </a:br>
            <a:br>
              <a:rPr lang="en-GB" sz="3200" b="0" dirty="0"/>
            </a:br>
            <a:r>
              <a:rPr lang="en-GB" b="0" dirty="0"/>
              <a:t>Joi Ito,</a:t>
            </a:r>
            <a:br>
              <a:rPr lang="en-GB" b="0" dirty="0"/>
            </a:br>
            <a:r>
              <a:rPr lang="en-GB" b="0" dirty="0"/>
              <a:t>The Director of MIT Media Lab</a:t>
            </a:r>
            <a:endParaRPr lang="en-US" sz="1600" b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2263E-CC8D-465D-A3ED-CA6024F57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275" y="4191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8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business opportunity in the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C2B802-872C-8C47-B839-8574F4134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00" b="419"/>
          <a:stretch/>
        </p:blipFill>
        <p:spPr>
          <a:xfrm>
            <a:off x="0" y="457200"/>
            <a:ext cx="9144000" cy="60960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219A7C-05D4-D34D-9DBD-BF3917A04F7B}"/>
              </a:ext>
            </a:extLst>
          </p:cNvPr>
          <p:cNvSpPr txBox="1"/>
          <p:nvPr/>
        </p:nvSpPr>
        <p:spPr>
          <a:xfrm>
            <a:off x="0" y="6553201"/>
            <a:ext cx="9144000" cy="3047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California, circa 1850</a:t>
            </a:r>
          </a:p>
        </p:txBody>
      </p:sp>
    </p:spTree>
    <p:extLst>
      <p:ext uri="{BB962C8B-B14F-4D97-AF65-F5344CB8AC3E}">
        <p14:creationId xmlns:p14="http://schemas.microsoft.com/office/powerpoint/2010/main" val="357931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business opportunity in the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C6DB7A-8A4C-D843-84C0-CC4943121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40230"/>
            <a:ext cx="4229100" cy="30618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542FD4-B1AB-9D47-BF9D-E3860396F6C1}"/>
              </a:ext>
            </a:extLst>
          </p:cNvPr>
          <p:cNvSpPr txBox="1"/>
          <p:nvPr/>
        </p:nvSpPr>
        <p:spPr>
          <a:xfrm>
            <a:off x="533400" y="4102098"/>
            <a:ext cx="8096250" cy="184150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GB" sz="1400" i="1" dirty="0"/>
              <a:t>California, circa 1850</a:t>
            </a:r>
          </a:p>
          <a:p>
            <a:endParaRPr lang="en-GB" sz="1400" i="1" dirty="0"/>
          </a:p>
          <a:p>
            <a:endParaRPr lang="en-GB" sz="1400" i="1" dirty="0"/>
          </a:p>
          <a:p>
            <a:pPr algn="ctr"/>
            <a:r>
              <a:rPr lang="en-GB" sz="2400" dirty="0"/>
              <a:t>Read more about the business of gold rush:</a:t>
            </a:r>
          </a:p>
          <a:p>
            <a:pPr algn="ctr"/>
            <a:endParaRPr lang="en-GB" sz="1400" i="1" dirty="0"/>
          </a:p>
          <a:p>
            <a:pPr algn="ctr"/>
            <a:r>
              <a:rPr lang="en-GB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http://www.businessinsider.com/selling-pickaxes-during-a-gold-rush-2011-2?IR=T</a:t>
            </a:r>
            <a:endParaRPr lang="en-GB" sz="1400" dirty="0">
              <a:solidFill>
                <a:srgbClr val="00B0F0"/>
              </a:solidFill>
            </a:endParaRPr>
          </a:p>
          <a:p>
            <a:pPr algn="ctr"/>
            <a:endParaRPr lang="en-GB" sz="1400" dirty="0"/>
          </a:p>
          <a:p>
            <a:endParaRPr lang="en-GB" sz="14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61F2B-274F-FD49-A0D8-B7CF19FDB319}"/>
              </a:ext>
            </a:extLst>
          </p:cNvPr>
          <p:cNvSpPr txBox="1"/>
          <p:nvPr/>
        </p:nvSpPr>
        <p:spPr>
          <a:xfrm>
            <a:off x="5156200" y="1040230"/>
            <a:ext cx="3473450" cy="306186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GB" sz="3200" dirty="0"/>
              <a:t>Some found gold but </a:t>
            </a:r>
            <a:r>
              <a:rPr lang="en-GB" sz="3200" i="1" dirty="0"/>
              <a:t>everybody</a:t>
            </a:r>
            <a:r>
              <a:rPr lang="en-GB" sz="3200" dirty="0"/>
              <a:t> had to buy axes, wheelbarrows, etc</a:t>
            </a:r>
            <a:r>
              <a:rPr lang="en-GB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101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7820025" cy="5257799"/>
          </a:xfrm>
        </p:spPr>
        <p:txBody>
          <a:bodyPr anchor="t">
            <a:noAutofit/>
          </a:bodyPr>
          <a:lstStyle/>
          <a:p>
            <a:r>
              <a:rPr lang="en-US" sz="3200" dirty="0"/>
              <a:t>There are several activities, readings and deliverables that are listed on the community site – </a:t>
            </a:r>
            <a:r>
              <a:rPr lang="en-US" sz="3200" i="1" dirty="0"/>
              <a:t>the site is the syllabus.</a:t>
            </a:r>
            <a:br>
              <a:rPr lang="en-US" sz="3200" dirty="0"/>
            </a:br>
            <a:br>
              <a:rPr lang="en-US" sz="3200" dirty="0"/>
            </a:br>
            <a:r>
              <a:rPr lang="en-US" sz="3200" b="0" dirty="0"/>
              <a:t>You </a:t>
            </a:r>
            <a:r>
              <a:rPr lang="en-US" sz="3200" b="0" u="sng" dirty="0"/>
              <a:t>must</a:t>
            </a:r>
            <a:r>
              <a:rPr lang="en-US" sz="3200" b="0" dirty="0"/>
              <a:t> familiarize yourself with the information on the site and follow it carefully.</a:t>
            </a:r>
            <a:br>
              <a:rPr lang="en-US" sz="1800" b="0" dirty="0"/>
            </a:br>
            <a:endParaRPr lang="en-US" sz="1800" b="0" dirty="0"/>
          </a:p>
          <a:p>
            <a:r>
              <a:rPr lang="en-US" sz="2400" b="0" dirty="0"/>
              <a:t>Prepare for the weekly sessions according the to schedule.</a:t>
            </a:r>
            <a:br>
              <a:rPr lang="en-US" sz="1800" b="0" dirty="0"/>
            </a:br>
            <a:br>
              <a:rPr lang="en-US" sz="1800" b="0" dirty="0"/>
            </a:br>
            <a:br>
              <a:rPr lang="en-US" sz="1800" b="0" dirty="0"/>
            </a:br>
            <a:r>
              <a:rPr lang="en-US" sz="1800" b="0" dirty="0"/>
              <a:t>                                                   </a:t>
            </a:r>
            <a:r>
              <a:rPr lang="en-US" sz="2800" i="1" dirty="0">
                <a:solidFill>
                  <a:srgbClr val="C00000"/>
                </a:solidFill>
              </a:rPr>
              <a:t>If unsure, ask!</a:t>
            </a:r>
          </a:p>
        </p:txBody>
      </p:sp>
    </p:spTree>
    <p:extLst>
      <p:ext uri="{BB962C8B-B14F-4D97-AF65-F5344CB8AC3E}">
        <p14:creationId xmlns:p14="http://schemas.microsoft.com/office/powerpoint/2010/main" val="339402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18434</TotalTime>
  <Words>534</Words>
  <Application>Microsoft Office PowerPoint</Application>
  <PresentationFormat>On-screen Show (4:3)</PresentationFormat>
  <Paragraphs>111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Essential</vt:lpstr>
      <vt:lpstr>Course overview MIS4596 | GOALS | DELIVERABLES</vt:lpstr>
      <vt:lpstr>ABOUT THE INSTRUCTOR</vt:lpstr>
      <vt:lpstr>ABOUT THE INSTRUCTOR</vt:lpstr>
      <vt:lpstr>AGENDA</vt:lpstr>
      <vt:lpstr>OBJECTIVES</vt:lpstr>
      <vt:lpstr>THE METHOD: Co-creation, Learnathon, Meetups…</vt:lpstr>
      <vt:lpstr>Identify the business opportunity in the picture</vt:lpstr>
      <vt:lpstr>Identify the business opportunity in the picture</vt:lpstr>
      <vt:lpstr>SCHEDULE </vt:lpstr>
      <vt:lpstr>MATERIALS </vt:lpstr>
      <vt:lpstr>DELIVERABLES  AND ASSESSMENT</vt:lpstr>
      <vt:lpstr>DELIVERABLES  AND ASSESSMENT</vt:lpstr>
      <vt:lpstr>TEAM PROJECT</vt:lpstr>
      <vt:lpstr>TEAM PROJECT</vt:lpstr>
      <vt:lpstr>TEAM PROJECT</vt:lpstr>
      <vt:lpstr>DELIVERABLES: TEAM PROJECT </vt:lpstr>
      <vt:lpstr>GRADING COMPONENTS</vt:lpstr>
      <vt:lpstr>PROFESSIONAL POINTS REQUIREMENT </vt:lpstr>
      <vt:lpstr>COURSE SITE OVERVIEW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MC Martin</cp:lastModifiedBy>
  <cp:revision>567</cp:revision>
  <cp:lastPrinted>2012-07-12T14:35:27Z</cp:lastPrinted>
  <dcterms:created xsi:type="dcterms:W3CDTF">2010-09-28T21:04:40Z</dcterms:created>
  <dcterms:modified xsi:type="dcterms:W3CDTF">2019-01-15T20:13:04Z</dcterms:modified>
</cp:coreProperties>
</file>