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313" r:id="rId2"/>
    <p:sldId id="366" r:id="rId3"/>
    <p:sldId id="373" r:id="rId4"/>
    <p:sldId id="410" r:id="rId5"/>
    <p:sldId id="377" r:id="rId6"/>
    <p:sldId id="379" r:id="rId7"/>
    <p:sldId id="411" r:id="rId8"/>
    <p:sldId id="420" r:id="rId9"/>
    <p:sldId id="375" r:id="rId10"/>
    <p:sldId id="412" r:id="rId11"/>
    <p:sldId id="413" r:id="rId12"/>
    <p:sldId id="363" r:id="rId13"/>
    <p:sldId id="414" r:id="rId14"/>
    <p:sldId id="374" r:id="rId15"/>
    <p:sldId id="422" r:id="rId16"/>
    <p:sldId id="423" r:id="rId17"/>
    <p:sldId id="382" r:id="rId18"/>
    <p:sldId id="421" r:id="rId19"/>
    <p:sldId id="416" r:id="rId20"/>
    <p:sldId id="417" r:id="rId21"/>
    <p:sldId id="371" r:id="rId22"/>
    <p:sldId id="372" r:id="rId23"/>
    <p:sldId id="419" r:id="rId24"/>
    <p:sldId id="386" r:id="rId25"/>
    <p:sldId id="424" r:id="rId26"/>
    <p:sldId id="406" r:id="rId27"/>
    <p:sldId id="383" r:id="rId2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2638"/>
    <a:srgbClr val="5D301D"/>
    <a:srgbClr val="5A91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0"/>
    <p:restoredTop sz="86842" autoAdjust="0"/>
  </p:normalViewPr>
  <p:slideViewPr>
    <p:cSldViewPr>
      <p:cViewPr varScale="1">
        <p:scale>
          <a:sx n="109" d="100"/>
          <a:sy n="109" d="100"/>
        </p:scale>
        <p:origin x="1662" y="102"/>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144" cy="464205"/>
          </a:xfrm>
          <a:prstGeom prst="rect">
            <a:avLst/>
          </a:prstGeom>
        </p:spPr>
        <p:txBody>
          <a:bodyPr vert="horz" lIns="88140" tIns="44070" rIns="88140" bIns="44070" rtlCol="0"/>
          <a:lstStyle>
            <a:lvl1pPr algn="l">
              <a:defRPr sz="1100"/>
            </a:lvl1pPr>
          </a:lstStyle>
          <a:p>
            <a:endParaRPr lang="en-US"/>
          </a:p>
        </p:txBody>
      </p:sp>
      <p:sp>
        <p:nvSpPr>
          <p:cNvPr id="3" name="Date Placeholder 2"/>
          <p:cNvSpPr>
            <a:spLocks noGrp="1"/>
          </p:cNvSpPr>
          <p:nvPr>
            <p:ph type="dt" sz="quarter" idx="1"/>
          </p:nvPr>
        </p:nvSpPr>
        <p:spPr>
          <a:xfrm>
            <a:off x="3970735" y="1"/>
            <a:ext cx="3038144" cy="464205"/>
          </a:xfrm>
          <a:prstGeom prst="rect">
            <a:avLst/>
          </a:prstGeom>
        </p:spPr>
        <p:txBody>
          <a:bodyPr vert="horz" lIns="88140" tIns="44070" rIns="88140" bIns="44070" rtlCol="0"/>
          <a:lstStyle>
            <a:lvl1pPr algn="r">
              <a:defRPr sz="1100"/>
            </a:lvl1pPr>
          </a:lstStyle>
          <a:p>
            <a:fld id="{F3AF817D-CF8D-4461-8D1F-E5717598B261}" type="datetimeFigureOut">
              <a:rPr lang="en-US" smtClean="0"/>
              <a:t>3/13/2019</a:t>
            </a:fld>
            <a:endParaRPr lang="en-US"/>
          </a:p>
        </p:txBody>
      </p:sp>
      <p:sp>
        <p:nvSpPr>
          <p:cNvPr id="4" name="Footer Placeholder 3"/>
          <p:cNvSpPr>
            <a:spLocks noGrp="1"/>
          </p:cNvSpPr>
          <p:nvPr>
            <p:ph type="ftr" sz="quarter" idx="2"/>
          </p:nvPr>
        </p:nvSpPr>
        <p:spPr>
          <a:xfrm>
            <a:off x="1" y="8830659"/>
            <a:ext cx="3038144" cy="464205"/>
          </a:xfrm>
          <a:prstGeom prst="rect">
            <a:avLst/>
          </a:prstGeom>
        </p:spPr>
        <p:txBody>
          <a:bodyPr vert="horz" lIns="88140" tIns="44070" rIns="88140" bIns="44070" rtlCol="0" anchor="b"/>
          <a:lstStyle>
            <a:lvl1pPr algn="l">
              <a:defRPr sz="1100"/>
            </a:lvl1pPr>
          </a:lstStyle>
          <a:p>
            <a:endParaRPr lang="en-US"/>
          </a:p>
        </p:txBody>
      </p:sp>
      <p:sp>
        <p:nvSpPr>
          <p:cNvPr id="5" name="Slide Number Placeholder 4"/>
          <p:cNvSpPr>
            <a:spLocks noGrp="1"/>
          </p:cNvSpPr>
          <p:nvPr>
            <p:ph type="sldNum" sz="quarter" idx="3"/>
          </p:nvPr>
        </p:nvSpPr>
        <p:spPr>
          <a:xfrm>
            <a:off x="3970735" y="8830659"/>
            <a:ext cx="3038144" cy="464205"/>
          </a:xfrm>
          <a:prstGeom prst="rect">
            <a:avLst/>
          </a:prstGeom>
        </p:spPr>
        <p:txBody>
          <a:bodyPr vert="horz" lIns="88140" tIns="44070" rIns="88140" bIns="44070" rtlCol="0" anchor="b"/>
          <a:lstStyle>
            <a:lvl1pPr algn="r">
              <a:defRPr sz="1100"/>
            </a:lvl1pPr>
          </a:lstStyle>
          <a:p>
            <a:fld id="{8E8A0D4E-B9B1-4737-AA40-97DD2C5F75FB}" type="slidenum">
              <a:rPr lang="en-US" smtClean="0"/>
              <a:t>‹#›</a:t>
            </a:fld>
            <a:endParaRPr lang="en-US"/>
          </a:p>
        </p:txBody>
      </p:sp>
    </p:spTree>
    <p:extLst>
      <p:ext uri="{BB962C8B-B14F-4D97-AF65-F5344CB8AC3E}">
        <p14:creationId xmlns:p14="http://schemas.microsoft.com/office/powerpoint/2010/main" val="24965201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1"/>
          </a:xfrm>
          <a:prstGeom prst="rect">
            <a:avLst/>
          </a:prstGeom>
        </p:spPr>
        <p:txBody>
          <a:bodyPr vert="horz" lIns="93162" tIns="46581" rIns="93162" bIns="46581" rtlCol="0"/>
          <a:lstStyle>
            <a:lvl1pPr algn="l">
              <a:defRPr sz="1200"/>
            </a:lvl1pPr>
          </a:lstStyle>
          <a:p>
            <a:endParaRPr lang="en-US" dirty="0"/>
          </a:p>
        </p:txBody>
      </p:sp>
      <p:sp>
        <p:nvSpPr>
          <p:cNvPr id="3" name="Date Placeholder 2"/>
          <p:cNvSpPr>
            <a:spLocks noGrp="1"/>
          </p:cNvSpPr>
          <p:nvPr>
            <p:ph type="dt" idx="1"/>
          </p:nvPr>
        </p:nvSpPr>
        <p:spPr>
          <a:xfrm>
            <a:off x="3970938" y="1"/>
            <a:ext cx="3037840" cy="464821"/>
          </a:xfrm>
          <a:prstGeom prst="rect">
            <a:avLst/>
          </a:prstGeom>
        </p:spPr>
        <p:txBody>
          <a:bodyPr vert="horz" lIns="93162" tIns="46581" rIns="93162" bIns="46581" rtlCol="0"/>
          <a:lstStyle>
            <a:lvl1pPr algn="r">
              <a:defRPr sz="1200"/>
            </a:lvl1pPr>
          </a:lstStyle>
          <a:p>
            <a:fld id="{3D001412-9042-462B-87CE-AF1E3127FF21}" type="datetimeFigureOut">
              <a:rPr lang="en-US" smtClean="0"/>
              <a:t>3/13/2019</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62" tIns="46581" rIns="93162" bIns="46581" rtlCol="0" anchor="ctr"/>
          <a:lstStyle/>
          <a:p>
            <a:endParaRPr lang="en-US" dirty="0"/>
          </a:p>
        </p:txBody>
      </p:sp>
      <p:sp>
        <p:nvSpPr>
          <p:cNvPr id="5" name="Notes Placeholder 4"/>
          <p:cNvSpPr>
            <a:spLocks noGrp="1"/>
          </p:cNvSpPr>
          <p:nvPr>
            <p:ph type="body" sz="quarter" idx="3"/>
          </p:nvPr>
        </p:nvSpPr>
        <p:spPr>
          <a:xfrm>
            <a:off x="701041" y="4415791"/>
            <a:ext cx="5608320" cy="4183381"/>
          </a:xfrm>
          <a:prstGeom prst="rect">
            <a:avLst/>
          </a:prstGeom>
        </p:spPr>
        <p:txBody>
          <a:bodyPr vert="horz" lIns="93162" tIns="46581" rIns="93162"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1"/>
          </a:xfrm>
          <a:prstGeom prst="rect">
            <a:avLst/>
          </a:prstGeom>
        </p:spPr>
        <p:txBody>
          <a:bodyPr vert="horz" lIns="93162" tIns="46581" rIns="93162" bIns="4658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4821"/>
          </a:xfrm>
          <a:prstGeom prst="rect">
            <a:avLst/>
          </a:prstGeom>
        </p:spPr>
        <p:txBody>
          <a:bodyPr vert="horz" lIns="93162" tIns="46581" rIns="93162" bIns="46581" rtlCol="0" anchor="b"/>
          <a:lstStyle>
            <a:lvl1pPr algn="r">
              <a:defRPr sz="1200"/>
            </a:lvl1pPr>
          </a:lstStyle>
          <a:p>
            <a:fld id="{57B364F1-7988-44A9-9AEE-C93F42B2633E}" type="slidenum">
              <a:rPr lang="en-US" smtClean="0"/>
              <a:t>‹#›</a:t>
            </a:fld>
            <a:endParaRPr lang="en-US" dirty="0"/>
          </a:p>
        </p:txBody>
      </p:sp>
    </p:spTree>
    <p:extLst>
      <p:ext uri="{BB962C8B-B14F-4D97-AF65-F5344CB8AC3E}">
        <p14:creationId xmlns:p14="http://schemas.microsoft.com/office/powerpoint/2010/main" val="3359984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fastcodesign.com/1671135/how-were-all-haunted-by-the-feature-creep"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B364F1-7988-44A9-9AEE-C93F42B2633E}" type="slidenum">
              <a:rPr lang="en-US" smtClean="0"/>
              <a:t>1</a:t>
            </a:fld>
            <a:endParaRPr lang="en-US" dirty="0"/>
          </a:p>
        </p:txBody>
      </p:sp>
    </p:spTree>
    <p:extLst>
      <p:ext uri="{BB962C8B-B14F-4D97-AF65-F5344CB8AC3E}">
        <p14:creationId xmlns:p14="http://schemas.microsoft.com/office/powerpoint/2010/main" val="3653724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a:extLst>
              <a:ext uri="{FF2B5EF4-FFF2-40B4-BE49-F238E27FC236}">
                <a16:creationId xmlns:a16="http://schemas.microsoft.com/office/drawing/2014/main" id="{14A2D22E-2F32-5E49-B85F-FF2A14EB7D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9D6531-F816-0949-B0F1-EDD10B148F71}" type="slidenum">
              <a:rPr lang="en-GB" altLang="en-US" smtClean="0"/>
              <a:pPr>
                <a:spcBef>
                  <a:spcPct val="0"/>
                </a:spcBef>
              </a:pPr>
              <a:t>10</a:t>
            </a:fld>
            <a:endParaRPr lang="en-GB" altLang="en-US"/>
          </a:p>
        </p:txBody>
      </p:sp>
      <p:sp>
        <p:nvSpPr>
          <p:cNvPr id="187394" name="Rectangle 2">
            <a:extLst>
              <a:ext uri="{FF2B5EF4-FFF2-40B4-BE49-F238E27FC236}">
                <a16:creationId xmlns:a16="http://schemas.microsoft.com/office/drawing/2014/main" id="{79B0C3D2-A2F7-F344-8804-2C82F3D5A9AB}"/>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9DA75CCD-B55F-E84F-8041-F9081CFAF77C}"/>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1658986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2DDAFCC7-A717-B844-B834-60E174359FD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71487EF-BCCD-AD41-8701-77207A9669D5}" type="slidenum">
              <a:rPr lang="en-GB" altLang="en-US" smtClean="0"/>
              <a:pPr>
                <a:spcBef>
                  <a:spcPct val="0"/>
                </a:spcBef>
              </a:pPr>
              <a:t>11</a:t>
            </a:fld>
            <a:endParaRPr lang="en-GB" altLang="en-US"/>
          </a:p>
        </p:txBody>
      </p:sp>
      <p:sp>
        <p:nvSpPr>
          <p:cNvPr id="189442" name="Rectangle 2">
            <a:extLst>
              <a:ext uri="{FF2B5EF4-FFF2-40B4-BE49-F238E27FC236}">
                <a16:creationId xmlns:a16="http://schemas.microsoft.com/office/drawing/2014/main" id="{B9A1F9D8-BFF6-FC4C-B9A8-04068E6D4AFF}"/>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9DA75CCD-B55F-E84F-8041-F9081CFAF77C}"/>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2531111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D8C81F02-00D8-5F4C-9AAC-3BCE7E487BC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50EBF53-1E99-0249-9704-DC54340BCEEE}" type="slidenum">
              <a:rPr lang="en-GB" altLang="en-US" smtClean="0"/>
              <a:pPr>
                <a:spcBef>
                  <a:spcPct val="0"/>
                </a:spcBef>
              </a:pPr>
              <a:t>12</a:t>
            </a:fld>
            <a:endParaRPr lang="en-GB" altLang="en-US"/>
          </a:p>
        </p:txBody>
      </p:sp>
      <p:sp>
        <p:nvSpPr>
          <p:cNvPr id="191490" name="Rectangle 2">
            <a:extLst>
              <a:ext uri="{FF2B5EF4-FFF2-40B4-BE49-F238E27FC236}">
                <a16:creationId xmlns:a16="http://schemas.microsoft.com/office/drawing/2014/main" id="{3DD97334-0D18-FD42-BDB1-C8584A2490EB}"/>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8572FE00-1A8D-A947-A304-61A5694E8D0E}"/>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1218298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98453AB1-3DFC-2C45-A461-76E8E261AC5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A233D13-6166-8A4E-A2F2-BB88597C591F}" type="slidenum">
              <a:rPr lang="en-GB" altLang="en-US" smtClean="0"/>
              <a:pPr>
                <a:spcBef>
                  <a:spcPct val="0"/>
                </a:spcBef>
              </a:pPr>
              <a:t>13</a:t>
            </a:fld>
            <a:endParaRPr lang="en-GB" altLang="en-US"/>
          </a:p>
        </p:txBody>
      </p:sp>
      <p:sp>
        <p:nvSpPr>
          <p:cNvPr id="193538" name="Rectangle 2">
            <a:extLst>
              <a:ext uri="{FF2B5EF4-FFF2-40B4-BE49-F238E27FC236}">
                <a16:creationId xmlns:a16="http://schemas.microsoft.com/office/drawing/2014/main" id="{42C970D6-59F0-3B4C-AA03-B6A42A1AEE60}"/>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9DA75CCD-B55F-E84F-8041-F9081CFAF77C}"/>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1458927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82D06401-3912-E448-A371-1D8C49D594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2AFC986-B544-E14A-A7B5-8A046AFFF6A5}" type="slidenum">
              <a:rPr lang="en-GB" altLang="en-US" smtClean="0"/>
              <a:pPr>
                <a:spcBef>
                  <a:spcPct val="0"/>
                </a:spcBef>
              </a:pPr>
              <a:t>14</a:t>
            </a:fld>
            <a:endParaRPr lang="en-GB" altLang="en-US"/>
          </a:p>
        </p:txBody>
      </p:sp>
      <p:sp>
        <p:nvSpPr>
          <p:cNvPr id="195586" name="Rectangle 2">
            <a:extLst>
              <a:ext uri="{FF2B5EF4-FFF2-40B4-BE49-F238E27FC236}">
                <a16:creationId xmlns:a16="http://schemas.microsoft.com/office/drawing/2014/main" id="{3D19813F-C94D-D845-9B0B-E67B9FFD6041}"/>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D269BCE6-03DC-844E-BE0C-04A15B28E8C9}"/>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2147983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82D06401-3912-E448-A371-1D8C49D594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2AFC986-B544-E14A-A7B5-8A046AFFF6A5}" type="slidenum">
              <a:rPr lang="en-GB" altLang="en-US" smtClean="0"/>
              <a:pPr>
                <a:spcBef>
                  <a:spcPct val="0"/>
                </a:spcBef>
              </a:pPr>
              <a:t>15</a:t>
            </a:fld>
            <a:endParaRPr lang="en-GB" altLang="en-US"/>
          </a:p>
        </p:txBody>
      </p:sp>
      <p:sp>
        <p:nvSpPr>
          <p:cNvPr id="195586" name="Rectangle 2">
            <a:extLst>
              <a:ext uri="{FF2B5EF4-FFF2-40B4-BE49-F238E27FC236}">
                <a16:creationId xmlns:a16="http://schemas.microsoft.com/office/drawing/2014/main" id="{3D19813F-C94D-D845-9B0B-E67B9FFD6041}"/>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D269BCE6-03DC-844E-BE0C-04A15B28E8C9}"/>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1989014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82D06401-3912-E448-A371-1D8C49D5944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2AFC986-B544-E14A-A7B5-8A046AFFF6A5}" type="slidenum">
              <a:rPr lang="en-GB" altLang="en-US" smtClean="0"/>
              <a:pPr>
                <a:spcBef>
                  <a:spcPct val="0"/>
                </a:spcBef>
              </a:pPr>
              <a:t>16</a:t>
            </a:fld>
            <a:endParaRPr lang="en-GB" altLang="en-US"/>
          </a:p>
        </p:txBody>
      </p:sp>
      <p:sp>
        <p:nvSpPr>
          <p:cNvPr id="195586" name="Rectangle 2">
            <a:extLst>
              <a:ext uri="{FF2B5EF4-FFF2-40B4-BE49-F238E27FC236}">
                <a16:creationId xmlns:a16="http://schemas.microsoft.com/office/drawing/2014/main" id="{3D19813F-C94D-D845-9B0B-E67B9FFD6041}"/>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D269BCE6-03DC-844E-BE0C-04A15B28E8C9}"/>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3901902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738C6B7B-6140-BE40-844F-713298CE7A1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4C85814-2E3F-F54C-B976-C4738DD97F38}" type="slidenum">
              <a:rPr lang="en-GB" altLang="en-US" smtClean="0"/>
              <a:pPr>
                <a:spcBef>
                  <a:spcPct val="0"/>
                </a:spcBef>
              </a:pPr>
              <a:t>17</a:t>
            </a:fld>
            <a:endParaRPr lang="en-GB" altLang="en-US"/>
          </a:p>
        </p:txBody>
      </p:sp>
      <p:sp>
        <p:nvSpPr>
          <p:cNvPr id="197634" name="Rectangle 2">
            <a:extLst>
              <a:ext uri="{FF2B5EF4-FFF2-40B4-BE49-F238E27FC236}">
                <a16:creationId xmlns:a16="http://schemas.microsoft.com/office/drawing/2014/main" id="{0B34F548-2829-224D-8AE9-8CF8ED37F171}"/>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44F2AD4E-2A8C-1C46-B682-8BAA8930E327}"/>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372179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D3710871-5233-BB44-B008-AAAA246402A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DF93F40-5339-EB48-A937-4B708B8138FA}" type="slidenum">
              <a:rPr lang="en-GB" altLang="en-US" smtClean="0"/>
              <a:pPr>
                <a:spcBef>
                  <a:spcPct val="0"/>
                </a:spcBef>
              </a:pPr>
              <a:t>18</a:t>
            </a:fld>
            <a:endParaRPr lang="en-GB" altLang="en-US"/>
          </a:p>
        </p:txBody>
      </p:sp>
      <p:sp>
        <p:nvSpPr>
          <p:cNvPr id="199682" name="Rectangle 2">
            <a:extLst>
              <a:ext uri="{FF2B5EF4-FFF2-40B4-BE49-F238E27FC236}">
                <a16:creationId xmlns:a16="http://schemas.microsoft.com/office/drawing/2014/main" id="{F6AE3238-4C87-D543-BD70-12DCC58F5F16}"/>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D269BCE6-03DC-844E-BE0C-04A15B28E8C9}"/>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947618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24FD5A72-79B6-4541-AB12-2B76C4B43C1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049C7FB-E6B5-7246-A4A8-F1D4C0B6C2FF}" type="slidenum">
              <a:rPr lang="en-GB" altLang="en-US" smtClean="0"/>
              <a:pPr>
                <a:spcBef>
                  <a:spcPct val="0"/>
                </a:spcBef>
              </a:pPr>
              <a:t>19</a:t>
            </a:fld>
            <a:endParaRPr lang="en-GB" altLang="en-US"/>
          </a:p>
        </p:txBody>
      </p:sp>
      <p:sp>
        <p:nvSpPr>
          <p:cNvPr id="201730" name="Rectangle 2">
            <a:extLst>
              <a:ext uri="{FF2B5EF4-FFF2-40B4-BE49-F238E27FC236}">
                <a16:creationId xmlns:a16="http://schemas.microsoft.com/office/drawing/2014/main" id="{D570D7E2-296A-7040-9771-A270A5EFA177}"/>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D269BCE6-03DC-844E-BE0C-04A15B28E8C9}"/>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4197621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a:extLst>
              <a:ext uri="{FF2B5EF4-FFF2-40B4-BE49-F238E27FC236}">
                <a16:creationId xmlns:a16="http://schemas.microsoft.com/office/drawing/2014/main" id="{A1759EC6-759C-D94D-AAE7-5FA0D84F68B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4668406-B3BD-D847-867A-20937C1BF7C1}" type="slidenum">
              <a:rPr lang="en-GB" altLang="en-US" smtClean="0"/>
              <a:pPr>
                <a:spcBef>
                  <a:spcPct val="0"/>
                </a:spcBef>
              </a:pPr>
              <a:t>2</a:t>
            </a:fld>
            <a:endParaRPr lang="en-GB" altLang="en-US"/>
          </a:p>
        </p:txBody>
      </p:sp>
      <p:sp>
        <p:nvSpPr>
          <p:cNvPr id="168962" name="Rectangle 2">
            <a:extLst>
              <a:ext uri="{FF2B5EF4-FFF2-40B4-BE49-F238E27FC236}">
                <a16:creationId xmlns:a16="http://schemas.microsoft.com/office/drawing/2014/main" id="{5F2F35EE-42C2-2D44-BC64-250F8BF5234C}"/>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9DA75CCD-B55F-E84F-8041-F9081CFAF77C}"/>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1000740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3C08054C-668F-9D43-9926-DB554CFF534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B954FE8-B511-5A45-86D4-2A8C77281220}" type="slidenum">
              <a:rPr lang="en-GB" altLang="en-US" smtClean="0"/>
              <a:pPr>
                <a:spcBef>
                  <a:spcPct val="0"/>
                </a:spcBef>
              </a:pPr>
              <a:t>20</a:t>
            </a:fld>
            <a:endParaRPr lang="en-GB" altLang="en-US"/>
          </a:p>
        </p:txBody>
      </p:sp>
      <p:sp>
        <p:nvSpPr>
          <p:cNvPr id="203778" name="Rectangle 2">
            <a:extLst>
              <a:ext uri="{FF2B5EF4-FFF2-40B4-BE49-F238E27FC236}">
                <a16:creationId xmlns:a16="http://schemas.microsoft.com/office/drawing/2014/main" id="{083A92B7-E32D-8140-9B94-0AB8CD2A323B}"/>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D269BCE6-03DC-844E-BE0C-04A15B28E8C9}"/>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3370480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3D136E3A-411A-3248-85AE-5FB40D8C2F6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CCC7206-127F-AB40-AABC-0554A8F29A1B}" type="slidenum">
              <a:rPr lang="en-GB" altLang="en-US" smtClean="0"/>
              <a:pPr>
                <a:spcBef>
                  <a:spcPct val="0"/>
                </a:spcBef>
              </a:pPr>
              <a:t>21</a:t>
            </a:fld>
            <a:endParaRPr lang="en-GB" altLang="en-US"/>
          </a:p>
        </p:txBody>
      </p:sp>
      <p:sp>
        <p:nvSpPr>
          <p:cNvPr id="205826" name="Rectangle 2">
            <a:extLst>
              <a:ext uri="{FF2B5EF4-FFF2-40B4-BE49-F238E27FC236}">
                <a16:creationId xmlns:a16="http://schemas.microsoft.com/office/drawing/2014/main" id="{0AD39731-3606-904E-9168-97431671FD17}"/>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1A43EBB0-CD1C-AA4F-9390-2C9053BABD6B}"/>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1406429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FACF12C4-4905-CF4F-B1E3-45BA3230221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B4DE77A-2AFC-1E44-B53B-DD4E7DA8B0C7}" type="slidenum">
              <a:rPr lang="en-GB" altLang="en-US" smtClean="0"/>
              <a:pPr>
                <a:spcBef>
                  <a:spcPct val="0"/>
                </a:spcBef>
              </a:pPr>
              <a:t>22</a:t>
            </a:fld>
            <a:endParaRPr lang="en-GB" altLang="en-US"/>
          </a:p>
        </p:txBody>
      </p:sp>
      <p:sp>
        <p:nvSpPr>
          <p:cNvPr id="209922" name="Rectangle 2">
            <a:extLst>
              <a:ext uri="{FF2B5EF4-FFF2-40B4-BE49-F238E27FC236}">
                <a16:creationId xmlns:a16="http://schemas.microsoft.com/office/drawing/2014/main" id="{A820F5AC-FCC0-8049-9824-522DF6F2D449}"/>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FBF74B7F-762B-2143-B4E5-CD567B18937D}"/>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2370735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ED91D988-285E-4A40-B40A-B806DFC75CE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BC04B83-D141-FA4C-AC06-1FB1039EB0D0}" type="slidenum">
              <a:rPr lang="en-GB" altLang="en-US" smtClean="0"/>
              <a:pPr>
                <a:spcBef>
                  <a:spcPct val="0"/>
                </a:spcBef>
              </a:pPr>
              <a:t>23</a:t>
            </a:fld>
            <a:endParaRPr lang="en-GB" altLang="en-US"/>
          </a:p>
        </p:txBody>
      </p:sp>
      <p:sp>
        <p:nvSpPr>
          <p:cNvPr id="211970" name="Rectangle 2">
            <a:extLst>
              <a:ext uri="{FF2B5EF4-FFF2-40B4-BE49-F238E27FC236}">
                <a16:creationId xmlns:a16="http://schemas.microsoft.com/office/drawing/2014/main" id="{CE03A1E3-EF3D-6F43-BA8D-6F83679AA9CD}"/>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77337CBF-205E-9746-9814-5CB6D0EA269F}"/>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1678747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a:extLst>
              <a:ext uri="{FF2B5EF4-FFF2-40B4-BE49-F238E27FC236}">
                <a16:creationId xmlns:a16="http://schemas.microsoft.com/office/drawing/2014/main" id="{DB370202-23E4-6748-BA9F-55E7FE3F601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3656E3A-55F1-834B-A39D-D98950D86AD6}" type="slidenum">
              <a:rPr lang="en-GB" altLang="en-US" smtClean="0"/>
              <a:pPr>
                <a:spcBef>
                  <a:spcPct val="0"/>
                </a:spcBef>
              </a:pPr>
              <a:t>24</a:t>
            </a:fld>
            <a:endParaRPr lang="en-GB" altLang="en-US"/>
          </a:p>
        </p:txBody>
      </p:sp>
      <p:sp>
        <p:nvSpPr>
          <p:cNvPr id="214018" name="Rectangle 2">
            <a:extLst>
              <a:ext uri="{FF2B5EF4-FFF2-40B4-BE49-F238E27FC236}">
                <a16:creationId xmlns:a16="http://schemas.microsoft.com/office/drawing/2014/main" id="{AABD1F5D-6ECD-5541-BDF9-3CF90E3D7698}"/>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A28C8ABE-9611-6544-A694-EE8A6D2B22E2}"/>
              </a:ext>
            </a:extLst>
          </p:cNvPr>
          <p:cNvSpPr>
            <a:spLocks noGrp="1" noChangeArrowheads="1"/>
          </p:cNvSpPr>
          <p:nvPr>
            <p:ph type="body" idx="1"/>
          </p:nvPr>
        </p:nvSpPr>
        <p:spPr>
          <a:extLst>
            <a:ext uri="{AF507438-7753-43e0-B8FC-AC1667EBCBE1}"/>
          </a:extLst>
        </p:spPr>
        <p:txBody>
          <a:bodyPr/>
          <a:lstStyle/>
          <a:p>
            <a:pPr eaLnBrk="1" hangingPunct="1">
              <a:defRPr/>
            </a:pPr>
            <a:r>
              <a:rPr lang="en-US" sz="1200" b="0" i="0" kern="1200" dirty="0">
                <a:solidFill>
                  <a:schemeClr val="tx1"/>
                </a:solidFill>
                <a:effectLst/>
                <a:latin typeface="+mn-lt"/>
                <a:ea typeface="+mn-ea"/>
                <a:cs typeface="+mn-cs"/>
              </a:rPr>
              <a:t>A </a:t>
            </a:r>
            <a:r>
              <a:rPr lang="en-US" sz="1200" b="1" i="0" kern="1200" dirty="0">
                <a:solidFill>
                  <a:schemeClr val="tx1"/>
                </a:solidFill>
                <a:effectLst/>
                <a:latin typeface="+mn-lt"/>
                <a:ea typeface="+mn-ea"/>
                <a:cs typeface="+mn-cs"/>
              </a:rPr>
              <a:t>minimum viable product</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MVP</a:t>
            </a:r>
            <a:r>
              <a:rPr lang="en-US" sz="1200" b="0" i="0" kern="1200" dirty="0">
                <a:solidFill>
                  <a:schemeClr val="tx1"/>
                </a:solidFill>
                <a:effectLst/>
                <a:latin typeface="+mn-lt"/>
                <a:ea typeface="+mn-ea"/>
                <a:cs typeface="+mn-cs"/>
              </a:rPr>
              <a:t>) is a development technique in which a new </a:t>
            </a:r>
            <a:r>
              <a:rPr lang="en-US" sz="1200" b="1" i="0" kern="1200" dirty="0">
                <a:solidFill>
                  <a:schemeClr val="tx1"/>
                </a:solidFill>
                <a:effectLst/>
                <a:latin typeface="+mn-lt"/>
                <a:ea typeface="+mn-ea"/>
                <a:cs typeface="+mn-cs"/>
              </a:rPr>
              <a:t>product</a:t>
            </a:r>
            <a:r>
              <a:rPr lang="en-US" sz="1200" b="0" i="0" kern="1200" dirty="0">
                <a:solidFill>
                  <a:schemeClr val="tx1"/>
                </a:solidFill>
                <a:effectLst/>
                <a:latin typeface="+mn-lt"/>
                <a:ea typeface="+mn-ea"/>
                <a:cs typeface="+mn-cs"/>
              </a:rPr>
              <a:t> or website is developed with sufficient features to satisfy early adopters. The final, complete set of features is only designed and developed after considering feedback from the </a:t>
            </a:r>
            <a:r>
              <a:rPr lang="en-US" sz="1200" b="1" i="0" kern="1200" dirty="0">
                <a:solidFill>
                  <a:schemeClr val="tx1"/>
                </a:solidFill>
                <a:effectLst/>
                <a:latin typeface="+mn-lt"/>
                <a:ea typeface="+mn-ea"/>
                <a:cs typeface="+mn-cs"/>
              </a:rPr>
              <a:t>product's</a:t>
            </a:r>
            <a:r>
              <a:rPr lang="en-US" sz="1200" b="0" i="0" kern="1200" dirty="0">
                <a:solidFill>
                  <a:schemeClr val="tx1"/>
                </a:solidFill>
                <a:effectLst/>
                <a:latin typeface="+mn-lt"/>
                <a:ea typeface="+mn-ea"/>
                <a:cs typeface="+mn-cs"/>
              </a:rPr>
              <a:t> initial users.</a:t>
            </a:r>
            <a:endParaRPr lang="en-GB" dirty="0">
              <a:latin typeface="Times New Roman" charset="0"/>
              <a:cs typeface="+mn-cs"/>
            </a:endParaRPr>
          </a:p>
        </p:txBody>
      </p:sp>
    </p:spTree>
    <p:extLst>
      <p:ext uri="{BB962C8B-B14F-4D97-AF65-F5344CB8AC3E}">
        <p14:creationId xmlns:p14="http://schemas.microsoft.com/office/powerpoint/2010/main" val="3092917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a:extLst>
              <a:ext uri="{FF2B5EF4-FFF2-40B4-BE49-F238E27FC236}">
                <a16:creationId xmlns:a16="http://schemas.microsoft.com/office/drawing/2014/main" id="{356012B7-E457-9843-98D3-7443DADBB5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5B8AFCB-D8A6-5347-841D-F74641AB0C8E}" type="slidenum">
              <a:rPr lang="en-GB" altLang="en-US" smtClean="0"/>
              <a:pPr>
                <a:spcBef>
                  <a:spcPct val="0"/>
                </a:spcBef>
              </a:pPr>
              <a:t>26</a:t>
            </a:fld>
            <a:endParaRPr lang="en-GB" altLang="en-US"/>
          </a:p>
        </p:txBody>
      </p:sp>
      <p:sp>
        <p:nvSpPr>
          <p:cNvPr id="216066" name="Rectangle 2">
            <a:extLst>
              <a:ext uri="{FF2B5EF4-FFF2-40B4-BE49-F238E27FC236}">
                <a16:creationId xmlns:a16="http://schemas.microsoft.com/office/drawing/2014/main" id="{56BDF3A6-6E3C-864D-A048-A5B6209992E5}"/>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531B8755-0EE0-1345-9F63-42C78960B8B7}"/>
              </a:ext>
            </a:extLst>
          </p:cNvPr>
          <p:cNvSpPr>
            <a:spLocks noGrp="1" noChangeArrowheads="1"/>
          </p:cNvSpPr>
          <p:nvPr>
            <p:ph type="body" idx="1"/>
          </p:nvPr>
        </p:nvSpPr>
        <p:spPr>
          <a:extLst>
            <a:ext uri="{AF507438-7753-43e0-B8FC-AC1667EBCBE1}"/>
          </a:extLst>
        </p:spPr>
        <p:txBody>
          <a:bodyPr/>
          <a:lstStyle/>
          <a:p>
            <a:pPr eaLnBrk="1" hangingPunct="1">
              <a:defRPr/>
            </a:pPr>
            <a:r>
              <a:rPr lang="en-US" sz="1200" b="0" i="0" kern="1200" dirty="0">
                <a:solidFill>
                  <a:schemeClr val="tx1"/>
                </a:solidFill>
                <a:effectLst/>
                <a:latin typeface="+mn-lt"/>
                <a:ea typeface="+mn-ea"/>
                <a:cs typeface="+mn-cs"/>
              </a:rPr>
              <a:t>New York Times columnist David Pogue was one of the first people to publicly call attention to feature creep when he “famously demonstrated to a rapt audience at the 2006 TED conference what happened when he opened every possible toolbar in his Microsoft Word program—there was no room on the screen for the </a:t>
            </a:r>
            <a:r>
              <a:rPr lang="en-US" sz="1200" b="0" i="0" u="none" strike="noStrike" kern="1200" dirty="0">
                <a:solidFill>
                  <a:schemeClr val="tx1"/>
                </a:solidFill>
                <a:effectLst/>
                <a:latin typeface="+mn-lt"/>
                <a:ea typeface="+mn-ea"/>
                <a:cs typeface="+mn-cs"/>
                <a:hlinkClick r:id="rId3"/>
              </a:rPr>
              <a:t>primary value-adding function</a:t>
            </a:r>
            <a:r>
              <a:rPr lang="en-US" sz="1200" b="0" i="0" kern="1200" dirty="0">
                <a:solidFill>
                  <a:schemeClr val="tx1"/>
                </a:solidFill>
                <a:effectLst/>
                <a:latin typeface="+mn-lt"/>
                <a:ea typeface="+mn-ea"/>
                <a:cs typeface="+mn-cs"/>
              </a:rPr>
              <a:t> of composing a simple text document,” explains Matthew May.</a:t>
            </a:r>
            <a:endParaRPr lang="en-GB" dirty="0">
              <a:latin typeface="Times New Roman" charset="0"/>
              <a:cs typeface="+mn-cs"/>
            </a:endParaRPr>
          </a:p>
        </p:txBody>
      </p:sp>
    </p:spTree>
    <p:extLst>
      <p:ext uri="{BB962C8B-B14F-4D97-AF65-F5344CB8AC3E}">
        <p14:creationId xmlns:p14="http://schemas.microsoft.com/office/powerpoint/2010/main" val="1751411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a:extLst>
              <a:ext uri="{FF2B5EF4-FFF2-40B4-BE49-F238E27FC236}">
                <a16:creationId xmlns:a16="http://schemas.microsoft.com/office/drawing/2014/main" id="{7E25D631-4CA2-9C4D-899A-4B3A219E424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5A68AF7-7EFA-9E4E-BC84-D11FD0EACF93}" type="slidenum">
              <a:rPr lang="en-GB" altLang="en-US" smtClean="0"/>
              <a:pPr>
                <a:spcBef>
                  <a:spcPct val="0"/>
                </a:spcBef>
              </a:pPr>
              <a:t>27</a:t>
            </a:fld>
            <a:endParaRPr lang="en-GB" altLang="en-US"/>
          </a:p>
        </p:txBody>
      </p:sp>
      <p:sp>
        <p:nvSpPr>
          <p:cNvPr id="218114" name="Rectangle 2">
            <a:extLst>
              <a:ext uri="{FF2B5EF4-FFF2-40B4-BE49-F238E27FC236}">
                <a16:creationId xmlns:a16="http://schemas.microsoft.com/office/drawing/2014/main" id="{3FA8DFA4-B73A-D849-A4E8-28DC7D6A511F}"/>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531B8755-0EE0-1345-9F63-42C78960B8B7}"/>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3330851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98C99A4A-5177-F042-BD3B-BE3C010B1B0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DA29D9D-982D-3748-AB9E-3AA7DD0D6E2A}" type="slidenum">
              <a:rPr lang="en-GB" altLang="en-US" smtClean="0"/>
              <a:pPr>
                <a:spcBef>
                  <a:spcPct val="0"/>
                </a:spcBef>
              </a:pPr>
              <a:t>3</a:t>
            </a:fld>
            <a:endParaRPr lang="en-GB" altLang="en-US"/>
          </a:p>
        </p:txBody>
      </p:sp>
      <p:sp>
        <p:nvSpPr>
          <p:cNvPr id="173058" name="Rectangle 2">
            <a:extLst>
              <a:ext uri="{FF2B5EF4-FFF2-40B4-BE49-F238E27FC236}">
                <a16:creationId xmlns:a16="http://schemas.microsoft.com/office/drawing/2014/main" id="{821AE529-94AE-284E-9436-89B5B4D7795B}"/>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D9470FF0-3506-1F4B-AD07-479C5E4C4C7F}"/>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1886797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B10BE0AE-9663-A548-98A5-A1F6E7B08A2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1E888C3-DC9C-B942-BD36-62AB11A07632}" type="slidenum">
              <a:rPr lang="en-GB" altLang="en-US" smtClean="0"/>
              <a:pPr>
                <a:spcBef>
                  <a:spcPct val="0"/>
                </a:spcBef>
              </a:pPr>
              <a:t>4</a:t>
            </a:fld>
            <a:endParaRPr lang="en-GB" altLang="en-US"/>
          </a:p>
        </p:txBody>
      </p:sp>
      <p:sp>
        <p:nvSpPr>
          <p:cNvPr id="177154" name="Rectangle 2">
            <a:extLst>
              <a:ext uri="{FF2B5EF4-FFF2-40B4-BE49-F238E27FC236}">
                <a16:creationId xmlns:a16="http://schemas.microsoft.com/office/drawing/2014/main" id="{5C4CADA0-8BC3-CF40-8D38-29C46666CA96}"/>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9DA75CCD-B55F-E84F-8041-F9081CFAF77C}"/>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4207487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1BADA22A-699A-7A4E-94DF-BE9244E97B4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FD5F786-ED2D-B547-92E2-3874EF576F5A}" type="slidenum">
              <a:rPr lang="en-GB" altLang="en-US" smtClean="0"/>
              <a:pPr>
                <a:spcBef>
                  <a:spcPct val="0"/>
                </a:spcBef>
              </a:pPr>
              <a:t>5</a:t>
            </a:fld>
            <a:endParaRPr lang="en-GB" altLang="en-US"/>
          </a:p>
        </p:txBody>
      </p:sp>
      <p:sp>
        <p:nvSpPr>
          <p:cNvPr id="175106" name="Rectangle 2">
            <a:extLst>
              <a:ext uri="{FF2B5EF4-FFF2-40B4-BE49-F238E27FC236}">
                <a16:creationId xmlns:a16="http://schemas.microsoft.com/office/drawing/2014/main" id="{7200CEBC-866E-4941-A30D-205F3E290EE1}"/>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D5619578-6DDC-034E-BF6C-A6FAC1FB9091}"/>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2480603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7E9FF06B-463C-A845-A97B-1051CA67494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F6BCBB0-8BED-474E-BA9A-0F158B8E4C2E}" type="slidenum">
              <a:rPr lang="en-GB" altLang="en-US" smtClean="0"/>
              <a:pPr>
                <a:spcBef>
                  <a:spcPct val="0"/>
                </a:spcBef>
              </a:pPr>
              <a:t>6</a:t>
            </a:fld>
            <a:endParaRPr lang="en-GB" altLang="en-US"/>
          </a:p>
        </p:txBody>
      </p:sp>
      <p:sp>
        <p:nvSpPr>
          <p:cNvPr id="179202" name="Rectangle 2">
            <a:extLst>
              <a:ext uri="{FF2B5EF4-FFF2-40B4-BE49-F238E27FC236}">
                <a16:creationId xmlns:a16="http://schemas.microsoft.com/office/drawing/2014/main" id="{F440499A-636E-934E-97B9-3B2DB6FB50FA}"/>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5760581D-1A15-8A4E-B198-3AB2F28C60B1}"/>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1410294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a:extLst>
              <a:ext uri="{FF2B5EF4-FFF2-40B4-BE49-F238E27FC236}">
                <a16:creationId xmlns:a16="http://schemas.microsoft.com/office/drawing/2014/main" id="{33D4E22A-8DF6-FE47-8D05-1571B67D7E3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7FF2377-898F-CF4A-AB10-654192A5349A}" type="slidenum">
              <a:rPr lang="en-GB" altLang="en-US" smtClean="0"/>
              <a:pPr>
                <a:spcBef>
                  <a:spcPct val="0"/>
                </a:spcBef>
              </a:pPr>
              <a:t>7</a:t>
            </a:fld>
            <a:endParaRPr lang="en-GB" altLang="en-US"/>
          </a:p>
        </p:txBody>
      </p:sp>
      <p:sp>
        <p:nvSpPr>
          <p:cNvPr id="181250" name="Rectangle 2">
            <a:extLst>
              <a:ext uri="{FF2B5EF4-FFF2-40B4-BE49-F238E27FC236}">
                <a16:creationId xmlns:a16="http://schemas.microsoft.com/office/drawing/2014/main" id="{F0BD45E0-D2B1-5246-95F7-529F85135A3D}"/>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9DA75CCD-B55F-E84F-8041-F9081CFAF77C}"/>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2224446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7AE57035-EF40-0249-958B-D97E79660BB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AF01204-3BBA-E74C-B99C-A878975742B0}" type="slidenum">
              <a:rPr lang="en-GB" altLang="en-US" smtClean="0"/>
              <a:pPr>
                <a:spcBef>
                  <a:spcPct val="0"/>
                </a:spcBef>
              </a:pPr>
              <a:t>8</a:t>
            </a:fld>
            <a:endParaRPr lang="en-GB" altLang="en-US"/>
          </a:p>
        </p:txBody>
      </p:sp>
      <p:sp>
        <p:nvSpPr>
          <p:cNvPr id="183298" name="Rectangle 2">
            <a:extLst>
              <a:ext uri="{FF2B5EF4-FFF2-40B4-BE49-F238E27FC236}">
                <a16:creationId xmlns:a16="http://schemas.microsoft.com/office/drawing/2014/main" id="{5F07EE35-75F0-EB42-B94B-178BEB4B08BD}"/>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6A4470B7-38D0-9D44-8CEB-30B1E7EDD5DD}"/>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3482253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a:extLst>
              <a:ext uri="{FF2B5EF4-FFF2-40B4-BE49-F238E27FC236}">
                <a16:creationId xmlns:a16="http://schemas.microsoft.com/office/drawing/2014/main" id="{94E0DA41-A361-0D4E-AC08-410B4FA871C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100">
                <a:solidFill>
                  <a:schemeClr val="tx1"/>
                </a:solidFill>
                <a:latin typeface="Times New Roman" panose="02020603050405020304" pitchFamily="18" charset="0"/>
                <a:ea typeface="ＭＳ Ｐゴシック" panose="020B0600070205080204" pitchFamily="34" charset="-128"/>
              </a:defRPr>
            </a:lvl1pPr>
            <a:lvl2pPr marL="716133" indent="-275435">
              <a:spcBef>
                <a:spcPct val="30000"/>
              </a:spcBef>
              <a:defRPr sz="1100">
                <a:solidFill>
                  <a:schemeClr val="tx1"/>
                </a:solidFill>
                <a:latin typeface="Times New Roman" panose="02020603050405020304" pitchFamily="18" charset="0"/>
                <a:ea typeface="ＭＳ Ｐゴシック" panose="020B0600070205080204" pitchFamily="34" charset="-128"/>
              </a:defRPr>
            </a:lvl2pPr>
            <a:lvl3pPr marL="1101744"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3pPr>
            <a:lvl4pPr marL="1542441"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4pPr>
            <a:lvl5pPr marL="1983139" indent="-220349">
              <a:spcBef>
                <a:spcPct val="30000"/>
              </a:spcBef>
              <a:defRPr sz="1100">
                <a:solidFill>
                  <a:schemeClr val="tx1"/>
                </a:solidFill>
                <a:latin typeface="Times New Roman" panose="02020603050405020304" pitchFamily="18" charset="0"/>
                <a:ea typeface="ＭＳ Ｐゴシック" panose="020B0600070205080204" pitchFamily="34" charset="-128"/>
              </a:defRPr>
            </a:lvl5pPr>
            <a:lvl6pPr marL="2423837"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6pPr>
            <a:lvl7pPr marL="2864534"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7pPr>
            <a:lvl8pPr marL="3305232"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8pPr>
            <a:lvl9pPr marL="3745929" indent="-220349" eaLnBrk="0" fontAlgn="base" hangingPunct="0">
              <a:spcBef>
                <a:spcPct val="30000"/>
              </a:spcBef>
              <a:spcAft>
                <a:spcPct val="0"/>
              </a:spcAft>
              <a:defRPr sz="11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C8419D6-30FB-5C46-970F-12EF48139274}" type="slidenum">
              <a:rPr lang="en-GB" altLang="en-US" smtClean="0"/>
              <a:pPr>
                <a:spcBef>
                  <a:spcPct val="0"/>
                </a:spcBef>
              </a:pPr>
              <a:t>9</a:t>
            </a:fld>
            <a:endParaRPr lang="en-GB" altLang="en-US"/>
          </a:p>
        </p:txBody>
      </p:sp>
      <p:sp>
        <p:nvSpPr>
          <p:cNvPr id="185346" name="Rectangle 2">
            <a:extLst>
              <a:ext uri="{FF2B5EF4-FFF2-40B4-BE49-F238E27FC236}">
                <a16:creationId xmlns:a16="http://schemas.microsoft.com/office/drawing/2014/main" id="{8E1500C4-86AF-2648-99CF-BBCF69BC73E0}"/>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7C0B5810-8461-364D-BF5A-1237E286499D}"/>
              </a:ext>
            </a:extLst>
          </p:cNvPr>
          <p:cNvSpPr>
            <a:spLocks noGrp="1" noChangeArrowheads="1"/>
          </p:cNvSpPr>
          <p:nvPr>
            <p:ph type="body" idx="1"/>
          </p:nvPr>
        </p:nvSpPr>
        <p:spPr>
          <a:extLst>
            <a:ext uri="{AF507438-7753-43e0-B8FC-AC1667EBCBE1}"/>
          </a:extLst>
        </p:spPr>
        <p:txBody>
          <a:bodyPr/>
          <a:lstStyle/>
          <a:p>
            <a:pPr eaLnBrk="1" hangingPunct="1">
              <a:defRPr/>
            </a:pPr>
            <a:endParaRPr lang="en-GB" dirty="0">
              <a:latin typeface="Times New Roman" charset="0"/>
              <a:cs typeface="+mn-cs"/>
            </a:endParaRPr>
          </a:p>
        </p:txBody>
      </p:sp>
    </p:spTree>
    <p:extLst>
      <p:ext uri="{BB962C8B-B14F-4D97-AF65-F5344CB8AC3E}">
        <p14:creationId xmlns:p14="http://schemas.microsoft.com/office/powerpoint/2010/main" val="28534811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57200"/>
            <a:ext cx="7772400" cy="4343399"/>
          </a:xfrm>
        </p:spPr>
        <p:txBody>
          <a:bodyPr anchor="ctr">
            <a:noAutofit/>
          </a:bodyPr>
          <a:lstStyle>
            <a:lvl1pPr>
              <a:lnSpc>
                <a:spcPct val="100000"/>
              </a:lnSpc>
              <a:defRPr sz="8800" spc="-8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457200" y="4800600"/>
            <a:ext cx="77724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800600" y="5791200"/>
            <a:ext cx="3429000" cy="304800"/>
          </a:xfrm>
        </p:spPr>
        <p:txBody>
          <a:bodyPr/>
          <a:lstStyle/>
          <a:p>
            <a:fld id="{C2A359D1-A1C5-473F-AFCA-C92300299581}" type="datetimeFigureOut">
              <a:rPr lang="en-US" smtClean="0"/>
              <a:t>3/13/2019</a:t>
            </a:fld>
            <a:endParaRPr lang="en-US" dirty="0"/>
          </a:p>
        </p:txBody>
      </p:sp>
      <p:sp>
        <p:nvSpPr>
          <p:cNvPr id="5" name="Footer Placeholder 4"/>
          <p:cNvSpPr>
            <a:spLocks noGrp="1"/>
          </p:cNvSpPr>
          <p:nvPr>
            <p:ph type="ftr" sz="quarter" idx="11"/>
          </p:nvPr>
        </p:nvSpPr>
        <p:spPr>
          <a:xfrm>
            <a:off x="4800600" y="6201727"/>
            <a:ext cx="3429000" cy="283845"/>
          </a:xfrm>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027EEFF-BB7A-4911-8AC2-B29144801651}" type="slidenum">
              <a:rPr lang="en-US" smtClean="0"/>
              <a:t>‹#›</a:t>
            </a:fld>
            <a:endParaRPr lang="en-US" dirty="0"/>
          </a:p>
        </p:txBody>
      </p:sp>
      <p:sp>
        <p:nvSpPr>
          <p:cNvPr id="11" name="Rectangle 10"/>
          <p:cNvSpPr/>
          <p:nvPr userDrawn="1"/>
        </p:nvSpPr>
        <p:spPr>
          <a:xfrm>
            <a:off x="0" y="6629400"/>
            <a:ext cx="9144000" cy="228600"/>
          </a:xfrm>
          <a:prstGeom prst="rect">
            <a:avLst/>
          </a:prstGeom>
          <a:gradFill flip="none" rotWithShape="1">
            <a:gsLst>
              <a:gs pos="0">
                <a:srgbClr val="A32638">
                  <a:shade val="30000"/>
                  <a:satMod val="115000"/>
                </a:srgbClr>
              </a:gs>
              <a:gs pos="50000">
                <a:srgbClr val="A32638">
                  <a:shade val="67500"/>
                  <a:satMod val="115000"/>
                </a:srgbClr>
              </a:gs>
              <a:gs pos="100000">
                <a:srgbClr val="A32638">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752" y="6137911"/>
            <a:ext cx="2125766" cy="274320"/>
          </a:xfrm>
          <a:prstGeom prst="rect">
            <a:avLst/>
          </a:prstGeom>
        </p:spPr>
      </p:pic>
      <p:sp>
        <p:nvSpPr>
          <p:cNvPr id="13" name="Rectangle 12"/>
          <p:cNvSpPr/>
          <p:nvPr userDrawn="1"/>
        </p:nvSpPr>
        <p:spPr>
          <a:xfrm>
            <a:off x="0" y="0"/>
            <a:ext cx="9144000" cy="228600"/>
          </a:xfrm>
          <a:prstGeom prst="rect">
            <a:avLst/>
          </a:prstGeom>
          <a:solidFill>
            <a:srgbClr val="A32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A359D1-A1C5-473F-AFCA-C92300299581}" type="datetimeFigureOut">
              <a:rPr lang="en-US" smtClean="0"/>
              <a:t>3/13/2019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27EEFF-BB7A-4911-8AC2-B29144801651}"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A359D1-A1C5-473F-AFCA-C92300299581}" type="datetimeFigureOut">
              <a:rPr lang="en-US" smtClean="0"/>
              <a:t>3/13/2019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27EEFF-BB7A-4911-8AC2-B29144801651}"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martArt Image Sqr">
    <p:spTree>
      <p:nvGrpSpPr>
        <p:cNvPr id="1" name=""/>
        <p:cNvGrpSpPr/>
        <p:nvPr/>
      </p:nvGrpSpPr>
      <p:grpSpPr>
        <a:xfrm>
          <a:off x="0" y="0"/>
          <a:ext cx="0" cy="0"/>
          <a:chOff x="0" y="0"/>
          <a:chExt cx="0" cy="0"/>
        </a:xfrm>
      </p:grpSpPr>
      <p:sp>
        <p:nvSpPr>
          <p:cNvPr id="4" name="Content Placeholder 2"/>
          <p:cNvSpPr>
            <a:spLocks noGrp="1"/>
          </p:cNvSpPr>
          <p:nvPr>
            <p:ph idx="1"/>
          </p:nvPr>
        </p:nvSpPr>
        <p:spPr>
          <a:xfrm>
            <a:off x="468313" y="1500173"/>
            <a:ext cx="3743647" cy="4592651"/>
          </a:xfrm>
          <a:prstGeom prst="rect">
            <a:avLst/>
          </a:prstGeom>
        </p:spPr>
        <p:txBody>
          <a:bodyPr/>
          <a:lstStyle>
            <a:lvl1pPr>
              <a:buNone/>
              <a:defRPr sz="2000">
                <a:solidFill>
                  <a:schemeClr val="tx1"/>
                </a:solidFill>
              </a:defRPr>
            </a:lvl1pPr>
            <a:lvl2pPr>
              <a:defRPr sz="1800">
                <a:solidFill>
                  <a:schemeClr val="tx1"/>
                </a:solidFill>
              </a:defRPr>
            </a:lvl2pPr>
            <a:lvl3pPr>
              <a:defRPr sz="1600">
                <a:solidFill>
                  <a:schemeClr val="tx1"/>
                </a:solidFill>
              </a:defRPr>
            </a:lvl3pPr>
            <a:lvl4pPr>
              <a:defRPr>
                <a:solidFill>
                  <a:schemeClr val="tx2"/>
                </a:solidFill>
              </a:defRPr>
            </a:lvl4pPr>
            <a:lvl5pPr>
              <a:defRPr sz="1600">
                <a:solidFill>
                  <a:schemeClr val="tx2"/>
                </a:solidFill>
              </a:defRPr>
            </a:lvl5pPr>
          </a:lstStyle>
          <a:p>
            <a:pPr lvl="0"/>
            <a:endParaRPr lang="en-US" dirty="0"/>
          </a:p>
        </p:txBody>
      </p:sp>
      <p:sp>
        <p:nvSpPr>
          <p:cNvPr id="6" name="Picture Placeholder 7"/>
          <p:cNvSpPr>
            <a:spLocks noGrp="1"/>
          </p:cNvSpPr>
          <p:nvPr>
            <p:ph type="pic" sz="quarter" idx="11"/>
          </p:nvPr>
        </p:nvSpPr>
        <p:spPr>
          <a:xfrm>
            <a:off x="4427983" y="1484784"/>
            <a:ext cx="4360461" cy="4515984"/>
          </a:xfrm>
          <a:prstGeom prst="roundRect">
            <a:avLst>
              <a:gd name="adj" fmla="val 7123"/>
            </a:avLst>
          </a:prstGeom>
          <a:gradFill>
            <a:gsLst>
              <a:gs pos="0">
                <a:schemeClr val="accent1"/>
              </a:gs>
              <a:gs pos="71000">
                <a:schemeClr val="accent1">
                  <a:lumMod val="60000"/>
                  <a:lumOff val="40000"/>
                </a:schemeClr>
              </a:gs>
            </a:gsLst>
            <a:lin ang="21540000" scaled="0"/>
          </a:gradFill>
          <a:ln w="28575">
            <a:solidFill>
              <a:schemeClr val="accent1">
                <a:lumMod val="40000"/>
                <a:lumOff val="60000"/>
              </a:schemeClr>
            </a:solidFill>
          </a:ln>
          <a:effectLst>
            <a:outerShdw blurRad="50800" dist="38100" dir="10800000" algn="r" rotWithShape="0">
              <a:prstClr val="black">
                <a:alpha val="40000"/>
              </a:prst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81000" indent="-381000" algn="ctr" defTabSz="914400" rtl="0" eaLnBrk="1" fontAlgn="base" latinLnBrk="0" hangingPunct="1">
              <a:lnSpc>
                <a:spcPct val="95000"/>
              </a:lnSpc>
              <a:spcBef>
                <a:spcPct val="0"/>
              </a:spcBef>
              <a:spcAft>
                <a:spcPct val="0"/>
              </a:spcAft>
              <a:buClr>
                <a:schemeClr val="accent1"/>
              </a:buClr>
              <a:buSzPct val="80000"/>
              <a:buFont typeface="Wingdings" pitchFamily="2" charset="2"/>
              <a:buNone/>
              <a:defRPr lang="en-US" sz="2000" kern="1200">
                <a:solidFill>
                  <a:schemeClr val="lt1"/>
                </a:solidFill>
                <a:latin typeface="+mn-lt"/>
                <a:ea typeface="+mn-ea"/>
                <a:cs typeface="+mn-cs"/>
              </a:defRPr>
            </a:lvl1pPr>
          </a:lstStyle>
          <a:p>
            <a:endParaRPr lang="en-US"/>
          </a:p>
        </p:txBody>
      </p:sp>
      <p:sp>
        <p:nvSpPr>
          <p:cNvPr id="7" name="Title 1"/>
          <p:cNvSpPr>
            <a:spLocks noGrp="1"/>
          </p:cNvSpPr>
          <p:nvPr>
            <p:ph type="title"/>
          </p:nvPr>
        </p:nvSpPr>
        <p:spPr>
          <a:xfrm>
            <a:off x="457200" y="116632"/>
            <a:ext cx="8229600" cy="850106"/>
          </a:xfrm>
          <a:prstGeom prst="rect">
            <a:avLst/>
          </a:prstGeom>
        </p:spPr>
        <p:txBody>
          <a:bodyPr anchor="b" anchorCtr="0"/>
          <a:lstStyle>
            <a:lvl1pPr algn="l">
              <a:defRPr sz="3200" b="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924346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359D1-A1C5-473F-AFCA-C92300299581}" type="datetimeFigureOut">
              <a:rPr lang="en-US" smtClean="0"/>
              <a:t>3/13/2019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27EEFF-BB7A-4911-8AC2-B29144801651}"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C2A359D1-A1C5-473F-AFCA-C92300299581}" type="datetimeFigureOut">
              <a:rPr lang="en-US" smtClean="0"/>
              <a:t>3/13/2019</a:t>
            </a:fld>
            <a:endParaRPr lang="en-US" dirty="0"/>
          </a:p>
        </p:txBody>
      </p:sp>
      <p:sp>
        <p:nvSpPr>
          <p:cNvPr id="8" name="Slide Number Placeholder 7"/>
          <p:cNvSpPr>
            <a:spLocks noGrp="1"/>
          </p:cNvSpPr>
          <p:nvPr>
            <p:ph type="sldNum" sz="quarter" idx="11"/>
          </p:nvPr>
        </p:nvSpPr>
        <p:spPr/>
        <p:txBody>
          <a:bodyPr/>
          <a:lstStyle/>
          <a:p>
            <a:fld id="{5027EEFF-BB7A-4911-8AC2-B29144801651}" type="slidenum">
              <a:rPr lang="en-US" smtClean="0"/>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A359D1-A1C5-473F-AFCA-C92300299581}" type="datetimeFigureOut">
              <a:rPr lang="en-US" smtClean="0"/>
              <a:t>3/13/2019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27EEFF-BB7A-4911-8AC2-B29144801651}"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A359D1-A1C5-473F-AFCA-C92300299581}" type="datetimeFigureOut">
              <a:rPr lang="en-US" smtClean="0"/>
              <a:t>3/13/2019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027EEFF-BB7A-4911-8AC2-B29144801651}"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A359D1-A1C5-473F-AFCA-C92300299581}" type="datetimeFigureOut">
              <a:rPr lang="en-US" smtClean="0"/>
              <a:t>3/13/2019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027EEFF-BB7A-4911-8AC2-B29144801651}"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359D1-A1C5-473F-AFCA-C92300299581}" type="datetimeFigureOut">
              <a:rPr lang="en-US" smtClean="0"/>
              <a:t>3/13/2019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027EEFF-BB7A-4911-8AC2-B29144801651}"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A359D1-A1C5-473F-AFCA-C92300299581}" type="datetimeFigureOut">
              <a:rPr lang="en-US" smtClean="0"/>
              <a:t>3/13/2019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027EEFF-BB7A-4911-8AC2-B29144801651}" type="slidenum">
              <a:rPr lang="en-US" smtClean="0"/>
              <a:t>‹#›</a:t>
            </a:fld>
            <a:endParaRPr lang="en-US" dirty="0"/>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8610600"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A359D1-A1C5-473F-AFCA-C92300299581}" type="datetimeFigureOut">
              <a:rPr lang="en-US" smtClean="0"/>
              <a:t>3/13/2019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5027EEFF-BB7A-4911-8AC2-B29144801651}" type="slidenum">
              <a:rPr lang="en-US" smtClean="0"/>
              <a:t>‹#›</a:t>
            </a:fld>
            <a:endParaRPr lang="en-US" dirty="0"/>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dirty="0"/>
              <a:t>Click to edit Master title style</a:t>
            </a:r>
          </a:p>
        </p:txBody>
      </p:sp>
      <p:sp>
        <p:nvSpPr>
          <p:cNvPr id="14" name="Rectangle 13"/>
          <p:cNvSpPr/>
          <p:nvPr userDrawn="1"/>
        </p:nvSpPr>
        <p:spPr>
          <a:xfrm>
            <a:off x="8822889" y="4846320"/>
            <a:ext cx="321111" cy="2011680"/>
          </a:xfrm>
          <a:prstGeom prst="rect">
            <a:avLst/>
          </a:prstGeom>
          <a:gradFill flip="none" rotWithShape="1">
            <a:gsLst>
              <a:gs pos="0">
                <a:srgbClr val="A32638">
                  <a:shade val="30000"/>
                  <a:satMod val="115000"/>
                </a:srgbClr>
              </a:gs>
              <a:gs pos="50000">
                <a:srgbClr val="A32638">
                  <a:shade val="67500"/>
                  <a:satMod val="115000"/>
                </a:srgbClr>
              </a:gs>
              <a:gs pos="100000">
                <a:srgbClr val="A32638">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8822889" y="365760"/>
            <a:ext cx="321111" cy="4480560"/>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822889" y="0"/>
            <a:ext cx="318370" cy="3657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66800"/>
            <a:ext cx="7620000" cy="48006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648200" y="5867400"/>
            <a:ext cx="3429000" cy="304800"/>
          </a:xfrm>
          <a:prstGeom prst="rect">
            <a:avLst/>
          </a:prstGeom>
        </p:spPr>
        <p:txBody>
          <a:bodyPr vert="horz" lIns="91440" tIns="45720" rIns="91440" bIns="0" rtlCol="0" anchor="b"/>
          <a:lstStyle>
            <a:lvl1pPr algn="l">
              <a:defRPr sz="1000">
                <a:solidFill>
                  <a:schemeClr val="tx1"/>
                </a:solidFill>
              </a:defRPr>
            </a:lvl1pPr>
          </a:lstStyle>
          <a:p>
            <a:fld id="{C2A359D1-A1C5-473F-AFCA-C92300299581}" type="datetimeFigureOut">
              <a:rPr lang="en-US" smtClean="0"/>
              <a:t>3/13/2019</a:t>
            </a:fld>
            <a:endParaRPr lang="en-US" dirty="0"/>
          </a:p>
        </p:txBody>
      </p:sp>
      <p:sp>
        <p:nvSpPr>
          <p:cNvPr id="5" name="Footer Placeholder 4"/>
          <p:cNvSpPr>
            <a:spLocks noGrp="1"/>
          </p:cNvSpPr>
          <p:nvPr>
            <p:ph type="ftr" sz="quarter" idx="3"/>
          </p:nvPr>
        </p:nvSpPr>
        <p:spPr>
          <a:xfrm>
            <a:off x="4648200" y="6172200"/>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7906702" y="5580698"/>
            <a:ext cx="1315721" cy="365125"/>
          </a:xfrm>
          <a:prstGeom prst="rect">
            <a:avLst/>
          </a:prstGeom>
        </p:spPr>
        <p:txBody>
          <a:bodyPr vert="horz" lIns="91440" tIns="45720" rIns="91440" bIns="45720" rtlCol="0" anchor="ctr"/>
          <a:lstStyle>
            <a:lvl1pPr algn="l">
              <a:defRPr sz="2400" b="1">
                <a:solidFill>
                  <a:schemeClr val="tx2"/>
                </a:solidFill>
              </a:defRPr>
            </a:lvl1pPr>
          </a:lstStyle>
          <a:p>
            <a:fld id="{5027EEFF-BB7A-4911-8AC2-B29144801651}" type="slidenum">
              <a:rPr lang="en-US" smtClean="0"/>
              <a:t>‹#›</a:t>
            </a:fld>
            <a:endParaRPr lang="en-US" dirty="0"/>
          </a:p>
        </p:txBody>
      </p:sp>
      <p:sp>
        <p:nvSpPr>
          <p:cNvPr id="9" name="Rectangle 8"/>
          <p:cNvSpPr/>
          <p:nvPr userDrawn="1"/>
        </p:nvSpPr>
        <p:spPr>
          <a:xfrm>
            <a:off x="1" y="6553200"/>
            <a:ext cx="9144000" cy="304800"/>
          </a:xfrm>
          <a:prstGeom prst="rect">
            <a:avLst/>
          </a:prstGeom>
          <a:gradFill flip="none" rotWithShape="1">
            <a:gsLst>
              <a:gs pos="0">
                <a:srgbClr val="A32638">
                  <a:shade val="30000"/>
                  <a:satMod val="115000"/>
                </a:srgbClr>
              </a:gs>
              <a:gs pos="50000">
                <a:srgbClr val="A32638">
                  <a:shade val="67500"/>
                  <a:satMod val="115000"/>
                </a:srgbClr>
              </a:gs>
              <a:gs pos="100000">
                <a:srgbClr val="A32638">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752" y="6137910"/>
            <a:ext cx="2125766" cy="274320"/>
          </a:xfrm>
          <a:prstGeom prst="rect">
            <a:avLst/>
          </a:prstGeom>
        </p:spPr>
      </p:pic>
      <p:sp>
        <p:nvSpPr>
          <p:cNvPr id="12" name="Rectangle 11"/>
          <p:cNvSpPr/>
          <p:nvPr userDrawn="1"/>
        </p:nvSpPr>
        <p:spPr>
          <a:xfrm>
            <a:off x="1" y="0"/>
            <a:ext cx="9144000" cy="457200"/>
          </a:xfrm>
          <a:prstGeom prst="rect">
            <a:avLst/>
          </a:prstGeom>
          <a:solidFill>
            <a:srgbClr val="A32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28625" y="0"/>
            <a:ext cx="7620000" cy="457200"/>
          </a:xfrm>
          <a:prstGeom prst="rect">
            <a:avLst/>
          </a:prstGeom>
        </p:spPr>
        <p:txBody>
          <a:bodyPr vert="horz" lIns="91440" tIns="45720" rIns="91440" bIns="45720" rtlCol="0" anchor="ctr">
            <a:noAutofit/>
          </a:bodyPr>
          <a:lstStyle/>
          <a:p>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spcBef>
          <a:spcPct val="0"/>
        </a:spcBef>
        <a:buNone/>
        <a:defRPr sz="2400" kern="1200" cap="none" spc="-60" baseline="0">
          <a:solidFill>
            <a:schemeClr val="bg1"/>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Wingdings" pitchFamily="2" charset="2"/>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commons.wikimedia.org/wiki/File:Darth_Vader_-_cosplay_(white).jp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www.usability.gov/how-to-and-tools/methods/personas.html" TargetMode="External"/><Relationship Id="rId4" Type="http://schemas.openxmlformats.org/officeDocument/2006/relationships/hyperlink" Target="https://www.usability.gov/how-to-and-tools/methods/scenarios.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5.tiff"/><Relationship Id="rId4" Type="http://schemas.openxmlformats.org/officeDocument/2006/relationships/hyperlink" Target="https://www.chargify.com/blog/feature-creep/"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blog.close.io/the-feature-creep-monster-launch-and-sell-your-product-early-to-kill-i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commons.wikimedia.org/w/index.php?title=User:Pi3.124&amp;action=edit&amp;redlink=1"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838200"/>
            <a:ext cx="8138160" cy="2756416"/>
          </a:xfrm>
        </p:spPr>
        <p:txBody>
          <a:bodyPr>
            <a:noAutofit/>
          </a:bodyPr>
          <a:lstStyle/>
          <a:p>
            <a:pPr>
              <a:spcBef>
                <a:spcPts val="9600"/>
              </a:spcBef>
            </a:pPr>
            <a:r>
              <a:rPr lang="en-US" sz="4400" dirty="0">
                <a:solidFill>
                  <a:schemeClr val="tx1">
                    <a:lumMod val="65000"/>
                    <a:lumOff val="35000"/>
                  </a:schemeClr>
                </a:solidFill>
              </a:rPr>
              <a:t>Prototyping</a:t>
            </a:r>
            <a:br>
              <a:rPr lang="en-US" sz="4400" dirty="0">
                <a:solidFill>
                  <a:schemeClr val="tx1">
                    <a:lumMod val="65000"/>
                    <a:lumOff val="35000"/>
                  </a:schemeClr>
                </a:solidFill>
              </a:rPr>
            </a:br>
            <a:r>
              <a:rPr lang="en-US" sz="3600" dirty="0">
                <a:solidFill>
                  <a:schemeClr val="bg1">
                    <a:lumMod val="65000"/>
                  </a:schemeClr>
                </a:solidFill>
              </a:rPr>
              <a:t>Modeling the user and</a:t>
            </a:r>
            <a:br>
              <a:rPr lang="en-US" sz="3600" dirty="0">
                <a:solidFill>
                  <a:schemeClr val="bg1">
                    <a:lumMod val="65000"/>
                  </a:schemeClr>
                </a:solidFill>
              </a:rPr>
            </a:br>
            <a:r>
              <a:rPr lang="en-US" sz="3600" dirty="0">
                <a:solidFill>
                  <a:schemeClr val="bg1">
                    <a:lumMod val="65000"/>
                  </a:schemeClr>
                </a:solidFill>
              </a:rPr>
              <a:t>the system</a:t>
            </a:r>
            <a:endParaRPr lang="en-US" sz="700" dirty="0">
              <a:solidFill>
                <a:schemeClr val="bg1">
                  <a:lumMod val="65000"/>
                </a:schemeClr>
              </a:solidFill>
            </a:endParaRPr>
          </a:p>
        </p:txBody>
      </p:sp>
      <p:cxnSp>
        <p:nvCxnSpPr>
          <p:cNvPr id="7" name="Straight Connector 6"/>
          <p:cNvCxnSpPr/>
          <p:nvPr/>
        </p:nvCxnSpPr>
        <p:spPr>
          <a:xfrm>
            <a:off x="457200" y="3429000"/>
            <a:ext cx="813816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1">
            <a:extLst>
              <a:ext uri="{FF2B5EF4-FFF2-40B4-BE49-F238E27FC236}">
                <a16:creationId xmlns:a16="http://schemas.microsoft.com/office/drawing/2014/main" id="{9C0626EA-6812-CE40-8E5E-62F4FA905CC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23697">
            <a:off x="4544534" y="910182"/>
            <a:ext cx="4717417" cy="667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1546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198651-BB3C-B448-A884-82837ADE76D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370" name="TextBox 3">
            <a:extLst>
              <a:ext uri="{FF2B5EF4-FFF2-40B4-BE49-F238E27FC236}">
                <a16:creationId xmlns:a16="http://schemas.microsoft.com/office/drawing/2014/main" id="{93229B38-E669-554D-9C79-A10B469BF1D4}"/>
              </a:ext>
            </a:extLst>
          </p:cNvPr>
          <p:cNvSpPr txBox="1">
            <a:spLocks noChangeArrowheads="1"/>
          </p:cNvSpPr>
          <p:nvPr/>
        </p:nvSpPr>
        <p:spPr bwMode="auto">
          <a:xfrm>
            <a:off x="2843213" y="0"/>
            <a:ext cx="6300787"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eaLnBrk="1" hangingPunct="1">
              <a:lnSpc>
                <a:spcPct val="110000"/>
              </a:lnSpc>
              <a:spcBef>
                <a:spcPct val="0"/>
              </a:spcBef>
              <a:spcAft>
                <a:spcPct val="0"/>
              </a:spcAft>
              <a:buSzTx/>
              <a:buFontTx/>
              <a:buNone/>
            </a:pPr>
            <a:r>
              <a:rPr lang="en-GB" altLang="en-US" sz="2400" i="0" dirty="0">
                <a:solidFill>
                  <a:srgbClr val="000000"/>
                </a:solidFill>
              </a:rPr>
              <a:t>Multiple models are usually needed…</a:t>
            </a:r>
            <a:endParaRPr lang="en-GB" altLang="en-US" sz="2400" dirty="0">
              <a:solidFill>
                <a:srgbClr val="000000"/>
              </a:solidFill>
            </a:endParaRPr>
          </a:p>
        </p:txBody>
      </p:sp>
      <p:pic>
        <p:nvPicPr>
          <p:cNvPr id="186371" name="Picture 4">
            <a:extLst>
              <a:ext uri="{FF2B5EF4-FFF2-40B4-BE49-F238E27FC236}">
                <a16:creationId xmlns:a16="http://schemas.microsoft.com/office/drawing/2014/main" id="{16F24061-F2AA-BE40-89F0-1F405CF708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00" y="1131888"/>
            <a:ext cx="4840288"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2" name="Picture 7">
            <a:extLst>
              <a:ext uri="{FF2B5EF4-FFF2-40B4-BE49-F238E27FC236}">
                <a16:creationId xmlns:a16="http://schemas.microsoft.com/office/drawing/2014/main" id="{BE806BA0-D678-264C-8F61-02538DF4BD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400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3" name="Picture 9">
            <a:extLst>
              <a:ext uri="{FF2B5EF4-FFF2-40B4-BE49-F238E27FC236}">
                <a16:creationId xmlns:a16="http://schemas.microsoft.com/office/drawing/2014/main" id="{C7C292C4-084D-D14A-8400-164963EE5A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0588" y="4357688"/>
            <a:ext cx="4443412"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4" name="TextBox 3">
            <a:extLst>
              <a:ext uri="{FF2B5EF4-FFF2-40B4-BE49-F238E27FC236}">
                <a16:creationId xmlns:a16="http://schemas.microsoft.com/office/drawing/2014/main" id="{E6951300-EA69-EF45-91EA-73E7B2A9E049}"/>
              </a:ext>
            </a:extLst>
          </p:cNvPr>
          <p:cNvSpPr txBox="1">
            <a:spLocks noChangeArrowheads="1"/>
          </p:cNvSpPr>
          <p:nvPr/>
        </p:nvSpPr>
        <p:spPr bwMode="auto">
          <a:xfrm>
            <a:off x="152400" y="5157788"/>
            <a:ext cx="4275138"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algn="r" eaLnBrk="1" hangingPunct="1">
              <a:lnSpc>
                <a:spcPct val="110000"/>
              </a:lnSpc>
              <a:spcBef>
                <a:spcPct val="0"/>
              </a:spcBef>
              <a:spcAft>
                <a:spcPct val="0"/>
              </a:spcAft>
              <a:buSzTx/>
              <a:buFontTx/>
              <a:buNone/>
            </a:pPr>
            <a:r>
              <a:rPr lang="en-GB" altLang="en-US" sz="2400" i="0" dirty="0">
                <a:solidFill>
                  <a:srgbClr val="000000"/>
                </a:solidFill>
              </a:rPr>
              <a:t>…and it is important to choose the right kind of model for the task.</a:t>
            </a:r>
            <a:endParaRPr lang="en-GB" altLang="en-US" sz="2400" dirty="0">
              <a:solidFill>
                <a:srgbClr val="000000"/>
              </a:solidFill>
            </a:endParaRPr>
          </a:p>
        </p:txBody>
      </p:sp>
    </p:spTree>
    <p:extLst>
      <p:ext uri="{BB962C8B-B14F-4D97-AF65-F5344CB8AC3E}">
        <p14:creationId xmlns:p14="http://schemas.microsoft.com/office/powerpoint/2010/main" val="3079443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7" name="TextBox 3">
            <a:extLst>
              <a:ext uri="{FF2B5EF4-FFF2-40B4-BE49-F238E27FC236}">
                <a16:creationId xmlns:a16="http://schemas.microsoft.com/office/drawing/2014/main" id="{738832B2-8F88-5A47-8A65-E473F4C5679D}"/>
              </a:ext>
            </a:extLst>
          </p:cNvPr>
          <p:cNvSpPr txBox="1">
            <a:spLocks noChangeArrowheads="1"/>
          </p:cNvSpPr>
          <p:nvPr/>
        </p:nvSpPr>
        <p:spPr bwMode="auto">
          <a:xfrm>
            <a:off x="2916238" y="692150"/>
            <a:ext cx="5616575"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algn="ctr" eaLnBrk="1" hangingPunct="1">
              <a:lnSpc>
                <a:spcPct val="110000"/>
              </a:lnSpc>
              <a:spcBef>
                <a:spcPct val="0"/>
              </a:spcBef>
              <a:spcAft>
                <a:spcPct val="0"/>
              </a:spcAft>
              <a:buSzTx/>
              <a:buFontTx/>
              <a:buNone/>
            </a:pPr>
            <a:r>
              <a:rPr lang="en-GB" altLang="en-US" sz="3200" i="0">
                <a:solidFill>
                  <a:srgbClr val="000000"/>
                </a:solidFill>
              </a:rPr>
              <a:t>Don’t underestimate the power</a:t>
            </a:r>
          </a:p>
          <a:p>
            <a:pPr algn="ctr" eaLnBrk="1" hangingPunct="1">
              <a:lnSpc>
                <a:spcPct val="110000"/>
              </a:lnSpc>
              <a:spcBef>
                <a:spcPct val="0"/>
              </a:spcBef>
              <a:spcAft>
                <a:spcPct val="0"/>
              </a:spcAft>
              <a:buSzTx/>
              <a:buFontTx/>
              <a:buNone/>
            </a:pPr>
            <a:r>
              <a:rPr lang="en-GB" altLang="en-US" sz="3200" i="0">
                <a:solidFill>
                  <a:srgbClr val="000000"/>
                </a:solidFill>
              </a:rPr>
              <a:t>of </a:t>
            </a:r>
            <a:r>
              <a:rPr lang="en-GB" altLang="en-US" sz="3200" b="1">
                <a:solidFill>
                  <a:srgbClr val="000000"/>
                </a:solidFill>
              </a:rPr>
              <a:t>low-end</a:t>
            </a:r>
            <a:r>
              <a:rPr lang="en-GB" altLang="en-US" sz="3200" i="0">
                <a:solidFill>
                  <a:srgbClr val="000000"/>
                </a:solidFill>
              </a:rPr>
              <a:t> tools!</a:t>
            </a:r>
          </a:p>
          <a:p>
            <a:pPr algn="ctr" eaLnBrk="1" hangingPunct="1">
              <a:lnSpc>
                <a:spcPct val="110000"/>
              </a:lnSpc>
              <a:spcBef>
                <a:spcPct val="0"/>
              </a:spcBef>
              <a:spcAft>
                <a:spcPct val="0"/>
              </a:spcAft>
              <a:buSzTx/>
              <a:buFontTx/>
              <a:buNone/>
            </a:pPr>
            <a:endParaRPr lang="en-GB" altLang="en-US" sz="3200" i="0">
              <a:solidFill>
                <a:srgbClr val="000000"/>
              </a:solidFill>
            </a:endParaRPr>
          </a:p>
          <a:p>
            <a:pPr algn="ctr" eaLnBrk="1" hangingPunct="1">
              <a:lnSpc>
                <a:spcPct val="110000"/>
              </a:lnSpc>
              <a:spcBef>
                <a:spcPct val="0"/>
              </a:spcBef>
              <a:spcAft>
                <a:spcPct val="0"/>
              </a:spcAft>
              <a:buSzTx/>
              <a:buFontTx/>
              <a:buNone/>
            </a:pPr>
            <a:r>
              <a:rPr lang="en-GB" altLang="en-US" sz="2400">
                <a:solidFill>
                  <a:srgbClr val="000000"/>
                </a:solidFill>
              </a:rPr>
              <a:t>It is easy to get carried away with the modelling tool itself. Therefore, consider using low-end tools such as a pen and paper.</a:t>
            </a:r>
          </a:p>
        </p:txBody>
      </p:sp>
      <p:pic>
        <p:nvPicPr>
          <p:cNvPr id="188418" name="Picture 1">
            <a:extLst>
              <a:ext uri="{FF2B5EF4-FFF2-40B4-BE49-F238E27FC236}">
                <a16:creationId xmlns:a16="http://schemas.microsoft.com/office/drawing/2014/main" id="{352768C1-27A9-4A49-B58E-963601A5104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720725"/>
            <a:ext cx="2806700"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TextBox 3">
            <a:extLst>
              <a:ext uri="{FF2B5EF4-FFF2-40B4-BE49-F238E27FC236}">
                <a16:creationId xmlns:a16="http://schemas.microsoft.com/office/drawing/2014/main" id="{038B000F-5CFE-B346-973E-0A97E389FA7F}"/>
              </a:ext>
            </a:extLst>
          </p:cNvPr>
          <p:cNvSpPr txBox="1">
            <a:spLocks noChangeArrowheads="1"/>
          </p:cNvSpPr>
          <p:nvPr/>
        </p:nvSpPr>
        <p:spPr bwMode="auto">
          <a:xfrm>
            <a:off x="3415045" y="6172200"/>
            <a:ext cx="57626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eaLnBrk="1" hangingPunct="1">
              <a:lnSpc>
                <a:spcPct val="110000"/>
              </a:lnSpc>
              <a:spcBef>
                <a:spcPct val="0"/>
              </a:spcBef>
              <a:spcAft>
                <a:spcPct val="0"/>
              </a:spcAft>
              <a:buSzTx/>
              <a:buFont typeface="Wingdings 2" pitchFamily="2" charset="2"/>
              <a:buNone/>
            </a:pPr>
            <a:r>
              <a:rPr lang="en-GB" altLang="en-US" sz="900" i="0">
                <a:solidFill>
                  <a:srgbClr val="000000"/>
                </a:solidFill>
              </a:rPr>
              <a:t>Photo credit: </a:t>
            </a:r>
            <a:r>
              <a:rPr lang="ja-JP" altLang="en-US" sz="900"/>
              <a:t>玄史生</a:t>
            </a:r>
            <a:r>
              <a:rPr lang="en-US" altLang="ja-JP" sz="900"/>
              <a:t> </a:t>
            </a:r>
            <a:r>
              <a:rPr lang="en-GB" altLang="en-US" sz="900">
                <a:solidFill>
                  <a:srgbClr val="000000"/>
                </a:solidFill>
              </a:rPr>
              <a:t>/ MathKnight - </a:t>
            </a:r>
            <a:r>
              <a:rPr lang="en-GB" altLang="en-US" sz="900">
                <a:solidFill>
                  <a:srgbClr val="000000"/>
                </a:solidFill>
                <a:hlinkClick r:id="rId4"/>
              </a:rPr>
              <a:t>https://commons.wikimedia.org/wiki/File:Darth_Vader_-_cosplay_(white).jpg</a:t>
            </a:r>
            <a:endParaRPr lang="en-GB" altLang="en-US" sz="900">
              <a:solidFill>
                <a:srgbClr val="000000"/>
              </a:solidFill>
            </a:endParaRPr>
          </a:p>
        </p:txBody>
      </p:sp>
    </p:spTree>
    <p:extLst>
      <p:ext uri="{BB962C8B-B14F-4D97-AF65-F5344CB8AC3E}">
        <p14:creationId xmlns:p14="http://schemas.microsoft.com/office/powerpoint/2010/main" val="1856811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Box 3">
            <a:extLst>
              <a:ext uri="{FF2B5EF4-FFF2-40B4-BE49-F238E27FC236}">
                <a16:creationId xmlns:a16="http://schemas.microsoft.com/office/drawing/2014/main" id="{95B628AD-5719-C04C-A50A-69026E3D496B}"/>
              </a:ext>
            </a:extLst>
          </p:cNvPr>
          <p:cNvSpPr txBox="1">
            <a:spLocks noChangeArrowheads="1"/>
          </p:cNvSpPr>
          <p:nvPr/>
        </p:nvSpPr>
        <p:spPr bwMode="auto">
          <a:xfrm>
            <a:off x="611188" y="692150"/>
            <a:ext cx="7921625"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spcAft>
                <a:spcPts val="200"/>
              </a:spcAft>
              <a:buSzPct val="80000"/>
              <a:buFont typeface="Wingdings 2" charset="2"/>
              <a:buChar char=""/>
              <a:defRPr sz="3100">
                <a:solidFill>
                  <a:srgbClr val="404040"/>
                </a:solidFill>
                <a:latin typeface="Calibri" charset="0"/>
                <a:ea typeface="ＭＳ Ｐゴシック" charset="-128"/>
              </a:defRPr>
            </a:lvl1pPr>
            <a:lvl2pPr marL="742950" indent="-285750">
              <a:spcBef>
                <a:spcPct val="20000"/>
              </a:spcBef>
              <a:buSzPct val="90000"/>
              <a:buFont typeface="Wingdings 2" charset="2"/>
              <a:buChar char=""/>
              <a:defRPr sz="2700">
                <a:solidFill>
                  <a:srgbClr val="404040"/>
                </a:solidFill>
                <a:latin typeface="Calibri" charset="0"/>
                <a:ea typeface="ＭＳ Ｐゴシック" charset="-128"/>
              </a:defRPr>
            </a:lvl2pPr>
            <a:lvl3pPr marL="1143000" indent="-228600">
              <a:spcBef>
                <a:spcPct val="20000"/>
              </a:spcBef>
              <a:buSzPct val="85000"/>
              <a:buFont typeface="Arial" charset="0"/>
              <a:buChar char="○"/>
              <a:defRPr sz="2500">
                <a:solidFill>
                  <a:srgbClr val="404040"/>
                </a:solidFill>
                <a:latin typeface="Calibri" charset="0"/>
                <a:ea typeface="ＭＳ Ｐゴシック" charset="-128"/>
              </a:defRPr>
            </a:lvl3pPr>
            <a:lvl4pPr marL="1600200" indent="-228600">
              <a:spcBef>
                <a:spcPct val="20000"/>
              </a:spcBef>
              <a:buSzPct val="90000"/>
              <a:buFont typeface="Wingdings 2" charset="2"/>
              <a:buChar char=""/>
              <a:defRPr sz="2100">
                <a:solidFill>
                  <a:srgbClr val="404040"/>
                </a:solidFill>
                <a:latin typeface="Calibri" charset="0"/>
                <a:ea typeface="ＭＳ Ｐゴシック" charset="-128"/>
              </a:defRPr>
            </a:lvl4pPr>
            <a:lvl5pPr marL="2057400" indent="-228600">
              <a:spcBef>
                <a:spcPct val="20000"/>
              </a:spcBef>
              <a:buSzPct val="100000"/>
              <a:buFont typeface="Arial" charset="0"/>
              <a:buChar char="-"/>
              <a:defRPr sz="2100">
                <a:solidFill>
                  <a:srgbClr val="404040"/>
                </a:solidFill>
                <a:latin typeface="Calibri" charset="0"/>
                <a:ea typeface="ＭＳ Ｐゴシック" charset="-128"/>
              </a:defRPr>
            </a:lvl5pPr>
            <a:lvl6pPr marL="2514600" indent="-228600" eaLnBrk="0" fontAlgn="base" hangingPunct="0">
              <a:spcBef>
                <a:spcPct val="20000"/>
              </a:spcBef>
              <a:spcAft>
                <a:spcPct val="0"/>
              </a:spcAft>
              <a:buSzPct val="100000"/>
              <a:buFont typeface="Arial" charset="0"/>
              <a:buChar char="-"/>
              <a:defRPr sz="2100">
                <a:solidFill>
                  <a:srgbClr val="404040"/>
                </a:solidFill>
                <a:latin typeface="Calibri" charset="0"/>
                <a:ea typeface="ＭＳ Ｐゴシック" charset="-128"/>
              </a:defRPr>
            </a:lvl6pPr>
            <a:lvl7pPr marL="2971800" indent="-228600" eaLnBrk="0" fontAlgn="base" hangingPunct="0">
              <a:spcBef>
                <a:spcPct val="20000"/>
              </a:spcBef>
              <a:spcAft>
                <a:spcPct val="0"/>
              </a:spcAft>
              <a:buSzPct val="100000"/>
              <a:buFont typeface="Arial" charset="0"/>
              <a:buChar char="-"/>
              <a:defRPr sz="2100">
                <a:solidFill>
                  <a:srgbClr val="404040"/>
                </a:solidFill>
                <a:latin typeface="Calibri" charset="0"/>
                <a:ea typeface="ＭＳ Ｐゴシック" charset="-128"/>
              </a:defRPr>
            </a:lvl7pPr>
            <a:lvl8pPr marL="3429000" indent="-228600" eaLnBrk="0" fontAlgn="base" hangingPunct="0">
              <a:spcBef>
                <a:spcPct val="20000"/>
              </a:spcBef>
              <a:spcAft>
                <a:spcPct val="0"/>
              </a:spcAft>
              <a:buSzPct val="100000"/>
              <a:buFont typeface="Arial" charset="0"/>
              <a:buChar char="-"/>
              <a:defRPr sz="2100">
                <a:solidFill>
                  <a:srgbClr val="404040"/>
                </a:solidFill>
                <a:latin typeface="Calibri" charset="0"/>
                <a:ea typeface="ＭＳ Ｐゴシック" charset="-128"/>
              </a:defRPr>
            </a:lvl8pPr>
            <a:lvl9pPr marL="3886200" indent="-228600" eaLnBrk="0" fontAlgn="base" hangingPunct="0">
              <a:spcBef>
                <a:spcPct val="20000"/>
              </a:spcBef>
              <a:spcAft>
                <a:spcPct val="0"/>
              </a:spcAft>
              <a:buSzPct val="100000"/>
              <a:buFont typeface="Arial" charset="0"/>
              <a:buChar char="-"/>
              <a:defRPr sz="2100">
                <a:solidFill>
                  <a:srgbClr val="404040"/>
                </a:solidFill>
                <a:latin typeface="Calibri" charset="0"/>
                <a:ea typeface="ＭＳ Ｐゴシック" charset="-128"/>
              </a:defRPr>
            </a:lvl9pPr>
          </a:lstStyle>
          <a:p>
            <a:pPr eaLnBrk="1" hangingPunct="1">
              <a:lnSpc>
                <a:spcPct val="110000"/>
              </a:lnSpc>
              <a:spcBef>
                <a:spcPct val="0"/>
              </a:spcBef>
              <a:spcAft>
                <a:spcPct val="0"/>
              </a:spcAft>
              <a:buSzTx/>
              <a:buFontTx/>
              <a:buNone/>
              <a:defRPr/>
            </a:pPr>
            <a:r>
              <a:rPr lang="en-GB" altLang="en-US" sz="2800" i="0" dirty="0">
                <a:solidFill>
                  <a:schemeClr val="tx1"/>
                </a:solidFill>
              </a:rPr>
              <a:t>“Having built a hopefully relevant model or two, we are then ready to begin the structured discussion about the situation, and how it could be changed, which will eventually lead to action being taken. The models are the devices which enable that discussion to be a structured rather than a random one.”</a:t>
            </a:r>
          </a:p>
          <a:p>
            <a:pPr eaLnBrk="1" hangingPunct="1">
              <a:lnSpc>
                <a:spcPct val="110000"/>
              </a:lnSpc>
              <a:spcBef>
                <a:spcPct val="0"/>
              </a:spcBef>
              <a:spcAft>
                <a:spcPct val="0"/>
              </a:spcAft>
              <a:buSzTx/>
              <a:buFontTx/>
              <a:buNone/>
              <a:defRPr/>
            </a:pPr>
            <a:endParaRPr lang="en-GB" altLang="en-US" sz="2800" i="0" dirty="0">
              <a:solidFill>
                <a:schemeClr val="tx1"/>
              </a:solidFill>
            </a:endParaRPr>
          </a:p>
          <a:p>
            <a:pPr eaLnBrk="1" hangingPunct="1">
              <a:lnSpc>
                <a:spcPct val="110000"/>
              </a:lnSpc>
              <a:spcBef>
                <a:spcPct val="0"/>
              </a:spcBef>
              <a:spcAft>
                <a:spcPct val="0"/>
              </a:spcAft>
              <a:buSzTx/>
              <a:buFontTx/>
              <a:buNone/>
              <a:defRPr/>
            </a:pPr>
            <a:r>
              <a:rPr lang="en-GB" altLang="en-US" sz="2400" i="0" dirty="0" err="1">
                <a:solidFill>
                  <a:schemeClr val="tx1"/>
                </a:solidFill>
              </a:rPr>
              <a:t>Checkland</a:t>
            </a:r>
            <a:r>
              <a:rPr lang="en-GB" altLang="en-US" sz="2400" i="0" dirty="0">
                <a:solidFill>
                  <a:schemeClr val="tx1"/>
                </a:solidFill>
              </a:rPr>
              <a:t> and </a:t>
            </a:r>
            <a:r>
              <a:rPr lang="en-GB" altLang="en-US" sz="2400" i="0" dirty="0" err="1">
                <a:solidFill>
                  <a:schemeClr val="tx1"/>
                </a:solidFill>
              </a:rPr>
              <a:t>Poulter</a:t>
            </a:r>
            <a:r>
              <a:rPr lang="en-GB" altLang="en-US" sz="2400" i="0" dirty="0">
                <a:solidFill>
                  <a:schemeClr val="tx1"/>
                </a:solidFill>
              </a:rPr>
              <a:t> (2006, p. 49)</a:t>
            </a:r>
          </a:p>
          <a:p>
            <a:pPr eaLnBrk="1" hangingPunct="1">
              <a:lnSpc>
                <a:spcPct val="110000"/>
              </a:lnSpc>
              <a:spcBef>
                <a:spcPct val="0"/>
              </a:spcBef>
              <a:spcAft>
                <a:spcPct val="0"/>
              </a:spcAft>
              <a:buSzTx/>
              <a:buFontTx/>
              <a:buNone/>
              <a:defRPr/>
            </a:pPr>
            <a:endParaRPr lang="en-GB" altLang="en-US" sz="2800" i="0" dirty="0">
              <a:solidFill>
                <a:schemeClr val="tx1"/>
              </a:solidFill>
            </a:endParaRPr>
          </a:p>
          <a:p>
            <a:pPr marL="355600" indent="-349250" eaLnBrk="1" hangingPunct="1">
              <a:lnSpc>
                <a:spcPct val="110000"/>
              </a:lnSpc>
              <a:spcBef>
                <a:spcPct val="0"/>
              </a:spcBef>
              <a:spcAft>
                <a:spcPct val="0"/>
              </a:spcAft>
              <a:buSzTx/>
              <a:buFont typeface="Wingdings" charset="2"/>
              <a:buChar char="à"/>
              <a:defRPr/>
            </a:pPr>
            <a:r>
              <a:rPr lang="en-GB" altLang="en-US" sz="2800" dirty="0">
                <a:solidFill>
                  <a:schemeClr val="tx1"/>
                </a:solidFill>
                <a:sym typeface="Wingdings" charset="2"/>
              </a:rPr>
              <a:t>The objective is to do better business – not fancy models!</a:t>
            </a:r>
          </a:p>
        </p:txBody>
      </p:sp>
    </p:spTree>
    <p:extLst>
      <p:ext uri="{BB962C8B-B14F-4D97-AF65-F5344CB8AC3E}">
        <p14:creationId xmlns:p14="http://schemas.microsoft.com/office/powerpoint/2010/main" val="543724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2513" name="TextBox 3">
            <a:extLst>
              <a:ext uri="{FF2B5EF4-FFF2-40B4-BE49-F238E27FC236}">
                <a16:creationId xmlns:a16="http://schemas.microsoft.com/office/drawing/2014/main" id="{ED0CA6B7-E650-3048-8600-A0CE3AE1BE1B}"/>
              </a:ext>
            </a:extLst>
          </p:cNvPr>
          <p:cNvSpPr txBox="1">
            <a:spLocks noChangeArrowheads="1"/>
          </p:cNvSpPr>
          <p:nvPr/>
        </p:nvSpPr>
        <p:spPr bwMode="auto">
          <a:xfrm>
            <a:off x="684213" y="692150"/>
            <a:ext cx="7775575"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algn="ctr" eaLnBrk="1" hangingPunct="1">
              <a:lnSpc>
                <a:spcPct val="110000"/>
              </a:lnSpc>
              <a:spcBef>
                <a:spcPct val="0"/>
              </a:spcBef>
              <a:spcAft>
                <a:spcPct val="0"/>
              </a:spcAft>
              <a:buSzTx/>
              <a:buFontTx/>
              <a:buNone/>
            </a:pPr>
            <a:r>
              <a:rPr lang="en-US" altLang="en-US" sz="3600" i="0" dirty="0">
                <a:solidFill>
                  <a:srgbClr val="000000"/>
                </a:solidFill>
              </a:rPr>
              <a:t>Modeling the user</a:t>
            </a:r>
          </a:p>
        </p:txBody>
      </p:sp>
    </p:spTree>
    <p:extLst>
      <p:ext uri="{BB962C8B-B14F-4D97-AF65-F5344CB8AC3E}">
        <p14:creationId xmlns:p14="http://schemas.microsoft.com/office/powerpoint/2010/main" val="3683703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Rectangle 2">
            <a:extLst>
              <a:ext uri="{FF2B5EF4-FFF2-40B4-BE49-F238E27FC236}">
                <a16:creationId xmlns:a16="http://schemas.microsoft.com/office/drawing/2014/main" id="{B6EDA9DB-175B-5348-8F2A-31FF5E812A79}"/>
              </a:ext>
            </a:extLst>
          </p:cNvPr>
          <p:cNvSpPr>
            <a:spLocks noGrp="1"/>
          </p:cNvSpPr>
          <p:nvPr>
            <p:ph type="title"/>
          </p:nvPr>
        </p:nvSpPr>
        <p:spPr/>
        <p:txBody>
          <a:bodyPr/>
          <a:lstStyle/>
          <a:p>
            <a:pPr eaLnBrk="1" hangingPunct="1"/>
            <a:r>
              <a:rPr lang="en-GB" altLang="en-US"/>
              <a:t>User personas</a:t>
            </a:r>
          </a:p>
        </p:txBody>
      </p:sp>
      <p:sp>
        <p:nvSpPr>
          <p:cNvPr id="194562" name="Rectangle 3">
            <a:extLst>
              <a:ext uri="{FF2B5EF4-FFF2-40B4-BE49-F238E27FC236}">
                <a16:creationId xmlns:a16="http://schemas.microsoft.com/office/drawing/2014/main" id="{840A00F3-4369-8F41-9C8E-C6C7B59ECDA6}"/>
              </a:ext>
            </a:extLst>
          </p:cNvPr>
          <p:cNvSpPr>
            <a:spLocks noGrp="1"/>
          </p:cNvSpPr>
          <p:nvPr>
            <p:ph type="body" idx="1"/>
          </p:nvPr>
        </p:nvSpPr>
        <p:spPr>
          <a:xfrm>
            <a:off x="457200" y="990600"/>
            <a:ext cx="8218488" cy="5135563"/>
          </a:xfrm>
        </p:spPr>
        <p:txBody>
          <a:bodyPr>
            <a:noAutofit/>
          </a:bodyPr>
          <a:lstStyle/>
          <a:p>
            <a:pPr marL="342900" indent="-342900" eaLnBrk="1" hangingPunct="1">
              <a:spcBef>
                <a:spcPts val="0"/>
              </a:spcBef>
              <a:spcAft>
                <a:spcPts val="1800"/>
              </a:spcAft>
              <a:buFont typeface="Arial" panose="020B0604020202020204" pitchFamily="34" charset="0"/>
              <a:buChar char="•"/>
              <a:defRPr/>
            </a:pPr>
            <a:r>
              <a:rPr lang="en-GB" altLang="en-US" b="0" dirty="0"/>
              <a:t>User “personas” are </a:t>
            </a:r>
            <a:r>
              <a:rPr lang="en-GB" altLang="en-US" dirty="0"/>
              <a:t>stories or structured descriptions </a:t>
            </a:r>
            <a:r>
              <a:rPr lang="en-GB" altLang="en-US" b="0" dirty="0"/>
              <a:t>that capture the person, personality, motivations, context, etc. of intended primary/early adopter users.</a:t>
            </a:r>
          </a:p>
          <a:p>
            <a:pPr marL="342900" indent="-342900" eaLnBrk="1" hangingPunct="1">
              <a:spcBef>
                <a:spcPts val="0"/>
              </a:spcBef>
              <a:spcAft>
                <a:spcPts val="1800"/>
              </a:spcAft>
              <a:buFont typeface="Arial" panose="020B0604020202020204" pitchFamily="34" charset="0"/>
              <a:buChar char="•"/>
              <a:defRPr/>
            </a:pPr>
            <a:r>
              <a:rPr lang="en-GB" altLang="en-US" b="0" dirty="0"/>
              <a:t>Personas should be based on </a:t>
            </a:r>
            <a:r>
              <a:rPr lang="en-GB" altLang="en-US" dirty="0"/>
              <a:t>research</a:t>
            </a:r>
            <a:r>
              <a:rPr lang="en-GB" altLang="en-US" b="0" dirty="0"/>
              <a:t>; the aim is not to fantasise about users but to capture important attributes of user as a </a:t>
            </a:r>
            <a:r>
              <a:rPr lang="en-GB" altLang="en-US" dirty="0"/>
              <a:t>believable character</a:t>
            </a:r>
            <a:r>
              <a:rPr lang="en-GB" altLang="en-US" b="0" dirty="0"/>
              <a:t>. Do not make the personas generic but rather </a:t>
            </a:r>
            <a:r>
              <a:rPr lang="en-GB" altLang="en-US" dirty="0"/>
              <a:t>rich and realistic</a:t>
            </a:r>
            <a:r>
              <a:rPr lang="en-GB" altLang="en-US" b="0" dirty="0"/>
              <a:t>.</a:t>
            </a:r>
          </a:p>
          <a:p>
            <a:pPr marL="342900" indent="-342900" eaLnBrk="1" hangingPunct="1">
              <a:spcBef>
                <a:spcPts val="0"/>
              </a:spcBef>
              <a:spcAft>
                <a:spcPts val="1800"/>
              </a:spcAft>
              <a:buFont typeface="Arial" panose="020B0604020202020204" pitchFamily="34" charset="0"/>
              <a:buChar char="•"/>
              <a:defRPr/>
            </a:pPr>
            <a:r>
              <a:rPr lang="en-GB" altLang="en-US" dirty="0"/>
              <a:t>Three or four personas is usually best </a:t>
            </a:r>
            <a:r>
              <a:rPr lang="en-GB" altLang="en-US" b="0" dirty="0"/>
              <a:t>(one or two maybe enough) – they are not intended to be representative of all intended audiences and the whole team must internalize the personas (i.e. they are difficult to change afterwards).</a:t>
            </a:r>
          </a:p>
          <a:p>
            <a:pPr marL="342900" indent="-342900" eaLnBrk="1" hangingPunct="1">
              <a:spcBef>
                <a:spcPts val="0"/>
              </a:spcBef>
              <a:spcAft>
                <a:spcPts val="1800"/>
              </a:spcAft>
              <a:buFont typeface="Arial" panose="020B0604020202020204" pitchFamily="34" charset="0"/>
              <a:buChar char="•"/>
              <a:defRPr/>
            </a:pPr>
            <a:r>
              <a:rPr lang="en-GB" altLang="en-US" b="0" dirty="0"/>
              <a:t>Personas help in different </a:t>
            </a:r>
            <a:r>
              <a:rPr lang="en-GB" altLang="en-US" dirty="0"/>
              <a:t>design decision </a:t>
            </a:r>
            <a:r>
              <a:rPr lang="en-GB" altLang="en-US" b="0" dirty="0"/>
              <a:t>by providing an external reference point for discussing the look and feel, tone of voice and overall interaction patterns of the product.</a:t>
            </a:r>
          </a:p>
        </p:txBody>
      </p:sp>
    </p:spTree>
    <p:extLst>
      <p:ext uri="{BB962C8B-B14F-4D97-AF65-F5344CB8AC3E}">
        <p14:creationId xmlns:p14="http://schemas.microsoft.com/office/powerpoint/2010/main" val="2599478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Rectangle 2">
            <a:extLst>
              <a:ext uri="{FF2B5EF4-FFF2-40B4-BE49-F238E27FC236}">
                <a16:creationId xmlns:a16="http://schemas.microsoft.com/office/drawing/2014/main" id="{B6EDA9DB-175B-5348-8F2A-31FF5E812A79}"/>
              </a:ext>
            </a:extLst>
          </p:cNvPr>
          <p:cNvSpPr>
            <a:spLocks noGrp="1"/>
          </p:cNvSpPr>
          <p:nvPr>
            <p:ph type="title"/>
          </p:nvPr>
        </p:nvSpPr>
        <p:spPr/>
        <p:txBody>
          <a:bodyPr/>
          <a:lstStyle/>
          <a:p>
            <a:pPr eaLnBrk="1" hangingPunct="1"/>
            <a:r>
              <a:rPr lang="en-GB" altLang="en-US"/>
              <a:t>User personas</a:t>
            </a:r>
          </a:p>
        </p:txBody>
      </p:sp>
      <p:sp>
        <p:nvSpPr>
          <p:cNvPr id="194562" name="Rectangle 3">
            <a:extLst>
              <a:ext uri="{FF2B5EF4-FFF2-40B4-BE49-F238E27FC236}">
                <a16:creationId xmlns:a16="http://schemas.microsoft.com/office/drawing/2014/main" id="{840A00F3-4369-8F41-9C8E-C6C7B59ECDA6}"/>
              </a:ext>
            </a:extLst>
          </p:cNvPr>
          <p:cNvSpPr>
            <a:spLocks noGrp="1"/>
          </p:cNvSpPr>
          <p:nvPr>
            <p:ph type="body" idx="1"/>
          </p:nvPr>
        </p:nvSpPr>
        <p:spPr>
          <a:xfrm>
            <a:off x="393456" y="2362200"/>
            <a:ext cx="8218488" cy="1143000"/>
          </a:xfrm>
        </p:spPr>
        <p:txBody>
          <a:bodyPr>
            <a:noAutofit/>
          </a:bodyPr>
          <a:lstStyle/>
          <a:p>
            <a:pPr algn="ctr" eaLnBrk="1" hangingPunct="1">
              <a:spcBef>
                <a:spcPts val="0"/>
              </a:spcBef>
              <a:spcAft>
                <a:spcPts val="1800"/>
              </a:spcAft>
              <a:defRPr/>
            </a:pPr>
            <a:r>
              <a:rPr lang="en-GB" altLang="en-US" sz="3600" b="0" dirty="0"/>
              <a:t>What are the Best Practices for developing Personas?</a:t>
            </a:r>
          </a:p>
        </p:txBody>
      </p:sp>
    </p:spTree>
    <p:extLst>
      <p:ext uri="{BB962C8B-B14F-4D97-AF65-F5344CB8AC3E}">
        <p14:creationId xmlns:p14="http://schemas.microsoft.com/office/powerpoint/2010/main" val="834877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Rectangle 2">
            <a:extLst>
              <a:ext uri="{FF2B5EF4-FFF2-40B4-BE49-F238E27FC236}">
                <a16:creationId xmlns:a16="http://schemas.microsoft.com/office/drawing/2014/main" id="{B6EDA9DB-175B-5348-8F2A-31FF5E812A79}"/>
              </a:ext>
            </a:extLst>
          </p:cNvPr>
          <p:cNvSpPr>
            <a:spLocks noGrp="1"/>
          </p:cNvSpPr>
          <p:nvPr>
            <p:ph type="title"/>
          </p:nvPr>
        </p:nvSpPr>
        <p:spPr/>
        <p:txBody>
          <a:bodyPr/>
          <a:lstStyle/>
          <a:p>
            <a:pPr eaLnBrk="1" hangingPunct="1"/>
            <a:r>
              <a:rPr lang="en-GB" altLang="en-US" dirty="0"/>
              <a:t>User personas – Best Practices</a:t>
            </a:r>
          </a:p>
        </p:txBody>
      </p:sp>
      <p:sp>
        <p:nvSpPr>
          <p:cNvPr id="194562" name="Rectangle 3">
            <a:extLst>
              <a:ext uri="{FF2B5EF4-FFF2-40B4-BE49-F238E27FC236}">
                <a16:creationId xmlns:a16="http://schemas.microsoft.com/office/drawing/2014/main" id="{840A00F3-4369-8F41-9C8E-C6C7B59ECDA6}"/>
              </a:ext>
            </a:extLst>
          </p:cNvPr>
          <p:cNvSpPr>
            <a:spLocks noGrp="1"/>
          </p:cNvSpPr>
          <p:nvPr>
            <p:ph type="body" idx="1"/>
          </p:nvPr>
        </p:nvSpPr>
        <p:spPr>
          <a:xfrm>
            <a:off x="428625" y="1295400"/>
            <a:ext cx="8218488" cy="4114800"/>
          </a:xfrm>
        </p:spPr>
        <p:txBody>
          <a:bodyPr>
            <a:noAutofit/>
          </a:bodyPr>
          <a:lstStyle/>
          <a:p>
            <a:pPr marL="457200" indent="-457200" eaLnBrk="1" hangingPunct="1">
              <a:spcBef>
                <a:spcPts val="0"/>
              </a:spcBef>
              <a:spcAft>
                <a:spcPts val="1800"/>
              </a:spcAft>
              <a:buFont typeface="+mj-lt"/>
              <a:buAutoNum type="arabicPeriod"/>
              <a:defRPr/>
            </a:pPr>
            <a:r>
              <a:rPr lang="en-GB" altLang="en-US" sz="2800" b="0" dirty="0"/>
              <a:t>Conduct user research</a:t>
            </a:r>
          </a:p>
          <a:p>
            <a:pPr marL="457200" indent="-457200" eaLnBrk="1" hangingPunct="1">
              <a:spcBef>
                <a:spcPts val="0"/>
              </a:spcBef>
              <a:spcAft>
                <a:spcPts val="1800"/>
              </a:spcAft>
              <a:buFont typeface="+mj-lt"/>
              <a:buAutoNum type="arabicPeriod"/>
              <a:defRPr/>
            </a:pPr>
            <a:r>
              <a:rPr lang="en-GB" altLang="en-US" sz="2800" b="0" dirty="0"/>
              <a:t>Condense your research (what is universal to the system and its users?)</a:t>
            </a:r>
          </a:p>
          <a:p>
            <a:pPr marL="457200" indent="-457200" eaLnBrk="1" hangingPunct="1">
              <a:spcBef>
                <a:spcPts val="0"/>
              </a:spcBef>
              <a:spcAft>
                <a:spcPts val="1800"/>
              </a:spcAft>
              <a:buFont typeface="+mj-lt"/>
              <a:buAutoNum type="arabicPeriod"/>
              <a:defRPr/>
            </a:pPr>
            <a:r>
              <a:rPr lang="en-GB" altLang="en-US" sz="2800" b="0" dirty="0"/>
              <a:t>Brainstorm</a:t>
            </a:r>
          </a:p>
          <a:p>
            <a:pPr marL="457200" indent="-457200" eaLnBrk="1" hangingPunct="1">
              <a:spcBef>
                <a:spcPts val="0"/>
              </a:spcBef>
              <a:spcAft>
                <a:spcPts val="1800"/>
              </a:spcAft>
              <a:buFont typeface="+mj-lt"/>
              <a:buAutoNum type="arabicPeriod"/>
              <a:defRPr/>
            </a:pPr>
            <a:r>
              <a:rPr lang="en-GB" altLang="en-US" sz="2800" b="0" dirty="0"/>
              <a:t>Refine</a:t>
            </a:r>
          </a:p>
          <a:p>
            <a:pPr marL="457200" indent="-457200" eaLnBrk="1" hangingPunct="1">
              <a:spcBef>
                <a:spcPts val="0"/>
              </a:spcBef>
              <a:spcAft>
                <a:spcPts val="1800"/>
              </a:spcAft>
              <a:buFont typeface="+mj-lt"/>
              <a:buAutoNum type="arabicPeriod"/>
              <a:defRPr/>
            </a:pPr>
            <a:r>
              <a:rPr lang="en-GB" altLang="en-US" sz="2800" b="0" dirty="0"/>
              <a:t>Make them realistic!</a:t>
            </a:r>
          </a:p>
          <a:p>
            <a:pPr marL="342900" indent="-342900" eaLnBrk="1" hangingPunct="1">
              <a:spcBef>
                <a:spcPts val="0"/>
              </a:spcBef>
              <a:spcAft>
                <a:spcPts val="1800"/>
              </a:spcAft>
              <a:buFont typeface="Arial" panose="020B0604020202020204" pitchFamily="34" charset="0"/>
              <a:buChar char="•"/>
              <a:defRPr/>
            </a:pPr>
            <a:endParaRPr lang="en-GB" altLang="en-US" sz="2800" b="0" dirty="0"/>
          </a:p>
        </p:txBody>
      </p:sp>
    </p:spTree>
    <p:extLst>
      <p:ext uri="{BB962C8B-B14F-4D97-AF65-F5344CB8AC3E}">
        <p14:creationId xmlns:p14="http://schemas.microsoft.com/office/powerpoint/2010/main" val="1644022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6609" name="Picture 5" descr="John.jpg">
            <a:extLst>
              <a:ext uri="{FF2B5EF4-FFF2-40B4-BE49-F238E27FC236}">
                <a16:creationId xmlns:a16="http://schemas.microsoft.com/office/drawing/2014/main" id="{B722C1A3-5C58-584B-89A5-90AF34AA33FF}"/>
              </a:ext>
            </a:extLst>
          </p:cNvPr>
          <p:cNvPicPr>
            <a:picLocks noChangeAspect="1"/>
          </p:cNvPicPr>
          <p:nvPr/>
        </p:nvPicPr>
        <p:blipFill>
          <a:blip r:embed="rId3">
            <a:extLst>
              <a:ext uri="{28A0092B-C50C-407E-A947-70E740481C1C}">
                <a14:useLocalDpi xmlns:a14="http://schemas.microsoft.com/office/drawing/2010/main" val="0"/>
              </a:ext>
            </a:extLst>
          </a:blip>
          <a:srcRect l="5777" t="48286" b="4599"/>
          <a:stretch>
            <a:fillRect/>
          </a:stretch>
        </p:blipFill>
        <p:spPr bwMode="auto">
          <a:xfrm>
            <a:off x="0" y="3627438"/>
            <a:ext cx="9144000"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0" name="Rectangle 3">
            <a:extLst>
              <a:ext uri="{FF2B5EF4-FFF2-40B4-BE49-F238E27FC236}">
                <a16:creationId xmlns:a16="http://schemas.microsoft.com/office/drawing/2014/main" id="{1E870F9C-BE09-0E4F-A3F4-95EACDA4FE22}"/>
              </a:ext>
            </a:extLst>
          </p:cNvPr>
          <p:cNvSpPr txBox="1">
            <a:spLocks/>
          </p:cNvSpPr>
          <p:nvPr/>
        </p:nvSpPr>
        <p:spPr bwMode="auto">
          <a:xfrm>
            <a:off x="457200" y="990600"/>
            <a:ext cx="8218488"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47891" rIns="36000" bIns="47891"/>
          <a:lstStyle>
            <a:lvl1pPr marL="431800" indent="-431800">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eaLnBrk="1" hangingPunct="1"/>
            <a:r>
              <a:rPr lang="en-GB" altLang="en-US" sz="2400" i="0" dirty="0">
                <a:solidFill>
                  <a:schemeClr val="tx1"/>
                </a:solidFill>
              </a:rPr>
              <a:t>For Moves app, </a:t>
            </a:r>
            <a:r>
              <a:rPr lang="en-GB" altLang="en-US" sz="2400" b="1" i="0" dirty="0">
                <a:solidFill>
                  <a:schemeClr val="tx1"/>
                </a:solidFill>
              </a:rPr>
              <a:t>we developed “John” by interviewing a real person</a:t>
            </a:r>
            <a:r>
              <a:rPr lang="en-GB" altLang="en-US" sz="2400" i="0" dirty="0">
                <a:solidFill>
                  <a:schemeClr val="tx1"/>
                </a:solidFill>
              </a:rPr>
              <a:t> about his exercise habits and by writing a fictional but plausible story describing his daily life.</a:t>
            </a:r>
          </a:p>
          <a:p>
            <a:pPr eaLnBrk="1" hangingPunct="1"/>
            <a:endParaRPr lang="en-GB" altLang="en-US" sz="2400" i="0" dirty="0"/>
          </a:p>
          <a:p>
            <a:pPr eaLnBrk="1" hangingPunct="1"/>
            <a:r>
              <a:rPr lang="en-GB" altLang="en-US" sz="2400" i="0" dirty="0"/>
              <a:t>During the development, it was then possible to answer questions such as: “Would John like to use this? Would this be useful for John?”</a:t>
            </a:r>
          </a:p>
        </p:txBody>
      </p:sp>
      <p:sp>
        <p:nvSpPr>
          <p:cNvPr id="196611" name="Rectangle 2">
            <a:extLst>
              <a:ext uri="{FF2B5EF4-FFF2-40B4-BE49-F238E27FC236}">
                <a16:creationId xmlns:a16="http://schemas.microsoft.com/office/drawing/2014/main" id="{F7C34F62-0BCA-944D-9C10-97A696208A25}"/>
              </a:ext>
            </a:extLst>
          </p:cNvPr>
          <p:cNvSpPr>
            <a:spLocks noGrp="1"/>
          </p:cNvSpPr>
          <p:nvPr>
            <p:ph type="title"/>
          </p:nvPr>
        </p:nvSpPr>
        <p:spPr/>
        <p:txBody>
          <a:bodyPr/>
          <a:lstStyle/>
          <a:p>
            <a:pPr eaLnBrk="1" hangingPunct="1"/>
            <a:r>
              <a:rPr lang="en-GB" altLang="en-US"/>
              <a:t>User personas example</a:t>
            </a:r>
          </a:p>
        </p:txBody>
      </p:sp>
      <p:sp>
        <p:nvSpPr>
          <p:cNvPr id="2" name="TextBox 1"/>
          <p:cNvSpPr txBox="1"/>
          <p:nvPr/>
        </p:nvSpPr>
        <p:spPr>
          <a:xfrm>
            <a:off x="5486400" y="4724400"/>
            <a:ext cx="457200" cy="369332"/>
          </a:xfrm>
          <a:prstGeom prst="rect">
            <a:avLst/>
          </a:prstGeom>
          <a:noFill/>
        </p:spPr>
        <p:txBody>
          <a:bodyPr wrap="square" rtlCol="0">
            <a:spAutoFit/>
          </a:bodyPr>
          <a:lstStyle/>
          <a:p>
            <a:r>
              <a:rPr lang="en-US" dirty="0"/>
              <a:t>a</a:t>
            </a:r>
          </a:p>
        </p:txBody>
      </p:sp>
    </p:spTree>
    <p:extLst>
      <p:ext uri="{BB962C8B-B14F-4D97-AF65-F5344CB8AC3E}">
        <p14:creationId xmlns:p14="http://schemas.microsoft.com/office/powerpoint/2010/main" val="4143562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8" name="Rectangle 3">
            <a:extLst>
              <a:ext uri="{FF2B5EF4-FFF2-40B4-BE49-F238E27FC236}">
                <a16:creationId xmlns:a16="http://schemas.microsoft.com/office/drawing/2014/main" id="{704DEB6D-231F-1F47-B60E-BDA9368408E6}"/>
              </a:ext>
            </a:extLst>
          </p:cNvPr>
          <p:cNvSpPr>
            <a:spLocks noGrp="1"/>
          </p:cNvSpPr>
          <p:nvPr>
            <p:ph type="body" idx="1"/>
          </p:nvPr>
        </p:nvSpPr>
        <p:spPr>
          <a:xfrm>
            <a:off x="457200" y="990600"/>
            <a:ext cx="8218488" cy="5135563"/>
          </a:xfrm>
        </p:spPr>
        <p:txBody>
          <a:bodyPr>
            <a:noAutofit/>
          </a:bodyPr>
          <a:lstStyle/>
          <a:p>
            <a:pPr marL="342900" indent="-342900" eaLnBrk="1" hangingPunct="1">
              <a:spcBef>
                <a:spcPts val="0"/>
              </a:spcBef>
              <a:spcAft>
                <a:spcPts val="1800"/>
              </a:spcAft>
              <a:buFont typeface="Arial" panose="020B0604020202020204" pitchFamily="34" charset="0"/>
              <a:buChar char="•"/>
              <a:defRPr/>
            </a:pPr>
            <a:r>
              <a:rPr lang="en-GB" altLang="en-US" sz="2400" b="0" dirty="0"/>
              <a:t>Scenarios are stories of </a:t>
            </a:r>
            <a:r>
              <a:rPr lang="en-GB" altLang="en-US" sz="2400" dirty="0"/>
              <a:t>how</a:t>
            </a:r>
            <a:r>
              <a:rPr lang="en-GB" altLang="en-US" sz="2400" b="0" dirty="0"/>
              <a:t> and </a:t>
            </a:r>
            <a:r>
              <a:rPr lang="en-GB" altLang="en-US" sz="2400" dirty="0"/>
              <a:t>why</a:t>
            </a:r>
            <a:r>
              <a:rPr lang="en-GB" altLang="en-US" sz="2400" b="0" dirty="0"/>
              <a:t> users use the product </a:t>
            </a:r>
            <a:r>
              <a:rPr lang="en-GB" altLang="en-US" sz="2400" b="0" i="1" dirty="0"/>
              <a:t>– from the </a:t>
            </a:r>
            <a:r>
              <a:rPr lang="en-GB" altLang="en-US" sz="2400" i="1" dirty="0"/>
              <a:t>individual user’s perspective</a:t>
            </a:r>
            <a:r>
              <a:rPr lang="en-GB" altLang="en-US" sz="2400" b="0" dirty="0"/>
              <a:t>.</a:t>
            </a:r>
          </a:p>
          <a:p>
            <a:pPr marL="342900" indent="-342900" eaLnBrk="1" hangingPunct="1">
              <a:spcBef>
                <a:spcPts val="0"/>
              </a:spcBef>
              <a:spcAft>
                <a:spcPts val="1800"/>
              </a:spcAft>
              <a:buFont typeface="Arial" panose="020B0604020202020204" pitchFamily="34" charset="0"/>
              <a:buChar char="•"/>
              <a:defRPr/>
            </a:pPr>
            <a:r>
              <a:rPr lang="en-GB" altLang="en-US" sz="2400" b="0" dirty="0"/>
              <a:t>A scenario can capture the initial take up, typical usage session, when something goes wrong, etc., i.e. how does the product operate in the user’s context and </a:t>
            </a:r>
            <a:r>
              <a:rPr lang="en-GB" altLang="en-US" sz="2400" dirty="0"/>
              <a:t>serve his or her aims and preferences.</a:t>
            </a:r>
          </a:p>
          <a:p>
            <a:pPr marL="342900" indent="-342900" eaLnBrk="1" hangingPunct="1">
              <a:spcBef>
                <a:spcPts val="0"/>
              </a:spcBef>
              <a:spcAft>
                <a:spcPts val="1800"/>
              </a:spcAft>
              <a:buFont typeface="Arial" panose="020B0604020202020204" pitchFamily="34" charset="0"/>
              <a:buChar char="•"/>
              <a:defRPr/>
            </a:pPr>
            <a:r>
              <a:rPr lang="en-GB" altLang="en-US" sz="2400" b="0" dirty="0"/>
              <a:t>Scenarios help both in </a:t>
            </a:r>
            <a:r>
              <a:rPr lang="en-GB" altLang="en-US" sz="2400" dirty="0"/>
              <a:t>design</a:t>
            </a:r>
            <a:r>
              <a:rPr lang="en-GB" altLang="en-US" sz="2400" b="0" dirty="0"/>
              <a:t> and </a:t>
            </a:r>
            <a:r>
              <a:rPr lang="en-GB" altLang="en-US" sz="2400" dirty="0"/>
              <a:t>testing</a:t>
            </a:r>
            <a:r>
              <a:rPr lang="en-GB" altLang="en-US" sz="2400" b="0" dirty="0"/>
              <a:t> the user interface.</a:t>
            </a:r>
          </a:p>
          <a:p>
            <a:pPr marL="342900" indent="-342900" eaLnBrk="1" hangingPunct="1">
              <a:spcBef>
                <a:spcPts val="0"/>
              </a:spcBef>
              <a:spcAft>
                <a:spcPts val="1800"/>
              </a:spcAft>
              <a:buFont typeface="Arial" panose="020B0604020202020204" pitchFamily="34" charset="0"/>
              <a:buChar char="•"/>
              <a:defRPr/>
            </a:pPr>
            <a:r>
              <a:rPr lang="en-GB" altLang="en-US" sz="2400" b="0" dirty="0"/>
              <a:t>Scenarios help, for instance, capturing major requirements (but perhaps not details), arguing against excessive features – and to </a:t>
            </a:r>
            <a:r>
              <a:rPr lang="en-GB" altLang="en-US" sz="2400" dirty="0"/>
              <a:t>move gradually toward use cases</a:t>
            </a:r>
            <a:r>
              <a:rPr lang="en-GB" altLang="en-US" sz="2400" b="0" dirty="0"/>
              <a:t>.</a:t>
            </a:r>
          </a:p>
        </p:txBody>
      </p:sp>
      <p:sp>
        <p:nvSpPr>
          <p:cNvPr id="2" name="Title 2">
            <a:extLst>
              <a:ext uri="{FF2B5EF4-FFF2-40B4-BE49-F238E27FC236}">
                <a16:creationId xmlns:a16="http://schemas.microsoft.com/office/drawing/2014/main" id="{EB59DCB2-D26F-6A49-B777-E0BFE419E890}"/>
              </a:ext>
            </a:extLst>
          </p:cNvPr>
          <p:cNvSpPr>
            <a:spLocks noGrp="1"/>
          </p:cNvSpPr>
          <p:nvPr>
            <p:ph type="title"/>
          </p:nvPr>
        </p:nvSpPr>
        <p:spPr/>
        <p:txBody>
          <a:bodyPr/>
          <a:lstStyle/>
          <a:p>
            <a:r>
              <a:rPr lang="fi-FI" altLang="en-US" dirty="0"/>
              <a:t>User scenario</a:t>
            </a:r>
            <a:endParaRPr lang="en-US" altLang="en-US" dirty="0"/>
          </a:p>
        </p:txBody>
      </p:sp>
    </p:spTree>
    <p:extLst>
      <p:ext uri="{BB962C8B-B14F-4D97-AF65-F5344CB8AC3E}">
        <p14:creationId xmlns:p14="http://schemas.microsoft.com/office/powerpoint/2010/main" val="3015647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0705" name="Picture 5">
            <a:extLst>
              <a:ext uri="{FF2B5EF4-FFF2-40B4-BE49-F238E27FC236}">
                <a16:creationId xmlns:a16="http://schemas.microsoft.com/office/drawing/2014/main" id="{B2E77C1D-9FB8-F64D-BCEF-1B7484F69CB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375" y="692150"/>
            <a:ext cx="4873625" cy="5373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0706" name="Rectangle 3">
            <a:extLst>
              <a:ext uri="{FF2B5EF4-FFF2-40B4-BE49-F238E27FC236}">
                <a16:creationId xmlns:a16="http://schemas.microsoft.com/office/drawing/2014/main" id="{8D1CD69B-5434-3D48-B920-52848A681F91}"/>
              </a:ext>
            </a:extLst>
          </p:cNvPr>
          <p:cNvSpPr txBox="1">
            <a:spLocks/>
          </p:cNvSpPr>
          <p:nvPr/>
        </p:nvSpPr>
        <p:spPr bwMode="auto">
          <a:xfrm>
            <a:off x="468313" y="692150"/>
            <a:ext cx="287972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47891" rIns="36000" bIns="47891"/>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eaLnBrk="1" hangingPunct="1">
              <a:buFont typeface="Wingdings 2" pitchFamily="2" charset="2"/>
              <a:buNone/>
            </a:pPr>
            <a:r>
              <a:rPr lang="en-GB" altLang="en-US" sz="2000" b="1" i="0" dirty="0"/>
              <a:t>nngroup.com </a:t>
            </a:r>
            <a:r>
              <a:rPr lang="en-GB" altLang="en-US" sz="2000" i="0" dirty="0"/>
              <a:t>has lots of good resources and </a:t>
            </a:r>
            <a:r>
              <a:rPr lang="en-GB" altLang="en-US" sz="2000" i="0"/>
              <a:t>articles </a:t>
            </a:r>
            <a:r>
              <a:rPr lang="en-GB" altLang="en-US" sz="2000" i="0" smtClean="0"/>
              <a:t>regarding </a:t>
            </a:r>
            <a:r>
              <a:rPr lang="en-GB" altLang="en-US" sz="2000" i="0" dirty="0"/>
              <a:t>user research and usability, provided by some of the pioneers in the field.</a:t>
            </a:r>
          </a:p>
          <a:p>
            <a:pPr eaLnBrk="1" hangingPunct="1">
              <a:buFont typeface="Wingdings 2" pitchFamily="2" charset="2"/>
              <a:buNone/>
            </a:pPr>
            <a:endParaRPr lang="en-GB" altLang="en-US" sz="2000" dirty="0"/>
          </a:p>
          <a:p>
            <a:pPr eaLnBrk="1" hangingPunct="1">
              <a:buFont typeface="Wingdings 2" pitchFamily="2" charset="2"/>
              <a:buNone/>
            </a:pPr>
            <a:r>
              <a:rPr lang="en-GB" altLang="en-US" sz="2000" i="0" dirty="0"/>
              <a:t>See also links on the community site:</a:t>
            </a:r>
          </a:p>
          <a:p>
            <a:pPr eaLnBrk="1" hangingPunct="1">
              <a:buFont typeface="Wingdings 2" pitchFamily="2" charset="2"/>
              <a:buNone/>
            </a:pPr>
            <a:endParaRPr lang="en-GB" altLang="en-US" sz="2000" i="0" dirty="0"/>
          </a:p>
          <a:p>
            <a:pPr>
              <a:buNone/>
            </a:pPr>
            <a:r>
              <a:rPr lang="en-GB" altLang="en-US" sz="1400" dirty="0">
                <a:hlinkClick r:id="rId4"/>
              </a:rPr>
              <a:t>https://www.usability.gov/how-to-and-tools/methods/scenarios.html</a:t>
            </a:r>
            <a:endParaRPr lang="en-GB" altLang="en-US" sz="1400" dirty="0"/>
          </a:p>
          <a:p>
            <a:pPr>
              <a:buNone/>
            </a:pPr>
            <a:endParaRPr lang="en-GB" altLang="en-US" sz="1400" dirty="0">
              <a:hlinkClick r:id="rId5"/>
            </a:endParaRPr>
          </a:p>
          <a:p>
            <a:pPr>
              <a:buNone/>
            </a:pPr>
            <a:r>
              <a:rPr lang="en-GB" altLang="en-US" sz="1400" dirty="0">
                <a:hlinkClick r:id="rId5"/>
              </a:rPr>
              <a:t>https://www.usability.gov/how-to-and-tools/methods/personas.html</a:t>
            </a:r>
            <a:endParaRPr lang="en-GB" altLang="en-US" sz="1400" dirty="0"/>
          </a:p>
          <a:p>
            <a:pPr>
              <a:buNone/>
            </a:pPr>
            <a:endParaRPr lang="en-GB" altLang="en-US" sz="2000" dirty="0"/>
          </a:p>
        </p:txBody>
      </p:sp>
    </p:spTree>
    <p:extLst>
      <p:ext uri="{BB962C8B-B14F-4D97-AF65-F5344CB8AC3E}">
        <p14:creationId xmlns:p14="http://schemas.microsoft.com/office/powerpoint/2010/main" val="510816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7" name="TextBox 3">
            <a:extLst>
              <a:ext uri="{FF2B5EF4-FFF2-40B4-BE49-F238E27FC236}">
                <a16:creationId xmlns:a16="http://schemas.microsoft.com/office/drawing/2014/main" id="{5ED1903A-476C-6D44-BEAE-DB57674048DE}"/>
              </a:ext>
            </a:extLst>
          </p:cNvPr>
          <p:cNvSpPr txBox="1">
            <a:spLocks noChangeArrowheads="1"/>
          </p:cNvSpPr>
          <p:nvPr/>
        </p:nvSpPr>
        <p:spPr bwMode="auto">
          <a:xfrm>
            <a:off x="1042988" y="692150"/>
            <a:ext cx="7777162"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algn="ctr" eaLnBrk="1" hangingPunct="1">
              <a:lnSpc>
                <a:spcPct val="110000"/>
              </a:lnSpc>
              <a:spcBef>
                <a:spcPct val="0"/>
              </a:spcBef>
              <a:spcAft>
                <a:spcPct val="0"/>
              </a:spcAft>
              <a:buSzTx/>
              <a:buFontTx/>
              <a:buNone/>
            </a:pPr>
            <a:r>
              <a:rPr lang="en-GB" altLang="en-US" sz="3200" i="0" dirty="0">
                <a:solidFill>
                  <a:srgbClr val="000000"/>
                </a:solidFill>
              </a:rPr>
              <a:t>Think of different types of “models” or “modeling” – how many can you list?</a:t>
            </a:r>
          </a:p>
        </p:txBody>
      </p:sp>
    </p:spTree>
    <p:extLst>
      <p:ext uri="{BB962C8B-B14F-4D97-AF65-F5344CB8AC3E}">
        <p14:creationId xmlns:p14="http://schemas.microsoft.com/office/powerpoint/2010/main" val="2037118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2753" name="Rectangle 3">
            <a:extLst>
              <a:ext uri="{FF2B5EF4-FFF2-40B4-BE49-F238E27FC236}">
                <a16:creationId xmlns:a16="http://schemas.microsoft.com/office/drawing/2014/main" id="{FD6F19FB-5E6A-AB4E-8F5A-B5DBD5F430BC}"/>
              </a:ext>
            </a:extLst>
          </p:cNvPr>
          <p:cNvSpPr txBox="1">
            <a:spLocks/>
          </p:cNvSpPr>
          <p:nvPr/>
        </p:nvSpPr>
        <p:spPr bwMode="auto">
          <a:xfrm>
            <a:off x="468313" y="692150"/>
            <a:ext cx="3671887"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47891" rIns="36000" bIns="47891"/>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eaLnBrk="1" hangingPunct="1">
              <a:buFont typeface="Wingdings 2" pitchFamily="2" charset="2"/>
              <a:buNone/>
            </a:pPr>
            <a:r>
              <a:rPr lang="en-GB" altLang="en-US" sz="2000" b="1" i="0" dirty="0"/>
              <a:t>There is no standard notation for user personas and scenarios.</a:t>
            </a:r>
          </a:p>
          <a:p>
            <a:pPr eaLnBrk="1" hangingPunct="1">
              <a:buFont typeface="Wingdings 2" pitchFamily="2" charset="2"/>
              <a:buNone/>
            </a:pPr>
            <a:endParaRPr lang="en-GB" altLang="en-US" sz="2000" i="0" dirty="0"/>
          </a:p>
          <a:p>
            <a:pPr eaLnBrk="1" hangingPunct="1">
              <a:buFont typeface="Wingdings 2" pitchFamily="2" charset="2"/>
              <a:buNone/>
            </a:pPr>
            <a:r>
              <a:rPr lang="en-GB" altLang="en-US" sz="2000" i="0" dirty="0"/>
              <a:t>You can use ordinary writing, structured text, role playing, video clips, etc. to capture and communicate live experience.</a:t>
            </a:r>
          </a:p>
        </p:txBody>
      </p:sp>
      <p:pic>
        <p:nvPicPr>
          <p:cNvPr id="202754" name="Picture 1">
            <a:extLst>
              <a:ext uri="{FF2B5EF4-FFF2-40B4-BE49-F238E27FC236}">
                <a16:creationId xmlns:a16="http://schemas.microsoft.com/office/drawing/2014/main" id="{C82039CA-8C16-BF48-8518-424206891830}"/>
              </a:ext>
            </a:extLst>
          </p:cNvPr>
          <p:cNvPicPr>
            <a:picLocks noChangeAspect="1"/>
          </p:cNvPicPr>
          <p:nvPr/>
        </p:nvPicPr>
        <p:blipFill>
          <a:blip r:embed="rId3" cstate="print">
            <a:extLst>
              <a:ext uri="{28A0092B-C50C-407E-A947-70E740481C1C}">
                <a14:useLocalDpi xmlns:a14="http://schemas.microsoft.com/office/drawing/2010/main" val="0"/>
              </a:ext>
            </a:extLst>
          </a:blip>
          <a:srcRect l="12949" t="9052" r="16423" b="650"/>
          <a:stretch>
            <a:fillRect/>
          </a:stretch>
        </p:blipFill>
        <p:spPr bwMode="auto">
          <a:xfrm>
            <a:off x="4978400" y="692150"/>
            <a:ext cx="3625850" cy="5113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2755" name="Picture 2">
            <a:extLst>
              <a:ext uri="{FF2B5EF4-FFF2-40B4-BE49-F238E27FC236}">
                <a16:creationId xmlns:a16="http://schemas.microsoft.com/office/drawing/2014/main" id="{0966B1E8-EF40-3647-A758-09BD958F8D2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32028">
            <a:off x="519113" y="3482975"/>
            <a:ext cx="4003675" cy="23225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375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01" name="Rectangle 2">
            <a:extLst>
              <a:ext uri="{FF2B5EF4-FFF2-40B4-BE49-F238E27FC236}">
                <a16:creationId xmlns:a16="http://schemas.microsoft.com/office/drawing/2014/main" id="{E8786558-1B97-A14D-A3C3-09F8871693ED}"/>
              </a:ext>
            </a:extLst>
          </p:cNvPr>
          <p:cNvSpPr>
            <a:spLocks noGrp="1"/>
          </p:cNvSpPr>
          <p:nvPr>
            <p:ph type="title"/>
          </p:nvPr>
        </p:nvSpPr>
        <p:spPr/>
        <p:txBody>
          <a:bodyPr/>
          <a:lstStyle/>
          <a:p>
            <a:pPr eaLnBrk="1" hangingPunct="1"/>
            <a:r>
              <a:rPr lang="en-GB" altLang="en-US"/>
              <a:t>Use cases (UML)</a:t>
            </a:r>
          </a:p>
        </p:txBody>
      </p:sp>
      <p:sp>
        <p:nvSpPr>
          <p:cNvPr id="204802" name="Rectangle 3">
            <a:extLst>
              <a:ext uri="{FF2B5EF4-FFF2-40B4-BE49-F238E27FC236}">
                <a16:creationId xmlns:a16="http://schemas.microsoft.com/office/drawing/2014/main" id="{7569A903-3982-CC4A-83AD-495154405D29}"/>
              </a:ext>
            </a:extLst>
          </p:cNvPr>
          <p:cNvSpPr>
            <a:spLocks noGrp="1"/>
          </p:cNvSpPr>
          <p:nvPr>
            <p:ph type="body" idx="1"/>
          </p:nvPr>
        </p:nvSpPr>
        <p:spPr>
          <a:xfrm>
            <a:off x="457200" y="914400"/>
            <a:ext cx="8218488" cy="5211763"/>
          </a:xfrm>
        </p:spPr>
        <p:txBody>
          <a:bodyPr>
            <a:normAutofit/>
          </a:bodyPr>
          <a:lstStyle/>
          <a:p>
            <a:pPr marL="342900" indent="-342900" eaLnBrk="1" hangingPunct="1">
              <a:spcBef>
                <a:spcPts val="0"/>
              </a:spcBef>
              <a:spcAft>
                <a:spcPts val="1800"/>
              </a:spcAft>
              <a:buFont typeface="Arial" panose="020B0604020202020204" pitchFamily="34" charset="0"/>
              <a:buChar char="•"/>
            </a:pPr>
            <a:r>
              <a:rPr lang="en-GB" altLang="en-US" sz="2400" b="0" dirty="0"/>
              <a:t>A use case </a:t>
            </a:r>
            <a:r>
              <a:rPr lang="en-GB" altLang="en-US" sz="2400" dirty="0"/>
              <a:t>describes a function </a:t>
            </a:r>
            <a:r>
              <a:rPr lang="en-GB" altLang="en-US" sz="2400" b="0" dirty="0"/>
              <a:t>the system provides for an external actor. It </a:t>
            </a:r>
            <a:r>
              <a:rPr lang="en-GB" altLang="en-US" sz="2400" dirty="0"/>
              <a:t>revolves around the system</a:t>
            </a:r>
            <a:r>
              <a:rPr lang="en-GB" altLang="en-US" sz="2400" b="0" dirty="0"/>
              <a:t>, unlike user personas and use scenarios – important difference!</a:t>
            </a:r>
          </a:p>
          <a:p>
            <a:pPr marL="342900" indent="-342900" eaLnBrk="1" hangingPunct="1">
              <a:spcBef>
                <a:spcPts val="0"/>
              </a:spcBef>
              <a:spcAft>
                <a:spcPts val="1800"/>
              </a:spcAft>
              <a:buFont typeface="Arial" panose="020B0604020202020204" pitchFamily="34" charset="0"/>
              <a:buChar char="•"/>
            </a:pPr>
            <a:r>
              <a:rPr lang="en-GB" altLang="en-US" sz="2400" b="0" dirty="0"/>
              <a:t>An external actor can be a human or another system.</a:t>
            </a:r>
          </a:p>
          <a:p>
            <a:pPr marL="342900" indent="-342900" eaLnBrk="1" hangingPunct="1">
              <a:spcBef>
                <a:spcPts val="0"/>
              </a:spcBef>
              <a:spcAft>
                <a:spcPts val="1800"/>
              </a:spcAft>
              <a:buFont typeface="Arial" panose="020B0604020202020204" pitchFamily="34" charset="0"/>
              <a:buChar char="•"/>
            </a:pPr>
            <a:r>
              <a:rPr lang="en-GB" altLang="en-US" sz="2400" b="0" dirty="0"/>
              <a:t>Use cases are described as a diagram </a:t>
            </a:r>
            <a:br>
              <a:rPr lang="en-GB" altLang="en-US" sz="2400" b="0" dirty="0"/>
            </a:br>
            <a:r>
              <a:rPr lang="en-GB" altLang="en-US" sz="2400" b="0" dirty="0"/>
              <a:t>and a narrative with potentially some </a:t>
            </a:r>
            <a:br>
              <a:rPr lang="en-GB" altLang="en-US" sz="2400" b="0" dirty="0"/>
            </a:br>
            <a:r>
              <a:rPr lang="en-GB" altLang="en-US" sz="2400" b="0" dirty="0"/>
              <a:t>structured definition.</a:t>
            </a:r>
          </a:p>
          <a:p>
            <a:pPr marL="342900" indent="-342900" eaLnBrk="1" hangingPunct="1">
              <a:spcBef>
                <a:spcPts val="0"/>
              </a:spcBef>
              <a:spcAft>
                <a:spcPts val="1800"/>
              </a:spcAft>
              <a:buFont typeface="Arial" panose="020B0604020202020204" pitchFamily="34" charset="0"/>
              <a:buChar char="•"/>
            </a:pPr>
            <a:r>
              <a:rPr lang="en-GB" altLang="en-US" sz="2400" b="0" dirty="0"/>
              <a:t>NOT A FLOW CHART!</a:t>
            </a:r>
          </a:p>
          <a:p>
            <a:pPr marL="342900" indent="-342900" eaLnBrk="1" hangingPunct="1">
              <a:buFont typeface="Arial" panose="020B0604020202020204" pitchFamily="34" charset="0"/>
              <a:buChar char="•"/>
            </a:pPr>
            <a:endParaRPr lang="en-GB" altLang="en-US" sz="2400" b="0" dirty="0"/>
          </a:p>
          <a:p>
            <a:pPr marL="342900" indent="-342900" eaLnBrk="1" hangingPunct="1">
              <a:buFont typeface="Arial" panose="020B0604020202020204" pitchFamily="34" charset="0"/>
              <a:buChar char="•"/>
            </a:pPr>
            <a:endParaRPr lang="en-GB" altLang="en-US" sz="2000" b="0" dirty="0"/>
          </a:p>
          <a:p>
            <a:pPr lvl="1" eaLnBrk="1" hangingPunct="1"/>
            <a:endParaRPr lang="en-GB" altLang="en-US" sz="2000" dirty="0"/>
          </a:p>
          <a:p>
            <a:pPr marL="342900" indent="-342900" eaLnBrk="1" hangingPunct="1">
              <a:buFont typeface="Arial" panose="020B0604020202020204" pitchFamily="34" charset="0"/>
              <a:buChar char="•"/>
            </a:pPr>
            <a:endParaRPr lang="en-GB" altLang="en-US" sz="2400" b="0" dirty="0"/>
          </a:p>
          <a:p>
            <a:pPr marL="342900" indent="-342900" eaLnBrk="1" hangingPunct="1">
              <a:buFont typeface="Arial" panose="020B0604020202020204" pitchFamily="34" charset="0"/>
              <a:buChar char="•"/>
            </a:pPr>
            <a:endParaRPr lang="en-GB" altLang="en-US" sz="2400" b="0" dirty="0"/>
          </a:p>
          <a:p>
            <a:pPr marL="342900" indent="-342900" eaLnBrk="1" hangingPunct="1">
              <a:buFont typeface="Arial" panose="020B0604020202020204" pitchFamily="34" charset="0"/>
              <a:buChar char="•"/>
            </a:pPr>
            <a:endParaRPr lang="en-GB" altLang="en-US" sz="2400" b="0" dirty="0"/>
          </a:p>
        </p:txBody>
      </p:sp>
      <p:pic>
        <p:nvPicPr>
          <p:cNvPr id="204803" name="Picture 4">
            <a:extLst>
              <a:ext uri="{FF2B5EF4-FFF2-40B4-BE49-F238E27FC236}">
                <a16:creationId xmlns:a16="http://schemas.microsoft.com/office/drawing/2014/main" id="{5A22EFE3-AA77-0C4C-B4C5-2978DAA90C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4437063"/>
            <a:ext cx="30607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1592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48CB30-EC7A-C144-95A3-55BE7DE941FC}"/>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8897" name="Picture 1" descr="ATM Use Case model.png">
            <a:extLst>
              <a:ext uri="{FF2B5EF4-FFF2-40B4-BE49-F238E27FC236}">
                <a16:creationId xmlns:a16="http://schemas.microsoft.com/office/drawing/2014/main" id="{F14234DB-3C54-3F43-9159-CC210E4B3C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8044" y="453232"/>
            <a:ext cx="7427912"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505200" y="83900"/>
            <a:ext cx="1828800" cy="369332"/>
          </a:xfrm>
          <a:prstGeom prst="rect">
            <a:avLst/>
          </a:prstGeom>
          <a:noFill/>
        </p:spPr>
        <p:txBody>
          <a:bodyPr wrap="square" rtlCol="0">
            <a:spAutoFit/>
          </a:bodyPr>
          <a:lstStyle/>
          <a:p>
            <a:pPr algn="ctr"/>
            <a:r>
              <a:rPr lang="en-US" dirty="0">
                <a:solidFill>
                  <a:srgbClr val="C00000"/>
                </a:solidFill>
              </a:rPr>
              <a:t>2) Boundaries</a:t>
            </a:r>
          </a:p>
        </p:txBody>
      </p:sp>
      <p:sp>
        <p:nvSpPr>
          <p:cNvPr id="5" name="TextBox 4"/>
          <p:cNvSpPr txBox="1"/>
          <p:nvPr/>
        </p:nvSpPr>
        <p:spPr>
          <a:xfrm>
            <a:off x="381000" y="2500114"/>
            <a:ext cx="1828800" cy="923330"/>
          </a:xfrm>
          <a:prstGeom prst="rect">
            <a:avLst/>
          </a:prstGeom>
          <a:noFill/>
        </p:spPr>
        <p:txBody>
          <a:bodyPr wrap="square" rtlCol="0">
            <a:spAutoFit/>
          </a:bodyPr>
          <a:lstStyle/>
          <a:p>
            <a:pPr algn="ctr"/>
            <a:r>
              <a:rPr lang="en-US" dirty="0">
                <a:solidFill>
                  <a:srgbClr val="C00000"/>
                </a:solidFill>
              </a:rPr>
              <a:t>1) External Actors (human or system)</a:t>
            </a:r>
          </a:p>
        </p:txBody>
      </p:sp>
      <p:sp>
        <p:nvSpPr>
          <p:cNvPr id="6" name="TextBox 5"/>
          <p:cNvSpPr txBox="1"/>
          <p:nvPr/>
        </p:nvSpPr>
        <p:spPr>
          <a:xfrm>
            <a:off x="2209800" y="770666"/>
            <a:ext cx="1828800" cy="369332"/>
          </a:xfrm>
          <a:prstGeom prst="rect">
            <a:avLst/>
          </a:prstGeom>
          <a:noFill/>
        </p:spPr>
        <p:txBody>
          <a:bodyPr wrap="square" rtlCol="0">
            <a:spAutoFit/>
          </a:bodyPr>
          <a:lstStyle/>
          <a:p>
            <a:pPr algn="ctr"/>
            <a:r>
              <a:rPr lang="en-US" dirty="0">
                <a:solidFill>
                  <a:srgbClr val="C00000"/>
                </a:solidFill>
              </a:rPr>
              <a:t>3) Use Cases</a:t>
            </a:r>
          </a:p>
        </p:txBody>
      </p:sp>
    </p:spTree>
    <p:extLst>
      <p:ext uri="{BB962C8B-B14F-4D97-AF65-F5344CB8AC3E}">
        <p14:creationId xmlns:p14="http://schemas.microsoft.com/office/powerpoint/2010/main" val="3697794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0945" name="Picture 3" descr="Back of envelope design 2015-02-20.jpg">
            <a:extLst>
              <a:ext uri="{FF2B5EF4-FFF2-40B4-BE49-F238E27FC236}">
                <a16:creationId xmlns:a16="http://schemas.microsoft.com/office/drawing/2014/main" id="{17CC24A7-11A9-6542-89A5-6A6BBD5AFAB7}"/>
              </a:ext>
            </a:extLst>
          </p:cNvPr>
          <p:cNvPicPr>
            <a:picLocks noChangeAspect="1"/>
          </p:cNvPicPr>
          <p:nvPr/>
        </p:nvPicPr>
        <p:blipFill>
          <a:blip r:embed="rId3">
            <a:extLst>
              <a:ext uri="{28A0092B-C50C-407E-A947-70E740481C1C}">
                <a14:useLocalDpi xmlns:a14="http://schemas.microsoft.com/office/drawing/2010/main" val="0"/>
              </a:ext>
            </a:extLst>
          </a:blip>
          <a:srcRect l="2226" t="31458" r="2731" b="18292"/>
          <a:stretch>
            <a:fillRect/>
          </a:stretch>
        </p:blipFill>
        <p:spPr bwMode="auto">
          <a:xfrm>
            <a:off x="-28575" y="0"/>
            <a:ext cx="9172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ssessment vetting use case diagram.pdf">
            <a:extLst>
              <a:ext uri="{FF2B5EF4-FFF2-40B4-BE49-F238E27FC236}">
                <a16:creationId xmlns:a16="http://schemas.microsoft.com/office/drawing/2014/main" id="{05C3175B-A1D9-EB44-8A45-CFE5D3D98E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028700"/>
            <a:ext cx="3884612" cy="5495925"/>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Box 5">
            <a:extLst>
              <a:ext uri="{FF2B5EF4-FFF2-40B4-BE49-F238E27FC236}">
                <a16:creationId xmlns:a16="http://schemas.microsoft.com/office/drawing/2014/main" id="{17E370A4-8262-524D-AA6E-B6355DBE17E9}"/>
              </a:ext>
            </a:extLst>
          </p:cNvPr>
          <p:cNvSpPr txBox="1">
            <a:spLocks noChangeArrowheads="1"/>
          </p:cNvSpPr>
          <p:nvPr/>
        </p:nvSpPr>
        <p:spPr bwMode="auto">
          <a:xfrm>
            <a:off x="539750" y="5300663"/>
            <a:ext cx="39608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spcAft>
                <a:spcPts val="200"/>
              </a:spcAft>
              <a:buSzPct val="80000"/>
              <a:buFont typeface="Wingdings 2" charset="2"/>
              <a:buChar char=""/>
              <a:defRPr sz="3100">
                <a:solidFill>
                  <a:srgbClr val="404040"/>
                </a:solidFill>
                <a:latin typeface="Calibri" charset="0"/>
                <a:ea typeface="ＭＳ Ｐゴシック" charset="-128"/>
              </a:defRPr>
            </a:lvl1pPr>
            <a:lvl2pPr marL="742950" indent="-285750">
              <a:spcBef>
                <a:spcPct val="20000"/>
              </a:spcBef>
              <a:buSzPct val="90000"/>
              <a:buFont typeface="Wingdings 2" charset="2"/>
              <a:buChar char=""/>
              <a:defRPr sz="2700">
                <a:solidFill>
                  <a:srgbClr val="404040"/>
                </a:solidFill>
                <a:latin typeface="Calibri" charset="0"/>
                <a:ea typeface="ＭＳ Ｐゴシック" charset="-128"/>
              </a:defRPr>
            </a:lvl2pPr>
            <a:lvl3pPr marL="1143000" indent="-228600">
              <a:spcBef>
                <a:spcPct val="20000"/>
              </a:spcBef>
              <a:buSzPct val="85000"/>
              <a:buFont typeface="Arial" charset="0"/>
              <a:buChar char="○"/>
              <a:defRPr sz="2500">
                <a:solidFill>
                  <a:srgbClr val="404040"/>
                </a:solidFill>
                <a:latin typeface="Calibri" charset="0"/>
                <a:ea typeface="ＭＳ Ｐゴシック" charset="-128"/>
              </a:defRPr>
            </a:lvl3pPr>
            <a:lvl4pPr marL="1600200" indent="-228600">
              <a:spcBef>
                <a:spcPct val="20000"/>
              </a:spcBef>
              <a:buSzPct val="90000"/>
              <a:buFont typeface="Wingdings 2" charset="2"/>
              <a:buChar char=""/>
              <a:defRPr sz="2100">
                <a:solidFill>
                  <a:srgbClr val="404040"/>
                </a:solidFill>
                <a:latin typeface="Calibri" charset="0"/>
                <a:ea typeface="ＭＳ Ｐゴシック" charset="-128"/>
              </a:defRPr>
            </a:lvl4pPr>
            <a:lvl5pPr marL="2057400" indent="-228600">
              <a:spcBef>
                <a:spcPct val="20000"/>
              </a:spcBef>
              <a:buSzPct val="100000"/>
              <a:buFont typeface="Arial" charset="0"/>
              <a:buChar char="-"/>
              <a:defRPr sz="2100">
                <a:solidFill>
                  <a:srgbClr val="404040"/>
                </a:solidFill>
                <a:latin typeface="Calibri" charset="0"/>
                <a:ea typeface="ＭＳ Ｐゴシック" charset="-128"/>
              </a:defRPr>
            </a:lvl5pPr>
            <a:lvl6pPr marL="2514600" indent="-228600" eaLnBrk="0" fontAlgn="base" hangingPunct="0">
              <a:spcBef>
                <a:spcPct val="20000"/>
              </a:spcBef>
              <a:spcAft>
                <a:spcPct val="0"/>
              </a:spcAft>
              <a:buSzPct val="100000"/>
              <a:buFont typeface="Arial" charset="0"/>
              <a:buChar char="-"/>
              <a:defRPr sz="2100">
                <a:solidFill>
                  <a:srgbClr val="404040"/>
                </a:solidFill>
                <a:latin typeface="Calibri" charset="0"/>
                <a:ea typeface="ＭＳ Ｐゴシック" charset="-128"/>
              </a:defRPr>
            </a:lvl6pPr>
            <a:lvl7pPr marL="2971800" indent="-228600" eaLnBrk="0" fontAlgn="base" hangingPunct="0">
              <a:spcBef>
                <a:spcPct val="20000"/>
              </a:spcBef>
              <a:spcAft>
                <a:spcPct val="0"/>
              </a:spcAft>
              <a:buSzPct val="100000"/>
              <a:buFont typeface="Arial" charset="0"/>
              <a:buChar char="-"/>
              <a:defRPr sz="2100">
                <a:solidFill>
                  <a:srgbClr val="404040"/>
                </a:solidFill>
                <a:latin typeface="Calibri" charset="0"/>
                <a:ea typeface="ＭＳ Ｐゴシック" charset="-128"/>
              </a:defRPr>
            </a:lvl7pPr>
            <a:lvl8pPr marL="3429000" indent="-228600" eaLnBrk="0" fontAlgn="base" hangingPunct="0">
              <a:spcBef>
                <a:spcPct val="20000"/>
              </a:spcBef>
              <a:spcAft>
                <a:spcPct val="0"/>
              </a:spcAft>
              <a:buSzPct val="100000"/>
              <a:buFont typeface="Arial" charset="0"/>
              <a:buChar char="-"/>
              <a:defRPr sz="2100">
                <a:solidFill>
                  <a:srgbClr val="404040"/>
                </a:solidFill>
                <a:latin typeface="Calibri" charset="0"/>
                <a:ea typeface="ＭＳ Ｐゴシック" charset="-128"/>
              </a:defRPr>
            </a:lvl8pPr>
            <a:lvl9pPr marL="3886200" indent="-228600" eaLnBrk="0" fontAlgn="base" hangingPunct="0">
              <a:spcBef>
                <a:spcPct val="20000"/>
              </a:spcBef>
              <a:spcAft>
                <a:spcPct val="0"/>
              </a:spcAft>
              <a:buSzPct val="100000"/>
              <a:buFont typeface="Arial" charset="0"/>
              <a:buChar char="-"/>
              <a:defRPr sz="2100">
                <a:solidFill>
                  <a:srgbClr val="404040"/>
                </a:solidFill>
                <a:latin typeface="Calibri" charset="0"/>
                <a:ea typeface="ＭＳ Ｐゴシック" charset="-128"/>
              </a:defRPr>
            </a:lvl9pPr>
          </a:lstStyle>
          <a:p>
            <a:pPr eaLnBrk="1" hangingPunct="1">
              <a:spcBef>
                <a:spcPct val="0"/>
              </a:spcBef>
              <a:spcAft>
                <a:spcPct val="0"/>
              </a:spcAft>
              <a:buSzTx/>
              <a:buFontTx/>
              <a:buNone/>
              <a:defRPr/>
            </a:pPr>
            <a:r>
              <a:rPr lang="en-US" altLang="en-US" sz="2800" i="0" dirty="0">
                <a:solidFill>
                  <a:schemeClr val="tx1"/>
                </a:solidFill>
                <a:latin typeface="+mn-lt"/>
              </a:rPr>
              <a:t>The back-of-an-envelope design for a new system</a:t>
            </a:r>
          </a:p>
        </p:txBody>
      </p:sp>
    </p:spTree>
    <p:extLst>
      <p:ext uri="{BB962C8B-B14F-4D97-AF65-F5344CB8AC3E}">
        <p14:creationId xmlns:p14="http://schemas.microsoft.com/office/powerpoint/2010/main" val="3440629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3" name="Rectangle 2">
            <a:extLst>
              <a:ext uri="{FF2B5EF4-FFF2-40B4-BE49-F238E27FC236}">
                <a16:creationId xmlns:a16="http://schemas.microsoft.com/office/drawing/2014/main" id="{5AA01650-E580-F345-B90C-4549C1D8D7D2}"/>
              </a:ext>
            </a:extLst>
          </p:cNvPr>
          <p:cNvSpPr>
            <a:spLocks noGrp="1"/>
          </p:cNvSpPr>
          <p:nvPr>
            <p:ph type="title"/>
          </p:nvPr>
        </p:nvSpPr>
        <p:spPr>
          <a:xfrm>
            <a:off x="457200" y="274638"/>
            <a:ext cx="8264525" cy="2146300"/>
          </a:xfrm>
        </p:spPr>
        <p:txBody>
          <a:bodyPr/>
          <a:lstStyle/>
          <a:p>
            <a:pPr algn="ctr" eaLnBrk="1" hangingPunct="1"/>
            <a:r>
              <a:rPr lang="en-GB" altLang="en-US" sz="3600" b="1" dirty="0">
                <a:solidFill>
                  <a:schemeClr val="tx1"/>
                </a:solidFill>
              </a:rPr>
              <a:t>User modelling tips</a:t>
            </a:r>
          </a:p>
        </p:txBody>
      </p:sp>
      <p:sp>
        <p:nvSpPr>
          <p:cNvPr id="212994" name="Rectangle 3">
            <a:extLst>
              <a:ext uri="{FF2B5EF4-FFF2-40B4-BE49-F238E27FC236}">
                <a16:creationId xmlns:a16="http://schemas.microsoft.com/office/drawing/2014/main" id="{34D0C796-A0D3-014D-A93F-83EA629FDD17}"/>
              </a:ext>
            </a:extLst>
          </p:cNvPr>
          <p:cNvSpPr>
            <a:spLocks noGrp="1"/>
          </p:cNvSpPr>
          <p:nvPr>
            <p:ph type="body" idx="1"/>
          </p:nvPr>
        </p:nvSpPr>
        <p:spPr>
          <a:xfrm>
            <a:off x="457200" y="1600200"/>
            <a:ext cx="8218488" cy="4525963"/>
          </a:xfrm>
        </p:spPr>
        <p:txBody>
          <a:bodyPr anchor="ctr">
            <a:normAutofit/>
          </a:bodyPr>
          <a:lstStyle/>
          <a:p>
            <a:pPr marL="0" indent="0" algn="ctr" eaLnBrk="1" hangingPunct="1">
              <a:buFont typeface="Wingdings 2" pitchFamily="2" charset="2"/>
              <a:buNone/>
            </a:pPr>
            <a:r>
              <a:rPr lang="en-GB" altLang="en-US" sz="2800" b="0" dirty="0"/>
              <a:t>Do the modelling yourself, that is,</a:t>
            </a:r>
            <a:br>
              <a:rPr lang="en-GB" altLang="en-US" sz="2800" b="0" dirty="0"/>
            </a:br>
            <a:r>
              <a:rPr lang="en-GB" altLang="en-US" sz="2800" b="0" dirty="0"/>
              <a:t>do </a:t>
            </a:r>
            <a:r>
              <a:rPr lang="en-GB" altLang="en-US" sz="2800" b="0" i="1" dirty="0"/>
              <a:t>not</a:t>
            </a:r>
            <a:r>
              <a:rPr lang="en-GB" altLang="en-US" sz="2800" b="0" dirty="0"/>
              <a:t> use consultants except for facilitating the process.</a:t>
            </a:r>
          </a:p>
          <a:p>
            <a:pPr marL="0" indent="0" algn="ctr" eaLnBrk="1" hangingPunct="1">
              <a:buFont typeface="Wingdings 2" pitchFamily="2" charset="2"/>
              <a:buNone/>
            </a:pPr>
            <a:endParaRPr lang="en-GB" altLang="en-US" sz="2800" b="0" dirty="0"/>
          </a:p>
          <a:p>
            <a:pPr marL="0" indent="0" algn="ctr" eaLnBrk="1" hangingPunct="1">
              <a:buFont typeface="Wingdings 2" pitchFamily="2" charset="2"/>
              <a:buNone/>
            </a:pPr>
            <a:r>
              <a:rPr lang="en-GB" altLang="en-US" sz="2800" b="0" dirty="0"/>
              <a:t>Strong user models combined with MVP (minimum viable product) thinking helps you to avoid</a:t>
            </a:r>
            <a:br>
              <a:rPr lang="en-GB" altLang="en-US" sz="2800" b="0" dirty="0"/>
            </a:br>
            <a:r>
              <a:rPr lang="en-GB" altLang="en-US" sz="2800" i="1" u="sng" dirty="0">
                <a:solidFill>
                  <a:srgbClr val="A32638"/>
                </a:solidFill>
              </a:rPr>
              <a:t>feature creep. </a:t>
            </a:r>
          </a:p>
          <a:p>
            <a:pPr marL="0" indent="0" algn="ctr" eaLnBrk="1" hangingPunct="1">
              <a:buFont typeface="Wingdings 2" pitchFamily="2" charset="2"/>
              <a:buNone/>
            </a:pPr>
            <a:r>
              <a:rPr lang="en-GB" altLang="en-US" sz="2800" i="1" dirty="0">
                <a:solidFill>
                  <a:srgbClr val="A32638"/>
                </a:solidFill>
              </a:rPr>
              <a:t>What is that?</a:t>
            </a:r>
          </a:p>
        </p:txBody>
      </p:sp>
    </p:spTree>
    <p:extLst>
      <p:ext uri="{BB962C8B-B14F-4D97-AF65-F5344CB8AC3E}">
        <p14:creationId xmlns:p14="http://schemas.microsoft.com/office/powerpoint/2010/main" val="1145130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feature creep?</a:t>
            </a:r>
          </a:p>
        </p:txBody>
      </p:sp>
      <p:sp>
        <p:nvSpPr>
          <p:cNvPr id="3" name="Content Placeholder 2"/>
          <p:cNvSpPr>
            <a:spLocks noGrp="1"/>
          </p:cNvSpPr>
          <p:nvPr>
            <p:ph idx="1"/>
          </p:nvPr>
        </p:nvSpPr>
        <p:spPr>
          <a:xfrm>
            <a:off x="609600" y="1828800"/>
            <a:ext cx="7620000" cy="2667000"/>
          </a:xfrm>
        </p:spPr>
        <p:txBody>
          <a:bodyPr>
            <a:noAutofit/>
          </a:bodyPr>
          <a:lstStyle/>
          <a:p>
            <a:pPr algn="ctr"/>
            <a:r>
              <a:rPr lang="en-US" sz="3600" b="0" dirty="0"/>
              <a:t> “Tendency to </a:t>
            </a:r>
            <a:r>
              <a:rPr lang="en-US" sz="3600" b="0" u="sng" dirty="0">
                <a:solidFill>
                  <a:srgbClr val="C00000"/>
                </a:solidFill>
              </a:rPr>
              <a:t>constantly add features</a:t>
            </a:r>
            <a:r>
              <a:rPr lang="en-US" sz="3600" b="0" dirty="0"/>
              <a:t> which inevitably leads to complex products that are confusing and hard to use.”</a:t>
            </a:r>
            <a:endParaRPr lang="en-US" sz="3600" dirty="0"/>
          </a:p>
        </p:txBody>
      </p:sp>
    </p:spTree>
    <p:extLst>
      <p:ext uri="{BB962C8B-B14F-4D97-AF65-F5344CB8AC3E}">
        <p14:creationId xmlns:p14="http://schemas.microsoft.com/office/powerpoint/2010/main" val="22384605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5041" name="Picture 2">
            <a:extLst>
              <a:ext uri="{FF2B5EF4-FFF2-40B4-BE49-F238E27FC236}">
                <a16:creationId xmlns:a16="http://schemas.microsoft.com/office/drawing/2014/main" id="{93BF5160-1968-9B41-B832-6E4EA18A8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0" y="685800"/>
            <a:ext cx="4248150" cy="1327150"/>
          </a:xfrm>
          <a:prstGeom prst="rect">
            <a:avLst/>
          </a:prstGeom>
          <a:noFill/>
          <a:ln>
            <a:noFill/>
          </a:ln>
          <a:effectLst>
            <a:outerShdw dist="76201"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2" name="Content Placeholder 2">
            <a:extLst>
              <a:ext uri="{FF2B5EF4-FFF2-40B4-BE49-F238E27FC236}">
                <a16:creationId xmlns:a16="http://schemas.microsoft.com/office/drawing/2014/main" id="{5E7A85B9-7610-0948-8367-847D91F173B3}"/>
              </a:ext>
            </a:extLst>
          </p:cNvPr>
          <p:cNvSpPr>
            <a:spLocks noGrp="1"/>
          </p:cNvSpPr>
          <p:nvPr>
            <p:ph idx="1"/>
          </p:nvPr>
        </p:nvSpPr>
        <p:spPr>
          <a:xfrm>
            <a:off x="5508625" y="2420939"/>
            <a:ext cx="3248025" cy="3568700"/>
          </a:xfrm>
        </p:spPr>
        <p:txBody>
          <a:bodyPr/>
          <a:lstStyle/>
          <a:p>
            <a:pPr marL="0" indent="0">
              <a:spcBef>
                <a:spcPct val="0"/>
              </a:spcBef>
              <a:spcAft>
                <a:spcPts val="1800"/>
              </a:spcAft>
              <a:buFont typeface="Wingdings 2" pitchFamily="2" charset="2"/>
              <a:buNone/>
            </a:pPr>
            <a:r>
              <a:rPr lang="en-GB" altLang="en-US" dirty="0"/>
              <a:t>Microsoft Word, circa 2006</a:t>
            </a:r>
            <a:r>
              <a:rPr lang="mr-IN" altLang="en-US" dirty="0"/>
              <a:t>…</a:t>
            </a:r>
            <a:endParaRPr lang="en-US" altLang="en-US" dirty="0"/>
          </a:p>
          <a:p>
            <a:pPr marL="0" indent="0">
              <a:spcBef>
                <a:spcPct val="0"/>
              </a:spcBef>
              <a:spcAft>
                <a:spcPts val="1800"/>
              </a:spcAft>
              <a:buFont typeface="Wingdings 2" pitchFamily="2" charset="2"/>
              <a:buNone/>
            </a:pPr>
            <a:endParaRPr lang="en-US" altLang="en-US" dirty="0"/>
          </a:p>
          <a:p>
            <a:pPr marL="0" indent="0">
              <a:spcBef>
                <a:spcPct val="0"/>
              </a:spcBef>
              <a:spcAft>
                <a:spcPts val="1800"/>
              </a:spcAft>
              <a:buFont typeface="Wingdings 2" pitchFamily="2" charset="2"/>
              <a:buNone/>
            </a:pPr>
            <a:endParaRPr lang="en-US" altLang="en-US" dirty="0"/>
          </a:p>
          <a:p>
            <a:pPr marL="0" indent="0">
              <a:spcBef>
                <a:spcPct val="0"/>
              </a:spcBef>
              <a:spcAft>
                <a:spcPts val="1800"/>
              </a:spcAft>
              <a:buFont typeface="Wingdings 2" pitchFamily="2" charset="2"/>
              <a:buNone/>
            </a:pPr>
            <a:r>
              <a:rPr lang="en-US" altLang="en-US" dirty="0"/>
              <a:t>More details here :</a:t>
            </a:r>
            <a:endParaRPr lang="en-GB" altLang="en-US" dirty="0"/>
          </a:p>
          <a:p>
            <a:pPr marL="0" indent="0">
              <a:spcBef>
                <a:spcPct val="0"/>
              </a:spcBef>
              <a:spcAft>
                <a:spcPts val="1800"/>
              </a:spcAft>
              <a:buFont typeface="Wingdings 2" pitchFamily="2" charset="2"/>
              <a:buNone/>
            </a:pPr>
            <a:r>
              <a:rPr lang="en-GB" altLang="en-US" sz="1600" b="0" dirty="0">
                <a:hlinkClick r:id="rId4"/>
              </a:rPr>
              <a:t>https://www.chargify.com/blog/feature-creep/</a:t>
            </a:r>
            <a:endParaRPr lang="en-GB" altLang="en-US" sz="1600" b="0" dirty="0"/>
          </a:p>
          <a:p>
            <a:pPr marL="0" indent="0">
              <a:spcBef>
                <a:spcPct val="0"/>
              </a:spcBef>
              <a:spcAft>
                <a:spcPts val="1800"/>
              </a:spcAft>
              <a:buFont typeface="Wingdings 2" pitchFamily="2" charset="2"/>
              <a:buNone/>
            </a:pPr>
            <a:endParaRPr lang="en-GB" altLang="en-US" sz="1600" dirty="0"/>
          </a:p>
        </p:txBody>
      </p:sp>
      <p:pic>
        <p:nvPicPr>
          <p:cNvPr id="215043" name="Picture 4">
            <a:extLst>
              <a:ext uri="{FF2B5EF4-FFF2-40B4-BE49-F238E27FC236}">
                <a16:creationId xmlns:a16="http://schemas.microsoft.com/office/drawing/2014/main" id="{B766E7F6-1F87-EF4B-A20A-FBA1B75D855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420938"/>
            <a:ext cx="4622800" cy="3568700"/>
          </a:xfrm>
          <a:prstGeom prst="rect">
            <a:avLst/>
          </a:prstGeom>
          <a:noFill/>
          <a:ln w="9525">
            <a:solidFill>
              <a:schemeClr val="tx1"/>
            </a:solidFill>
            <a:miter lim="800000"/>
            <a:headEnd/>
            <a:tailEnd/>
          </a:ln>
          <a:effectLst>
            <a:outerShdw dist="76201"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881D0414-6F4F-AD4E-B44C-AA5D1413672A}"/>
              </a:ext>
            </a:extLst>
          </p:cNvPr>
          <p:cNvSpPr txBox="1">
            <a:spLocks/>
          </p:cNvSpPr>
          <p:nvPr/>
        </p:nvSpPr>
        <p:spPr>
          <a:xfrm>
            <a:off x="468314" y="868362"/>
            <a:ext cx="3875086" cy="132715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Wingdings" pitchFamily="2" charset="2"/>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spcBef>
                <a:spcPct val="0"/>
              </a:spcBef>
              <a:spcAft>
                <a:spcPts val="1800"/>
              </a:spcAft>
              <a:buFont typeface="Wingdings 2" pitchFamily="2" charset="2"/>
              <a:buNone/>
            </a:pPr>
            <a:r>
              <a:rPr lang="en-US" altLang="en-US" dirty="0"/>
              <a:t>Feature creep is another word for ”overshooting customers” – from the disruption theory.</a:t>
            </a:r>
            <a:endParaRPr lang="en-US" altLang="en-US" sz="1600" b="0" dirty="0"/>
          </a:p>
          <a:p>
            <a:pPr>
              <a:spcBef>
                <a:spcPct val="0"/>
              </a:spcBef>
              <a:spcAft>
                <a:spcPts val="1800"/>
              </a:spcAft>
              <a:buFont typeface="Wingdings 2" pitchFamily="2" charset="2"/>
              <a:buNone/>
            </a:pPr>
            <a:endParaRPr lang="en-US" altLang="en-US" sz="1600" dirty="0"/>
          </a:p>
        </p:txBody>
      </p:sp>
    </p:spTree>
    <p:extLst>
      <p:ext uri="{BB962C8B-B14F-4D97-AF65-F5344CB8AC3E}">
        <p14:creationId xmlns:p14="http://schemas.microsoft.com/office/powerpoint/2010/main" val="4291795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Steli Efti feature creep">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09800"/>
            <a:ext cx="8769152" cy="1838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197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3" name="TextBox 3">
            <a:extLst>
              <a:ext uri="{FF2B5EF4-FFF2-40B4-BE49-F238E27FC236}">
                <a16:creationId xmlns:a16="http://schemas.microsoft.com/office/drawing/2014/main" id="{5FE2C9A9-F127-4F49-9A73-4E0FFD243113}"/>
              </a:ext>
            </a:extLst>
          </p:cNvPr>
          <p:cNvSpPr txBox="1">
            <a:spLocks noChangeArrowheads="1"/>
          </p:cNvSpPr>
          <p:nvPr/>
        </p:nvSpPr>
        <p:spPr bwMode="auto">
          <a:xfrm>
            <a:off x="4535488" y="3357563"/>
            <a:ext cx="4608512"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algn="ctr" eaLnBrk="1" hangingPunct="1">
              <a:lnSpc>
                <a:spcPct val="110000"/>
              </a:lnSpc>
              <a:spcBef>
                <a:spcPct val="0"/>
              </a:spcBef>
              <a:spcAft>
                <a:spcPct val="0"/>
              </a:spcAft>
              <a:buSzTx/>
              <a:buFontTx/>
              <a:buNone/>
            </a:pPr>
            <a:endParaRPr lang="en-GB" altLang="en-US" sz="2000" i="0" dirty="0">
              <a:solidFill>
                <a:srgbClr val="000000"/>
              </a:solidFill>
            </a:endParaRPr>
          </a:p>
          <a:p>
            <a:pPr algn="ctr" eaLnBrk="1" hangingPunct="1">
              <a:lnSpc>
                <a:spcPct val="110000"/>
              </a:lnSpc>
              <a:spcBef>
                <a:spcPct val="0"/>
              </a:spcBef>
              <a:spcAft>
                <a:spcPct val="0"/>
              </a:spcAft>
              <a:buSzTx/>
              <a:buFontTx/>
              <a:buNone/>
            </a:pPr>
            <a:endParaRPr lang="en-GB" altLang="en-US" sz="2000" i="0" dirty="0">
              <a:solidFill>
                <a:srgbClr val="000000"/>
              </a:solidFill>
            </a:endParaRPr>
          </a:p>
          <a:p>
            <a:pPr algn="ctr" eaLnBrk="1" hangingPunct="1">
              <a:lnSpc>
                <a:spcPct val="110000"/>
              </a:lnSpc>
              <a:spcBef>
                <a:spcPct val="0"/>
              </a:spcBef>
              <a:spcAft>
                <a:spcPct val="0"/>
              </a:spcAft>
              <a:buSzTx/>
              <a:buFontTx/>
              <a:buNone/>
            </a:pPr>
            <a:r>
              <a:rPr lang="en-GB" altLang="en-US" sz="2000" i="0" dirty="0">
                <a:solidFill>
                  <a:srgbClr val="000000"/>
                </a:solidFill>
              </a:rPr>
              <a:t>Mathematical model</a:t>
            </a:r>
            <a:endParaRPr lang="en-GB" altLang="en-US" sz="2000" dirty="0">
              <a:solidFill>
                <a:srgbClr val="000000"/>
              </a:solidFill>
            </a:endParaRPr>
          </a:p>
        </p:txBody>
      </p:sp>
      <p:sp>
        <p:nvSpPr>
          <p:cNvPr id="172034" name="TextBox 3">
            <a:extLst>
              <a:ext uri="{FF2B5EF4-FFF2-40B4-BE49-F238E27FC236}">
                <a16:creationId xmlns:a16="http://schemas.microsoft.com/office/drawing/2014/main" id="{87BB8AB4-0AFB-114A-8670-E49B4B0C1F57}"/>
              </a:ext>
            </a:extLst>
          </p:cNvPr>
          <p:cNvSpPr txBox="1">
            <a:spLocks noChangeArrowheads="1"/>
          </p:cNvSpPr>
          <p:nvPr/>
        </p:nvSpPr>
        <p:spPr bwMode="auto">
          <a:xfrm>
            <a:off x="4535488" y="0"/>
            <a:ext cx="4608512" cy="3357563"/>
          </a:xfrm>
          <a:prstGeom prst="rect">
            <a:avLst/>
          </a:prstGeom>
          <a:solidFill>
            <a:schemeClr val="bg1"/>
          </a:solidFill>
          <a:ln>
            <a:noFill/>
          </a:ln>
        </p:spPr>
        <p:txBody>
          <a:bodyP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algn="ctr" eaLnBrk="1" hangingPunct="1">
              <a:lnSpc>
                <a:spcPct val="110000"/>
              </a:lnSpc>
              <a:spcBef>
                <a:spcPct val="0"/>
              </a:spcBef>
              <a:spcAft>
                <a:spcPct val="0"/>
              </a:spcAft>
              <a:buSzTx/>
              <a:buFontTx/>
              <a:buNone/>
            </a:pPr>
            <a:r>
              <a:rPr lang="en-GB" altLang="en-US" sz="2000" i="0">
                <a:solidFill>
                  <a:srgbClr val="000000"/>
                </a:solidFill>
              </a:rPr>
              <a:t>Physical scale model</a:t>
            </a:r>
            <a:endParaRPr lang="en-GB" altLang="en-US" sz="2000">
              <a:solidFill>
                <a:srgbClr val="000000"/>
              </a:solidFill>
            </a:endParaRPr>
          </a:p>
        </p:txBody>
      </p:sp>
      <p:pic>
        <p:nvPicPr>
          <p:cNvPr id="172035" name="Picture 2">
            <a:extLst>
              <a:ext uri="{FF2B5EF4-FFF2-40B4-BE49-F238E27FC236}">
                <a16:creationId xmlns:a16="http://schemas.microsoft.com/office/drawing/2014/main" id="{A3D31443-9DAE-674E-83EB-85A9FD639EE1}"/>
              </a:ext>
            </a:extLst>
          </p:cNvPr>
          <p:cNvPicPr>
            <a:picLocks noChangeAspect="1"/>
          </p:cNvPicPr>
          <p:nvPr/>
        </p:nvPicPr>
        <p:blipFill>
          <a:blip r:embed="rId3">
            <a:extLst>
              <a:ext uri="{28A0092B-C50C-407E-A947-70E740481C1C}">
                <a14:useLocalDpi xmlns:a14="http://schemas.microsoft.com/office/drawing/2010/main" val="0"/>
              </a:ext>
            </a:extLst>
          </a:blip>
          <a:srcRect b="2567"/>
          <a:stretch>
            <a:fillRect/>
          </a:stretch>
        </p:blipFill>
        <p:spPr bwMode="auto">
          <a:xfrm>
            <a:off x="0" y="0"/>
            <a:ext cx="4535488"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6" name="Picture 2">
            <a:extLst>
              <a:ext uri="{FF2B5EF4-FFF2-40B4-BE49-F238E27FC236}">
                <a16:creationId xmlns:a16="http://schemas.microsoft.com/office/drawing/2014/main" id="{948C3F9D-09D9-F243-B1D3-813B03F5B4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83200" y="4868863"/>
            <a:ext cx="32766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3">
            <a:extLst>
              <a:ext uri="{FF2B5EF4-FFF2-40B4-BE49-F238E27FC236}">
                <a16:creationId xmlns:a16="http://schemas.microsoft.com/office/drawing/2014/main" id="{CD28C262-3F40-2746-A947-17F1C85AB0DE}"/>
              </a:ext>
            </a:extLst>
          </p:cNvPr>
          <p:cNvPicPr>
            <a:picLocks noChangeAspect="1"/>
          </p:cNvPicPr>
          <p:nvPr/>
        </p:nvPicPr>
        <p:blipFill>
          <a:blip r:embed="rId5">
            <a:extLst>
              <a:ext uri="{28A0092B-C50C-407E-A947-70E740481C1C}">
                <a14:useLocalDpi xmlns:a14="http://schemas.microsoft.com/office/drawing/2010/main" val="0"/>
              </a:ext>
            </a:extLst>
          </a:blip>
          <a:srcRect l="7420" t="18448" r="14458" b="4308"/>
          <a:stretch>
            <a:fillRect/>
          </a:stretch>
        </p:blipFill>
        <p:spPr bwMode="auto">
          <a:xfrm>
            <a:off x="5435600" y="908050"/>
            <a:ext cx="2971800"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8" name="Picture 5">
            <a:extLst>
              <a:ext uri="{FF2B5EF4-FFF2-40B4-BE49-F238E27FC236}">
                <a16:creationId xmlns:a16="http://schemas.microsoft.com/office/drawing/2014/main" id="{9E646C33-5184-B64C-B657-887B6D296AD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2638" y="4710113"/>
            <a:ext cx="2970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9" name="TextBox 3">
            <a:extLst>
              <a:ext uri="{FF2B5EF4-FFF2-40B4-BE49-F238E27FC236}">
                <a16:creationId xmlns:a16="http://schemas.microsoft.com/office/drawing/2014/main" id="{C724EDE8-A5FB-6C44-9131-E5329F804F10}"/>
              </a:ext>
            </a:extLst>
          </p:cNvPr>
          <p:cNvSpPr txBox="1">
            <a:spLocks noChangeArrowheads="1"/>
          </p:cNvSpPr>
          <p:nvPr/>
        </p:nvSpPr>
        <p:spPr bwMode="auto">
          <a:xfrm>
            <a:off x="0" y="0"/>
            <a:ext cx="4535488" cy="3357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algn="ctr" eaLnBrk="1" hangingPunct="1">
              <a:lnSpc>
                <a:spcPct val="110000"/>
              </a:lnSpc>
              <a:spcBef>
                <a:spcPct val="0"/>
              </a:spcBef>
              <a:spcAft>
                <a:spcPct val="0"/>
              </a:spcAft>
              <a:buSzTx/>
              <a:buFontTx/>
              <a:buNone/>
            </a:pPr>
            <a:r>
              <a:rPr lang="en-GB" altLang="en-US" sz="2000" i="0">
                <a:solidFill>
                  <a:srgbClr val="000000"/>
                </a:solidFill>
              </a:rPr>
              <a:t>Architectural 3D model</a:t>
            </a:r>
            <a:endParaRPr lang="en-GB" altLang="en-US" sz="2000">
              <a:solidFill>
                <a:srgbClr val="000000"/>
              </a:solidFill>
            </a:endParaRPr>
          </a:p>
        </p:txBody>
      </p:sp>
      <p:sp>
        <p:nvSpPr>
          <p:cNvPr id="172040" name="TextBox 3">
            <a:extLst>
              <a:ext uri="{FF2B5EF4-FFF2-40B4-BE49-F238E27FC236}">
                <a16:creationId xmlns:a16="http://schemas.microsoft.com/office/drawing/2014/main" id="{7EE07C1E-AF83-E948-A60B-6F1973A1095D}"/>
              </a:ext>
            </a:extLst>
          </p:cNvPr>
          <p:cNvSpPr txBox="1">
            <a:spLocks noChangeArrowheads="1"/>
          </p:cNvSpPr>
          <p:nvPr/>
        </p:nvSpPr>
        <p:spPr bwMode="auto">
          <a:xfrm>
            <a:off x="0" y="3365500"/>
            <a:ext cx="453548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algn="ctr" eaLnBrk="1" hangingPunct="1">
              <a:lnSpc>
                <a:spcPct val="110000"/>
              </a:lnSpc>
              <a:spcBef>
                <a:spcPct val="0"/>
              </a:spcBef>
              <a:spcAft>
                <a:spcPct val="0"/>
              </a:spcAft>
              <a:buSzTx/>
              <a:buFontTx/>
              <a:buNone/>
            </a:pPr>
            <a:endParaRPr lang="en-GB" altLang="en-US" sz="2000" i="0" dirty="0">
              <a:solidFill>
                <a:srgbClr val="000000"/>
              </a:solidFill>
            </a:endParaRPr>
          </a:p>
          <a:p>
            <a:pPr algn="ctr" eaLnBrk="1" hangingPunct="1">
              <a:lnSpc>
                <a:spcPct val="110000"/>
              </a:lnSpc>
              <a:spcBef>
                <a:spcPct val="0"/>
              </a:spcBef>
              <a:spcAft>
                <a:spcPct val="0"/>
              </a:spcAft>
              <a:buSzTx/>
              <a:buFontTx/>
              <a:buNone/>
            </a:pPr>
            <a:endParaRPr lang="en-GB" altLang="en-US" sz="2000" i="0" dirty="0">
              <a:solidFill>
                <a:srgbClr val="000000"/>
              </a:solidFill>
            </a:endParaRPr>
          </a:p>
          <a:p>
            <a:pPr algn="ctr" eaLnBrk="1" hangingPunct="1">
              <a:lnSpc>
                <a:spcPct val="110000"/>
              </a:lnSpc>
              <a:spcBef>
                <a:spcPct val="0"/>
              </a:spcBef>
              <a:spcAft>
                <a:spcPct val="0"/>
              </a:spcAft>
              <a:buSzTx/>
              <a:buFontTx/>
              <a:buNone/>
            </a:pPr>
            <a:r>
              <a:rPr lang="en-GB" altLang="en-US" sz="2000" i="0" dirty="0">
                <a:solidFill>
                  <a:srgbClr val="000000"/>
                </a:solidFill>
              </a:rPr>
              <a:t>Relational database model (ERD)</a:t>
            </a:r>
            <a:endParaRPr lang="en-GB" altLang="en-US" sz="2000" dirty="0">
              <a:solidFill>
                <a:srgbClr val="000000"/>
              </a:solidFill>
            </a:endParaRPr>
          </a:p>
        </p:txBody>
      </p:sp>
    </p:spTree>
    <p:extLst>
      <p:ext uri="{BB962C8B-B14F-4D97-AF65-F5344CB8AC3E}">
        <p14:creationId xmlns:p14="http://schemas.microsoft.com/office/powerpoint/2010/main" val="3309251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6129" name="TextBox 3">
            <a:extLst>
              <a:ext uri="{FF2B5EF4-FFF2-40B4-BE49-F238E27FC236}">
                <a16:creationId xmlns:a16="http://schemas.microsoft.com/office/drawing/2014/main" id="{AD30F91D-36E6-0649-98CC-3EC540253FE5}"/>
              </a:ext>
            </a:extLst>
          </p:cNvPr>
          <p:cNvSpPr txBox="1">
            <a:spLocks noChangeArrowheads="1"/>
          </p:cNvSpPr>
          <p:nvPr/>
        </p:nvSpPr>
        <p:spPr bwMode="auto">
          <a:xfrm>
            <a:off x="684213" y="692150"/>
            <a:ext cx="7775575"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algn="ctr" eaLnBrk="1" hangingPunct="1">
              <a:lnSpc>
                <a:spcPct val="110000"/>
              </a:lnSpc>
              <a:spcBef>
                <a:spcPct val="0"/>
              </a:spcBef>
              <a:spcAft>
                <a:spcPct val="0"/>
              </a:spcAft>
              <a:buSzTx/>
              <a:buFontTx/>
              <a:buNone/>
            </a:pPr>
            <a:r>
              <a:rPr lang="en-GB" altLang="en-US" sz="3200" i="0" dirty="0">
                <a:solidFill>
                  <a:srgbClr val="000000"/>
                </a:solidFill>
              </a:rPr>
              <a:t>A </a:t>
            </a:r>
            <a:r>
              <a:rPr lang="en-GB" altLang="en-US" sz="3200" b="1" i="0" dirty="0">
                <a:solidFill>
                  <a:srgbClr val="000000"/>
                </a:solidFill>
              </a:rPr>
              <a:t>model</a:t>
            </a:r>
            <a:r>
              <a:rPr lang="en-GB" altLang="en-US" sz="3200" i="0" dirty="0">
                <a:solidFill>
                  <a:srgbClr val="000000"/>
                </a:solidFill>
              </a:rPr>
              <a:t> is a particular kind of representation of reality (or intended reality). It picks out and emphasises certain aspects – while ignoring many (most) others.</a:t>
            </a:r>
            <a:endParaRPr lang="en-GB" altLang="en-US" sz="2400" dirty="0">
              <a:solidFill>
                <a:srgbClr val="000000"/>
              </a:solidFill>
            </a:endParaRPr>
          </a:p>
        </p:txBody>
      </p:sp>
    </p:spTree>
    <p:extLst>
      <p:ext uri="{BB962C8B-B14F-4D97-AF65-F5344CB8AC3E}">
        <p14:creationId xmlns:p14="http://schemas.microsoft.com/office/powerpoint/2010/main" val="786278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081" name="Picture 1">
            <a:extLst>
              <a:ext uri="{FF2B5EF4-FFF2-40B4-BE49-F238E27FC236}">
                <a16:creationId xmlns:a16="http://schemas.microsoft.com/office/drawing/2014/main" id="{56D0B49F-90E7-7F4F-9EED-1408E3830B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TextBox 1">
            <a:extLst>
              <a:ext uri="{FF2B5EF4-FFF2-40B4-BE49-F238E27FC236}">
                <a16:creationId xmlns:a16="http://schemas.microsoft.com/office/drawing/2014/main" id="{0078CCEF-7B87-6A44-B34C-44E245D5DBC4}"/>
              </a:ext>
            </a:extLst>
          </p:cNvPr>
          <p:cNvSpPr txBox="1">
            <a:spLocks noChangeArrowheads="1"/>
          </p:cNvSpPr>
          <p:nvPr/>
        </p:nvSpPr>
        <p:spPr bwMode="auto">
          <a:xfrm>
            <a:off x="0" y="5300663"/>
            <a:ext cx="9144000"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eaLnBrk="1" hangingPunct="1">
              <a:spcBef>
                <a:spcPct val="0"/>
              </a:spcBef>
              <a:spcAft>
                <a:spcPct val="0"/>
              </a:spcAft>
              <a:buSzTx/>
              <a:buFontTx/>
              <a:buNone/>
            </a:pPr>
            <a:r>
              <a:rPr lang="en-GB" altLang="en-US" sz="1400" i="0" dirty="0">
                <a:solidFill>
                  <a:schemeClr val="tx1"/>
                </a:solidFill>
              </a:rPr>
              <a:t>Photo by </a:t>
            </a:r>
            <a:r>
              <a:rPr lang="en-GB" altLang="en-US" sz="1400" i="0" dirty="0" err="1">
                <a:solidFill>
                  <a:schemeClr val="tx1"/>
                </a:solidFill>
              </a:rPr>
              <a:t>BenFrantzDale</a:t>
            </a:r>
            <a:r>
              <a:rPr lang="en-GB" altLang="en-US" sz="1400" i="0" dirty="0">
                <a:solidFill>
                  <a:schemeClr val="tx1"/>
                </a:solidFill>
              </a:rPr>
              <a:t>, downloaded from http://</a:t>
            </a:r>
            <a:r>
              <a:rPr lang="en-GB" altLang="en-US" sz="1400" i="0" dirty="0" err="1">
                <a:solidFill>
                  <a:schemeClr val="tx1"/>
                </a:solidFill>
              </a:rPr>
              <a:t>en.wikipedia.org</a:t>
            </a:r>
            <a:r>
              <a:rPr lang="en-GB" altLang="en-US" sz="1400" i="0" dirty="0">
                <a:solidFill>
                  <a:schemeClr val="tx1"/>
                </a:solidFill>
              </a:rPr>
              <a:t>/wiki/</a:t>
            </a:r>
            <a:r>
              <a:rPr lang="en-GB" altLang="en-US" sz="1400" i="0" dirty="0" err="1">
                <a:solidFill>
                  <a:schemeClr val="tx1"/>
                </a:solidFill>
              </a:rPr>
              <a:t>Wind_tunnel#mediaviewer</a:t>
            </a:r>
            <a:r>
              <a:rPr lang="en-GB" altLang="en-US" sz="1400" i="0" dirty="0">
                <a:solidFill>
                  <a:schemeClr val="tx1"/>
                </a:solidFill>
              </a:rPr>
              <a:t>/File:Cessna_182_model-wingtip-vortex.jpg </a:t>
            </a:r>
          </a:p>
        </p:txBody>
      </p:sp>
    </p:spTree>
    <p:extLst>
      <p:ext uri="{BB962C8B-B14F-4D97-AF65-F5344CB8AC3E}">
        <p14:creationId xmlns:p14="http://schemas.microsoft.com/office/powerpoint/2010/main" val="114162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177" name="Picture 1">
            <a:extLst>
              <a:ext uri="{FF2B5EF4-FFF2-40B4-BE49-F238E27FC236}">
                <a16:creationId xmlns:a16="http://schemas.microsoft.com/office/drawing/2014/main" id="{482E274F-25CF-5C4F-B231-F9B9005FFDB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08000"/>
            <a:ext cx="9144000"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330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0225" name="Picture 1">
            <a:extLst>
              <a:ext uri="{FF2B5EF4-FFF2-40B4-BE49-F238E27FC236}">
                <a16:creationId xmlns:a16="http://schemas.microsoft.com/office/drawing/2014/main" id="{DD3B5D03-0929-D94F-9F84-E217FC082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5188"/>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6" name="TextBox 3">
            <a:extLst>
              <a:ext uri="{FF2B5EF4-FFF2-40B4-BE49-F238E27FC236}">
                <a16:creationId xmlns:a16="http://schemas.microsoft.com/office/drawing/2014/main" id="{1873D139-4026-6247-8ABB-0FB2322509D3}"/>
              </a:ext>
            </a:extLst>
          </p:cNvPr>
          <p:cNvSpPr txBox="1">
            <a:spLocks noChangeArrowheads="1"/>
          </p:cNvSpPr>
          <p:nvPr/>
        </p:nvSpPr>
        <p:spPr bwMode="auto">
          <a:xfrm>
            <a:off x="0" y="5943600"/>
            <a:ext cx="9144000" cy="549275"/>
          </a:xfrm>
          <a:prstGeom prst="rect">
            <a:avLst/>
          </a:prstGeom>
          <a:noFill/>
          <a:ln>
            <a:noFill/>
          </a:ln>
        </p:spPr>
        <p:txBody>
          <a:bodyPr anchor="b"/>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algn="r" eaLnBrk="1" hangingPunct="1">
              <a:spcBef>
                <a:spcPct val="0"/>
              </a:spcBef>
              <a:spcAft>
                <a:spcPct val="0"/>
              </a:spcAft>
              <a:buSzTx/>
              <a:buFont typeface="Wingdings 2" pitchFamily="2" charset="2"/>
              <a:buNone/>
            </a:pPr>
            <a:r>
              <a:rPr lang="en-GB" altLang="en-US" sz="1200" i="0">
                <a:solidFill>
                  <a:schemeClr val="tx1"/>
                </a:solidFill>
              </a:rPr>
              <a:t>Photo by </a:t>
            </a:r>
            <a:r>
              <a:rPr lang="en-GB" altLang="en-US" sz="1200" i="0">
                <a:solidFill>
                  <a:schemeClr val="tx1"/>
                </a:solidFill>
                <a:hlinkClick r:id="rId4" tooltip="User:Pi3.124 (page does not exist)">
                  <a:extLst>
                    <a:ext uri="{A12FA001-AC4F-418D-AE19-62706E023703}">
                      <ahyp:hlinkClr xmlns:ahyp="http://schemas.microsoft.com/office/drawing/2018/hyperlinkcolor" xmlns="" val="tx"/>
                    </a:ext>
                  </a:extLst>
                </a:hlinkClick>
              </a:rPr>
              <a:t>Pi3.124</a:t>
            </a:r>
            <a:r>
              <a:rPr lang="en-GB" altLang="en-US" sz="1200" i="0">
                <a:solidFill>
                  <a:schemeClr val="tx1"/>
                </a:solidFill>
              </a:rPr>
              <a:t> (CC BY-SA 4.0)</a:t>
            </a:r>
          </a:p>
        </p:txBody>
      </p:sp>
      <p:sp>
        <p:nvSpPr>
          <p:cNvPr id="180227" name="TextBox 3">
            <a:extLst>
              <a:ext uri="{FF2B5EF4-FFF2-40B4-BE49-F238E27FC236}">
                <a16:creationId xmlns:a16="http://schemas.microsoft.com/office/drawing/2014/main" id="{A452C910-2C4B-9B49-B4A6-F746DAF0EFE7}"/>
              </a:ext>
            </a:extLst>
          </p:cNvPr>
          <p:cNvSpPr txBox="1">
            <a:spLocks noChangeArrowheads="1"/>
          </p:cNvSpPr>
          <p:nvPr/>
        </p:nvSpPr>
        <p:spPr bwMode="auto">
          <a:xfrm>
            <a:off x="0" y="0"/>
            <a:ext cx="9144000" cy="828675"/>
          </a:xfrm>
          <a:prstGeom prst="rect">
            <a:avLst/>
          </a:prstGeom>
          <a:solidFill>
            <a:schemeClr val="bg1"/>
          </a:solidFill>
          <a:ln>
            <a:noFill/>
          </a:ln>
        </p:spPr>
        <p:txBody>
          <a:bodyPr anchor="ctr"/>
          <a:lstStyle>
            <a:lvl1pPr>
              <a:spcBef>
                <a:spcPts val="600"/>
              </a:spcBef>
              <a:spcAft>
                <a:spcPts val="200"/>
              </a:spcAft>
              <a:buSzPct val="80000"/>
              <a:buFont typeface="Wingdings 2" pitchFamily="2" charset="2"/>
              <a:buChar char=""/>
              <a:defRPr sz="3100">
                <a:solidFill>
                  <a:srgbClr val="404040"/>
                </a:solidFill>
                <a:latin typeface="Calibri" panose="020F0502020204030204" pitchFamily="34" charset="0"/>
                <a:ea typeface="ＭＳ Ｐゴシック" panose="020B0600070205080204" pitchFamily="34" charset="-128"/>
              </a:defRPr>
            </a:lvl1pPr>
            <a:lvl2pPr marL="742950" indent="-285750">
              <a:spcBef>
                <a:spcPct val="20000"/>
              </a:spcBef>
              <a:buSzPct val="90000"/>
              <a:buFont typeface="Wingdings 2" pitchFamily="2" charset="2"/>
              <a:buChar char=""/>
              <a:defRPr sz="2700">
                <a:solidFill>
                  <a:srgbClr val="404040"/>
                </a:solidFill>
                <a:latin typeface="Calibri" panose="020F0502020204030204" pitchFamily="34" charset="0"/>
                <a:ea typeface="ＭＳ Ｐゴシック" panose="020B0600070205080204" pitchFamily="34" charset="-128"/>
              </a:defRPr>
            </a:lvl2pPr>
            <a:lvl3pPr marL="1143000" indent="-228600">
              <a:spcBef>
                <a:spcPct val="20000"/>
              </a:spcBef>
              <a:buSzPct val="85000"/>
              <a:buFont typeface="Arial" panose="020B0604020202020204" pitchFamily="34" charset="0"/>
              <a:buChar char="○"/>
              <a:defRPr sz="2500">
                <a:solidFill>
                  <a:srgbClr val="404040"/>
                </a:solidFill>
                <a:latin typeface="Calibri" panose="020F0502020204030204" pitchFamily="34" charset="0"/>
                <a:ea typeface="ＭＳ Ｐゴシック" panose="020B0600070205080204" pitchFamily="34" charset="-128"/>
              </a:defRPr>
            </a:lvl3pPr>
            <a:lvl4pPr marL="1600200" indent="-228600">
              <a:spcBef>
                <a:spcPct val="20000"/>
              </a:spcBef>
              <a:buSzPct val="90000"/>
              <a:buFont typeface="Wingdings 2" pitchFamily="2" charset="2"/>
              <a:buChar char=""/>
              <a:defRPr sz="2100">
                <a:solidFill>
                  <a:srgbClr val="404040"/>
                </a:solidFill>
                <a:latin typeface="Calibri" panose="020F0502020204030204" pitchFamily="34" charset="0"/>
                <a:ea typeface="ＭＳ Ｐゴシック" panose="020B0600070205080204" pitchFamily="34" charset="-128"/>
              </a:defRPr>
            </a:lvl4pPr>
            <a:lvl5pPr marL="2057400" indent="-228600">
              <a:spcBef>
                <a:spcPct val="20000"/>
              </a:spcBef>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100">
                <a:solidFill>
                  <a:srgbClr val="404040"/>
                </a:solidFill>
                <a:latin typeface="Calibri" panose="020F0502020204030204" pitchFamily="34" charset="0"/>
                <a:ea typeface="ＭＳ Ｐゴシック" panose="020B0600070205080204" pitchFamily="34" charset="-128"/>
              </a:defRPr>
            </a:lvl9pPr>
          </a:lstStyle>
          <a:p>
            <a:pPr algn="ctr" eaLnBrk="1" hangingPunct="1">
              <a:lnSpc>
                <a:spcPct val="110000"/>
              </a:lnSpc>
              <a:spcBef>
                <a:spcPct val="0"/>
              </a:spcBef>
              <a:spcAft>
                <a:spcPct val="0"/>
              </a:spcAft>
              <a:buSzTx/>
              <a:buFontTx/>
              <a:buNone/>
            </a:pPr>
            <a:r>
              <a:rPr lang="en-GB" altLang="en-US" sz="2400" b="1" i="0" dirty="0">
                <a:solidFill>
                  <a:srgbClr val="000000"/>
                </a:solidFill>
              </a:rPr>
              <a:t>Model based interactive simulation</a:t>
            </a:r>
            <a:endParaRPr lang="en-GB" altLang="en-US" sz="2400" b="1" dirty="0">
              <a:solidFill>
                <a:srgbClr val="000000"/>
              </a:solidFill>
            </a:endParaRPr>
          </a:p>
        </p:txBody>
      </p:sp>
    </p:spTree>
    <p:extLst>
      <p:ext uri="{BB962C8B-B14F-4D97-AF65-F5344CB8AC3E}">
        <p14:creationId xmlns:p14="http://schemas.microsoft.com/office/powerpoint/2010/main" val="4142002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3" name="Rectangle 2">
            <a:extLst>
              <a:ext uri="{FF2B5EF4-FFF2-40B4-BE49-F238E27FC236}">
                <a16:creationId xmlns:a16="http://schemas.microsoft.com/office/drawing/2014/main" id="{BD0678FC-974A-184F-8D28-13CC1B99711A}"/>
              </a:ext>
            </a:extLst>
          </p:cNvPr>
          <p:cNvSpPr>
            <a:spLocks noGrp="1"/>
          </p:cNvSpPr>
          <p:nvPr>
            <p:ph type="title"/>
          </p:nvPr>
        </p:nvSpPr>
        <p:spPr/>
        <p:txBody>
          <a:bodyPr/>
          <a:lstStyle/>
          <a:p>
            <a:pPr eaLnBrk="1" hangingPunct="1"/>
            <a:r>
              <a:rPr lang="en-GB" altLang="en-US" dirty="0"/>
              <a:t>Agenda</a:t>
            </a:r>
          </a:p>
        </p:txBody>
      </p:sp>
      <p:sp>
        <p:nvSpPr>
          <p:cNvPr id="178178" name="Rectangle 3">
            <a:extLst>
              <a:ext uri="{FF2B5EF4-FFF2-40B4-BE49-F238E27FC236}">
                <a16:creationId xmlns:a16="http://schemas.microsoft.com/office/drawing/2014/main" id="{E2CE245B-058D-474C-84F5-0096767ECD45}"/>
              </a:ext>
            </a:extLst>
          </p:cNvPr>
          <p:cNvSpPr>
            <a:spLocks noGrp="1"/>
          </p:cNvSpPr>
          <p:nvPr>
            <p:ph type="body" idx="1"/>
          </p:nvPr>
        </p:nvSpPr>
        <p:spPr/>
        <p:txBody>
          <a:bodyPr>
            <a:noAutofit/>
          </a:bodyPr>
          <a:lstStyle/>
          <a:p>
            <a:pPr marL="457200" indent="-457200" eaLnBrk="1" hangingPunct="1">
              <a:spcBef>
                <a:spcPts val="0"/>
              </a:spcBef>
              <a:spcAft>
                <a:spcPts val="2400"/>
              </a:spcAft>
              <a:buFont typeface="+mj-lt"/>
              <a:buAutoNum type="arabicPeriod"/>
              <a:defRPr/>
            </a:pPr>
            <a:r>
              <a:rPr lang="en-GB" altLang="en-US" sz="2400" dirty="0"/>
              <a:t>M</a:t>
            </a:r>
            <a:r>
              <a:rPr lang="en-GB" altLang="en-US" sz="2400" b="1" dirty="0"/>
              <a:t>odels and modelling in general</a:t>
            </a:r>
            <a:endParaRPr lang="en-GB" altLang="en-US" sz="2400" dirty="0"/>
          </a:p>
          <a:p>
            <a:pPr marL="457200" indent="-457200" eaLnBrk="1" hangingPunct="1">
              <a:spcBef>
                <a:spcPts val="0"/>
              </a:spcBef>
              <a:spcAft>
                <a:spcPts val="2400"/>
              </a:spcAft>
              <a:buFont typeface="+mj-lt"/>
              <a:buAutoNum type="arabicPeriod"/>
              <a:defRPr/>
            </a:pPr>
            <a:r>
              <a:rPr lang="en-GB" altLang="en-US" sz="2400" b="1" dirty="0"/>
              <a:t>Modelling the user:</a:t>
            </a:r>
            <a:r>
              <a:rPr lang="en-GB" altLang="en-US" sz="2400" dirty="0"/>
              <a:t/>
            </a:r>
            <a:br>
              <a:rPr lang="en-GB" altLang="en-US" sz="2400" dirty="0"/>
            </a:br>
            <a:r>
              <a:rPr lang="en-GB" altLang="en-US" sz="2400" b="0" dirty="0"/>
              <a:t>User personas</a:t>
            </a:r>
            <a:br>
              <a:rPr lang="en-GB" altLang="en-US" sz="2400" b="0" dirty="0"/>
            </a:br>
            <a:r>
              <a:rPr lang="en-GB" altLang="en-US" sz="2400" b="0" dirty="0"/>
              <a:t>User scenarios</a:t>
            </a:r>
            <a:br>
              <a:rPr lang="en-GB" altLang="en-US" sz="2400" b="0" dirty="0"/>
            </a:br>
            <a:r>
              <a:rPr lang="en-GB" altLang="en-US" sz="2400" b="0" dirty="0"/>
              <a:t>Use cases (UML)</a:t>
            </a:r>
            <a:endParaRPr lang="en-GB" altLang="en-US" sz="2400" dirty="0"/>
          </a:p>
          <a:p>
            <a:pPr marL="457200" indent="-457200" eaLnBrk="1" hangingPunct="1">
              <a:spcBef>
                <a:spcPts val="0"/>
              </a:spcBef>
              <a:spcAft>
                <a:spcPts val="2400"/>
              </a:spcAft>
              <a:buFont typeface="+mj-lt"/>
              <a:buAutoNum type="arabicPeriod"/>
              <a:defRPr/>
            </a:pPr>
            <a:r>
              <a:rPr lang="en-GB" altLang="en-US" sz="2400" b="1" dirty="0"/>
              <a:t>Modelling the system:</a:t>
            </a:r>
            <a:r>
              <a:rPr lang="en-GB" altLang="en-US" sz="2400" dirty="0"/>
              <a:t/>
            </a:r>
            <a:br>
              <a:rPr lang="en-GB" altLang="en-US" sz="2400" dirty="0"/>
            </a:br>
            <a:r>
              <a:rPr lang="en-GB" altLang="en-US" sz="2400" b="0" dirty="0"/>
              <a:t>Wireframe (user-interface) models</a:t>
            </a:r>
            <a:br>
              <a:rPr lang="en-GB" altLang="en-US" sz="2400" b="0" dirty="0"/>
            </a:br>
            <a:r>
              <a:rPr lang="en-GB" altLang="en-US" sz="2400" b="0" dirty="0"/>
              <a:t>Class diagrams (UML)</a:t>
            </a:r>
            <a:endParaRPr lang="en-GB" altLang="en-US" sz="2400" dirty="0"/>
          </a:p>
          <a:p>
            <a:pPr marL="457200" indent="-457200" eaLnBrk="1" hangingPunct="1">
              <a:spcBef>
                <a:spcPts val="0"/>
              </a:spcBef>
              <a:spcAft>
                <a:spcPts val="2400"/>
              </a:spcAft>
              <a:buFont typeface="+mj-lt"/>
              <a:buAutoNum type="arabicPeriod"/>
              <a:defRPr/>
            </a:pPr>
            <a:r>
              <a:rPr lang="en-GB" altLang="en-US" sz="2400" b="1" dirty="0"/>
              <a:t>Unified Modelling Language </a:t>
            </a:r>
            <a:r>
              <a:rPr lang="en-GB" altLang="en-US" sz="2400" dirty="0"/>
              <a:t>(UML)</a:t>
            </a:r>
          </a:p>
        </p:txBody>
      </p:sp>
    </p:spTree>
    <p:extLst>
      <p:ext uri="{BB962C8B-B14F-4D97-AF65-F5344CB8AC3E}">
        <p14:creationId xmlns:p14="http://schemas.microsoft.com/office/powerpoint/2010/main" val="2785728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1" name="Rectangle 2">
            <a:extLst>
              <a:ext uri="{FF2B5EF4-FFF2-40B4-BE49-F238E27FC236}">
                <a16:creationId xmlns:a16="http://schemas.microsoft.com/office/drawing/2014/main" id="{566EA199-3B58-1740-B1BB-B5F153D1A4B6}"/>
              </a:ext>
            </a:extLst>
          </p:cNvPr>
          <p:cNvSpPr>
            <a:spLocks noGrp="1"/>
          </p:cNvSpPr>
          <p:nvPr>
            <p:ph type="title"/>
          </p:nvPr>
        </p:nvSpPr>
        <p:spPr/>
        <p:txBody>
          <a:bodyPr/>
          <a:lstStyle/>
          <a:p>
            <a:pPr eaLnBrk="1" hangingPunct="1"/>
            <a:r>
              <a:rPr lang="en-GB" altLang="en-US" dirty="0"/>
              <a:t>Modelling in general - summary</a:t>
            </a:r>
          </a:p>
        </p:txBody>
      </p:sp>
      <p:sp>
        <p:nvSpPr>
          <p:cNvPr id="180226" name="Rectangle 3">
            <a:extLst>
              <a:ext uri="{FF2B5EF4-FFF2-40B4-BE49-F238E27FC236}">
                <a16:creationId xmlns:a16="http://schemas.microsoft.com/office/drawing/2014/main" id="{2AD69A16-A865-BB44-8FBF-4A3155FE5A4C}"/>
              </a:ext>
            </a:extLst>
          </p:cNvPr>
          <p:cNvSpPr>
            <a:spLocks noGrp="1"/>
          </p:cNvSpPr>
          <p:nvPr>
            <p:ph type="body" idx="1"/>
          </p:nvPr>
        </p:nvSpPr>
        <p:spPr>
          <a:xfrm>
            <a:off x="457200" y="914400"/>
            <a:ext cx="8218488" cy="5211763"/>
          </a:xfrm>
        </p:spPr>
        <p:txBody>
          <a:bodyPr>
            <a:normAutofit/>
          </a:bodyPr>
          <a:lstStyle/>
          <a:p>
            <a:pPr marL="457200" indent="-457200" eaLnBrk="1" hangingPunct="1">
              <a:spcBef>
                <a:spcPts val="0"/>
              </a:spcBef>
              <a:spcAft>
                <a:spcPts val="3000"/>
              </a:spcAft>
              <a:buFont typeface="+mj-lt"/>
              <a:buAutoNum type="arabicPeriod"/>
              <a:defRPr/>
            </a:pPr>
            <a:r>
              <a:rPr lang="en-GB" sz="2600" b="0" dirty="0"/>
              <a:t>All models are </a:t>
            </a:r>
            <a:r>
              <a:rPr lang="en-GB" sz="2600" dirty="0"/>
              <a:t>abstractions and hence simplifications </a:t>
            </a:r>
            <a:r>
              <a:rPr lang="en-GB" sz="2600" b="0" dirty="0"/>
              <a:t>of the phenomenon (e.g. system) they describe.</a:t>
            </a:r>
          </a:p>
          <a:p>
            <a:pPr marL="457200" indent="-457200" eaLnBrk="1" hangingPunct="1">
              <a:spcBef>
                <a:spcPts val="0"/>
              </a:spcBef>
              <a:spcAft>
                <a:spcPts val="3000"/>
              </a:spcAft>
              <a:buFont typeface="+mj-lt"/>
              <a:buAutoNum type="arabicPeriod"/>
              <a:defRPr/>
            </a:pPr>
            <a:r>
              <a:rPr lang="en-GB" sz="2600" b="0" dirty="0"/>
              <a:t>The purpose is </a:t>
            </a:r>
            <a:r>
              <a:rPr lang="en-GB" sz="2600" u="sng" dirty="0"/>
              <a:t>NOT</a:t>
            </a:r>
            <a:r>
              <a:rPr lang="en-GB" sz="2600" dirty="0"/>
              <a:t> to capture every detail </a:t>
            </a:r>
            <a:r>
              <a:rPr lang="en-GB" sz="2600" b="0" dirty="0"/>
              <a:t>in the real system, but rather to highlight the features (and relationships) that are relevant to the task at hand.</a:t>
            </a:r>
          </a:p>
          <a:p>
            <a:pPr marL="457200" indent="-457200" eaLnBrk="1" hangingPunct="1">
              <a:spcBef>
                <a:spcPts val="0"/>
              </a:spcBef>
              <a:spcAft>
                <a:spcPts val="3000"/>
              </a:spcAft>
              <a:buFont typeface="+mj-lt"/>
              <a:buAutoNum type="arabicPeriod"/>
              <a:defRPr/>
            </a:pPr>
            <a:r>
              <a:rPr lang="en-GB" sz="2600" dirty="0"/>
              <a:t>No model description is ‘complete</a:t>
            </a:r>
            <a:r>
              <a:rPr lang="en-GB" sz="2600" b="0" dirty="0"/>
              <a:t>’. We often need </a:t>
            </a:r>
            <a:r>
              <a:rPr lang="en-GB" sz="2600" b="0" i="1" dirty="0"/>
              <a:t>several</a:t>
            </a:r>
            <a:r>
              <a:rPr lang="en-GB" sz="2600" b="0" dirty="0"/>
              <a:t> models to adequately describe a system.</a:t>
            </a:r>
          </a:p>
          <a:p>
            <a:pPr marL="457200" indent="-457200" eaLnBrk="1" hangingPunct="1">
              <a:spcBef>
                <a:spcPts val="0"/>
              </a:spcBef>
              <a:spcAft>
                <a:spcPts val="3000"/>
              </a:spcAft>
              <a:buFont typeface="+mj-lt"/>
              <a:buAutoNum type="arabicPeriod"/>
              <a:defRPr/>
            </a:pPr>
            <a:r>
              <a:rPr lang="en-GB" sz="2600" dirty="0"/>
              <a:t>Clear idea </a:t>
            </a:r>
            <a:r>
              <a:rPr lang="en-GB" sz="2600" b="0" dirty="0"/>
              <a:t>of</a:t>
            </a:r>
            <a:r>
              <a:rPr lang="en-GB" sz="2600" dirty="0"/>
              <a:t> </a:t>
            </a:r>
            <a:r>
              <a:rPr lang="en-GB" sz="2600" b="0" dirty="0"/>
              <a:t>why/for what purpose a model is being constructed is a </a:t>
            </a:r>
            <a:r>
              <a:rPr lang="en-GB" sz="2600" dirty="0"/>
              <a:t>key</a:t>
            </a:r>
            <a:r>
              <a:rPr lang="en-GB" sz="2600" b="0" dirty="0"/>
              <a:t> to successful modelling.</a:t>
            </a:r>
          </a:p>
        </p:txBody>
      </p:sp>
    </p:spTree>
    <p:extLst>
      <p:ext uri="{BB962C8B-B14F-4D97-AF65-F5344CB8AC3E}">
        <p14:creationId xmlns:p14="http://schemas.microsoft.com/office/powerpoint/2010/main" val="53667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Temple Red">
      <a:dk1>
        <a:srgbClr val="000000"/>
      </a:dk1>
      <a:lt1>
        <a:srgbClr val="FFFFFF"/>
      </a:lt1>
      <a:dk2>
        <a:srgbClr val="A32638"/>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17745</TotalTime>
  <Words>965</Words>
  <Application>Microsoft Office PowerPoint</Application>
  <PresentationFormat>On-screen Show (4:3)</PresentationFormat>
  <Paragraphs>124</Paragraphs>
  <Slides>27</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ＭＳ Ｐゴシック</vt:lpstr>
      <vt:lpstr>Arial</vt:lpstr>
      <vt:lpstr>Calibri</vt:lpstr>
      <vt:lpstr>Mangal</vt:lpstr>
      <vt:lpstr>Times New Roman</vt:lpstr>
      <vt:lpstr>Wingdings</vt:lpstr>
      <vt:lpstr>Wingdings 2</vt:lpstr>
      <vt:lpstr>Essential</vt:lpstr>
      <vt:lpstr>Prototyping Modeling the user and the system</vt:lpstr>
      <vt:lpstr>PowerPoint Presentation</vt:lpstr>
      <vt:lpstr>PowerPoint Presentation</vt:lpstr>
      <vt:lpstr>PowerPoint Presentation</vt:lpstr>
      <vt:lpstr>PowerPoint Presentation</vt:lpstr>
      <vt:lpstr>PowerPoint Presentation</vt:lpstr>
      <vt:lpstr>PowerPoint Presentation</vt:lpstr>
      <vt:lpstr>Agenda</vt:lpstr>
      <vt:lpstr>Modelling in general - summary</vt:lpstr>
      <vt:lpstr>PowerPoint Presentation</vt:lpstr>
      <vt:lpstr>PowerPoint Presentation</vt:lpstr>
      <vt:lpstr>PowerPoint Presentation</vt:lpstr>
      <vt:lpstr>PowerPoint Presentation</vt:lpstr>
      <vt:lpstr>User personas</vt:lpstr>
      <vt:lpstr>User personas</vt:lpstr>
      <vt:lpstr>User personas – Best Practices</vt:lpstr>
      <vt:lpstr>User personas example</vt:lpstr>
      <vt:lpstr>User scenario</vt:lpstr>
      <vt:lpstr>PowerPoint Presentation</vt:lpstr>
      <vt:lpstr>PowerPoint Presentation</vt:lpstr>
      <vt:lpstr>Use cases (UML)</vt:lpstr>
      <vt:lpstr>PowerPoint Presentation</vt:lpstr>
      <vt:lpstr>PowerPoint Presentation</vt:lpstr>
      <vt:lpstr>User modelling tips</vt:lpstr>
      <vt:lpstr>What is feature creep?</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dc:title>
  <dc:creator>Munir Mandviwalla</dc:creator>
  <cp:lastModifiedBy>Marie Martin</cp:lastModifiedBy>
  <cp:revision>563</cp:revision>
  <cp:lastPrinted>2019-03-11T16:28:25Z</cp:lastPrinted>
  <dcterms:created xsi:type="dcterms:W3CDTF">2010-09-28T21:04:40Z</dcterms:created>
  <dcterms:modified xsi:type="dcterms:W3CDTF">2019-03-13T17:10:09Z</dcterms:modified>
</cp:coreProperties>
</file>